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0"/>
  </p:notesMasterIdLst>
  <p:sldIdLst>
    <p:sldId id="818" r:id="rId3"/>
    <p:sldId id="837" r:id="rId4"/>
    <p:sldId id="780" r:id="rId5"/>
    <p:sldId id="829" r:id="rId6"/>
    <p:sldId id="782" r:id="rId7"/>
    <p:sldId id="831" r:id="rId8"/>
    <p:sldId id="783" r:id="rId9"/>
    <p:sldId id="833" r:id="rId10"/>
    <p:sldId id="860" r:id="rId11"/>
    <p:sldId id="786" r:id="rId12"/>
    <p:sldId id="814" r:id="rId13"/>
    <p:sldId id="817" r:id="rId14"/>
    <p:sldId id="784" r:id="rId15"/>
    <p:sldId id="813" r:id="rId16"/>
    <p:sldId id="801" r:id="rId17"/>
    <p:sldId id="853" r:id="rId18"/>
    <p:sldId id="854" r:id="rId19"/>
    <p:sldId id="816" r:id="rId20"/>
    <p:sldId id="855" r:id="rId21"/>
    <p:sldId id="856" r:id="rId22"/>
    <p:sldId id="857" r:id="rId23"/>
    <p:sldId id="858" r:id="rId24"/>
    <p:sldId id="859" r:id="rId25"/>
    <p:sldId id="819" r:id="rId26"/>
    <p:sldId id="820" r:id="rId27"/>
    <p:sldId id="834" r:id="rId28"/>
    <p:sldId id="835" r:id="rId29"/>
    <p:sldId id="836" r:id="rId30"/>
    <p:sldId id="838" r:id="rId31"/>
    <p:sldId id="839" r:id="rId32"/>
    <p:sldId id="840" r:id="rId33"/>
    <p:sldId id="841" r:id="rId34"/>
    <p:sldId id="842" r:id="rId35"/>
    <p:sldId id="843" r:id="rId36"/>
    <p:sldId id="844" r:id="rId37"/>
    <p:sldId id="845" r:id="rId38"/>
    <p:sldId id="846" r:id="rId39"/>
    <p:sldId id="848" r:id="rId40"/>
    <p:sldId id="847" r:id="rId41"/>
    <p:sldId id="849" r:id="rId42"/>
    <p:sldId id="850" r:id="rId43"/>
    <p:sldId id="851" r:id="rId44"/>
    <p:sldId id="852" r:id="rId45"/>
    <p:sldId id="826" r:id="rId46"/>
    <p:sldId id="828" r:id="rId47"/>
    <p:sldId id="788" r:id="rId48"/>
    <p:sldId id="79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A5963-098B-4E7A-B6BE-71FC0CFAF792}" v="1" dt="2024-10-18T04:23:29.35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60"/>
  </p:normalViewPr>
  <p:slideViewPr>
    <p:cSldViewPr snapToGrid="0" showGuides="1">
      <p:cViewPr varScale="1">
        <p:scale>
          <a:sx n="63" d="100"/>
          <a:sy n="63" d="100"/>
        </p:scale>
        <p:origin x="844" y="32"/>
      </p:cViewPr>
      <p:guideLst>
        <p:guide orient="horz" pos="219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vardhan E" userId="e42e7afb8981560d" providerId="LiveId" clId="{1ABA5963-098B-4E7A-B6BE-71FC0CFAF792}"/>
    <pc:docChg chg="custSel modSld">
      <pc:chgData name="Govardhan E" userId="e42e7afb8981560d" providerId="LiveId" clId="{1ABA5963-098B-4E7A-B6BE-71FC0CFAF792}" dt="2024-10-18T04:23:51.268" v="2" actId="21"/>
      <pc:docMkLst>
        <pc:docMk/>
      </pc:docMkLst>
      <pc:sldChg chg="delSp modSp mod">
        <pc:chgData name="Govardhan E" userId="e42e7afb8981560d" providerId="LiveId" clId="{1ABA5963-098B-4E7A-B6BE-71FC0CFAF792}" dt="2024-10-18T04:23:51.268" v="2" actId="21"/>
        <pc:sldMkLst>
          <pc:docMk/>
          <pc:sldMk cId="3519981516" sldId="846"/>
        </pc:sldMkLst>
        <pc:spChg chg="mod">
          <ac:chgData name="Govardhan E" userId="e42e7afb8981560d" providerId="LiveId" clId="{1ABA5963-098B-4E7A-B6BE-71FC0CFAF792}" dt="2024-10-18T04:23:45.002" v="1" actId="20577"/>
          <ac:spMkLst>
            <pc:docMk/>
            <pc:sldMk cId="3519981516" sldId="846"/>
            <ac:spMk id="4" creationId="{E9F428EF-F0F2-C9B2-41D5-005F1504A89C}"/>
          </ac:spMkLst>
        </pc:spChg>
        <pc:spChg chg="del">
          <ac:chgData name="Govardhan E" userId="e42e7afb8981560d" providerId="LiveId" clId="{1ABA5963-098B-4E7A-B6BE-71FC0CFAF792}" dt="2024-10-18T04:23:51.268" v="2" actId="21"/>
          <ac:spMkLst>
            <pc:docMk/>
            <pc:sldMk cId="3519981516" sldId="846"/>
            <ac:spMk id="6" creationId="{80C4F0C5-06DC-B3AD-3997-E3789287015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7T08:01:33.339"/>
    </inkml:context>
    <inkml:brush xml:id="br0">
      <inkml:brushProperty name="width" value="0.035" units="cm"/>
      <inkml:brushProperty name="height" value="0.035" units="cm"/>
    </inkml:brush>
  </inkml:definitions>
  <inkml:trace contextRef="#ctx0" brushRef="#br0">294 274 24575,'-2'-1'0,"0"-1"0,-1 1 0,1-1 0,0 0 0,-1 0 0,1 0 0,0 0 0,1-1 0,-1 1 0,0 0 0,1-1 0,-1 1 0,-1-5 0,0 1 0,-27-43 0,19 29 0,-1 1 0,0 1 0,-1 0 0,-27-28 0,38 44 0,-4-3 0,-1-1 0,1 0 0,1 0 0,-1 0 0,1-1 0,0 0 0,-5-9 0,10 16 0,0-1 0,0 1 0,0 0 0,0 0 0,0 0 0,0 0 0,0 0 0,0 0 0,0 0 0,0-1 0,0 1 0,0 0 0,0 0 0,0 0 0,0 0 0,0 0 0,0 0 0,0 0 0,0 0 0,1 0 0,-1 0 0,0-1 0,0 1 0,0 0 0,0 0 0,0 0 0,0 0 0,0 0 0,0 0 0,0 0 0,1 0 0,-1 0 0,0 0 0,0 0 0,0 0 0,0 0 0,0 0 0,0 0 0,0 0 0,1 0 0,-1 0 0,0 0 0,0 0 0,0 0 0,0 0 0,0 0 0,0 0 0,0 0 0,0 0 0,1 0 0,-1 0 0,0 1 0,0-1 0,0 0 0,0 0 0,0 0 0,0 0 0,0 0 0,0 0 0,0 0 0,0 0 0,0 0 0,1 1 0,7 4 0,46 42 0,-5-3 0,-38-35 0,1 0 0,-1 1 0,-1 0 0,0 1 0,0 0 0,-1 1 0,0-1 0,-1 2 0,10 20 0,-12-21 0,0 0 0,-1 1 0,-1 0 0,6 27 0,-9-34 0,0 1 0,-1-1 0,0 1 0,0 0 0,-1-1 0,0 1 0,0-1 0,-1 0 0,1 1 0,-1-1 0,-1 0 0,-4 9 0,1-4 0,-2 0 0,0-1 0,0 0 0,0-1 0,-1 1 0,-1-2 0,0 1 0,0-1 0,-17 9 0,-18 17 0,28-21 36,-1-1 1,-26 13-1,27-16-405,1 0 1,0 1-1,-19 16 1,16-8-6458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F1D50-B6A2-4019-9617-B0BA6E91FF9B}"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60D06-E71C-4CF6-B4AC-B8B6AF0BE466}"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7BC200F-3AD5-488B-A90C-E22EC162B81D}"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039F6F4-037B-4332-9282-471FE71B5F7F}"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DABC32-C334-4B49-A727-D2C2C2E2FFFE}"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2439-1400-4871-A1E8-C7474D4478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93264D-B01A-4290-A82E-7727F4A131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8C1F4C-564C-456D-BF72-8037A3716569}"/>
              </a:ext>
            </a:extLst>
          </p:cNvPr>
          <p:cNvSpPr>
            <a:spLocks noGrp="1"/>
          </p:cNvSpPr>
          <p:nvPr>
            <p:ph type="dt" sz="half" idx="10"/>
          </p:nvPr>
        </p:nvSpPr>
        <p:spPr/>
        <p:txBody>
          <a:bodyPr/>
          <a:lstStyle/>
          <a:p>
            <a:fld id="{37BC200F-3AD5-488B-A90C-E22EC162B81D}" type="datetime1">
              <a:rPr lang="en-IN" smtClean="0"/>
              <a:pPr/>
              <a:t>18-10-2024</a:t>
            </a:fld>
            <a:endParaRPr lang="en-IN"/>
          </a:p>
        </p:txBody>
      </p:sp>
      <p:sp>
        <p:nvSpPr>
          <p:cNvPr id="5" name="Footer Placeholder 4">
            <a:extLst>
              <a:ext uri="{FF2B5EF4-FFF2-40B4-BE49-F238E27FC236}">
                <a16:creationId xmlns:a16="http://schemas.microsoft.com/office/drawing/2014/main" id="{709C422B-5E07-4115-9932-3FA2E7B08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20577A-0E47-4E38-A660-FC0D76D7267E}"/>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3777997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C8F7-1408-4E03-9E4D-89F36571F3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ECEAC2-EDD9-4A1B-8E30-3AB3CE54F2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F494BC-2B5F-4933-96F3-C02C7484979E}"/>
              </a:ext>
            </a:extLst>
          </p:cNvPr>
          <p:cNvSpPr>
            <a:spLocks noGrp="1"/>
          </p:cNvSpPr>
          <p:nvPr>
            <p:ph type="dt" sz="half" idx="10"/>
          </p:nvPr>
        </p:nvSpPr>
        <p:spPr/>
        <p:txBody>
          <a:bodyPr/>
          <a:lstStyle/>
          <a:p>
            <a:fld id="{784BDB05-E2D4-4D29-8882-DE25842599A2}" type="datetime1">
              <a:rPr lang="en-IN" smtClean="0"/>
              <a:pPr/>
              <a:t>18-10-2024</a:t>
            </a:fld>
            <a:endParaRPr lang="en-IN"/>
          </a:p>
        </p:txBody>
      </p:sp>
      <p:sp>
        <p:nvSpPr>
          <p:cNvPr id="5" name="Footer Placeholder 4">
            <a:extLst>
              <a:ext uri="{FF2B5EF4-FFF2-40B4-BE49-F238E27FC236}">
                <a16:creationId xmlns:a16="http://schemas.microsoft.com/office/drawing/2014/main" id="{F6E7B0BB-7BCF-4959-B22F-283F7527C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7FB52-389D-429A-827B-5EA4CA2499C7}"/>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4141939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9E0A-F353-45A7-9D3D-4197FDEB5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58B4B3-9A58-47AF-892D-7B145EFA2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CD6A9-D5B1-4AEF-BE15-B459414C082E}"/>
              </a:ext>
            </a:extLst>
          </p:cNvPr>
          <p:cNvSpPr>
            <a:spLocks noGrp="1"/>
          </p:cNvSpPr>
          <p:nvPr>
            <p:ph type="dt" sz="half" idx="10"/>
          </p:nvPr>
        </p:nvSpPr>
        <p:spPr/>
        <p:txBody>
          <a:bodyPr/>
          <a:lstStyle/>
          <a:p>
            <a:fld id="{A342B590-2B55-4604-B193-5B6D0EBB3818}" type="datetime1">
              <a:rPr lang="en-IN" smtClean="0"/>
              <a:pPr/>
              <a:t>18-10-2024</a:t>
            </a:fld>
            <a:endParaRPr lang="en-IN"/>
          </a:p>
        </p:txBody>
      </p:sp>
      <p:sp>
        <p:nvSpPr>
          <p:cNvPr id="5" name="Footer Placeholder 4">
            <a:extLst>
              <a:ext uri="{FF2B5EF4-FFF2-40B4-BE49-F238E27FC236}">
                <a16:creationId xmlns:a16="http://schemas.microsoft.com/office/drawing/2014/main" id="{2B94FE73-2575-46E0-9292-232302734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F333C-0E24-431D-8BEA-6EC3E032DC2E}"/>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3312997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DEF8-2B7E-4274-9CCB-70BD370F6D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9C7C84-E9A9-4607-92DC-EFE2B8EB7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91AD39-BC46-468D-AD9D-6C9C7A244F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6748D0-6615-4EB1-8559-162BC9E6834F}"/>
              </a:ext>
            </a:extLst>
          </p:cNvPr>
          <p:cNvSpPr>
            <a:spLocks noGrp="1"/>
          </p:cNvSpPr>
          <p:nvPr>
            <p:ph type="dt" sz="half" idx="10"/>
          </p:nvPr>
        </p:nvSpPr>
        <p:spPr/>
        <p:txBody>
          <a:bodyPr/>
          <a:lstStyle/>
          <a:p>
            <a:fld id="{E455046D-FD36-421D-B0B6-CF2E6F2F7E01}" type="datetime1">
              <a:rPr lang="en-IN" smtClean="0"/>
              <a:pPr/>
              <a:t>18-10-2024</a:t>
            </a:fld>
            <a:endParaRPr lang="en-IN"/>
          </a:p>
        </p:txBody>
      </p:sp>
      <p:sp>
        <p:nvSpPr>
          <p:cNvPr id="6" name="Footer Placeholder 5">
            <a:extLst>
              <a:ext uri="{FF2B5EF4-FFF2-40B4-BE49-F238E27FC236}">
                <a16:creationId xmlns:a16="http://schemas.microsoft.com/office/drawing/2014/main" id="{3611EDC9-53F7-46CE-9B1C-B999BCF22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4FECE7-D4F8-4E13-B22B-3E69193E1484}"/>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70758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3E51-6FED-4252-AE8D-10E9ADE8E8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3A8CB-0EAC-4DFD-A825-F1A89E07E8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81793-EEE5-4B36-AB68-A56A3253E9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B7E480-0365-40E1-BBF5-F594D108A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FEFA48-5012-4D51-B8C0-91BF319E94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D1D2DF-7DFA-4CF0-BC4B-72FFBFAA4185}"/>
              </a:ext>
            </a:extLst>
          </p:cNvPr>
          <p:cNvSpPr>
            <a:spLocks noGrp="1"/>
          </p:cNvSpPr>
          <p:nvPr>
            <p:ph type="dt" sz="half" idx="10"/>
          </p:nvPr>
        </p:nvSpPr>
        <p:spPr/>
        <p:txBody>
          <a:bodyPr/>
          <a:lstStyle/>
          <a:p>
            <a:fld id="{66719C6A-C228-4666-85AF-BFCAEE8D9375}" type="datetime1">
              <a:rPr lang="en-IN" smtClean="0"/>
              <a:pPr/>
              <a:t>18-10-2024</a:t>
            </a:fld>
            <a:endParaRPr lang="en-IN"/>
          </a:p>
        </p:txBody>
      </p:sp>
      <p:sp>
        <p:nvSpPr>
          <p:cNvPr id="8" name="Footer Placeholder 7">
            <a:extLst>
              <a:ext uri="{FF2B5EF4-FFF2-40B4-BE49-F238E27FC236}">
                <a16:creationId xmlns:a16="http://schemas.microsoft.com/office/drawing/2014/main" id="{60739B97-6D68-4A91-A511-2AE65BFA1E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6BD875-8D41-458D-8FE8-BE926E35D7F9}"/>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3279029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6007-8559-4DDA-ADB5-24066989C9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0EE19D-7F57-4B73-B755-C39F7A12E72F}"/>
              </a:ext>
            </a:extLst>
          </p:cNvPr>
          <p:cNvSpPr>
            <a:spLocks noGrp="1"/>
          </p:cNvSpPr>
          <p:nvPr>
            <p:ph type="dt" sz="half" idx="10"/>
          </p:nvPr>
        </p:nvSpPr>
        <p:spPr/>
        <p:txBody>
          <a:bodyPr/>
          <a:lstStyle/>
          <a:p>
            <a:fld id="{D1476AC4-8DFC-4A25-AB02-3BCD901770ED}" type="datetime1">
              <a:rPr lang="en-IN" smtClean="0"/>
              <a:pPr/>
              <a:t>18-10-2024</a:t>
            </a:fld>
            <a:endParaRPr lang="en-IN"/>
          </a:p>
        </p:txBody>
      </p:sp>
      <p:sp>
        <p:nvSpPr>
          <p:cNvPr id="4" name="Footer Placeholder 3">
            <a:extLst>
              <a:ext uri="{FF2B5EF4-FFF2-40B4-BE49-F238E27FC236}">
                <a16:creationId xmlns:a16="http://schemas.microsoft.com/office/drawing/2014/main" id="{67AAA0DE-AFC5-477D-9E07-FD8BD826AA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B54AAA-3535-4C14-8166-FB6EACD31BDE}"/>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16372619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B6E093-DDDC-4C60-AEF1-EA4F544AD145}"/>
              </a:ext>
            </a:extLst>
          </p:cNvPr>
          <p:cNvSpPr>
            <a:spLocks noGrp="1"/>
          </p:cNvSpPr>
          <p:nvPr>
            <p:ph type="dt" sz="half" idx="10"/>
          </p:nvPr>
        </p:nvSpPr>
        <p:spPr/>
        <p:txBody>
          <a:bodyPr/>
          <a:lstStyle/>
          <a:p>
            <a:fld id="{A18A7FA7-F693-4DFB-AEDA-FE633EEC95AF}" type="datetime1">
              <a:rPr lang="en-IN" smtClean="0"/>
              <a:pPr/>
              <a:t>18-10-2024</a:t>
            </a:fld>
            <a:endParaRPr lang="en-IN"/>
          </a:p>
        </p:txBody>
      </p:sp>
      <p:sp>
        <p:nvSpPr>
          <p:cNvPr id="3" name="Footer Placeholder 2">
            <a:extLst>
              <a:ext uri="{FF2B5EF4-FFF2-40B4-BE49-F238E27FC236}">
                <a16:creationId xmlns:a16="http://schemas.microsoft.com/office/drawing/2014/main" id="{4E0C2FED-4935-43BE-9345-59669AE020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524748-2BAB-49A8-95A7-B4AD77E46E74}"/>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3324500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EA04-776C-4163-B584-044C333D8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0C04F9-E6C0-4D16-8852-953534E20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72862F-7160-4A67-8704-C47A0C879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D65858-28DA-46E5-9508-74636F89DAE3}"/>
              </a:ext>
            </a:extLst>
          </p:cNvPr>
          <p:cNvSpPr>
            <a:spLocks noGrp="1"/>
          </p:cNvSpPr>
          <p:nvPr>
            <p:ph type="dt" sz="half" idx="10"/>
          </p:nvPr>
        </p:nvSpPr>
        <p:spPr/>
        <p:txBody>
          <a:bodyPr/>
          <a:lstStyle/>
          <a:p>
            <a:fld id="{43C56386-F633-4E6A-B8A1-EED31EF84510}" type="datetime1">
              <a:rPr lang="en-IN" smtClean="0"/>
              <a:pPr/>
              <a:t>18-10-2024</a:t>
            </a:fld>
            <a:endParaRPr lang="en-IN"/>
          </a:p>
        </p:txBody>
      </p:sp>
      <p:sp>
        <p:nvSpPr>
          <p:cNvPr id="6" name="Footer Placeholder 5">
            <a:extLst>
              <a:ext uri="{FF2B5EF4-FFF2-40B4-BE49-F238E27FC236}">
                <a16:creationId xmlns:a16="http://schemas.microsoft.com/office/drawing/2014/main" id="{05517B50-2DD1-4DB8-B8B8-0BAE9C952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01DAEE-A292-4277-BDC0-0070E249CAB8}"/>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216732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4BDB05-E2D4-4D29-8882-DE25842599A2}"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3873-316E-4899-8153-7086CCE4E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B67437-F6CB-4767-9B90-77B1BC10B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31625E-C2D4-4EC5-8F44-FBF944F65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B6A3B-16DE-4E18-A332-29669A10B586}"/>
              </a:ext>
            </a:extLst>
          </p:cNvPr>
          <p:cNvSpPr>
            <a:spLocks noGrp="1"/>
          </p:cNvSpPr>
          <p:nvPr>
            <p:ph type="dt" sz="half" idx="10"/>
          </p:nvPr>
        </p:nvSpPr>
        <p:spPr/>
        <p:txBody>
          <a:bodyPr/>
          <a:lstStyle/>
          <a:p>
            <a:fld id="{56C880F4-BE75-409D-AF89-489FEC0B9E5F}" type="datetime1">
              <a:rPr lang="en-IN" smtClean="0"/>
              <a:pPr/>
              <a:t>18-10-2024</a:t>
            </a:fld>
            <a:endParaRPr lang="en-IN"/>
          </a:p>
        </p:txBody>
      </p:sp>
      <p:sp>
        <p:nvSpPr>
          <p:cNvPr id="6" name="Footer Placeholder 5">
            <a:extLst>
              <a:ext uri="{FF2B5EF4-FFF2-40B4-BE49-F238E27FC236}">
                <a16:creationId xmlns:a16="http://schemas.microsoft.com/office/drawing/2014/main" id="{DE65B289-D318-4A9C-BD6D-C44A849296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EFA0E2-2C8D-4D74-B06E-178C555F194D}"/>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4246484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90BA-7554-4D42-B48C-58DD0CF439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F3D475-FB0E-4B81-B116-9EF55A904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776E95-0183-4750-AF5B-7618B56938BC}"/>
              </a:ext>
            </a:extLst>
          </p:cNvPr>
          <p:cNvSpPr>
            <a:spLocks noGrp="1"/>
          </p:cNvSpPr>
          <p:nvPr>
            <p:ph type="dt" sz="half" idx="10"/>
          </p:nvPr>
        </p:nvSpPr>
        <p:spPr/>
        <p:txBody>
          <a:bodyPr/>
          <a:lstStyle/>
          <a:p>
            <a:fld id="{2039F6F4-037B-4332-9282-471FE71B5F7F}" type="datetime1">
              <a:rPr lang="en-IN" smtClean="0"/>
              <a:pPr/>
              <a:t>18-10-2024</a:t>
            </a:fld>
            <a:endParaRPr lang="en-IN"/>
          </a:p>
        </p:txBody>
      </p:sp>
      <p:sp>
        <p:nvSpPr>
          <p:cNvPr id="5" name="Footer Placeholder 4">
            <a:extLst>
              <a:ext uri="{FF2B5EF4-FFF2-40B4-BE49-F238E27FC236}">
                <a16:creationId xmlns:a16="http://schemas.microsoft.com/office/drawing/2014/main" id="{C29E9BCE-0963-403B-9D25-E460EE59B6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EF912-9095-430D-8535-5BD3E4EF864C}"/>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2535700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F8ED9-F70E-4EB1-8828-BC267D05C3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D1639-EE11-4E0F-9935-5EE4029CBB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3C24BC-5C21-463E-8224-EEBB474F4DAC}"/>
              </a:ext>
            </a:extLst>
          </p:cNvPr>
          <p:cNvSpPr>
            <a:spLocks noGrp="1"/>
          </p:cNvSpPr>
          <p:nvPr>
            <p:ph type="dt" sz="half" idx="10"/>
          </p:nvPr>
        </p:nvSpPr>
        <p:spPr/>
        <p:txBody>
          <a:bodyPr/>
          <a:lstStyle/>
          <a:p>
            <a:fld id="{5EDABC32-C334-4B49-A727-D2C2C2E2FFFE}" type="datetime1">
              <a:rPr lang="en-IN" smtClean="0"/>
              <a:pPr/>
              <a:t>18-10-2024</a:t>
            </a:fld>
            <a:endParaRPr lang="en-IN"/>
          </a:p>
        </p:txBody>
      </p:sp>
      <p:sp>
        <p:nvSpPr>
          <p:cNvPr id="5" name="Footer Placeholder 4">
            <a:extLst>
              <a:ext uri="{FF2B5EF4-FFF2-40B4-BE49-F238E27FC236}">
                <a16:creationId xmlns:a16="http://schemas.microsoft.com/office/drawing/2014/main" id="{58817959-F41C-4265-B950-CE05B800F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3A482-8769-4E02-B46E-565987B03A21}"/>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40569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42B590-2B55-4604-B193-5B6D0EBB3818}"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455046D-FD36-421D-B0B6-CF2E6F2F7E01}" type="datetime1">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6719C6A-C228-4666-85AF-BFCAEE8D9375}" type="datetime1">
              <a:rPr lang="en-IN" smtClean="0"/>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1476AC4-8DFC-4A25-AB02-3BCD901770ED}" type="datetime1">
              <a:rPr lang="en-IN" smtClean="0"/>
              <a:t>18-10-2024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A7FA7-F693-4DFB-AEDA-FE633EEC95AF}" type="datetime1">
              <a:rPr lang="en-IN" smtClean="0"/>
              <a:t>18-10-2024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56386-F633-4E6A-B8A1-EED31EF84510}" type="datetime1">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880F4-BE75-409D-AF89-489FEC0B9E5F}" type="datetime1">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12017-EE5D-4064-B320-4434A6A5A13F}" type="datetime1">
              <a:rPr lang="en-IN" smtClean="0"/>
              <a:t>18-10-2024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83BA4-7B10-4BE3-A0B2-A48721054ED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67512-9A59-4F80-BDE3-E2EC9081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9B3164-25AA-4E2F-9CBD-64DBB8BCEA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E2F16-F4BC-4CDE-9BA1-3FF94AA15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12017-EE5D-4064-B320-4434A6A5A13F}" type="datetime1">
              <a:rPr lang="en-IN" smtClean="0"/>
              <a:pPr/>
              <a:t>18-10-2024</a:t>
            </a:fld>
            <a:endParaRPr lang="en-IN"/>
          </a:p>
        </p:txBody>
      </p:sp>
      <p:sp>
        <p:nvSpPr>
          <p:cNvPr id="5" name="Footer Placeholder 4">
            <a:extLst>
              <a:ext uri="{FF2B5EF4-FFF2-40B4-BE49-F238E27FC236}">
                <a16:creationId xmlns:a16="http://schemas.microsoft.com/office/drawing/2014/main" id="{37B6BA1D-C155-4BD7-98A4-5C4CD141F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AFD399-70D5-46C3-AF05-F083473AF3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83BA4-7B10-4BE3-A0B2-A48721054ED6}" type="slidenum">
              <a:rPr lang="en-IN" smtClean="0"/>
              <a:pPr/>
              <a:t>‹#›</a:t>
            </a:fld>
            <a:endParaRPr lang="en-IN"/>
          </a:p>
        </p:txBody>
      </p:sp>
    </p:spTree>
    <p:extLst>
      <p:ext uri="{BB962C8B-B14F-4D97-AF65-F5344CB8AC3E}">
        <p14:creationId xmlns:p14="http://schemas.microsoft.com/office/powerpoint/2010/main" val="1407683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image2.jpg">
            <a:extLst>
              <a:ext uri="{FF2B5EF4-FFF2-40B4-BE49-F238E27FC236}">
                <a16:creationId xmlns:a16="http://schemas.microsoft.com/office/drawing/2014/main" id="{663F759D-B900-42CE-B030-8F4D88C8D3C0}"/>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2386" y="0"/>
            <a:ext cx="2029613" cy="163231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4171B3D-41F2-4B45-860B-5E3607A31D49}"/>
              </a:ext>
            </a:extLst>
          </p:cNvPr>
          <p:cNvSpPr txBox="1"/>
          <p:nvPr/>
        </p:nvSpPr>
        <p:spPr>
          <a:xfrm>
            <a:off x="2220916" y="94410"/>
            <a:ext cx="7095897" cy="1485022"/>
          </a:xfrm>
          <a:prstGeom prst="rect">
            <a:avLst/>
          </a:prstGeom>
          <a:noFill/>
        </p:spPr>
        <p:txBody>
          <a:bodyPr wrap="square">
            <a:spAutoFit/>
          </a:bodyPr>
          <a:lstStyle/>
          <a:p>
            <a:pPr marL="0" marR="16510" lvl="0" indent="0" algn="ctr" defTabSz="914400" rtl="0" eaLnBrk="1" fontAlgn="auto" latinLnBrk="0" hangingPunct="1">
              <a:lnSpc>
                <a:spcPct val="100000"/>
              </a:lnSpc>
              <a:spcBef>
                <a:spcPts val="365"/>
              </a:spcBef>
              <a:spcAft>
                <a:spcPts val="250"/>
              </a:spcAft>
              <a:buClrTx/>
              <a:buSzTx/>
              <a:buFontTx/>
              <a:buNone/>
              <a:tabLst/>
              <a:defRPr/>
            </a:pPr>
            <a:r>
              <a:rPr kumimoji="0" lang="en-IN" sz="2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St. MARTIN’S ENGINEERING COLLEGE</a:t>
            </a:r>
            <a:endParaRPr kumimoji="0" lang="en-IN" sz="2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1143000" marR="1085850" lvl="0" indent="-2540" algn="ctr" defTabSz="914400" rtl="0" eaLnBrk="1" fontAlgn="auto" latinLnBrk="0" hangingPunct="1">
              <a:lnSpc>
                <a:spcPct val="100000"/>
              </a:lnSpc>
              <a:spcBef>
                <a:spcPts val="240"/>
              </a:spcBef>
              <a:spcAft>
                <a:spcPts val="25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UGC Autonomous </a:t>
            </a:r>
          </a:p>
          <a:p>
            <a:pPr marL="1143000" marR="1085850" lvl="0" indent="-2540" algn="ctr" defTabSz="914400" rtl="0" eaLnBrk="1" fontAlgn="auto" latinLnBrk="0" hangingPunct="1">
              <a:lnSpc>
                <a:spcPct val="100000"/>
              </a:lnSpc>
              <a:spcBef>
                <a:spcPts val="240"/>
              </a:spcBef>
              <a:spcAft>
                <a:spcPts val="25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angal" panose="02040503050203030202" pitchFamily="18" charset="0"/>
              </a:rPr>
              <a:t>NBA &amp; NAAC A+ ACCREDITED</a:t>
            </a:r>
            <a:endParaRPr kumimoji="0" lang="en-IN"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Mangal" panose="02040503050203030202" pitchFamily="18" charset="0"/>
            </a:endParaRPr>
          </a:p>
          <a:p>
            <a:pPr marL="1143000" marR="1085850" lvl="0" indent="-2540" algn="ctr" defTabSz="914400" rtl="0" eaLnBrk="1" fontAlgn="auto" latinLnBrk="0" hangingPunct="1">
              <a:lnSpc>
                <a:spcPct val="100000"/>
              </a:lnSpc>
              <a:spcBef>
                <a:spcPts val="240"/>
              </a:spcBef>
              <a:spcAft>
                <a:spcPts val="25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Dhulapally, Secunderabad– 500100 </a:t>
            </a:r>
            <a:endPar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Subtitle 2">
            <a:extLst>
              <a:ext uri="{FF2B5EF4-FFF2-40B4-BE49-F238E27FC236}">
                <a16:creationId xmlns:a16="http://schemas.microsoft.com/office/drawing/2014/main" id="{D76D3B75-5278-4020-9209-060C511363F8}"/>
              </a:ext>
            </a:extLst>
          </p:cNvPr>
          <p:cNvSpPr txBox="1">
            <a:spLocks/>
          </p:cNvSpPr>
          <p:nvPr/>
        </p:nvSpPr>
        <p:spPr>
          <a:xfrm>
            <a:off x="-1" y="2286000"/>
            <a:ext cx="12192000" cy="7043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Smarter Banking Chatfin using Machine Learning</a:t>
            </a:r>
          </a:p>
        </p:txBody>
      </p:sp>
      <p:sp>
        <p:nvSpPr>
          <p:cNvPr id="15" name="TextBox 14">
            <a:extLst>
              <a:ext uri="{FF2B5EF4-FFF2-40B4-BE49-F238E27FC236}">
                <a16:creationId xmlns:a16="http://schemas.microsoft.com/office/drawing/2014/main" id="{BBE8A074-7A92-49E2-B981-AE2FCEAEB324}"/>
              </a:ext>
            </a:extLst>
          </p:cNvPr>
          <p:cNvSpPr txBox="1"/>
          <p:nvPr/>
        </p:nvSpPr>
        <p:spPr>
          <a:xfrm>
            <a:off x="2878395" y="3235239"/>
            <a:ext cx="6438418"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Batch No: 02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1. G.E. Gangothri	      (21K81A7314)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2. M .Sai Praneeth	      (21K81A7331)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3. G. Vinuthna Kumar    (21K81A7315)</a:t>
            </a:r>
          </a:p>
        </p:txBody>
      </p:sp>
      <p:sp>
        <p:nvSpPr>
          <p:cNvPr id="16" name="TextBox 15">
            <a:extLst>
              <a:ext uri="{FF2B5EF4-FFF2-40B4-BE49-F238E27FC236}">
                <a16:creationId xmlns:a16="http://schemas.microsoft.com/office/drawing/2014/main" id="{814846BF-F4EE-4ADF-8E6D-318E4ACE8748}"/>
              </a:ext>
            </a:extLst>
          </p:cNvPr>
          <p:cNvSpPr txBox="1"/>
          <p:nvPr/>
        </p:nvSpPr>
        <p:spPr>
          <a:xfrm>
            <a:off x="-1" y="5063778"/>
            <a:ext cx="12191999"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Under the Guidance of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Mr . D. Krishna Kishore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Assistant Professor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Department of  Artificial Intelligence And Machine Learning</a:t>
            </a:r>
            <a:endPar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034" y="94410"/>
            <a:ext cx="1460912" cy="1240120"/>
          </a:xfrm>
          <a:prstGeom prst="rect">
            <a:avLst/>
          </a:prstGeom>
          <a:noFill/>
        </p:spPr>
      </p:pic>
      <p:sp>
        <p:nvSpPr>
          <p:cNvPr id="2" name="TextBox 1"/>
          <p:cNvSpPr txBox="1"/>
          <p:nvPr/>
        </p:nvSpPr>
        <p:spPr>
          <a:xfrm>
            <a:off x="1" y="1579432"/>
            <a:ext cx="121919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Department of  Artificial Intelligence And Machine Learning</a:t>
            </a:r>
          </a:p>
        </p:txBody>
      </p:sp>
    </p:spTree>
    <p:extLst>
      <p:ext uri="{BB962C8B-B14F-4D97-AF65-F5344CB8AC3E}">
        <p14:creationId xmlns:p14="http://schemas.microsoft.com/office/powerpoint/2010/main" val="737780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SYSTEM MODULES</a:t>
            </a: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543339" y="1203649"/>
            <a:ext cx="10810461" cy="5276664"/>
          </a:xfrm>
        </p:spPr>
        <p:txBody>
          <a:bodyPr>
            <a:normAutofit/>
          </a:bodyPr>
          <a:lstStyle/>
          <a:p>
            <a:pPr marL="0" indent="0" algn="just">
              <a:lnSpc>
                <a:spcPct val="150000"/>
              </a:lnSpc>
              <a:buNone/>
            </a:pPr>
            <a:r>
              <a:rPr lang="en-IN" sz="2400" b="1" dirty="0">
                <a:latin typeface="Times New Roman" pitchFamily="18" charset="0"/>
                <a:cs typeface="Times New Roman" pitchFamily="18" charset="0"/>
              </a:rPr>
              <a:t>Modules Information:</a:t>
            </a:r>
            <a:endParaRPr lang="en-US" sz="2400" dirty="0">
              <a:latin typeface="Times New Roman" pitchFamily="18" charset="0"/>
              <a:cs typeface="Times New Roman" pitchFamily="18" charset="0"/>
            </a:endParaRPr>
          </a:p>
          <a:p>
            <a:pPr algn="just">
              <a:lnSpc>
                <a:spcPct val="150000"/>
              </a:lnSpc>
            </a:pPr>
            <a:r>
              <a:rPr lang="en-IN" sz="2400" dirty="0">
                <a:latin typeface="Times New Roman" pitchFamily="18" charset="0"/>
                <a:cs typeface="Times New Roman" pitchFamily="18" charset="0"/>
              </a:rPr>
              <a:t>To implement this project we have designed following modules:</a:t>
            </a:r>
            <a:endParaRPr lang="en-US" sz="2400" dirty="0">
              <a:latin typeface="Times New Roman" pitchFamily="18" charset="0"/>
              <a:cs typeface="Times New Roman" pitchFamily="18" charset="0"/>
            </a:endParaRPr>
          </a:p>
          <a:p>
            <a:pPr lvl="0" algn="just">
              <a:lnSpc>
                <a:spcPct val="150000"/>
              </a:lnSpc>
            </a:pPr>
            <a:r>
              <a:rPr lang="en-IN" sz="2400" b="1" dirty="0">
                <a:latin typeface="Times New Roman" pitchFamily="18" charset="0"/>
                <a:cs typeface="Times New Roman" pitchFamily="18" charset="0"/>
              </a:rPr>
              <a:t>Admin Login</a:t>
            </a:r>
            <a:r>
              <a:rPr lang="en-IN" sz="2400" dirty="0">
                <a:latin typeface="Times New Roman" pitchFamily="18" charset="0"/>
                <a:cs typeface="Times New Roman" pitchFamily="18" charset="0"/>
              </a:rPr>
              <a:t>: Using this module admin can login to system using username and password as ‘admin’ and then can train ML algorithms. Admin can view list of sign up users and can view all interaction between all users and Chatbot.</a:t>
            </a:r>
            <a:endParaRPr lang="en-US" sz="2400" dirty="0">
              <a:latin typeface="Times New Roman" pitchFamily="18" charset="0"/>
              <a:cs typeface="Times New Roman" pitchFamily="18" charset="0"/>
            </a:endParaRPr>
          </a:p>
          <a:p>
            <a:pPr lvl="0" algn="just">
              <a:lnSpc>
                <a:spcPct val="150000"/>
              </a:lnSpc>
            </a:pPr>
            <a:r>
              <a:rPr lang="en-IN" sz="2400" b="1" dirty="0">
                <a:latin typeface="Times New Roman" pitchFamily="18" charset="0"/>
                <a:cs typeface="Times New Roman" pitchFamily="18" charset="0"/>
              </a:rPr>
              <a:t>New user sign up</a:t>
            </a:r>
            <a:r>
              <a:rPr lang="en-IN" sz="2400" dirty="0">
                <a:latin typeface="Times New Roman" pitchFamily="18" charset="0"/>
                <a:cs typeface="Times New Roman" pitchFamily="18" charset="0"/>
              </a:rPr>
              <a:t>: Using this module user can sign up with the application</a:t>
            </a:r>
            <a:endParaRPr lang="en-US" sz="2400" dirty="0">
              <a:latin typeface="Times New Roman" pitchFamily="18" charset="0"/>
              <a:cs typeface="Times New Roman" pitchFamily="18" charset="0"/>
            </a:endParaRPr>
          </a:p>
          <a:p>
            <a:pPr lvl="0" algn="just">
              <a:lnSpc>
                <a:spcPct val="150000"/>
              </a:lnSpc>
            </a:pPr>
            <a:r>
              <a:rPr lang="en-IN" sz="2400" b="1" dirty="0">
                <a:latin typeface="Times New Roman" pitchFamily="18" charset="0"/>
                <a:cs typeface="Times New Roman" pitchFamily="18" charset="0"/>
              </a:rPr>
              <a:t>User Login</a:t>
            </a:r>
            <a:r>
              <a:rPr lang="en-IN" sz="2400" dirty="0">
                <a:latin typeface="Times New Roman" pitchFamily="18" charset="0"/>
                <a:cs typeface="Times New Roman" pitchFamily="18" charset="0"/>
              </a:rPr>
              <a:t>: Registered user can login to system</a:t>
            </a:r>
            <a:endParaRPr lang="en-US" sz="2400" dirty="0">
              <a:latin typeface="Times New Roman" pitchFamily="18" charset="0"/>
              <a:cs typeface="Times New Roman" pitchFamily="18" charset="0"/>
            </a:endParaRPr>
          </a:p>
          <a:p>
            <a:pPr lvl="0" algn="just">
              <a:lnSpc>
                <a:spcPct val="150000"/>
              </a:lnSpc>
            </a:pPr>
            <a:r>
              <a:rPr lang="en-IN" sz="2400" b="1" dirty="0">
                <a:latin typeface="Times New Roman" pitchFamily="18" charset="0"/>
                <a:cs typeface="Times New Roman" pitchFamily="18" charset="0"/>
              </a:rPr>
              <a:t>Interact with Chatbot</a:t>
            </a:r>
            <a:r>
              <a:rPr lang="en-IN" sz="2400" dirty="0">
                <a:latin typeface="Times New Roman" pitchFamily="18" charset="0"/>
                <a:cs typeface="Times New Roman" pitchFamily="18" charset="0"/>
              </a:rPr>
              <a:t>: Using this module user can communicate with Chatbot</a:t>
            </a:r>
            <a:endParaRPr lang="en-IN" sz="2400" dirty="0"/>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10</a:t>
            </a:fld>
            <a:endParaRPr lang="en-IN" dirty="0"/>
          </a:p>
        </p:txBody>
      </p:sp>
    </p:spTree>
    <p:extLst>
      <p:ext uri="{BB962C8B-B14F-4D97-AF65-F5344CB8AC3E}">
        <p14:creationId xmlns:p14="http://schemas.microsoft.com/office/powerpoint/2010/main" val="142973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ea typeface="Times New Roman" panose="02020603050405020304" pitchFamily="18" charset="0"/>
              </a:rPr>
              <a:t>DETAILED DESIGN</a:t>
            </a:r>
            <a:endParaRPr lang="en-IN"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0183BA4-7B10-4BE3-A0B2-A48721054ED6}" type="slidenum">
              <a:rPr lang="en-IN" smtClean="0"/>
              <a:t>11</a:t>
            </a:fld>
            <a:endParaRPr lang="en-IN" dirty="0"/>
          </a:p>
        </p:txBody>
      </p:sp>
      <p:sp>
        <p:nvSpPr>
          <p:cNvPr id="9" name="TextBox 8">
            <a:extLst>
              <a:ext uri="{FF2B5EF4-FFF2-40B4-BE49-F238E27FC236}">
                <a16:creationId xmlns:a16="http://schemas.microsoft.com/office/drawing/2014/main" id="{C61903FC-4FDD-DCBB-E1F9-139D50FF59D8}"/>
              </a:ext>
            </a:extLst>
          </p:cNvPr>
          <p:cNvSpPr txBox="1"/>
          <p:nvPr/>
        </p:nvSpPr>
        <p:spPr>
          <a:xfrm>
            <a:off x="101600" y="1204671"/>
            <a:ext cx="4392908" cy="579967"/>
          </a:xfrm>
          <a:prstGeom prst="rect">
            <a:avLst/>
          </a:prstGeom>
          <a:noFill/>
        </p:spPr>
        <p:txBody>
          <a:bodyPr wrap="square">
            <a:spAutoFit/>
          </a:bodyPr>
          <a:lstStyle/>
          <a:p>
            <a:pPr algn="just">
              <a:lnSpc>
                <a:spcPct val="150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SYSTEM ARCHITECTURE</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1C76760-5909-0B5F-8762-9FA6371F4896}"/>
              </a:ext>
            </a:extLst>
          </p:cNvPr>
          <p:cNvPicPr>
            <a:picLocks noChangeAspect="1"/>
          </p:cNvPicPr>
          <p:nvPr/>
        </p:nvPicPr>
        <p:blipFill>
          <a:blip r:embed="rId2"/>
          <a:stretch>
            <a:fillRect/>
          </a:stretch>
        </p:blipFill>
        <p:spPr>
          <a:xfrm>
            <a:off x="1686560" y="2253626"/>
            <a:ext cx="9133840" cy="4031604"/>
          </a:xfrm>
          <a:prstGeom prst="rect">
            <a:avLst/>
          </a:prstGeom>
        </p:spPr>
      </p:pic>
    </p:spTree>
    <p:extLst>
      <p:ext uri="{BB962C8B-B14F-4D97-AF65-F5344CB8AC3E}">
        <p14:creationId xmlns:p14="http://schemas.microsoft.com/office/powerpoint/2010/main" val="251631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3649"/>
          </a:xfrm>
        </p:spPr>
        <p:txBody>
          <a:bodyPr>
            <a:normAutofit/>
          </a:bodyPr>
          <a:lstStyle/>
          <a:p>
            <a:pPr algn="ctr"/>
            <a:r>
              <a:rPr lang="en-IN" sz="3600" b="1" dirty="0">
                <a:latin typeface="Times New Roman" panose="02020603050405020304" pitchFamily="18" charset="0"/>
                <a:ea typeface="Times New Roman" panose="02020603050405020304" pitchFamily="18" charset="0"/>
              </a:rPr>
              <a:t>DETAILED DESIGN</a:t>
            </a:r>
            <a:endParaRPr lang="en-IN" sz="36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0183BA4-7B10-4BE3-A0B2-A48721054ED6}" type="slidenum">
              <a:rPr lang="en-IN" smtClean="0"/>
              <a:t>12</a:t>
            </a:fld>
            <a:endParaRPr lang="en-IN" dirty="0"/>
          </a:p>
        </p:txBody>
      </p:sp>
      <p:sp>
        <p:nvSpPr>
          <p:cNvPr id="9" name="TextBox 8">
            <a:extLst>
              <a:ext uri="{FF2B5EF4-FFF2-40B4-BE49-F238E27FC236}">
                <a16:creationId xmlns:a16="http://schemas.microsoft.com/office/drawing/2014/main" id="{C61903FC-4FDD-DCBB-E1F9-139D50FF59D8}"/>
              </a:ext>
            </a:extLst>
          </p:cNvPr>
          <p:cNvSpPr txBox="1"/>
          <p:nvPr/>
        </p:nvSpPr>
        <p:spPr>
          <a:xfrm>
            <a:off x="101600" y="1204671"/>
            <a:ext cx="6096000" cy="587148"/>
          </a:xfrm>
          <a:prstGeom prst="rect">
            <a:avLst/>
          </a:prstGeom>
          <a:noFill/>
        </p:spPr>
        <p:txBody>
          <a:bodyPr wrap="square">
            <a:spAutoFit/>
          </a:bodyPr>
          <a:lstStyle/>
          <a:p>
            <a:pPr algn="just">
              <a:lnSpc>
                <a:spcPct val="150000"/>
              </a:lnSpc>
              <a:spcAft>
                <a:spcPts val="800"/>
              </a:spcAft>
            </a:pPr>
            <a:r>
              <a:rPr lang="en-IN" sz="2400" b="1" dirty="0">
                <a:latin typeface="Times New Roman" panose="02020603050405020304" pitchFamily="18" charset="0"/>
                <a:ea typeface="Calibri" panose="020F0502020204030204" pitchFamily="34" charset="0"/>
                <a:cs typeface="Times New Roman" panose="02020603050405020304" pitchFamily="18" charset="0"/>
              </a:rPr>
              <a:t>USE CASE DAIGARM</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984CDE07-3B8B-999A-D797-FDA72B1EDBFC}"/>
              </a:ext>
            </a:extLst>
          </p:cNvPr>
          <p:cNvPicPr>
            <a:picLocks noChangeAspect="1"/>
          </p:cNvPicPr>
          <p:nvPr/>
        </p:nvPicPr>
        <p:blipFill>
          <a:blip r:embed="rId2"/>
          <a:stretch>
            <a:fillRect/>
          </a:stretch>
        </p:blipFill>
        <p:spPr>
          <a:xfrm>
            <a:off x="2418080" y="1973375"/>
            <a:ext cx="6644640" cy="4060288"/>
          </a:xfrm>
          <a:prstGeom prst="rect">
            <a:avLst/>
          </a:prstGeom>
        </p:spPr>
      </p:pic>
    </p:spTree>
    <p:extLst>
      <p:ext uri="{BB962C8B-B14F-4D97-AF65-F5344CB8AC3E}">
        <p14:creationId xmlns:p14="http://schemas.microsoft.com/office/powerpoint/2010/main" val="162132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44880"/>
          </a:xfrm>
        </p:spPr>
        <p:txBody>
          <a:bodyPr/>
          <a:lstStyle/>
          <a:p>
            <a:pPr algn="ctr"/>
            <a:r>
              <a:rPr lang="en-IN" sz="3600" b="1" dirty="0">
                <a:latin typeface="Times New Roman" panose="02020603050405020304" pitchFamily="18" charset="0"/>
                <a:cs typeface="Times New Roman" panose="02020603050405020304" pitchFamily="18" charset="0"/>
              </a:rPr>
              <a:t>FLOW CHART</a:t>
            </a:r>
          </a:p>
        </p:txBody>
      </p:sp>
      <p:sp>
        <p:nvSpPr>
          <p:cNvPr id="5" name="Slide Number Placeholder 4"/>
          <p:cNvSpPr>
            <a:spLocks noGrp="1"/>
          </p:cNvSpPr>
          <p:nvPr>
            <p:ph type="sldNum" sz="quarter" idx="12"/>
          </p:nvPr>
        </p:nvSpPr>
        <p:spPr/>
        <p:txBody>
          <a:bodyPr/>
          <a:lstStyle/>
          <a:p>
            <a:fld id="{A0183BA4-7B10-4BE3-A0B2-A48721054ED6}" type="slidenum">
              <a:rPr lang="en-IN" smtClean="0"/>
              <a:t>13</a:t>
            </a:fld>
            <a:endParaRPr lang="en-IN" dirty="0"/>
          </a:p>
        </p:txBody>
      </p:sp>
      <p:sp>
        <p:nvSpPr>
          <p:cNvPr id="8" name="TextBox 7">
            <a:extLst>
              <a:ext uri="{FF2B5EF4-FFF2-40B4-BE49-F238E27FC236}">
                <a16:creationId xmlns:a16="http://schemas.microsoft.com/office/drawing/2014/main" id="{107782D4-AA6E-968F-8B28-41AA0F311BB3}"/>
              </a:ext>
            </a:extLst>
          </p:cNvPr>
          <p:cNvSpPr txBox="1"/>
          <p:nvPr/>
        </p:nvSpPr>
        <p:spPr>
          <a:xfrm>
            <a:off x="115169" y="963657"/>
            <a:ext cx="6096000" cy="587148"/>
          </a:xfrm>
          <a:prstGeom prst="rect">
            <a:avLst/>
          </a:prstGeom>
          <a:noFill/>
        </p:spPr>
        <p:txBody>
          <a:bodyPr wrap="square">
            <a:spAutoFit/>
          </a:bodyPr>
          <a:lstStyle/>
          <a:p>
            <a:pPr algn="just">
              <a:lnSpc>
                <a:spcPct val="150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ACTIVITY FLOW: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Oval 6">
            <a:extLst>
              <a:ext uri="{FF2B5EF4-FFF2-40B4-BE49-F238E27FC236}">
                <a16:creationId xmlns:a16="http://schemas.microsoft.com/office/drawing/2014/main" id="{9EC747CF-640E-19EC-CAE6-547EE0BD5EDF}"/>
              </a:ext>
            </a:extLst>
          </p:cNvPr>
          <p:cNvSpPr>
            <a:spLocks/>
          </p:cNvSpPr>
          <p:nvPr/>
        </p:nvSpPr>
        <p:spPr>
          <a:xfrm>
            <a:off x="4552866" y="1398767"/>
            <a:ext cx="1821180" cy="60860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01B8A28D-B421-D48E-C717-106956A02D0C}"/>
              </a:ext>
            </a:extLst>
          </p:cNvPr>
          <p:cNvCxnSpPr>
            <a:cxnSpLocks noChangeShapeType="1"/>
          </p:cNvCxnSpPr>
          <p:nvPr/>
        </p:nvCxnSpPr>
        <p:spPr bwMode="auto">
          <a:xfrm>
            <a:off x="5383046" y="2016895"/>
            <a:ext cx="19050" cy="4667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 name="Rounded Rectangle 286871846">
            <a:extLst>
              <a:ext uri="{FF2B5EF4-FFF2-40B4-BE49-F238E27FC236}">
                <a16:creationId xmlns:a16="http://schemas.microsoft.com/office/drawing/2014/main" id="{A042A25B-870F-CFDE-47FE-98ECEA811A91}"/>
              </a:ext>
            </a:extLst>
          </p:cNvPr>
          <p:cNvSpPr>
            <a:spLocks noChangeArrowheads="1"/>
          </p:cNvSpPr>
          <p:nvPr/>
        </p:nvSpPr>
        <p:spPr bwMode="auto">
          <a:xfrm>
            <a:off x="4267442" y="2493502"/>
            <a:ext cx="2529840" cy="47625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Admin Login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6A8D2DDA-D45C-89CD-0F96-64932445BCFF}"/>
              </a:ext>
            </a:extLst>
          </p:cNvPr>
          <p:cNvCxnSpPr>
            <a:cxnSpLocks noChangeShapeType="1"/>
          </p:cNvCxnSpPr>
          <p:nvPr/>
        </p:nvCxnSpPr>
        <p:spPr bwMode="auto">
          <a:xfrm>
            <a:off x="5383046" y="2991699"/>
            <a:ext cx="0" cy="4667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Rounded Rectangle 1896195182">
            <a:extLst>
              <a:ext uri="{FF2B5EF4-FFF2-40B4-BE49-F238E27FC236}">
                <a16:creationId xmlns:a16="http://schemas.microsoft.com/office/drawing/2014/main" id="{D5C1BFA2-E368-B7B2-575C-22F15C76AE8D}"/>
              </a:ext>
            </a:extLst>
          </p:cNvPr>
          <p:cNvSpPr>
            <a:spLocks noChangeArrowheads="1"/>
          </p:cNvSpPr>
          <p:nvPr/>
        </p:nvSpPr>
        <p:spPr bwMode="auto">
          <a:xfrm>
            <a:off x="4255771" y="3455884"/>
            <a:ext cx="2553183" cy="47625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User Log</a:t>
            </a:r>
            <a:r>
              <a:rPr lang="en-US" b="1" dirty="0">
                <a:latin typeface="Times New Roman" panose="02020603050405020304" pitchFamily="18" charset="0"/>
                <a:ea typeface="Calibri" panose="020F0502020204030204" pitchFamily="34" charset="0"/>
                <a:cs typeface="Times New Roman" panose="02020603050405020304" pitchFamily="18" charset="0"/>
              </a:rPr>
              <a:t>in</a:t>
            </a: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EDBF3615-EA01-89A3-B64D-D49D48822E8B}"/>
              </a:ext>
            </a:extLst>
          </p:cNvPr>
          <p:cNvCxnSpPr>
            <a:cxnSpLocks noChangeShapeType="1"/>
          </p:cNvCxnSpPr>
          <p:nvPr/>
        </p:nvCxnSpPr>
        <p:spPr bwMode="auto">
          <a:xfrm>
            <a:off x="5444406" y="3937497"/>
            <a:ext cx="19050" cy="4667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 name="Rounded Rectangle 902888818">
            <a:extLst>
              <a:ext uri="{FF2B5EF4-FFF2-40B4-BE49-F238E27FC236}">
                <a16:creationId xmlns:a16="http://schemas.microsoft.com/office/drawing/2014/main" id="{14561264-336F-4C69-F49F-A04FFB81068B}"/>
              </a:ext>
            </a:extLst>
          </p:cNvPr>
          <p:cNvSpPr>
            <a:spLocks noChangeArrowheads="1"/>
          </p:cNvSpPr>
          <p:nvPr/>
        </p:nvSpPr>
        <p:spPr bwMode="auto">
          <a:xfrm>
            <a:off x="4293872" y="4414948"/>
            <a:ext cx="2553183" cy="47625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Train ML</a:t>
            </a: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2938C647-5815-1F5B-1178-809E6AE6095E}"/>
              </a:ext>
            </a:extLst>
          </p:cNvPr>
          <p:cNvCxnSpPr>
            <a:cxnSpLocks noChangeShapeType="1"/>
          </p:cNvCxnSpPr>
          <p:nvPr/>
        </p:nvCxnSpPr>
        <p:spPr bwMode="auto">
          <a:xfrm>
            <a:off x="5478145" y="4896571"/>
            <a:ext cx="19050" cy="4667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 name="Rounded Rectangle 1695961881">
            <a:extLst>
              <a:ext uri="{FF2B5EF4-FFF2-40B4-BE49-F238E27FC236}">
                <a16:creationId xmlns:a16="http://schemas.microsoft.com/office/drawing/2014/main" id="{ABA3E419-C7BA-4F55-3E85-DA5509D3944F}"/>
              </a:ext>
            </a:extLst>
          </p:cNvPr>
          <p:cNvSpPr>
            <a:spLocks noChangeArrowheads="1"/>
          </p:cNvSpPr>
          <p:nvPr/>
        </p:nvSpPr>
        <p:spPr bwMode="auto">
          <a:xfrm>
            <a:off x="4293874" y="5353869"/>
            <a:ext cx="2553181" cy="47625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Interact with Chatbot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94AF8B1C-D427-9967-9DEC-676895E1B395}"/>
              </a:ext>
            </a:extLst>
          </p:cNvPr>
          <p:cNvCxnSpPr>
            <a:cxnSpLocks noChangeShapeType="1"/>
          </p:cNvCxnSpPr>
          <p:nvPr/>
        </p:nvCxnSpPr>
        <p:spPr bwMode="auto">
          <a:xfrm>
            <a:off x="5502660" y="5850262"/>
            <a:ext cx="0" cy="4667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Oval 17">
            <a:extLst>
              <a:ext uri="{FF2B5EF4-FFF2-40B4-BE49-F238E27FC236}">
                <a16:creationId xmlns:a16="http://schemas.microsoft.com/office/drawing/2014/main" id="{929B7A68-AB7A-C884-F6BA-EC34BFC6278C}"/>
              </a:ext>
            </a:extLst>
          </p:cNvPr>
          <p:cNvSpPr>
            <a:spLocks/>
          </p:cNvSpPr>
          <p:nvPr/>
        </p:nvSpPr>
        <p:spPr>
          <a:xfrm>
            <a:off x="4543023" y="6304149"/>
            <a:ext cx="1857773" cy="54292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tabLst>
                <a:tab pos="2447925" algn="l"/>
              </a:tabLst>
            </a:pPr>
            <a:r>
              <a:rPr lang="en-IN" b="1" dirty="0">
                <a:solidFill>
                  <a:srgbClr val="000000"/>
                </a:solidFill>
                <a:effectLst/>
                <a:latin typeface="Times New Roman" panose="02020603050405020304" pitchFamily="18" charset="0"/>
                <a:ea typeface="Times New Roman" panose="02020603050405020304" pitchFamily="18" charset="0"/>
              </a:rPr>
              <a:t>END</a:t>
            </a:r>
            <a:endParaRPr lang="en-IN" dirty="0">
              <a:effectLst/>
              <a:latin typeface="Times New Roman" panose="02020603050405020304" pitchFamily="18" charset="0"/>
              <a:ea typeface="Times New Roman" panose="02020603050405020304" pitchFamily="18" charset="0"/>
            </a:endParaRPr>
          </a:p>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 y="232568"/>
            <a:ext cx="12192000" cy="944880"/>
          </a:xfrm>
        </p:spPr>
        <p:txBody>
          <a:bodyPr/>
          <a:lstStyle/>
          <a:p>
            <a:pPr algn="ctr"/>
            <a:r>
              <a:rPr lang="en-IN" sz="3600" b="1" dirty="0">
                <a:latin typeface="Times New Roman" panose="02020603050405020304" pitchFamily="18" charset="0"/>
                <a:cs typeface="Times New Roman" panose="02020603050405020304" pitchFamily="18" charset="0"/>
              </a:rPr>
              <a:t>FLOW CHART</a:t>
            </a:r>
          </a:p>
        </p:txBody>
      </p:sp>
      <p:sp>
        <p:nvSpPr>
          <p:cNvPr id="5" name="Slide Number Placeholder 4"/>
          <p:cNvSpPr>
            <a:spLocks noGrp="1"/>
          </p:cNvSpPr>
          <p:nvPr>
            <p:ph type="sldNum" sz="quarter" idx="12"/>
          </p:nvPr>
        </p:nvSpPr>
        <p:spPr/>
        <p:txBody>
          <a:bodyPr/>
          <a:lstStyle/>
          <a:p>
            <a:fld id="{A0183BA4-7B10-4BE3-A0B2-A48721054ED6}" type="slidenum">
              <a:rPr lang="en-IN" smtClean="0"/>
              <a:t>14</a:t>
            </a:fld>
            <a:endParaRPr lang="en-IN" dirty="0"/>
          </a:p>
        </p:txBody>
      </p:sp>
      <p:sp>
        <p:nvSpPr>
          <p:cNvPr id="8" name="TextBox 7">
            <a:extLst>
              <a:ext uri="{FF2B5EF4-FFF2-40B4-BE49-F238E27FC236}">
                <a16:creationId xmlns:a16="http://schemas.microsoft.com/office/drawing/2014/main" id="{107782D4-AA6E-968F-8B28-41AA0F311BB3}"/>
              </a:ext>
            </a:extLst>
          </p:cNvPr>
          <p:cNvSpPr txBox="1"/>
          <p:nvPr/>
        </p:nvSpPr>
        <p:spPr>
          <a:xfrm>
            <a:off x="196684" y="1196498"/>
            <a:ext cx="6096000" cy="587148"/>
          </a:xfrm>
          <a:prstGeom prst="rect">
            <a:avLst/>
          </a:prstGeom>
          <a:noFill/>
        </p:spPr>
        <p:txBody>
          <a:bodyPr wrap="square">
            <a:spAutoFit/>
          </a:bodyPr>
          <a:lstStyle/>
          <a:p>
            <a:pPr algn="just">
              <a:lnSpc>
                <a:spcPct val="150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DATA FLOW: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ounded Rectangle 27050472">
            <a:extLst>
              <a:ext uri="{FF2B5EF4-FFF2-40B4-BE49-F238E27FC236}">
                <a16:creationId xmlns:a16="http://schemas.microsoft.com/office/drawing/2014/main" id="{4AA6FD21-FC58-EB71-46D5-6D55B1D3F20E}"/>
              </a:ext>
            </a:extLst>
          </p:cNvPr>
          <p:cNvSpPr>
            <a:spLocks noChangeArrowheads="1"/>
          </p:cNvSpPr>
          <p:nvPr/>
        </p:nvSpPr>
        <p:spPr bwMode="auto">
          <a:xfrm>
            <a:off x="1209043" y="1821746"/>
            <a:ext cx="1544637" cy="659834"/>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4" name="Elbow Connector 27050471">
            <a:extLst>
              <a:ext uri="{FF2B5EF4-FFF2-40B4-BE49-F238E27FC236}">
                <a16:creationId xmlns:a16="http://schemas.microsoft.com/office/drawing/2014/main" id="{03DC90BE-1C03-242E-2B86-F550F6B0AB6A}"/>
              </a:ext>
            </a:extLst>
          </p:cNvPr>
          <p:cNvCxnSpPr>
            <a:cxnSpLocks noChangeShapeType="1"/>
          </p:cNvCxnSpPr>
          <p:nvPr/>
        </p:nvCxnSpPr>
        <p:spPr bwMode="auto">
          <a:xfrm rot="10800000">
            <a:off x="2753680" y="2082415"/>
            <a:ext cx="7741601" cy="3120811"/>
          </a:xfrm>
          <a:prstGeom prst="bentConnector3">
            <a:avLst>
              <a:gd name="adj1" fmla="val -1446"/>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3" name="Oval 12">
            <a:extLst>
              <a:ext uri="{FF2B5EF4-FFF2-40B4-BE49-F238E27FC236}">
                <a16:creationId xmlns:a16="http://schemas.microsoft.com/office/drawing/2014/main" id="{3035F90D-7A5D-8908-0E6C-E13831AA4259}"/>
              </a:ext>
            </a:extLst>
          </p:cNvPr>
          <p:cNvSpPr>
            <a:spLocks noChangeArrowheads="1"/>
          </p:cNvSpPr>
          <p:nvPr/>
        </p:nvSpPr>
        <p:spPr bwMode="auto">
          <a:xfrm>
            <a:off x="8961117" y="4976224"/>
            <a:ext cx="1609726" cy="56431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System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4" name="Elbow Connector 27050470">
            <a:extLst>
              <a:ext uri="{FF2B5EF4-FFF2-40B4-BE49-F238E27FC236}">
                <a16:creationId xmlns:a16="http://schemas.microsoft.com/office/drawing/2014/main" id="{833A9F9B-5489-8E50-5BCD-DCA0E67C7F7A}"/>
              </a:ext>
            </a:extLst>
          </p:cNvPr>
          <p:cNvCxnSpPr>
            <a:cxnSpLocks noChangeShapeType="1"/>
          </p:cNvCxnSpPr>
          <p:nvPr/>
        </p:nvCxnSpPr>
        <p:spPr bwMode="auto">
          <a:xfrm>
            <a:off x="1621153" y="2499360"/>
            <a:ext cx="7339964" cy="2759020"/>
          </a:xfrm>
          <a:prstGeom prst="bentConnector3">
            <a:avLst>
              <a:gd name="adj1" fmla="val 72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26" name="TextBox 25">
            <a:extLst>
              <a:ext uri="{FF2B5EF4-FFF2-40B4-BE49-F238E27FC236}">
                <a16:creationId xmlns:a16="http://schemas.microsoft.com/office/drawing/2014/main" id="{264F7220-9A28-515B-962D-103E570CC49F}"/>
              </a:ext>
            </a:extLst>
          </p:cNvPr>
          <p:cNvSpPr txBox="1"/>
          <p:nvPr/>
        </p:nvSpPr>
        <p:spPr>
          <a:xfrm>
            <a:off x="2426019" y="2082414"/>
            <a:ext cx="7339964" cy="3151312"/>
          </a:xfrm>
          <a:prstGeom prst="rect">
            <a:avLst/>
          </a:prstGeom>
          <a:noFill/>
        </p:spPr>
        <p:txBody>
          <a:bodyPr wrap="square">
            <a:spAutoFit/>
          </a:bodyPr>
          <a:lstStyle/>
          <a:p>
            <a:pPr algn="just">
              <a:lnSpc>
                <a:spcPct val="150000"/>
              </a:lnSpc>
              <a:spcAft>
                <a:spcPts val="800"/>
              </a:spcAft>
              <a:tabLst>
                <a:tab pos="9525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1. Admin Login			2.Admin Login successfully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9525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New User Sign UP		4. New User Sign UP successfully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9525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 Login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User Login Successfull </a:t>
            </a:r>
          </a:p>
          <a:p>
            <a:pPr algn="just">
              <a:lnSpc>
                <a:spcPct val="150000"/>
              </a:lnSpc>
              <a:spcBef>
                <a:spcPts val="1200"/>
              </a:spcBef>
              <a:spcAft>
                <a:spcPts val="800"/>
              </a:spcAft>
              <a:tabLst>
                <a:tab pos="9525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Train ML		           	8. Train ML Successfully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9525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9. Interact with Chatbot                      10. Successfully Interact with Chatbot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49DA6DD0-9167-41BC-A1D9-C613126EB8CA}"/>
                  </a:ext>
                </a:extLst>
              </p14:cNvPr>
              <p14:cNvContentPartPr/>
              <p14:nvPr/>
            </p14:nvContentPartPr>
            <p14:xfrm>
              <a:off x="8854960" y="5164160"/>
              <a:ext cx="126000" cy="240840"/>
            </p14:xfrm>
          </p:contentPart>
        </mc:Choice>
        <mc:Fallback xmlns="">
          <p:pic>
            <p:nvPicPr>
              <p:cNvPr id="6" name="Ink 5">
                <a:extLst>
                  <a:ext uri="{FF2B5EF4-FFF2-40B4-BE49-F238E27FC236}">
                    <a16:creationId xmlns:a16="http://schemas.microsoft.com/office/drawing/2014/main" id="{49DA6DD0-9167-41BC-A1D9-C613126EB8CA}"/>
                  </a:ext>
                </a:extLst>
              </p:cNvPr>
              <p:cNvPicPr/>
              <p:nvPr/>
            </p:nvPicPr>
            <p:blipFill>
              <a:blip r:embed="rId3"/>
              <a:stretch>
                <a:fillRect/>
              </a:stretch>
            </p:blipFill>
            <p:spPr>
              <a:xfrm>
                <a:off x="8848840" y="5158040"/>
                <a:ext cx="138240" cy="253080"/>
              </a:xfrm>
              <a:prstGeom prst="rect">
                <a:avLst/>
              </a:prstGeom>
            </p:spPr>
          </p:pic>
        </mc:Fallback>
      </mc:AlternateContent>
    </p:spTree>
    <p:extLst>
      <p:ext uri="{BB962C8B-B14F-4D97-AF65-F5344CB8AC3E}">
        <p14:creationId xmlns:p14="http://schemas.microsoft.com/office/powerpoint/2010/main" val="505197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4B0F49-D162-4848-028D-691E0477B5B1}"/>
              </a:ext>
            </a:extLst>
          </p:cNvPr>
          <p:cNvSpPr>
            <a:spLocks noGrp="1"/>
          </p:cNvSpPr>
          <p:nvPr>
            <p:ph type="title"/>
          </p:nvPr>
        </p:nvSpPr>
        <p:spPr>
          <a:xfrm>
            <a:off x="17106" y="-274319"/>
            <a:ext cx="12174894" cy="1293520"/>
          </a:xfrm>
        </p:spPr>
        <p:txBody>
          <a:bodyPr>
            <a:normAutofit/>
          </a:bodyPr>
          <a:lstStyle/>
          <a:p>
            <a:pPr algn="ctr"/>
            <a:r>
              <a:rPr lang="en-IN" sz="3600" b="1" dirty="0">
                <a:latin typeface="Times New Roman" panose="02020603050405020304" pitchFamily="18" charset="0"/>
                <a:cs typeface="Times New Roman" panose="02020603050405020304" pitchFamily="18" charset="0"/>
              </a:rPr>
              <a:t>ALGORITHMS</a:t>
            </a:r>
            <a:endParaRPr lang="en-IN" sz="3600" dirty="0"/>
          </a:p>
        </p:txBody>
      </p:sp>
      <p:sp>
        <p:nvSpPr>
          <p:cNvPr id="7" name="Content Placeholder 6">
            <a:extLst>
              <a:ext uri="{FF2B5EF4-FFF2-40B4-BE49-F238E27FC236}">
                <a16:creationId xmlns:a16="http://schemas.microsoft.com/office/drawing/2014/main" id="{4443E4FF-E6A4-D58F-4DF4-6F5995765F69}"/>
              </a:ext>
            </a:extLst>
          </p:cNvPr>
          <p:cNvSpPr>
            <a:spLocks noGrp="1"/>
          </p:cNvSpPr>
          <p:nvPr>
            <p:ph idx="1"/>
          </p:nvPr>
        </p:nvSpPr>
        <p:spPr>
          <a:xfrm>
            <a:off x="431800" y="989343"/>
            <a:ext cx="11536680" cy="5868657"/>
          </a:xfrm>
        </p:spPr>
        <p:txBody>
          <a:bodyPr>
            <a:normAutofit fontScale="25000" lnSpcReduction="20000"/>
          </a:bodyPr>
          <a:lstStyle/>
          <a:p>
            <a:pPr marL="0" indent="0" algn="just" fontAlgn="base">
              <a:lnSpc>
                <a:spcPct val="150000"/>
              </a:lnSpc>
              <a:spcAft>
                <a:spcPts val="750"/>
              </a:spcAft>
              <a:buNone/>
            </a:pPr>
            <a:r>
              <a:rPr lang="en-IN" sz="9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K-NEAREST NEIGHBORS (KNN):</a:t>
            </a:r>
            <a:endParaRPr lang="en-IN" sz="9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70000"/>
              </a:lnSpc>
            </a:pP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The KNN algorithm works by finding the K nearest neighbors to a given data point based on a distance metric, such as Euclidean distance. The class or value of the data point is then determined by the majority vote or average of the K neighbors. </a:t>
            </a:r>
          </a:p>
          <a:p>
            <a:pPr>
              <a:lnSpc>
                <a:spcPct val="170000"/>
              </a:lnSpc>
            </a:pPr>
            <a:r>
              <a:rPr lang="en-US" sz="96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70000"/>
              </a:lnSpc>
              <a:buNone/>
            </a:pPr>
            <a:r>
              <a:rPr lang="en-US" sz="9600" dirty="0">
                <a:latin typeface="Times New Roman" panose="02020603050405020304" pitchFamily="18" charset="0"/>
                <a:ea typeface="Calibri" panose="020F0502020204030204" pitchFamily="34" charset="0"/>
                <a:cs typeface="Times New Roman" panose="02020603050405020304" pitchFamily="18" charset="0"/>
              </a:rPr>
              <a:t>                   1.Does not scale</a:t>
            </a:r>
          </a:p>
          <a:p>
            <a:pPr marL="0" indent="0">
              <a:lnSpc>
                <a:spcPct val="170000"/>
              </a:lnSpc>
              <a:buNone/>
            </a:pPr>
            <a:r>
              <a:rPr lang="en-US" sz="9600" dirty="0">
                <a:latin typeface="Times New Roman" panose="02020603050405020304" pitchFamily="18" charset="0"/>
                <a:ea typeface="Calibri" panose="020F0502020204030204" pitchFamily="34" charset="0"/>
                <a:cs typeface="Times New Roman" panose="02020603050405020304" pitchFamily="18" charset="0"/>
              </a:rPr>
              <a:t>                   2.Curse of dimensionality</a:t>
            </a:r>
          </a:p>
          <a:p>
            <a:pPr marL="0" indent="0">
              <a:lnSpc>
                <a:spcPct val="170000"/>
              </a:lnSpc>
              <a:buNone/>
            </a:pP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                   3.Prone to Over fitting</a:t>
            </a:r>
          </a:p>
          <a:p>
            <a:pPr marL="0" indent="0">
              <a:lnSpc>
                <a:spcPct val="150000"/>
              </a:lnSpc>
              <a:buNone/>
            </a:pPr>
            <a:r>
              <a:rPr lang="en-US" sz="7400" dirty="0">
                <a:latin typeface="Times New Roman" panose="02020603050405020304" pitchFamily="18" charset="0"/>
                <a:ea typeface="Calibri" panose="020F0502020204030204" pitchFamily="34" charset="0"/>
                <a:cs typeface="Times New Roman" panose="02020603050405020304" pitchFamily="18" charset="0"/>
              </a:rPr>
              <a:t>                    </a:t>
            </a:r>
            <a:endParaRPr lang="en-IN" sz="7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B07F14C-5489-676C-BDAD-67B3AA397AAF}"/>
              </a:ext>
            </a:extLst>
          </p:cNvPr>
          <p:cNvSpPr>
            <a:spLocks noGrp="1"/>
          </p:cNvSpPr>
          <p:nvPr>
            <p:ph type="sldNum" sz="quarter" idx="12"/>
          </p:nvPr>
        </p:nvSpPr>
        <p:spPr/>
        <p:txBody>
          <a:bodyPr/>
          <a:lstStyle/>
          <a:p>
            <a:fld id="{A0183BA4-7B10-4BE3-A0B2-A48721054ED6}" type="slidenum">
              <a:rPr lang="en-IN" smtClean="0"/>
              <a:t>15</a:t>
            </a:fld>
            <a:endParaRPr lang="en-IN" dirty="0"/>
          </a:p>
        </p:txBody>
      </p:sp>
    </p:spTree>
    <p:extLst>
      <p:ext uri="{BB962C8B-B14F-4D97-AF65-F5344CB8AC3E}">
        <p14:creationId xmlns:p14="http://schemas.microsoft.com/office/powerpoint/2010/main" val="85826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06F6-41C5-F431-C0DE-176362DD3A12}"/>
              </a:ext>
            </a:extLst>
          </p:cNvPr>
          <p:cNvSpPr>
            <a:spLocks noGrp="1"/>
          </p:cNvSpPr>
          <p:nvPr>
            <p:ph type="title"/>
          </p:nvPr>
        </p:nvSpPr>
        <p:spPr>
          <a:xfrm>
            <a:off x="838200" y="125187"/>
            <a:ext cx="10515600" cy="589915"/>
          </a:xfrm>
        </p:spPr>
        <p:txBody>
          <a:bodyPr>
            <a:normAutofit/>
          </a:bodyPr>
          <a:lstStyle/>
          <a:p>
            <a:pPr algn="ctr"/>
            <a:r>
              <a:rPr lang="en-US" sz="3600" b="1" dirty="0">
                <a:latin typeface="Times New Roman" panose="02020603050405020304" pitchFamily="18" charset="0"/>
                <a:cs typeface="Times New Roman" panose="02020603050405020304" pitchFamily="18" charset="0"/>
              </a:rPr>
              <a:t>ALGORITHMS</a:t>
            </a:r>
            <a:endParaRPr lang="en-IN" sz="3600" b="1"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6BC2A450-3153-E7A2-2E2C-303E946C75F5}"/>
              </a:ext>
            </a:extLst>
          </p:cNvPr>
          <p:cNvSpPr>
            <a:spLocks noGrp="1" noChangeArrowheads="1"/>
          </p:cNvSpPr>
          <p:nvPr>
            <p:ph idx="1"/>
          </p:nvPr>
        </p:nvSpPr>
        <p:spPr bwMode="auto">
          <a:xfrm>
            <a:off x="274320" y="612868"/>
            <a:ext cx="11450320" cy="611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KNN-STEPS: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1.Data Collection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Gather historical data from past customer interactions and transactions.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could include chat history, transaction amounts, customer profiles, and account activities.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2.Data Preprocessing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 the data to handle missing values, normalize numerical features (like account balances or transaction amounts), and encode categorical features (e.g., customer type, chat responses) into numerical formats.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3.Defining Distance Metric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 distance metric (typically Euclidean distance) to measure the similarity between data points. For banking, features like transaction behavior, time of interaction, or product preferences can be used to compute distance between customers.</a:t>
            </a:r>
          </a:p>
        </p:txBody>
      </p:sp>
    </p:spTree>
    <p:extLst>
      <p:ext uri="{BB962C8B-B14F-4D97-AF65-F5344CB8AC3E}">
        <p14:creationId xmlns:p14="http://schemas.microsoft.com/office/powerpoint/2010/main" val="4195341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06F6-41C5-F431-C0DE-176362DD3A12}"/>
              </a:ext>
            </a:extLst>
          </p:cNvPr>
          <p:cNvSpPr>
            <a:spLocks noGrp="1"/>
          </p:cNvSpPr>
          <p:nvPr>
            <p:ph type="title"/>
          </p:nvPr>
        </p:nvSpPr>
        <p:spPr>
          <a:xfrm>
            <a:off x="838200" y="576951"/>
            <a:ext cx="10515600" cy="589915"/>
          </a:xfrm>
        </p:spPr>
        <p:txBody>
          <a:bodyPr>
            <a:normAutofit/>
          </a:bodyPr>
          <a:lstStyle/>
          <a:p>
            <a:pPr algn="ctr"/>
            <a:r>
              <a:rPr lang="en-US" sz="3600" b="1" dirty="0">
                <a:latin typeface="Times New Roman" panose="02020603050405020304" pitchFamily="18" charset="0"/>
                <a:cs typeface="Times New Roman" panose="02020603050405020304" pitchFamily="18" charset="0"/>
              </a:rPr>
              <a:t>ALGORITHMS</a:t>
            </a:r>
            <a:endParaRPr lang="en-IN" sz="3600" b="1"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6BC2A450-3153-E7A2-2E2C-303E946C75F5}"/>
              </a:ext>
            </a:extLst>
          </p:cNvPr>
          <p:cNvSpPr>
            <a:spLocks noGrp="1" noChangeArrowheads="1"/>
          </p:cNvSpPr>
          <p:nvPr>
            <p:ph idx="1"/>
          </p:nvPr>
        </p:nvSpPr>
        <p:spPr bwMode="auto">
          <a:xfrm>
            <a:off x="274320" y="1166866"/>
            <a:ext cx="11450320" cy="50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4.Finding the K Nearest Neighbors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any given new query (e.g., a new customer request or transaction), the algorithm searches the dataset for the K closest neighbors based on the defined distance metric. The value of K is chosen through cross-validation.</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5.Prediction or Recommendation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Based on the majority label (for classification tasks like fraud detection) or the average value (for regression tasks like transaction amount prediction) of the K neighbors, the algorithm provides the predicted response or recommendation, such as product suggestions or flagging suspicious transactions.</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015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4B0F49-D162-4848-028D-691E0477B5B1}"/>
              </a:ext>
            </a:extLst>
          </p:cNvPr>
          <p:cNvSpPr>
            <a:spLocks noGrp="1"/>
          </p:cNvSpPr>
          <p:nvPr>
            <p:ph type="title"/>
          </p:nvPr>
        </p:nvSpPr>
        <p:spPr>
          <a:xfrm>
            <a:off x="17106" y="1"/>
            <a:ext cx="12174894" cy="1293520"/>
          </a:xfrm>
        </p:spPr>
        <p:txBody>
          <a:bodyPr>
            <a:normAutofit/>
          </a:bodyPr>
          <a:lstStyle/>
          <a:p>
            <a:pPr algn="ctr"/>
            <a:r>
              <a:rPr lang="en-IN" sz="3600" b="1" dirty="0">
                <a:latin typeface="Times New Roman" panose="02020603050405020304" pitchFamily="18" charset="0"/>
                <a:cs typeface="Times New Roman" panose="02020603050405020304" pitchFamily="18" charset="0"/>
              </a:rPr>
              <a:t>ALGORITHMS</a:t>
            </a:r>
            <a:endParaRPr lang="en-IN" sz="3600" dirty="0"/>
          </a:p>
        </p:txBody>
      </p:sp>
      <p:sp>
        <p:nvSpPr>
          <p:cNvPr id="7" name="Content Placeholder 6">
            <a:extLst>
              <a:ext uri="{FF2B5EF4-FFF2-40B4-BE49-F238E27FC236}">
                <a16:creationId xmlns:a16="http://schemas.microsoft.com/office/drawing/2014/main" id="{4443E4FF-E6A4-D58F-4DF4-6F5995765F69}"/>
              </a:ext>
            </a:extLst>
          </p:cNvPr>
          <p:cNvSpPr>
            <a:spLocks noGrp="1"/>
          </p:cNvSpPr>
          <p:nvPr>
            <p:ph idx="1"/>
          </p:nvPr>
        </p:nvSpPr>
        <p:spPr>
          <a:xfrm>
            <a:off x="242233" y="974434"/>
            <a:ext cx="11533207" cy="5564478"/>
          </a:xfrm>
        </p:spPr>
        <p:txBody>
          <a:bodyPr>
            <a:normAutofit lnSpcReduction="10000"/>
          </a:bodyPr>
          <a:lstStyle/>
          <a:p>
            <a:pPr marL="0" indent="0">
              <a:lnSpc>
                <a:spcPct val="150000"/>
              </a:lnSpc>
              <a:buNone/>
            </a:pPr>
            <a:r>
              <a:rPr lang="en-IN" sz="2400" b="1" dirty="0">
                <a:effectLst/>
                <a:latin typeface="Times New Roman" panose="02020603050405020304" pitchFamily="18" charset="0"/>
                <a:ea typeface="Calibri" panose="020F0502020204030204" pitchFamily="34" charset="0"/>
              </a:rPr>
              <a:t>RANDOM FOREST </a:t>
            </a:r>
            <a:r>
              <a:rPr lang="en-US" sz="2400" b="1"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IN" sz="2400" spc="10" dirty="0">
                <a:solidFill>
                  <a:srgbClr val="273239"/>
                </a:solidFill>
                <a:effectLst/>
                <a:latin typeface="Times New Roman" panose="02020603050405020304" pitchFamily="18" charset="0"/>
                <a:ea typeface="Calibri" panose="020F0502020204030204" pitchFamily="34" charset="0"/>
              </a:rPr>
              <a:t>This randomness introduces variability among individual trees, reducing the risk of </a:t>
            </a:r>
            <a:r>
              <a:rPr lang="en-IN" sz="2400" spc="10" dirty="0">
                <a:solidFill>
                  <a:srgbClr val="000000"/>
                </a:solidFill>
                <a:effectLst/>
                <a:latin typeface="Times New Roman" panose="02020603050405020304" pitchFamily="18" charset="0"/>
                <a:ea typeface="Calibri" panose="020F0502020204030204" pitchFamily="34" charset="0"/>
              </a:rPr>
              <a:t>overfitting</a:t>
            </a:r>
            <a:r>
              <a:rPr lang="en-IN" sz="2400" spc="10" dirty="0">
                <a:solidFill>
                  <a:srgbClr val="273239"/>
                </a:solidFill>
                <a:effectLst/>
                <a:latin typeface="Times New Roman" panose="02020603050405020304" pitchFamily="18" charset="0"/>
                <a:ea typeface="Calibri" panose="020F0502020204030204" pitchFamily="34" charset="0"/>
              </a:rPr>
              <a:t> and improving overall prediction performance. In prediction, the algorithm aggregates the results of all trees, either by voting (for classification tasks) or by averaging (for regression tasks)</a:t>
            </a:r>
            <a:r>
              <a:rPr lang="en-US" sz="2400"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ADVANTAGES:</a:t>
            </a:r>
          </a:p>
          <a:p>
            <a:pPr marL="0" indent="0">
              <a:lnSpc>
                <a:spcPct val="150000"/>
              </a:lnSpc>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 </a:t>
            </a:r>
            <a:r>
              <a:rPr lang="en-IN" sz="24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Resistance to Overfitting</a:t>
            </a:r>
          </a:p>
          <a:p>
            <a:pPr marL="0" indent="0">
              <a:lnSpc>
                <a:spcPct val="150000"/>
              </a:lnSpc>
              <a:buNone/>
            </a:pPr>
            <a:r>
              <a:rPr lang="en-IN" sz="2400" spc="10" dirty="0">
                <a:solidFill>
                  <a:srgbClr val="273239"/>
                </a:solidFill>
                <a:latin typeface="Times New Roman" panose="02020603050405020304" pitchFamily="18" charset="0"/>
                <a:cs typeface="Times New Roman" panose="02020603050405020304" pitchFamily="18" charset="0"/>
              </a:rPr>
              <a:t>            2.</a:t>
            </a:r>
            <a:r>
              <a:rPr lang="en-IN" sz="24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Large Datasets Handling</a:t>
            </a:r>
          </a:p>
          <a:p>
            <a:pPr marL="0" indent="0">
              <a:lnSpc>
                <a:spcPct val="150000"/>
              </a:lnSpc>
              <a:buNone/>
            </a:pPr>
            <a:r>
              <a:rPr lang="en-IN" sz="2400" spc="10" dirty="0">
                <a:solidFill>
                  <a:srgbClr val="273239"/>
                </a:solidFill>
                <a:latin typeface="Times New Roman" panose="02020603050405020304" pitchFamily="18" charset="0"/>
                <a:cs typeface="Times New Roman" panose="02020603050405020304" pitchFamily="18" charset="0"/>
              </a:rPr>
              <a:t>            3.</a:t>
            </a:r>
            <a:r>
              <a:rPr lang="en-IN" sz="24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High Predictive Accuracy</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B07F14C-5489-676C-BDAD-67B3AA397AAF}"/>
              </a:ext>
            </a:extLst>
          </p:cNvPr>
          <p:cNvSpPr>
            <a:spLocks noGrp="1"/>
          </p:cNvSpPr>
          <p:nvPr>
            <p:ph type="sldNum" sz="quarter" idx="12"/>
          </p:nvPr>
        </p:nvSpPr>
        <p:spPr/>
        <p:txBody>
          <a:bodyPr/>
          <a:lstStyle/>
          <a:p>
            <a:fld id="{A0183BA4-7B10-4BE3-A0B2-A48721054ED6}" type="slidenum">
              <a:rPr lang="en-IN" smtClean="0"/>
              <a:t>18</a:t>
            </a:fld>
            <a:endParaRPr lang="en-IN" dirty="0"/>
          </a:p>
        </p:txBody>
      </p:sp>
    </p:spTree>
    <p:extLst>
      <p:ext uri="{BB962C8B-B14F-4D97-AF65-F5344CB8AC3E}">
        <p14:creationId xmlns:p14="http://schemas.microsoft.com/office/powerpoint/2010/main" val="2036474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C1C3-66C9-9B93-6341-F8C444407816}"/>
              </a:ext>
            </a:extLst>
          </p:cNvPr>
          <p:cNvSpPr>
            <a:spLocks noGrp="1"/>
          </p:cNvSpPr>
          <p:nvPr>
            <p:ph type="title"/>
          </p:nvPr>
        </p:nvSpPr>
        <p:spPr>
          <a:xfrm>
            <a:off x="838200" y="212725"/>
            <a:ext cx="10515600" cy="559435"/>
          </a:xfrm>
        </p:spPr>
        <p:txBody>
          <a:bodyPr>
            <a:noAutofit/>
          </a:bodyPr>
          <a:lstStyle/>
          <a:p>
            <a:pPr algn="ctr"/>
            <a:r>
              <a:rPr lang="en-US" sz="3600" b="1" dirty="0">
                <a:latin typeface="Times New Roman" panose="02020603050405020304" pitchFamily="18" charset="0"/>
                <a:cs typeface="Times New Roman" panose="02020603050405020304" pitchFamily="18" charset="0"/>
              </a:rPr>
              <a:t>ALGORITHMS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95739E-C28C-FEF8-4462-D185ABD57E57}"/>
              </a:ext>
            </a:extLst>
          </p:cNvPr>
          <p:cNvSpPr>
            <a:spLocks noGrp="1"/>
          </p:cNvSpPr>
          <p:nvPr>
            <p:ph idx="1"/>
          </p:nvPr>
        </p:nvSpPr>
        <p:spPr>
          <a:xfrm>
            <a:off x="396240" y="861059"/>
            <a:ext cx="11399520" cy="5784216"/>
          </a:xfrm>
        </p:spPr>
        <p:txBody>
          <a:bodyPr>
            <a:normAutofit fontScale="92500" lnSpcReduction="20000"/>
          </a:bodyPr>
          <a:lstStyle/>
          <a:p>
            <a:pPr marL="0" indent="0">
              <a:lnSpc>
                <a:spcPct val="160000"/>
              </a:lnSpc>
              <a:buNone/>
            </a:pPr>
            <a:r>
              <a:rPr lang="en-US" sz="2600" b="1" dirty="0">
                <a:latin typeface="Times New Roman" panose="02020603050405020304" pitchFamily="18" charset="0"/>
                <a:cs typeface="Times New Roman" panose="02020603050405020304" pitchFamily="18" charset="0"/>
              </a:rPr>
              <a:t>RANDOM FOREST-STEPS</a:t>
            </a:r>
            <a:r>
              <a:rPr lang="en-US" sz="2400" dirty="0">
                <a:latin typeface="Times New Roman" panose="02020603050405020304" pitchFamily="18" charset="0"/>
                <a:cs typeface="Times New Roman" panose="02020603050405020304" pitchFamily="18" charset="0"/>
              </a:rPr>
              <a:t>:</a:t>
            </a:r>
          </a:p>
          <a:p>
            <a:pPr marL="0" indent="0">
              <a:lnSpc>
                <a:spcPct val="160000"/>
              </a:lnSpc>
              <a:buNone/>
            </a:pPr>
            <a:r>
              <a:rPr lang="en-US" sz="2600" b="1" dirty="0">
                <a:latin typeface="Times New Roman" panose="02020603050405020304" pitchFamily="18" charset="0"/>
                <a:cs typeface="Times New Roman" panose="02020603050405020304" pitchFamily="18" charset="0"/>
              </a:rPr>
              <a:t>1.Data Preparation &amp; Feature Selection</a:t>
            </a:r>
          </a:p>
          <a:p>
            <a:pPr marL="0" indent="0">
              <a:lnSpc>
                <a:spcPct val="160000"/>
              </a:lnSpc>
              <a:buNone/>
            </a:pPr>
            <a:r>
              <a:rPr lang="en-US" sz="2600" dirty="0">
                <a:latin typeface="Times New Roman" panose="02020603050405020304" pitchFamily="18" charset="0"/>
                <a:cs typeface="Times New Roman" panose="02020603050405020304" pitchFamily="18" charset="0"/>
              </a:rPr>
              <a:t>Collect customer data like transaction history, demographics, and interactions with the banking platform.</a:t>
            </a:r>
          </a:p>
          <a:p>
            <a:pPr marL="0" indent="0">
              <a:lnSpc>
                <a:spcPct val="160000"/>
              </a:lnSpc>
              <a:buNone/>
            </a:pPr>
            <a:r>
              <a:rPr lang="en-US" sz="2600" b="1" dirty="0">
                <a:latin typeface="Times New Roman" panose="02020603050405020304" pitchFamily="18" charset="0"/>
                <a:cs typeface="Times New Roman" panose="02020603050405020304" pitchFamily="18" charset="0"/>
              </a:rPr>
              <a:t>2. Create Multiple Decision Trees (Bootstrap Sampling)</a:t>
            </a:r>
          </a:p>
          <a:p>
            <a:pPr marL="0" indent="0">
              <a:lnSpc>
                <a:spcPct val="160000"/>
              </a:lnSpc>
              <a:buNone/>
            </a:pPr>
            <a:r>
              <a:rPr lang="en-US" sz="2600" dirty="0">
                <a:latin typeface="Times New Roman" panose="02020603050405020304" pitchFamily="18" charset="0"/>
                <a:cs typeface="Times New Roman" panose="02020603050405020304" pitchFamily="18" charset="0"/>
              </a:rPr>
              <a:t>Randomly select subsets of the data (with replacement) to create multiple decision trees. Each tree is trained on a different subset, ensuring variety and reducing bias.</a:t>
            </a:r>
          </a:p>
          <a:p>
            <a:pPr marL="0" indent="0">
              <a:lnSpc>
                <a:spcPct val="160000"/>
              </a:lnSpc>
              <a:buNone/>
            </a:pPr>
            <a:r>
              <a:rPr lang="en-US" sz="2600" b="1" dirty="0">
                <a:latin typeface="Times New Roman" panose="02020603050405020304" pitchFamily="18" charset="0"/>
                <a:cs typeface="Times New Roman" panose="02020603050405020304" pitchFamily="18" charset="0"/>
              </a:rPr>
              <a:t>3. Train Decision Trees Independently</a:t>
            </a:r>
          </a:p>
          <a:p>
            <a:pPr marL="0" indent="0">
              <a:lnSpc>
                <a:spcPct val="160000"/>
              </a:lnSpc>
              <a:buNone/>
            </a:pPr>
            <a:r>
              <a:rPr lang="en-US" sz="2600" dirty="0">
                <a:latin typeface="Times New Roman" panose="02020603050405020304" pitchFamily="18" charset="0"/>
                <a:cs typeface="Times New Roman" panose="02020603050405020304" pitchFamily="18" charset="0"/>
              </a:rPr>
              <a:t>Each decision tree learns from its subset of data and makes predictions independently.</a:t>
            </a:r>
          </a:p>
          <a:p>
            <a:endParaRPr lang="en-IN" dirty="0"/>
          </a:p>
        </p:txBody>
      </p:sp>
    </p:spTree>
    <p:extLst>
      <p:ext uri="{BB962C8B-B14F-4D97-AF65-F5344CB8AC3E}">
        <p14:creationId xmlns:p14="http://schemas.microsoft.com/office/powerpoint/2010/main" val="88666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OUTLINE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359" y="1212215"/>
            <a:ext cx="5470525" cy="4973320"/>
          </a:xfrm>
        </p:spPr>
        <p:txBody>
          <a:bodyPr>
            <a:normAutofit/>
          </a:bodyPr>
          <a:lstStyle/>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rPr>
              <a:t>1. Abstract</a:t>
            </a: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rPr>
              <a:t>2. Introduction</a:t>
            </a: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rPr>
              <a:t>3. Literature Survey</a:t>
            </a: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sym typeface="+mn-ea"/>
              </a:rPr>
              <a:t>4. Existing System</a:t>
            </a: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sym typeface="+mn-ea"/>
              </a:rPr>
              <a:t>5. Proposed System</a:t>
            </a: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sym typeface="+mn-ea"/>
              </a:rPr>
              <a:t>6. System Requirements</a:t>
            </a: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sym typeface="+mn-ea"/>
              </a:rPr>
              <a:t>7. System Modules</a:t>
            </a:r>
            <a:endParaRPr lang="en-IN" sz="2400" dirty="0">
              <a:latin typeface="Times New Roman" panose="02020603050405020304" pitchFamily="18" charset="0"/>
              <a:ea typeface="Times New Roman" panose="02020603050405020304" pitchFamily="18" charset="0"/>
            </a:endParaRP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rPr>
              <a:t>8. Detailed Design</a:t>
            </a:r>
          </a:p>
          <a:p>
            <a:pPr marL="457200" indent="-457200" algn="just">
              <a:lnSpc>
                <a:spcPct val="150000"/>
              </a:lnSpc>
              <a:spcBef>
                <a:spcPts val="415"/>
              </a:spcBef>
              <a:buSzPct val="80000"/>
              <a:buFont typeface="+mj-lt"/>
              <a:buAutoNum type="arabicPeriod"/>
              <a:tabLst>
                <a:tab pos="367030" algn="l"/>
              </a:tabLst>
            </a:pPr>
            <a:endParaRPr lang="en-IN" sz="2400" dirty="0">
              <a:latin typeface="Times New Roman" panose="02020603050405020304" pitchFamily="18" charset="0"/>
              <a:ea typeface="Times New Roman" panose="02020603050405020304" pitchFamily="18" charset="0"/>
            </a:endParaRPr>
          </a:p>
          <a:p>
            <a:pPr marL="457200" indent="-457200" algn="just">
              <a:lnSpc>
                <a:spcPct val="150000"/>
              </a:lnSpc>
              <a:spcBef>
                <a:spcPts val="415"/>
              </a:spcBef>
              <a:buSzPct val="80000"/>
              <a:buFont typeface="+mj-lt"/>
              <a:buAutoNum type="arabicPeriod"/>
              <a:tabLst>
                <a:tab pos="367030" algn="l"/>
              </a:tabLst>
            </a:pPr>
            <a:endParaRPr lang="en-IN" sz="2400" dirty="0"/>
          </a:p>
        </p:txBody>
      </p:sp>
      <p:sp>
        <p:nvSpPr>
          <p:cNvPr id="7" name="Content Placeholder 2"/>
          <p:cNvSpPr>
            <a:spLocks noGrp="1"/>
          </p:cNvSpPr>
          <p:nvPr/>
        </p:nvSpPr>
        <p:spPr>
          <a:xfrm>
            <a:off x="6721476" y="1212215"/>
            <a:ext cx="5003166" cy="497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sym typeface="+mn-ea"/>
              </a:rPr>
              <a:t>9. Flow Chart</a:t>
            </a: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sym typeface="+mn-ea"/>
              </a:rPr>
              <a:t>10. Algorithms</a:t>
            </a: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sym typeface="+mn-ea"/>
              </a:rPr>
              <a:t>11. Results Obtained</a:t>
            </a: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sym typeface="+mn-ea"/>
              </a:rPr>
              <a:t>12. Python Modules</a:t>
            </a:r>
            <a:endParaRPr lang="en-IN" sz="2400" dirty="0">
              <a:latin typeface="Times New Roman" panose="02020603050405020304" pitchFamily="18" charset="0"/>
              <a:ea typeface="Times New Roman" panose="02020603050405020304" pitchFamily="18" charset="0"/>
            </a:endParaRP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sym typeface="+mn-ea"/>
              </a:rPr>
              <a:t>13.Code</a:t>
            </a: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sym typeface="+mn-ea"/>
              </a:rPr>
              <a:t>14. References</a:t>
            </a:r>
            <a:endParaRPr lang="en-IN" sz="2400" dirty="0"/>
          </a:p>
          <a:p>
            <a:pPr marL="457200" indent="-457200" algn="just">
              <a:lnSpc>
                <a:spcPct val="150000"/>
              </a:lnSpc>
              <a:spcBef>
                <a:spcPts val="415"/>
              </a:spcBef>
              <a:buSzPct val="80000"/>
              <a:buFont typeface="+mj-lt"/>
              <a:buAutoNum type="arabicPeriod" startAt="7"/>
              <a:tabLst>
                <a:tab pos="367030" algn="l"/>
              </a:tabLst>
            </a:pP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F89ED-2E39-E1DA-0CD8-99C9023AA705}"/>
              </a:ext>
            </a:extLst>
          </p:cNvPr>
          <p:cNvSpPr>
            <a:spLocks noGrp="1"/>
          </p:cNvSpPr>
          <p:nvPr>
            <p:ph type="title"/>
          </p:nvPr>
        </p:nvSpPr>
        <p:spPr>
          <a:xfrm>
            <a:off x="838200" y="136525"/>
            <a:ext cx="10515600" cy="655955"/>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ALGORITHMS</a:t>
            </a:r>
            <a:endParaRPr lang="en-IN" dirty="0"/>
          </a:p>
        </p:txBody>
      </p:sp>
      <p:sp>
        <p:nvSpPr>
          <p:cNvPr id="3" name="Content Placeholder 2">
            <a:extLst>
              <a:ext uri="{FF2B5EF4-FFF2-40B4-BE49-F238E27FC236}">
                <a16:creationId xmlns:a16="http://schemas.microsoft.com/office/drawing/2014/main" id="{46F7126B-BD53-DCFE-7345-BA74C731E689}"/>
              </a:ext>
            </a:extLst>
          </p:cNvPr>
          <p:cNvSpPr>
            <a:spLocks noGrp="1"/>
          </p:cNvSpPr>
          <p:nvPr>
            <p:ph idx="1"/>
          </p:nvPr>
        </p:nvSpPr>
        <p:spPr>
          <a:xfrm>
            <a:off x="462280" y="1280160"/>
            <a:ext cx="11267440" cy="576643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4.Aggregate Predictions (Ensemble Approach)</a:t>
            </a:r>
            <a:endParaRPr lang="en-US" sz="1600" b="1" dirty="0"/>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classification tasks (e.g., predicting fraud), each tree casts a "vote" for the outcome. The majority vote across all trees becomes the final prediction.</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regression tasks (e.g., predicting loan default probability), the average of the predictions from all trees is taken.</a:t>
            </a:r>
          </a:p>
          <a:p>
            <a:pPr marL="0" indent="0">
              <a:lnSpc>
                <a:spcPct val="150000"/>
              </a:lnSpc>
              <a:buNone/>
            </a:pPr>
            <a:r>
              <a:rPr lang="en-US" sz="2400" b="1" dirty="0">
                <a:latin typeface="Times New Roman" panose="02020603050405020304" pitchFamily="18" charset="0"/>
                <a:cs typeface="Times New Roman" panose="02020603050405020304" pitchFamily="18" charset="0"/>
              </a:rPr>
              <a:t>5. Model Evaluation &amp; Optimization</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Evaluate the model performance using accuracy, precision, recall, or other relevant metrics.</a:t>
            </a:r>
          </a:p>
          <a:p>
            <a:endParaRPr lang="en-IN" sz="2400" dirty="0"/>
          </a:p>
        </p:txBody>
      </p:sp>
    </p:spTree>
    <p:extLst>
      <p:ext uri="{BB962C8B-B14F-4D97-AF65-F5344CB8AC3E}">
        <p14:creationId xmlns:p14="http://schemas.microsoft.com/office/powerpoint/2010/main" val="3605057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8D55-37C8-E155-E290-43ED4276B90D}"/>
              </a:ext>
            </a:extLst>
          </p:cNvPr>
          <p:cNvSpPr>
            <a:spLocks noGrp="1"/>
          </p:cNvSpPr>
          <p:nvPr>
            <p:ph type="title"/>
          </p:nvPr>
        </p:nvSpPr>
        <p:spPr>
          <a:xfrm>
            <a:off x="838200" y="0"/>
            <a:ext cx="10515600" cy="854075"/>
          </a:xfrm>
        </p:spPr>
        <p:txBody>
          <a:bodyPr>
            <a:normAutofit/>
          </a:bodyPr>
          <a:lstStyle/>
          <a:p>
            <a:pPr algn="ctr"/>
            <a:r>
              <a:rPr lang="en-US" sz="3600" b="1" dirty="0">
                <a:latin typeface="Times New Roman" panose="02020603050405020304" pitchFamily="18" charset="0"/>
                <a:ea typeface="Calibri" panose="020F0502020204030204" pitchFamily="34" charset="0"/>
                <a:cs typeface="Times New Roman" panose="02020603050405020304" pitchFamily="18" charset="0"/>
              </a:rPr>
              <a:t>ALGORITHMS</a:t>
            </a:r>
            <a:endParaRPr lang="en-IN" sz="3600" b="1" dirty="0"/>
          </a:p>
        </p:txBody>
      </p:sp>
      <p:sp>
        <p:nvSpPr>
          <p:cNvPr id="3" name="Content Placeholder 2">
            <a:extLst>
              <a:ext uri="{FF2B5EF4-FFF2-40B4-BE49-F238E27FC236}">
                <a16:creationId xmlns:a16="http://schemas.microsoft.com/office/drawing/2014/main" id="{9EF5E3B1-AD80-642D-C091-5910D328AE11}"/>
              </a:ext>
            </a:extLst>
          </p:cNvPr>
          <p:cNvSpPr>
            <a:spLocks noGrp="1"/>
          </p:cNvSpPr>
          <p:nvPr>
            <p:ph idx="1"/>
          </p:nvPr>
        </p:nvSpPr>
        <p:spPr>
          <a:xfrm>
            <a:off x="767080" y="854075"/>
            <a:ext cx="10744200" cy="5822474"/>
          </a:xfrm>
        </p:spPr>
        <p:txBody>
          <a:bodyPr>
            <a:normAutofit fontScale="85000" lnSpcReduction="20000"/>
          </a:bodyPr>
          <a:lstStyle/>
          <a:p>
            <a:pPr marL="0" indent="0">
              <a:lnSpc>
                <a:spcPct val="150000"/>
              </a:lnSpc>
              <a:buNone/>
            </a:pPr>
            <a:r>
              <a:rPr lang="en-US" b="1" dirty="0">
                <a:latin typeface="Times New Roman" panose="02020603050405020304" pitchFamily="18" charset="0"/>
                <a:cs typeface="Times New Roman" panose="02020603050405020304" pitchFamily="18" charset="0"/>
              </a:rPr>
              <a:t>SUPPORT VECTOR MACHINE:</a:t>
            </a:r>
            <a:endParaRPr lang="en-US" dirty="0">
              <a:latin typeface="Times New Roman" panose="02020603050405020304" pitchFamily="18" charset="0"/>
              <a:cs typeface="Times New Roman" panose="02020603050405020304" pitchFamily="18" charset="0"/>
            </a:endParaRPr>
          </a:p>
          <a:p>
            <a:pPr>
              <a:lnSpc>
                <a:spcPct val="170000"/>
              </a:lnSpc>
            </a:pPr>
            <a:r>
              <a:rPr lang="en-US" dirty="0">
                <a:latin typeface="Times New Roman" panose="02020603050405020304" pitchFamily="18" charset="0"/>
                <a:cs typeface="Times New Roman" panose="02020603050405020304" pitchFamily="18" charset="0"/>
              </a:rPr>
              <a:t>SVM is particularly useful for classifying large datasets where data points are difficult to separate, as it tries to find the optimal boundary (or "hyperplane") that best distinguishes different financial events, such as fraud detection or credit scoring.</a:t>
            </a:r>
          </a:p>
          <a:p>
            <a:pPr>
              <a:lnSpc>
                <a:spcPct val="150000"/>
              </a:lnSpc>
            </a:pPr>
            <a:r>
              <a:rPr lang="en-US" b="1" dirty="0">
                <a:latin typeface="Times New Roman" panose="02020603050405020304" pitchFamily="18" charset="0"/>
                <a:cs typeface="Times New Roman" panose="02020603050405020304" pitchFamily="18" charset="0"/>
              </a:rPr>
              <a:t>SVM STEPS:</a:t>
            </a:r>
          </a:p>
          <a:p>
            <a:pPr marL="0" indent="0">
              <a:lnSpc>
                <a:spcPct val="160000"/>
              </a:lnSpc>
              <a:buNone/>
            </a:pPr>
            <a:r>
              <a:rPr lang="en-US" b="1" dirty="0">
                <a:latin typeface="Times New Roman" panose="02020603050405020304" pitchFamily="18" charset="0"/>
                <a:cs typeface="Times New Roman" panose="02020603050405020304" pitchFamily="18" charset="0"/>
              </a:rPr>
              <a:t>1.Data Collection &amp; Preprocessing:</a:t>
            </a:r>
          </a:p>
          <a:p>
            <a:pPr>
              <a:lnSpc>
                <a:spcPct val="16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Gather financial transaction data from various sources like customer records, bank statements, and ERP systems. Clean and preprocess this data to remove noise, missing values, and irrelevant information</a:t>
            </a:r>
            <a:r>
              <a:rPr lang="en-US" dirty="0"/>
              <a:t>.</a:t>
            </a: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162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A6BA-7BAE-3340-B19B-77BA35D21AF0}"/>
              </a:ext>
            </a:extLst>
          </p:cNvPr>
          <p:cNvSpPr>
            <a:spLocks noGrp="1"/>
          </p:cNvSpPr>
          <p:nvPr>
            <p:ph type="title"/>
          </p:nvPr>
        </p:nvSpPr>
        <p:spPr>
          <a:xfrm>
            <a:off x="838200" y="136526"/>
            <a:ext cx="10515600" cy="544512"/>
          </a:xfrm>
        </p:spPr>
        <p:txBody>
          <a:bodyPr>
            <a:noAutofit/>
          </a:bodyPr>
          <a:lstStyle/>
          <a:p>
            <a:pPr algn="ctr"/>
            <a:r>
              <a:rPr lang="en-IN" sz="3600" b="1" dirty="0">
                <a:latin typeface="Times New Roman" panose="02020603050405020304" pitchFamily="18" charset="0"/>
                <a:cs typeface="Times New Roman" panose="02020603050405020304" pitchFamily="18" charset="0"/>
              </a:rPr>
              <a:t>ALGORITHM</a:t>
            </a:r>
            <a:endParaRPr lang="en-IN" sz="3600" dirty="0"/>
          </a:p>
        </p:txBody>
      </p:sp>
      <p:sp>
        <p:nvSpPr>
          <p:cNvPr id="3" name="Content Placeholder 2">
            <a:extLst>
              <a:ext uri="{FF2B5EF4-FFF2-40B4-BE49-F238E27FC236}">
                <a16:creationId xmlns:a16="http://schemas.microsoft.com/office/drawing/2014/main" id="{5F07EE37-4CFF-C250-E9A0-F231F6C1269A}"/>
              </a:ext>
            </a:extLst>
          </p:cNvPr>
          <p:cNvSpPr>
            <a:spLocks noGrp="1"/>
          </p:cNvSpPr>
          <p:nvPr>
            <p:ph idx="1"/>
          </p:nvPr>
        </p:nvSpPr>
        <p:spPr>
          <a:xfrm>
            <a:off x="269240" y="840104"/>
            <a:ext cx="11536680" cy="5428615"/>
          </a:xfrm>
        </p:spPr>
        <p:txBody>
          <a:bodyPr>
            <a:normAutofit fontScale="25000" lnSpcReduction="20000"/>
          </a:bodyPr>
          <a:lstStyle/>
          <a:p>
            <a:pPr marL="0" indent="0">
              <a:lnSpc>
                <a:spcPct val="170000"/>
              </a:lnSpc>
              <a:buNone/>
            </a:pPr>
            <a:r>
              <a:rPr lang="en-US" sz="9600" b="1" dirty="0">
                <a:latin typeface="Times New Roman" panose="02020603050405020304" pitchFamily="18" charset="0"/>
                <a:cs typeface="Times New Roman" panose="02020603050405020304" pitchFamily="18" charset="0"/>
              </a:rPr>
              <a:t>2.Feature Extraction</a:t>
            </a:r>
          </a:p>
          <a:p>
            <a:pPr>
              <a:lnSpc>
                <a:spcPct val="170000"/>
              </a:lnSpc>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Extract important features from the transaction data. These features could include transaction amounts, dates, account types, and other relevant financial indicators.</a:t>
            </a:r>
          </a:p>
          <a:p>
            <a:pPr marL="0" indent="0">
              <a:lnSpc>
                <a:spcPct val="170000"/>
              </a:lnSpc>
              <a:buNone/>
            </a:pPr>
            <a:r>
              <a:rPr lang="en-US" sz="9600" b="1" dirty="0">
                <a:latin typeface="Times New Roman" panose="02020603050405020304" pitchFamily="18" charset="0"/>
                <a:cs typeface="Times New Roman" panose="02020603050405020304" pitchFamily="18" charset="0"/>
              </a:rPr>
              <a:t>3.SVM Model Training</a:t>
            </a:r>
          </a:p>
          <a:p>
            <a:pPr>
              <a:lnSpc>
                <a:spcPct val="170000"/>
              </a:lnSpc>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Use the preprocessed and feature-extracted data to train the SVM model.</a:t>
            </a:r>
          </a:p>
          <a:p>
            <a:pPr marL="0" indent="0">
              <a:lnSpc>
                <a:spcPct val="170000"/>
              </a:lnSpc>
              <a:buNone/>
            </a:pPr>
            <a:r>
              <a:rPr lang="en-US" sz="9600" b="1" dirty="0">
                <a:latin typeface="Times New Roman" panose="02020603050405020304" pitchFamily="18" charset="0"/>
                <a:cs typeface="Times New Roman" panose="02020603050405020304" pitchFamily="18" charset="0"/>
              </a:rPr>
              <a:t>4.Prediction and Classification</a:t>
            </a:r>
          </a:p>
          <a:p>
            <a:pPr>
              <a:lnSpc>
                <a:spcPct val="170000"/>
              </a:lnSpc>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Once trained, the SVM model is applied to new, unseen data. It classifies each transaction based on the hyperplane, predicting whether it belongs to a particular class.</a:t>
            </a:r>
          </a:p>
          <a:p>
            <a:pPr marL="0" indent="0">
              <a:buNone/>
            </a:pPr>
            <a:endParaRPr lang="en-US" sz="9600" dirty="0"/>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1502360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E37A-F65F-1AC9-9FC8-2D852B534798}"/>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EA61EEC9-02B4-7B03-AB00-9BC33AC13BFA}"/>
              </a:ext>
            </a:extLst>
          </p:cNvPr>
          <p:cNvSpPr>
            <a:spLocks noGrp="1"/>
          </p:cNvSpPr>
          <p:nvPr>
            <p:ph idx="1"/>
          </p:nvPr>
        </p:nvSpPr>
        <p:spPr>
          <a:xfrm>
            <a:off x="706120" y="1680528"/>
            <a:ext cx="10515600" cy="4351338"/>
          </a:xfrm>
        </p:spPr>
        <p:txBody>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5.Continuous Learning and Optimization</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ChatFin leverages </a:t>
            </a:r>
            <a:r>
              <a:rPr lang="en-US" sz="2400" b="1" dirty="0">
                <a:latin typeface="Times New Roman" panose="02020603050405020304" pitchFamily="18" charset="0"/>
                <a:cs typeface="Times New Roman" panose="02020603050405020304" pitchFamily="18" charset="0"/>
              </a:rPr>
              <a:t>self-learning AI</a:t>
            </a:r>
            <a:r>
              <a:rPr lang="en-US" sz="2400" dirty="0">
                <a:latin typeface="Times New Roman" panose="02020603050405020304" pitchFamily="18" charset="0"/>
                <a:cs typeface="Times New Roman" panose="02020603050405020304" pitchFamily="18" charset="0"/>
              </a:rPr>
              <a:t> to improve its predictions over time. The model is continuously updated with new financial data to refine the hyperplane and make more accurate future predictions.</a:t>
            </a:r>
          </a:p>
          <a:p>
            <a:endParaRPr lang="en-IN" dirty="0"/>
          </a:p>
        </p:txBody>
      </p:sp>
      <p:sp>
        <p:nvSpPr>
          <p:cNvPr id="4" name="Date Placeholder 3">
            <a:extLst>
              <a:ext uri="{FF2B5EF4-FFF2-40B4-BE49-F238E27FC236}">
                <a16:creationId xmlns:a16="http://schemas.microsoft.com/office/drawing/2014/main" id="{B15EC3AE-EAB6-52F8-861F-595951CD25E5}"/>
              </a:ext>
            </a:extLst>
          </p:cNvPr>
          <p:cNvSpPr>
            <a:spLocks noGrp="1"/>
          </p:cNvSpPr>
          <p:nvPr>
            <p:ph type="dt" sz="half" idx="10"/>
          </p:nvPr>
        </p:nvSpPr>
        <p:spPr/>
        <p:txBody>
          <a:bodyPr/>
          <a:lstStyle/>
          <a:p>
            <a:fld id="{784BDB05-E2D4-4D29-8882-DE25842599A2}" type="datetime1">
              <a:rPr lang="en-IN" smtClean="0"/>
              <a:t>18-10-2024</a:t>
            </a:fld>
            <a:endParaRPr lang="en-IN"/>
          </a:p>
        </p:txBody>
      </p:sp>
      <p:sp>
        <p:nvSpPr>
          <p:cNvPr id="5" name="Slide Number Placeholder 4">
            <a:extLst>
              <a:ext uri="{FF2B5EF4-FFF2-40B4-BE49-F238E27FC236}">
                <a16:creationId xmlns:a16="http://schemas.microsoft.com/office/drawing/2014/main" id="{78638328-0CE3-F202-0FCF-03D7A3BD8EBA}"/>
              </a:ext>
            </a:extLst>
          </p:cNvPr>
          <p:cNvSpPr>
            <a:spLocks noGrp="1"/>
          </p:cNvSpPr>
          <p:nvPr>
            <p:ph type="sldNum" sz="quarter" idx="12"/>
          </p:nvPr>
        </p:nvSpPr>
        <p:spPr/>
        <p:txBody>
          <a:bodyPr/>
          <a:lstStyle/>
          <a:p>
            <a:fld id="{A0183BA4-7B10-4BE3-A0B2-A48721054ED6}" type="slidenum">
              <a:rPr lang="en-IN" smtClean="0"/>
              <a:t>23</a:t>
            </a:fld>
            <a:endParaRPr lang="en-IN"/>
          </a:p>
        </p:txBody>
      </p:sp>
    </p:spTree>
    <p:extLst>
      <p:ext uri="{BB962C8B-B14F-4D97-AF65-F5344CB8AC3E}">
        <p14:creationId xmlns:p14="http://schemas.microsoft.com/office/powerpoint/2010/main" val="2746187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ABBE-D3F4-3579-0C47-03258A81248F}"/>
              </a:ext>
            </a:extLst>
          </p:cNvPr>
          <p:cNvSpPr>
            <a:spLocks noGrp="1"/>
          </p:cNvSpPr>
          <p:nvPr>
            <p:ph type="title"/>
          </p:nvPr>
        </p:nvSpPr>
        <p:spPr>
          <a:xfrm>
            <a:off x="838200" y="136525"/>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RESULT OBTAINED</a:t>
            </a:r>
          </a:p>
        </p:txBody>
      </p:sp>
      <p:sp>
        <p:nvSpPr>
          <p:cNvPr id="4" name="Date Placeholder 3">
            <a:extLst>
              <a:ext uri="{FF2B5EF4-FFF2-40B4-BE49-F238E27FC236}">
                <a16:creationId xmlns:a16="http://schemas.microsoft.com/office/drawing/2014/main" id="{E8D560A7-02D3-C7E4-1254-D9FFE23117B7}"/>
              </a:ext>
            </a:extLst>
          </p:cNvPr>
          <p:cNvSpPr>
            <a:spLocks noGrp="1"/>
          </p:cNvSpPr>
          <p:nvPr>
            <p:ph type="dt" sz="half" idx="10"/>
          </p:nvPr>
        </p:nvSpPr>
        <p:spPr/>
        <p:txBody>
          <a:bodyPr/>
          <a:lstStyle/>
          <a:p>
            <a:fld id="{784BDB05-E2D4-4D29-8882-DE25842599A2}" type="datetime1">
              <a:rPr lang="en-IN" smtClean="0"/>
              <a:t>18-10-2024</a:t>
            </a:fld>
            <a:endParaRPr lang="en-IN" dirty="0"/>
          </a:p>
        </p:txBody>
      </p:sp>
      <p:sp>
        <p:nvSpPr>
          <p:cNvPr id="5" name="Slide Number Placeholder 4">
            <a:extLst>
              <a:ext uri="{FF2B5EF4-FFF2-40B4-BE49-F238E27FC236}">
                <a16:creationId xmlns:a16="http://schemas.microsoft.com/office/drawing/2014/main" id="{D2DE381E-8E2A-11C0-D90D-86FB666B8243}"/>
              </a:ext>
            </a:extLst>
          </p:cNvPr>
          <p:cNvSpPr>
            <a:spLocks noGrp="1"/>
          </p:cNvSpPr>
          <p:nvPr>
            <p:ph type="sldNum" sz="quarter" idx="12"/>
          </p:nvPr>
        </p:nvSpPr>
        <p:spPr/>
        <p:txBody>
          <a:bodyPr/>
          <a:lstStyle/>
          <a:p>
            <a:fld id="{A0183BA4-7B10-4BE3-A0B2-A48721054ED6}" type="slidenum">
              <a:rPr lang="en-IN" smtClean="0"/>
              <a:t>24</a:t>
            </a:fld>
            <a:endParaRPr lang="en-IN" dirty="0"/>
          </a:p>
        </p:txBody>
      </p:sp>
      <p:pic>
        <p:nvPicPr>
          <p:cNvPr id="3" name="Picture 2">
            <a:extLst>
              <a:ext uri="{FF2B5EF4-FFF2-40B4-BE49-F238E27FC236}">
                <a16:creationId xmlns:a16="http://schemas.microsoft.com/office/drawing/2014/main" id="{B72B960C-D88A-73F9-FF69-6DBCF1D52D99}"/>
              </a:ext>
            </a:extLst>
          </p:cNvPr>
          <p:cNvPicPr>
            <a:picLocks noChangeAspect="1"/>
          </p:cNvPicPr>
          <p:nvPr/>
        </p:nvPicPr>
        <p:blipFill>
          <a:blip r:embed="rId2"/>
          <a:stretch>
            <a:fillRect/>
          </a:stretch>
        </p:blipFill>
        <p:spPr>
          <a:xfrm>
            <a:off x="336482" y="1560068"/>
            <a:ext cx="6247198" cy="4806506"/>
          </a:xfrm>
          <a:prstGeom prst="rect">
            <a:avLst/>
          </a:prstGeom>
        </p:spPr>
      </p:pic>
      <p:pic>
        <p:nvPicPr>
          <p:cNvPr id="8" name="Content Placeholder 7">
            <a:extLst>
              <a:ext uri="{FF2B5EF4-FFF2-40B4-BE49-F238E27FC236}">
                <a16:creationId xmlns:a16="http://schemas.microsoft.com/office/drawing/2014/main" id="{4691353A-91F6-5745-A75F-17609334C194}"/>
              </a:ext>
            </a:extLst>
          </p:cNvPr>
          <p:cNvPicPr>
            <a:picLocks noGrp="1" noChangeAspect="1"/>
          </p:cNvPicPr>
          <p:nvPr>
            <p:ph idx="1"/>
          </p:nvPr>
        </p:nvPicPr>
        <p:blipFill>
          <a:blip r:embed="rId3"/>
          <a:stretch>
            <a:fillRect/>
          </a:stretch>
        </p:blipFill>
        <p:spPr>
          <a:xfrm>
            <a:off x="6797040" y="1560068"/>
            <a:ext cx="5058478" cy="4796282"/>
          </a:xfrm>
          <a:prstGeom prst="rect">
            <a:avLst/>
          </a:prstGeom>
        </p:spPr>
      </p:pic>
    </p:spTree>
    <p:extLst>
      <p:ext uri="{BB962C8B-B14F-4D97-AF65-F5344CB8AC3E}">
        <p14:creationId xmlns:p14="http://schemas.microsoft.com/office/powerpoint/2010/main" val="1087844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D153-D627-C5ED-3577-24EF0A97D0E1}"/>
              </a:ext>
            </a:extLst>
          </p:cNvPr>
          <p:cNvSpPr>
            <a:spLocks noGrp="1"/>
          </p:cNvSpPr>
          <p:nvPr>
            <p:ph type="title"/>
          </p:nvPr>
        </p:nvSpPr>
        <p:spPr>
          <a:xfrm>
            <a:off x="838200" y="365125"/>
            <a:ext cx="10515600" cy="1026795"/>
          </a:xfrm>
        </p:spPr>
        <p:txBody>
          <a:bodyPr>
            <a:normAutofit/>
          </a:bodyPr>
          <a:lstStyle/>
          <a:p>
            <a:pPr algn="ctr"/>
            <a:r>
              <a:rPr lang="en-IN" sz="3600" b="1" dirty="0">
                <a:latin typeface="Times New Roman" panose="02020603050405020304" pitchFamily="18" charset="0"/>
                <a:cs typeface="Times New Roman" panose="02020603050405020304" pitchFamily="18" charset="0"/>
              </a:rPr>
              <a:t>RESULT OBTAINED</a:t>
            </a:r>
            <a:endParaRPr lang="en-IN" sz="3600" dirty="0"/>
          </a:p>
        </p:txBody>
      </p:sp>
      <p:pic>
        <p:nvPicPr>
          <p:cNvPr id="3" name="Picture 2">
            <a:extLst>
              <a:ext uri="{FF2B5EF4-FFF2-40B4-BE49-F238E27FC236}">
                <a16:creationId xmlns:a16="http://schemas.microsoft.com/office/drawing/2014/main" id="{054305A5-F525-65E0-EA9B-0B4B8A7CAAE9}"/>
              </a:ext>
            </a:extLst>
          </p:cNvPr>
          <p:cNvPicPr>
            <a:picLocks noChangeAspect="1"/>
          </p:cNvPicPr>
          <p:nvPr/>
        </p:nvPicPr>
        <p:blipFill>
          <a:blip r:embed="rId2"/>
          <a:stretch>
            <a:fillRect/>
          </a:stretch>
        </p:blipFill>
        <p:spPr>
          <a:xfrm>
            <a:off x="548391" y="1817686"/>
            <a:ext cx="5390129" cy="4538663"/>
          </a:xfrm>
          <a:prstGeom prst="rect">
            <a:avLst/>
          </a:prstGeom>
        </p:spPr>
      </p:pic>
      <p:pic>
        <p:nvPicPr>
          <p:cNvPr id="10" name="Picture 9">
            <a:extLst>
              <a:ext uri="{FF2B5EF4-FFF2-40B4-BE49-F238E27FC236}">
                <a16:creationId xmlns:a16="http://schemas.microsoft.com/office/drawing/2014/main" id="{58E20516-DC33-0493-A2AF-5650253B23A3}"/>
              </a:ext>
            </a:extLst>
          </p:cNvPr>
          <p:cNvPicPr>
            <a:picLocks noChangeAspect="1"/>
          </p:cNvPicPr>
          <p:nvPr/>
        </p:nvPicPr>
        <p:blipFill>
          <a:blip r:embed="rId3"/>
          <a:stretch>
            <a:fillRect/>
          </a:stretch>
        </p:blipFill>
        <p:spPr>
          <a:xfrm>
            <a:off x="6096000" y="1817686"/>
            <a:ext cx="5730737" cy="4538662"/>
          </a:xfrm>
          <a:prstGeom prst="rect">
            <a:avLst/>
          </a:prstGeom>
        </p:spPr>
      </p:pic>
    </p:spTree>
    <p:extLst>
      <p:ext uri="{BB962C8B-B14F-4D97-AF65-F5344CB8AC3E}">
        <p14:creationId xmlns:p14="http://schemas.microsoft.com/office/powerpoint/2010/main" val="491905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D153-D627-C5ED-3577-24EF0A97D0E1}"/>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RESULT OBTAINED</a:t>
            </a:r>
            <a:endParaRPr lang="en-IN" sz="3600" dirty="0"/>
          </a:p>
        </p:txBody>
      </p:sp>
      <p:sp>
        <p:nvSpPr>
          <p:cNvPr id="4" name="Date Placeholder 3">
            <a:extLst>
              <a:ext uri="{FF2B5EF4-FFF2-40B4-BE49-F238E27FC236}">
                <a16:creationId xmlns:a16="http://schemas.microsoft.com/office/drawing/2014/main" id="{A8D5980F-91CC-B09E-4A9B-6A728344CC6C}"/>
              </a:ext>
            </a:extLst>
          </p:cNvPr>
          <p:cNvSpPr>
            <a:spLocks noGrp="1"/>
          </p:cNvSpPr>
          <p:nvPr>
            <p:ph type="dt" sz="half" idx="10"/>
          </p:nvPr>
        </p:nvSpPr>
        <p:spPr/>
        <p:txBody>
          <a:bodyPr/>
          <a:lstStyle/>
          <a:p>
            <a:fld id="{784BDB05-E2D4-4D29-8882-DE25842599A2}" type="datetime1">
              <a:rPr lang="en-IN" smtClean="0"/>
              <a:t>18-10-2024</a:t>
            </a:fld>
            <a:endParaRPr lang="en-IN" dirty="0"/>
          </a:p>
        </p:txBody>
      </p:sp>
      <p:pic>
        <p:nvPicPr>
          <p:cNvPr id="6" name="Picture 5">
            <a:extLst>
              <a:ext uri="{FF2B5EF4-FFF2-40B4-BE49-F238E27FC236}">
                <a16:creationId xmlns:a16="http://schemas.microsoft.com/office/drawing/2014/main" id="{6620BF33-E9ED-0B79-E529-18220A0C03E8}"/>
              </a:ext>
            </a:extLst>
          </p:cNvPr>
          <p:cNvPicPr>
            <a:picLocks noChangeAspect="1"/>
          </p:cNvPicPr>
          <p:nvPr/>
        </p:nvPicPr>
        <p:blipFill>
          <a:blip r:embed="rId2"/>
          <a:stretch>
            <a:fillRect/>
          </a:stretch>
        </p:blipFill>
        <p:spPr>
          <a:xfrm>
            <a:off x="192543" y="1690688"/>
            <a:ext cx="5730737" cy="4802187"/>
          </a:xfrm>
          <a:prstGeom prst="rect">
            <a:avLst/>
          </a:prstGeom>
        </p:spPr>
      </p:pic>
      <p:pic>
        <p:nvPicPr>
          <p:cNvPr id="7" name="Picture 6">
            <a:extLst>
              <a:ext uri="{FF2B5EF4-FFF2-40B4-BE49-F238E27FC236}">
                <a16:creationId xmlns:a16="http://schemas.microsoft.com/office/drawing/2014/main" id="{112B6B85-33E8-2D91-BB25-B761D596DF38}"/>
              </a:ext>
            </a:extLst>
          </p:cNvPr>
          <p:cNvPicPr>
            <a:picLocks noChangeAspect="1"/>
          </p:cNvPicPr>
          <p:nvPr/>
        </p:nvPicPr>
        <p:blipFill>
          <a:blip r:embed="rId3"/>
          <a:stretch>
            <a:fillRect/>
          </a:stretch>
        </p:blipFill>
        <p:spPr>
          <a:xfrm>
            <a:off x="6096000" y="1690687"/>
            <a:ext cx="5730737" cy="4802187"/>
          </a:xfrm>
          <a:prstGeom prst="rect">
            <a:avLst/>
          </a:prstGeom>
        </p:spPr>
      </p:pic>
    </p:spTree>
    <p:extLst>
      <p:ext uri="{BB962C8B-B14F-4D97-AF65-F5344CB8AC3E}">
        <p14:creationId xmlns:p14="http://schemas.microsoft.com/office/powerpoint/2010/main" val="3402542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D153-D627-C5ED-3577-24EF0A97D0E1}"/>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RESULT OBTAINED</a:t>
            </a:r>
            <a:endParaRPr lang="en-IN" sz="3600" dirty="0"/>
          </a:p>
        </p:txBody>
      </p:sp>
      <p:pic>
        <p:nvPicPr>
          <p:cNvPr id="5" name="Picture 4">
            <a:extLst>
              <a:ext uri="{FF2B5EF4-FFF2-40B4-BE49-F238E27FC236}">
                <a16:creationId xmlns:a16="http://schemas.microsoft.com/office/drawing/2014/main" id="{C92B935F-B1F7-B456-413F-DB63EB4183CE}"/>
              </a:ext>
            </a:extLst>
          </p:cNvPr>
          <p:cNvPicPr>
            <a:picLocks noChangeAspect="1"/>
          </p:cNvPicPr>
          <p:nvPr/>
        </p:nvPicPr>
        <p:blipFill>
          <a:blip r:embed="rId2"/>
          <a:stretch>
            <a:fillRect/>
          </a:stretch>
        </p:blipFill>
        <p:spPr>
          <a:xfrm>
            <a:off x="6238239" y="1736726"/>
            <a:ext cx="5730737" cy="4756150"/>
          </a:xfrm>
          <a:prstGeom prst="rect">
            <a:avLst/>
          </a:prstGeom>
        </p:spPr>
      </p:pic>
      <p:pic>
        <p:nvPicPr>
          <p:cNvPr id="6" name="Picture 5">
            <a:extLst>
              <a:ext uri="{FF2B5EF4-FFF2-40B4-BE49-F238E27FC236}">
                <a16:creationId xmlns:a16="http://schemas.microsoft.com/office/drawing/2014/main" id="{6C7C30A8-B38D-636D-E381-8CC0C6A1195C}"/>
              </a:ext>
            </a:extLst>
          </p:cNvPr>
          <p:cNvPicPr>
            <a:picLocks noChangeAspect="1"/>
          </p:cNvPicPr>
          <p:nvPr/>
        </p:nvPicPr>
        <p:blipFill>
          <a:blip r:embed="rId3"/>
          <a:stretch>
            <a:fillRect/>
          </a:stretch>
        </p:blipFill>
        <p:spPr>
          <a:xfrm>
            <a:off x="365263" y="1690688"/>
            <a:ext cx="5730737" cy="4802187"/>
          </a:xfrm>
          <a:prstGeom prst="rect">
            <a:avLst/>
          </a:prstGeom>
        </p:spPr>
      </p:pic>
    </p:spTree>
    <p:extLst>
      <p:ext uri="{BB962C8B-B14F-4D97-AF65-F5344CB8AC3E}">
        <p14:creationId xmlns:p14="http://schemas.microsoft.com/office/powerpoint/2010/main" val="4282641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D153-D627-C5ED-3577-24EF0A97D0E1}"/>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RESULT OBTAINED</a:t>
            </a:r>
            <a:endParaRPr lang="en-IN" sz="3600" dirty="0"/>
          </a:p>
        </p:txBody>
      </p:sp>
      <p:sp>
        <p:nvSpPr>
          <p:cNvPr id="4" name="Date Placeholder 3">
            <a:extLst>
              <a:ext uri="{FF2B5EF4-FFF2-40B4-BE49-F238E27FC236}">
                <a16:creationId xmlns:a16="http://schemas.microsoft.com/office/drawing/2014/main" id="{A8D5980F-91CC-B09E-4A9B-6A728344CC6C}"/>
              </a:ext>
            </a:extLst>
          </p:cNvPr>
          <p:cNvSpPr>
            <a:spLocks noGrp="1"/>
          </p:cNvSpPr>
          <p:nvPr>
            <p:ph type="dt" sz="half" idx="10"/>
          </p:nvPr>
        </p:nvSpPr>
        <p:spPr/>
        <p:txBody>
          <a:bodyPr/>
          <a:lstStyle/>
          <a:p>
            <a:fld id="{784BDB05-E2D4-4D29-8882-DE25842599A2}" type="datetime1">
              <a:rPr lang="en-IN" smtClean="0"/>
              <a:t>18-10-2024</a:t>
            </a:fld>
            <a:endParaRPr lang="en-IN" dirty="0"/>
          </a:p>
        </p:txBody>
      </p:sp>
      <p:pic>
        <p:nvPicPr>
          <p:cNvPr id="6" name="Picture 5">
            <a:extLst>
              <a:ext uri="{FF2B5EF4-FFF2-40B4-BE49-F238E27FC236}">
                <a16:creationId xmlns:a16="http://schemas.microsoft.com/office/drawing/2014/main" id="{8459DD05-09A1-5608-4D49-B507156E5882}"/>
              </a:ext>
            </a:extLst>
          </p:cNvPr>
          <p:cNvPicPr>
            <a:picLocks noChangeAspect="1"/>
          </p:cNvPicPr>
          <p:nvPr/>
        </p:nvPicPr>
        <p:blipFill>
          <a:blip r:embed="rId2"/>
          <a:stretch>
            <a:fillRect/>
          </a:stretch>
        </p:blipFill>
        <p:spPr>
          <a:xfrm>
            <a:off x="248671" y="1828800"/>
            <a:ext cx="5730737" cy="4527550"/>
          </a:xfrm>
          <a:prstGeom prst="rect">
            <a:avLst/>
          </a:prstGeom>
        </p:spPr>
      </p:pic>
      <p:pic>
        <p:nvPicPr>
          <p:cNvPr id="7" name="Picture 6">
            <a:extLst>
              <a:ext uri="{FF2B5EF4-FFF2-40B4-BE49-F238E27FC236}">
                <a16:creationId xmlns:a16="http://schemas.microsoft.com/office/drawing/2014/main" id="{95031A38-D964-8485-5D96-26C8DA0273DB}"/>
              </a:ext>
            </a:extLst>
          </p:cNvPr>
          <p:cNvPicPr>
            <a:picLocks noChangeAspect="1"/>
          </p:cNvPicPr>
          <p:nvPr/>
        </p:nvPicPr>
        <p:blipFill>
          <a:blip r:embed="rId3"/>
          <a:stretch>
            <a:fillRect/>
          </a:stretch>
        </p:blipFill>
        <p:spPr>
          <a:xfrm>
            <a:off x="6324352" y="1828800"/>
            <a:ext cx="5730737" cy="4527550"/>
          </a:xfrm>
          <a:prstGeom prst="rect">
            <a:avLst/>
          </a:prstGeom>
        </p:spPr>
      </p:pic>
    </p:spTree>
    <p:extLst>
      <p:ext uri="{BB962C8B-B14F-4D97-AF65-F5344CB8AC3E}">
        <p14:creationId xmlns:p14="http://schemas.microsoft.com/office/powerpoint/2010/main" val="2883933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0C53-F617-48DA-FD4A-E881BCB09C1D}"/>
              </a:ext>
            </a:extLst>
          </p:cNvPr>
          <p:cNvSpPr>
            <a:spLocks noGrp="1"/>
          </p:cNvSpPr>
          <p:nvPr>
            <p:ph type="title"/>
          </p:nvPr>
        </p:nvSpPr>
        <p:spPr>
          <a:xfrm>
            <a:off x="838200" y="136525"/>
            <a:ext cx="10515600" cy="737235"/>
          </a:xfrm>
        </p:spPr>
        <p:txBody>
          <a:bodyPr>
            <a:normAutofit/>
          </a:bodyPr>
          <a:lstStyle/>
          <a:p>
            <a:pPr algn="ctr"/>
            <a:r>
              <a:rPr lang="en-IN" sz="3600" b="1" dirty="0">
                <a:latin typeface="Times New Roman" panose="02020603050405020304" pitchFamily="18" charset="0"/>
                <a:cs typeface="Times New Roman" panose="02020603050405020304" pitchFamily="18" charset="0"/>
              </a:rPr>
              <a:t>PYTHON MODULES</a:t>
            </a:r>
          </a:p>
        </p:txBody>
      </p:sp>
      <p:sp>
        <p:nvSpPr>
          <p:cNvPr id="3" name="Content Placeholder 2">
            <a:extLst>
              <a:ext uri="{FF2B5EF4-FFF2-40B4-BE49-F238E27FC236}">
                <a16:creationId xmlns:a16="http://schemas.microsoft.com/office/drawing/2014/main" id="{542ED591-CA06-27EF-E98F-2298E32D44BE}"/>
              </a:ext>
            </a:extLst>
          </p:cNvPr>
          <p:cNvSpPr>
            <a:spLocks noGrp="1"/>
          </p:cNvSpPr>
          <p:nvPr>
            <p:ph idx="1"/>
          </p:nvPr>
        </p:nvSpPr>
        <p:spPr>
          <a:xfrm>
            <a:off x="187960" y="944880"/>
            <a:ext cx="11816080" cy="5598160"/>
          </a:xfrm>
        </p:spPr>
        <p:txBody>
          <a:bodyPr>
            <a:normAutofit/>
          </a:bodyPr>
          <a:lstStyle/>
          <a:p>
            <a:pPr>
              <a:lnSpc>
                <a:spcPct val="150000"/>
              </a:lnSpc>
            </a:pPr>
            <a:r>
              <a:rPr lang="en-IN" sz="2400" b="1" dirty="0">
                <a:latin typeface="Times New Roman" panose="02020603050405020304" pitchFamily="18" charset="0"/>
                <a:cs typeface="Times New Roman" panose="02020603050405020304" pitchFamily="18" charset="0"/>
              </a:rPr>
              <a:t>NumPy(1.19.2):</a:t>
            </a:r>
            <a:r>
              <a:rPr lang="en-US" sz="2400" b="1"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A powerful library for numerical computing in Python, offering support for large, multi-dimensional arrays and matrices, along with a collection of mathematical functions to operate on them.</a:t>
            </a:r>
            <a:r>
              <a:rPr lang="en-IN" sz="2400" dirty="0">
                <a:solidFill>
                  <a:srgbClr val="000000"/>
                </a:solidFill>
                <a:effectLst/>
                <a:latin typeface="Times New Roman" panose="02020603050405020304" pitchFamily="18" charset="0"/>
                <a:ea typeface="Calibri" panose="020F0502020204030204" pitchFamily="34" charset="0"/>
              </a:rPr>
              <a:t> It also has functions for working in domain of linear algebra, Fourier transform, and matrices.</a:t>
            </a:r>
            <a:endParaRPr lang="en-US" sz="2400" dirty="0">
              <a:latin typeface="Times New Roman" panose="02020603050405020304" pitchFamily="18" charset="0"/>
              <a:cs typeface="Times New Roman" panose="02020603050405020304" pitchFamily="18" charset="0"/>
              <a:sym typeface="+mn-ea"/>
            </a:endParaRPr>
          </a:p>
          <a:p>
            <a:pPr>
              <a:lnSpc>
                <a:spcPct val="150000"/>
              </a:lnSpc>
            </a:pPr>
            <a:r>
              <a:rPr lang="en-US" sz="2400" b="1" dirty="0">
                <a:latin typeface="Times New Roman" panose="02020603050405020304" pitchFamily="18" charset="0"/>
                <a:cs typeface="Times New Roman" panose="02020603050405020304" pitchFamily="18" charset="0"/>
                <a:sym typeface="+mn-ea"/>
              </a:rPr>
              <a:t>Pandas(0.25.3):</a:t>
            </a:r>
            <a:r>
              <a:rPr lang="en-US" sz="2400" dirty="0">
                <a:latin typeface="Times New Roman" panose="02020603050405020304" pitchFamily="18" charset="0"/>
                <a:cs typeface="Times New Roman" panose="02020603050405020304" pitchFamily="18" charset="0"/>
                <a:sym typeface="+mn-ea"/>
              </a:rPr>
              <a:t> A powerful data manipulation and analysis library in Python, offering data structures like DataFrames for handling structured data efficiently.</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has functions for analysing, cleaning, exploring, and manipulating data.</a:t>
            </a:r>
          </a:p>
          <a:p>
            <a:pPr>
              <a:lnSpc>
                <a:spcPct val="150000"/>
              </a:lnSpc>
            </a:pPr>
            <a: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sklearn (scikit-learn(1.0.2)):</a:t>
            </a:r>
            <a:r>
              <a:rPr lang="en-US" sz="2400" dirty="0">
                <a:latin typeface="Times New Roman" panose="02020603050405020304" pitchFamily="18" charset="0"/>
                <a:cs typeface="Times New Roman" panose="02020603050405020304" pitchFamily="18" charset="0"/>
                <a:sym typeface="+mn-ea"/>
              </a:rPr>
              <a:t>A machine learning library in Python that provides simple and efficient tools for data mining and data analysis, built on NumPy, SciPy, and matplotlib.</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sym typeface="+mn-ea"/>
            </a:endParaRPr>
          </a:p>
          <a:p>
            <a:pPr>
              <a:lnSpc>
                <a:spcPct val="150000"/>
              </a:lnSpc>
            </a:pPr>
            <a:endParaRPr lang="en-US" sz="2400" dirty="0">
              <a:latin typeface="Times New Roman" panose="02020603050405020304" pitchFamily="18" charset="0"/>
              <a:cs typeface="Times New Roman" panose="02020603050405020304" pitchFamily="18" charset="0"/>
              <a:sym typeface="+mn-ea"/>
            </a:endParaRPr>
          </a:p>
          <a:p>
            <a:endParaRPr lang="en-IN" sz="24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8629A36-7CC7-BD5F-620C-0CE57D5C295C}"/>
              </a:ext>
            </a:extLst>
          </p:cNvPr>
          <p:cNvSpPr>
            <a:spLocks noGrp="1"/>
          </p:cNvSpPr>
          <p:nvPr>
            <p:ph type="sldNum" sz="quarter" idx="12"/>
          </p:nvPr>
        </p:nvSpPr>
        <p:spPr/>
        <p:txBody>
          <a:bodyPr/>
          <a:lstStyle/>
          <a:p>
            <a:fld id="{A0183BA4-7B10-4BE3-A0B2-A48721054ED6}" type="slidenum">
              <a:rPr lang="en-IN" smtClean="0"/>
              <a:t>29</a:t>
            </a:fld>
            <a:endParaRPr lang="en-IN" dirty="0"/>
          </a:p>
        </p:txBody>
      </p:sp>
    </p:spTree>
    <p:extLst>
      <p:ext uri="{BB962C8B-B14F-4D97-AF65-F5344CB8AC3E}">
        <p14:creationId xmlns:p14="http://schemas.microsoft.com/office/powerpoint/2010/main" val="417512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6684" y="1203649"/>
            <a:ext cx="10996049" cy="5152701"/>
          </a:xfrm>
        </p:spPr>
        <p:txBody>
          <a:bodyPr>
            <a:noAutofit/>
          </a:bodyPr>
          <a:lstStyle/>
          <a:p>
            <a:pPr marL="0" indent="0" algn="just" eaLnBrk="0" fontAlgn="base" hangingPunct="0">
              <a:lnSpc>
                <a:spcPct val="160000"/>
              </a:lnSpc>
              <a:spcBef>
                <a:spcPct val="20000"/>
              </a:spcBef>
              <a:spcAft>
                <a:spcPct val="0"/>
              </a:spcAft>
              <a:buClr>
                <a:srgbClr val="00007D"/>
              </a:buClr>
              <a:buSzPct val="75000"/>
              <a:buNone/>
            </a:pPr>
            <a:r>
              <a:rPr lang="en-US" sz="2400" dirty="0">
                <a:latin typeface="Times New Roman" panose="02020603050405020304" pitchFamily="18" charset="0"/>
                <a:cs typeface="Times New Roman" panose="02020603050405020304" pitchFamily="18" charset="0"/>
              </a:rPr>
              <a:t>The purpose of the project is to make any domain-specific website, in our case banking, more usable by integrating a chatbot that serves as an interface for customer inquiries about services. This reduces customer interaction time with websites, thereby valuing their time and improving their overall experience. As part of this project, we explored and attempted to create an intelligent chatbot that could extract relevant information, recognize various intents and execute the pre-mapped actions.</a:t>
            </a:r>
            <a:r>
              <a:rPr lang="en-US" sz="2400" dirty="0"/>
              <a:t> </a:t>
            </a:r>
            <a:r>
              <a:rPr lang="en-US" sz="2400" dirty="0">
                <a:latin typeface="Times New Roman" pitchFamily="18" charset="0"/>
                <a:cs typeface="Times New Roman" pitchFamily="18" charset="0"/>
              </a:rPr>
              <a:t>To create a contextual assistant for the above purpose, we used the RASA framework. To train the model, we constructed a custom dataset that includes multiple intents and entities.</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0183BA4-7B10-4BE3-A0B2-A48721054ED6}" type="slidenum">
              <a:rPr lang="en-IN" smtClean="0"/>
              <a:t>3</a:t>
            </a:fld>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B229-7B73-3B96-7A1C-71E063D49576}"/>
              </a:ext>
            </a:extLst>
          </p:cNvPr>
          <p:cNvSpPr>
            <a:spLocks noGrp="1"/>
          </p:cNvSpPr>
          <p:nvPr>
            <p:ph type="title"/>
          </p:nvPr>
        </p:nvSpPr>
        <p:spPr>
          <a:xfrm>
            <a:off x="838200" y="136525"/>
            <a:ext cx="10515600" cy="767715"/>
          </a:xfrm>
        </p:spPr>
        <p:txBody>
          <a:bodyPr>
            <a:normAutofit/>
          </a:bodyPr>
          <a:lstStyle/>
          <a:p>
            <a:pPr algn="ctr"/>
            <a:r>
              <a:rPr lang="en-IN" sz="3600" b="1" dirty="0">
                <a:latin typeface="Times New Roman" panose="02020603050405020304" pitchFamily="18" charset="0"/>
                <a:cs typeface="Times New Roman" panose="02020603050405020304" pitchFamily="18" charset="0"/>
              </a:rPr>
              <a:t>PYTHON MODULES</a:t>
            </a:r>
            <a:endParaRPr lang="en-IN" sz="3600" dirty="0"/>
          </a:p>
        </p:txBody>
      </p:sp>
      <p:sp>
        <p:nvSpPr>
          <p:cNvPr id="3" name="Content Placeholder 2">
            <a:extLst>
              <a:ext uri="{FF2B5EF4-FFF2-40B4-BE49-F238E27FC236}">
                <a16:creationId xmlns:a16="http://schemas.microsoft.com/office/drawing/2014/main" id="{99C0018A-6CA7-37BC-F49B-74B01955DEB3}"/>
              </a:ext>
            </a:extLst>
          </p:cNvPr>
          <p:cNvSpPr>
            <a:spLocks noGrp="1"/>
          </p:cNvSpPr>
          <p:nvPr>
            <p:ph idx="1"/>
          </p:nvPr>
        </p:nvSpPr>
        <p:spPr>
          <a:xfrm>
            <a:off x="375920" y="904239"/>
            <a:ext cx="11480800" cy="5817235"/>
          </a:xfrm>
        </p:spPr>
        <p:txBody>
          <a:bodyPr>
            <a:normAutofit/>
          </a:bodyPr>
          <a:lstStyle/>
          <a:p>
            <a:pPr>
              <a:lnSpc>
                <a:spcPct val="150000"/>
              </a:lnSpc>
            </a:pPr>
            <a:r>
              <a:rPr lang="en-IN" sz="2400" b="1" dirty="0">
                <a:latin typeface="Times New Roman" panose="02020603050405020304" pitchFamily="18" charset="0"/>
                <a:cs typeface="Times New Roman" panose="02020603050405020304" pitchFamily="18" charset="0"/>
              </a:rPr>
              <a:t>PyMySQL(0.9.3): </a:t>
            </a:r>
            <a:r>
              <a:rPr lang="en-US" sz="2400" dirty="0">
                <a:latin typeface="Times New Roman" panose="02020603050405020304" pitchFamily="18" charset="0"/>
                <a:cs typeface="Times New Roman" panose="02020603050405020304" pitchFamily="18" charset="0"/>
              </a:rPr>
              <a:t>PyMySQL is a Python library used to interact with MySQL databases. It allows you to connect, query, and manage databases directly from Python code. </a:t>
            </a:r>
          </a:p>
          <a:p>
            <a:pPr>
              <a:lnSpc>
                <a:spcPct val="150000"/>
              </a:lnSpc>
            </a:pPr>
            <a:r>
              <a:rPr lang="en-US" sz="2400" b="1" dirty="0">
                <a:latin typeface="Times New Roman" panose="02020603050405020304" pitchFamily="18" charset="0"/>
                <a:cs typeface="Times New Roman" panose="02020603050405020304" pitchFamily="18" charset="0"/>
              </a:rPr>
              <a:t> Django(2.1.7): </a:t>
            </a:r>
            <a:r>
              <a:rPr lang="en-US" sz="2400" dirty="0">
                <a:latin typeface="Times New Roman" panose="02020603050405020304" pitchFamily="18" charset="0"/>
                <a:cs typeface="Times New Roman" panose="02020603050405020304" pitchFamily="18" charset="0"/>
              </a:rPr>
              <a:t>Django is a high-level Python web framework designed for rapid development and clean, pragmatic design. It provides tools for handling database operations, templating, routing, and authentication, making it easy to build robust web applications.</a:t>
            </a:r>
          </a:p>
          <a:p>
            <a:pPr>
              <a:lnSpc>
                <a:spcPct val="150000"/>
              </a:lnSpc>
            </a:pPr>
            <a:r>
              <a:rPr lang="en-US" sz="2400" b="1" dirty="0">
                <a:latin typeface="Times New Roman" panose="02020603050405020304" pitchFamily="18" charset="0"/>
                <a:cs typeface="Times New Roman" panose="02020603050405020304" pitchFamily="18" charset="0"/>
              </a:rPr>
              <a:t>NLTK(3.4.5):</a:t>
            </a:r>
            <a:r>
              <a:rPr lang="en-US" sz="2400" dirty="0">
                <a:latin typeface="Times New Roman" panose="02020603050405020304" pitchFamily="18" charset="0"/>
                <a:cs typeface="Times New Roman" panose="02020603050405020304" pitchFamily="18" charset="0"/>
              </a:rPr>
              <a:t>NLTK (Natural Language Toolkit) is a powerful Python library used for natural language processing (NLP) tasks. It provides tools for text processing, such as tokenization, stemming, tagging, parsing, and semantic reasoning, along with access to various corpora and lexical resources. </a:t>
            </a:r>
            <a:endParaRPr lang="en-IN" sz="24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1EC3CA1-6472-FBE7-2AC5-958631A750C3}"/>
              </a:ext>
            </a:extLst>
          </p:cNvPr>
          <p:cNvSpPr>
            <a:spLocks noGrp="1"/>
          </p:cNvSpPr>
          <p:nvPr>
            <p:ph type="sldNum" sz="quarter" idx="12"/>
          </p:nvPr>
        </p:nvSpPr>
        <p:spPr/>
        <p:txBody>
          <a:bodyPr/>
          <a:lstStyle/>
          <a:p>
            <a:fld id="{A0183BA4-7B10-4BE3-A0B2-A48721054ED6}" type="slidenum">
              <a:rPr lang="en-IN" smtClean="0"/>
              <a:t>30</a:t>
            </a:fld>
            <a:endParaRPr lang="en-IN" dirty="0"/>
          </a:p>
        </p:txBody>
      </p:sp>
    </p:spTree>
    <p:extLst>
      <p:ext uri="{BB962C8B-B14F-4D97-AF65-F5344CB8AC3E}">
        <p14:creationId xmlns:p14="http://schemas.microsoft.com/office/powerpoint/2010/main" val="377756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F3CC-7893-44D1-885A-A059BD3F2BFB}"/>
              </a:ext>
            </a:extLst>
          </p:cNvPr>
          <p:cNvSpPr>
            <a:spLocks noGrp="1"/>
          </p:cNvSpPr>
          <p:nvPr>
            <p:ph type="title"/>
          </p:nvPr>
        </p:nvSpPr>
        <p:spPr>
          <a:xfrm>
            <a:off x="436880" y="136526"/>
            <a:ext cx="10840720" cy="544512"/>
          </a:xfrm>
        </p:spPr>
        <p:txBody>
          <a:bodyPr>
            <a:noAutofit/>
          </a:bodyPr>
          <a:lstStyle/>
          <a:p>
            <a:pPr algn="ctr"/>
            <a:r>
              <a:rPr lang="en-IN" sz="3600" b="1" dirty="0">
                <a:latin typeface="Times New Roman" panose="02020603050405020304" pitchFamily="18" charset="0"/>
                <a:cs typeface="Times New Roman" panose="02020603050405020304" pitchFamily="18" charset="0"/>
              </a:rPr>
              <a:t>CODE</a:t>
            </a:r>
            <a:endParaRPr lang="en-IN" sz="3600" dirty="0"/>
          </a:p>
        </p:txBody>
      </p:sp>
      <p:sp>
        <p:nvSpPr>
          <p:cNvPr id="3" name="Content Placeholder 2">
            <a:extLst>
              <a:ext uri="{FF2B5EF4-FFF2-40B4-BE49-F238E27FC236}">
                <a16:creationId xmlns:a16="http://schemas.microsoft.com/office/drawing/2014/main" id="{D84CE01B-081A-ABDF-9B6B-AEA5AD66A1F7}"/>
              </a:ext>
            </a:extLst>
          </p:cNvPr>
          <p:cNvSpPr>
            <a:spLocks noGrp="1"/>
          </p:cNvSpPr>
          <p:nvPr>
            <p:ph sz="half" idx="1"/>
          </p:nvPr>
        </p:nvSpPr>
        <p:spPr>
          <a:xfrm>
            <a:off x="162560" y="747394"/>
            <a:ext cx="5618480" cy="5974080"/>
          </a:xfrm>
        </p:spPr>
        <p:txBody>
          <a:bodyPr>
            <a:normAutofit fontScale="25000" lnSpcReduction="20000"/>
          </a:bodyPr>
          <a:lstStyle/>
          <a:p>
            <a:pPr marL="0" indent="0">
              <a:buNone/>
            </a:pPr>
            <a:r>
              <a:rPr lang="en-IN" sz="7200" b="0" dirty="0">
                <a:effectLst/>
                <a:latin typeface="Times New Roman" panose="02020603050405020304" pitchFamily="18" charset="0"/>
                <a:cs typeface="Times New Roman" panose="02020603050405020304" pitchFamily="18" charset="0"/>
              </a:rPr>
              <a:t>from django.shortcuts import render</a:t>
            </a:r>
          </a:p>
          <a:p>
            <a:pPr marL="0" indent="0">
              <a:buNone/>
            </a:pPr>
            <a:r>
              <a:rPr lang="en-IN" sz="7200" b="0" dirty="0">
                <a:effectLst/>
                <a:latin typeface="Times New Roman" panose="02020603050405020304" pitchFamily="18" charset="0"/>
                <a:cs typeface="Times New Roman" panose="02020603050405020304" pitchFamily="18" charset="0"/>
              </a:rPr>
              <a:t>from django.template import RequestContext</a:t>
            </a:r>
          </a:p>
          <a:p>
            <a:pPr marL="0" indent="0">
              <a:buNone/>
            </a:pPr>
            <a:r>
              <a:rPr lang="en-IN" sz="7200" b="0" dirty="0">
                <a:effectLst/>
                <a:latin typeface="Times New Roman" panose="02020603050405020304" pitchFamily="18" charset="0"/>
                <a:cs typeface="Times New Roman" panose="02020603050405020304" pitchFamily="18" charset="0"/>
              </a:rPr>
              <a:t>from django.contrib import messages</a:t>
            </a:r>
          </a:p>
          <a:p>
            <a:pPr marL="0" indent="0">
              <a:buNone/>
            </a:pPr>
            <a:r>
              <a:rPr lang="en-IN" sz="7200" b="0" dirty="0">
                <a:effectLst/>
                <a:latin typeface="Times New Roman" panose="02020603050405020304" pitchFamily="18" charset="0"/>
                <a:cs typeface="Times New Roman" panose="02020603050405020304" pitchFamily="18" charset="0"/>
              </a:rPr>
              <a:t>from django.http import HttpResponse</a:t>
            </a:r>
          </a:p>
          <a:p>
            <a:pPr marL="0" indent="0">
              <a:buNone/>
            </a:pPr>
            <a:r>
              <a:rPr lang="en-IN" sz="7200" b="0" dirty="0">
                <a:effectLst/>
                <a:latin typeface="Times New Roman" panose="02020603050405020304" pitchFamily="18" charset="0"/>
                <a:cs typeface="Times New Roman" panose="02020603050405020304" pitchFamily="18" charset="0"/>
              </a:rPr>
              <a:t>import os</a:t>
            </a:r>
          </a:p>
          <a:p>
            <a:pPr marL="0" indent="0">
              <a:buNone/>
            </a:pPr>
            <a:r>
              <a:rPr lang="en-IN" sz="7200" b="0" dirty="0">
                <a:effectLst/>
                <a:latin typeface="Times New Roman" panose="02020603050405020304" pitchFamily="18" charset="0"/>
                <a:cs typeface="Times New Roman" panose="02020603050405020304" pitchFamily="18" charset="0"/>
              </a:rPr>
              <a:t>import pandas as pd</a:t>
            </a:r>
          </a:p>
          <a:p>
            <a:pPr marL="0" indent="0">
              <a:buNone/>
            </a:pPr>
            <a:r>
              <a:rPr lang="en-IN" sz="7200" b="0" dirty="0">
                <a:effectLst/>
                <a:latin typeface="Times New Roman" panose="02020603050405020304" pitchFamily="18" charset="0"/>
                <a:cs typeface="Times New Roman" panose="02020603050405020304" pitchFamily="18" charset="0"/>
              </a:rPr>
              <a:t>import numpy as np</a:t>
            </a:r>
          </a:p>
          <a:p>
            <a:pPr marL="0" indent="0">
              <a:buNone/>
            </a:pPr>
            <a:r>
              <a:rPr lang="en-IN" sz="7200" b="0" dirty="0">
                <a:effectLst/>
                <a:latin typeface="Times New Roman" panose="02020603050405020304" pitchFamily="18" charset="0"/>
                <a:cs typeface="Times New Roman" panose="02020603050405020304" pitchFamily="18" charset="0"/>
              </a:rPr>
              <a:t>import pickle</a:t>
            </a:r>
          </a:p>
          <a:p>
            <a:pPr marL="0" indent="0">
              <a:buNone/>
            </a:pPr>
            <a:r>
              <a:rPr lang="en-IN" sz="7200" b="0" dirty="0">
                <a:effectLst/>
                <a:latin typeface="Times New Roman" panose="02020603050405020304" pitchFamily="18" charset="0"/>
                <a:cs typeface="Times New Roman" panose="02020603050405020304" pitchFamily="18" charset="0"/>
              </a:rPr>
              <a:t>from sklearn.feature_extraction.text import TfidfVectorizer</a:t>
            </a:r>
          </a:p>
          <a:p>
            <a:pPr marL="0" indent="0">
              <a:buNone/>
            </a:pPr>
            <a:r>
              <a:rPr lang="en-IN" sz="7200" b="0" dirty="0">
                <a:effectLst/>
                <a:latin typeface="Times New Roman" panose="02020603050405020304" pitchFamily="18" charset="0"/>
                <a:cs typeface="Times New Roman" panose="02020603050405020304" pitchFamily="18" charset="0"/>
              </a:rPr>
              <a:t>import pymysql</a:t>
            </a:r>
          </a:p>
          <a:p>
            <a:pPr marL="0" indent="0">
              <a:buNone/>
            </a:pPr>
            <a:r>
              <a:rPr lang="en-IN" sz="7200" b="0" dirty="0">
                <a:effectLst/>
                <a:latin typeface="Times New Roman" panose="02020603050405020304" pitchFamily="18" charset="0"/>
                <a:cs typeface="Times New Roman" panose="02020603050405020304" pitchFamily="18" charset="0"/>
              </a:rPr>
              <a:t>from numpy import dot</a:t>
            </a:r>
          </a:p>
          <a:p>
            <a:pPr marL="0" indent="0">
              <a:buNone/>
            </a:pPr>
            <a:r>
              <a:rPr lang="en-IN" sz="7200" b="0" dirty="0">
                <a:effectLst/>
                <a:latin typeface="Times New Roman" panose="02020603050405020304" pitchFamily="18" charset="0"/>
                <a:cs typeface="Times New Roman" panose="02020603050405020304" pitchFamily="18" charset="0"/>
              </a:rPr>
              <a:t>from numpy.linalg import norm</a:t>
            </a:r>
          </a:p>
          <a:p>
            <a:pPr marL="0" indent="0">
              <a:buNone/>
            </a:pPr>
            <a:r>
              <a:rPr lang="en-IN" sz="7200" b="0" dirty="0">
                <a:effectLst/>
                <a:latin typeface="Times New Roman" panose="02020603050405020304" pitchFamily="18" charset="0"/>
                <a:cs typeface="Times New Roman" panose="02020603050405020304" pitchFamily="18" charset="0"/>
              </a:rPr>
              <a:t>from django.core.files.storage import FileSystemStorage</a:t>
            </a:r>
          </a:p>
          <a:p>
            <a:pPr marL="0" indent="0">
              <a:buNone/>
            </a:pPr>
            <a:r>
              <a:rPr lang="en-IN" sz="7200" b="0" dirty="0">
                <a:effectLst/>
                <a:latin typeface="Times New Roman" panose="02020603050405020304" pitchFamily="18" charset="0"/>
                <a:cs typeface="Times New Roman" panose="02020603050405020304" pitchFamily="18" charset="0"/>
              </a:rPr>
              <a:t>from datetime import date</a:t>
            </a:r>
          </a:p>
          <a:p>
            <a:pPr marL="0" indent="0">
              <a:buNone/>
            </a:pPr>
            <a:r>
              <a:rPr lang="en-US" sz="7200" b="0" dirty="0">
                <a:effectLst/>
                <a:latin typeface="Times New Roman" panose="02020603050405020304" pitchFamily="18" charset="0"/>
                <a:cs typeface="Times New Roman" panose="02020603050405020304" pitchFamily="18" charset="0"/>
              </a:rPr>
              <a:t>from string import punctuation</a:t>
            </a:r>
          </a:p>
          <a:p>
            <a:pPr marL="0" indent="0">
              <a:buNone/>
            </a:pPr>
            <a:r>
              <a:rPr lang="en-US" sz="7200" b="0" dirty="0">
                <a:effectLst/>
                <a:latin typeface="Times New Roman" panose="02020603050405020304" pitchFamily="18" charset="0"/>
                <a:cs typeface="Times New Roman" panose="02020603050405020304" pitchFamily="18" charset="0"/>
              </a:rPr>
              <a:t>from nltk.corpus import stopwords</a:t>
            </a:r>
          </a:p>
          <a:p>
            <a:pPr marL="0" indent="0">
              <a:buNone/>
            </a:pPr>
            <a:r>
              <a:rPr lang="en-US" sz="7200" b="0" dirty="0">
                <a:effectLst/>
                <a:latin typeface="Times New Roman" panose="02020603050405020304" pitchFamily="18" charset="0"/>
                <a:cs typeface="Times New Roman" panose="02020603050405020304" pitchFamily="18" charset="0"/>
              </a:rPr>
              <a:t>import nltk</a:t>
            </a:r>
          </a:p>
          <a:p>
            <a:pPr marL="0" indent="0">
              <a:buNone/>
            </a:pPr>
            <a:r>
              <a:rPr lang="en-IN" sz="7200" b="0" dirty="0">
                <a:effectLst/>
                <a:latin typeface="Times New Roman" panose="02020603050405020304" pitchFamily="18" charset="0"/>
                <a:cs typeface="Times New Roman" panose="02020603050405020304" pitchFamily="18" charset="0"/>
              </a:rPr>
              <a:t>from nltk.stem import WordNetLemmatizer</a:t>
            </a:r>
          </a:p>
          <a:p>
            <a:pPr marL="0" indent="0">
              <a:buNone/>
            </a:pPr>
            <a:r>
              <a:rPr lang="en-IN" sz="7200" b="0" dirty="0">
                <a:effectLst/>
                <a:latin typeface="Times New Roman" panose="02020603050405020304" pitchFamily="18" charset="0"/>
                <a:cs typeface="Times New Roman" panose="02020603050405020304" pitchFamily="18" charset="0"/>
              </a:rPr>
              <a:t>from nltk.stem import PorterStemmer</a:t>
            </a:r>
          </a:p>
          <a:p>
            <a:pPr marL="0" indent="0" algn="just">
              <a:lnSpc>
                <a:spcPct val="100000"/>
              </a:lnSpc>
              <a:spcBef>
                <a:spcPts val="1200"/>
              </a:spcBef>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EE5E8D3D-3B4C-A45C-B8D7-BE325A8B46E4}"/>
              </a:ext>
            </a:extLst>
          </p:cNvPr>
          <p:cNvSpPr>
            <a:spLocks noGrp="1"/>
          </p:cNvSpPr>
          <p:nvPr>
            <p:ph sz="half" idx="2"/>
          </p:nvPr>
        </p:nvSpPr>
        <p:spPr>
          <a:xfrm>
            <a:off x="6172200" y="883920"/>
            <a:ext cx="5725160" cy="5837554"/>
          </a:xfrm>
        </p:spPr>
        <p:txBody>
          <a:bodyPr>
            <a:normAutofit fontScale="25000" lnSpcReduction="20000"/>
          </a:bodyPr>
          <a:lstStyle/>
          <a:p>
            <a:pPr marL="0" indent="0">
              <a:buNone/>
            </a:pPr>
            <a:r>
              <a:rPr lang="en-IN" sz="7200" b="0" dirty="0">
                <a:effectLst/>
                <a:latin typeface="Times New Roman" panose="02020603050405020304" pitchFamily="18" charset="0"/>
                <a:cs typeface="Times New Roman" panose="02020603050405020304" pitchFamily="18" charset="0"/>
              </a:rPr>
              <a:t>from sklearn.model_selection import train_test_split</a:t>
            </a:r>
          </a:p>
          <a:p>
            <a:pPr marL="0" indent="0">
              <a:buNone/>
            </a:pPr>
            <a:r>
              <a:rPr lang="en-IN" sz="7200" b="0" dirty="0">
                <a:effectLst/>
                <a:latin typeface="Times New Roman" panose="02020603050405020304" pitchFamily="18" charset="0"/>
                <a:cs typeface="Times New Roman" panose="02020603050405020304" pitchFamily="18" charset="0"/>
              </a:rPr>
              <a:t>from sklearn.feature_extraction.text import TfidfVectorizer </a:t>
            </a:r>
          </a:p>
          <a:p>
            <a:pPr marL="0" indent="0">
              <a:buNone/>
            </a:pPr>
            <a:r>
              <a:rPr lang="en-IN" sz="7200" b="0" dirty="0">
                <a:effectLst/>
                <a:latin typeface="Times New Roman" panose="02020603050405020304" pitchFamily="18" charset="0"/>
                <a:cs typeface="Times New Roman" panose="02020603050405020304" pitchFamily="18" charset="0"/>
              </a:rPr>
              <a:t>from sklearn.preprocessing import LabelEncoder</a:t>
            </a:r>
          </a:p>
          <a:p>
            <a:pPr marL="0" indent="0">
              <a:buNone/>
            </a:pPr>
            <a:r>
              <a:rPr lang="en-IN" sz="7200" b="0" dirty="0">
                <a:effectLst/>
                <a:latin typeface="Times New Roman" panose="02020603050405020304" pitchFamily="18" charset="0"/>
                <a:cs typeface="Times New Roman" panose="02020603050405020304" pitchFamily="18" charset="0"/>
              </a:rPr>
              <a:t>from sklearn.metrics import accuracy_score</a:t>
            </a:r>
          </a:p>
          <a:p>
            <a:pPr marL="0" indent="0">
              <a:buNone/>
            </a:pPr>
            <a:r>
              <a:rPr lang="en-IN" sz="7200" b="0" dirty="0">
                <a:effectLst/>
                <a:latin typeface="Times New Roman" panose="02020603050405020304" pitchFamily="18" charset="0"/>
                <a:cs typeface="Times New Roman" panose="02020603050405020304" pitchFamily="18" charset="0"/>
              </a:rPr>
              <a:t>from sklearn.metrics import precision_score</a:t>
            </a:r>
          </a:p>
          <a:p>
            <a:pPr marL="0" indent="0">
              <a:buNone/>
            </a:pPr>
            <a:r>
              <a:rPr lang="en-IN" sz="7200" b="0" dirty="0">
                <a:effectLst/>
                <a:latin typeface="Times New Roman" panose="02020603050405020304" pitchFamily="18" charset="0"/>
                <a:cs typeface="Times New Roman" panose="02020603050405020304" pitchFamily="18" charset="0"/>
              </a:rPr>
              <a:t>from sklearn.metrics import recall_score</a:t>
            </a:r>
          </a:p>
          <a:p>
            <a:pPr marL="0" indent="0">
              <a:buNone/>
            </a:pPr>
            <a:r>
              <a:rPr lang="en-IN" sz="7200" b="0" dirty="0">
                <a:effectLst/>
                <a:latin typeface="Times New Roman" panose="02020603050405020304" pitchFamily="18" charset="0"/>
                <a:cs typeface="Times New Roman" panose="02020603050405020304" pitchFamily="18" charset="0"/>
              </a:rPr>
              <a:t>from sklearn.metrics import f1_score</a:t>
            </a:r>
          </a:p>
          <a:p>
            <a:pPr marL="0" indent="0">
              <a:buNone/>
            </a:pPr>
            <a:r>
              <a:rPr lang="en-IN" sz="7200" b="0" dirty="0">
                <a:effectLst/>
                <a:latin typeface="Times New Roman" panose="02020603050405020304" pitchFamily="18" charset="0"/>
                <a:cs typeface="Times New Roman" panose="02020603050405020304" pitchFamily="18" charset="0"/>
              </a:rPr>
              <a:t>from sklearn.preprocessing import LabelEncoder</a:t>
            </a:r>
          </a:p>
          <a:p>
            <a:pPr marL="0" indent="0">
              <a:buNone/>
            </a:pPr>
            <a:r>
              <a:rPr lang="en-IN" sz="7200" b="0" dirty="0">
                <a:effectLst/>
                <a:latin typeface="Times New Roman" panose="02020603050405020304" pitchFamily="18" charset="0"/>
                <a:cs typeface="Times New Roman" panose="02020603050405020304" pitchFamily="18" charset="0"/>
              </a:rPr>
              <a:t>from sklearn.preprocessing import StandardScaler</a:t>
            </a:r>
          </a:p>
          <a:p>
            <a:pPr marL="0" indent="0">
              <a:buNone/>
            </a:pPr>
            <a:r>
              <a:rPr lang="en-IN" sz="7200" b="0" dirty="0">
                <a:effectLst/>
                <a:latin typeface="Times New Roman" panose="02020603050405020304" pitchFamily="18" charset="0"/>
                <a:cs typeface="Times New Roman" panose="02020603050405020304" pitchFamily="18" charset="0"/>
              </a:rPr>
              <a:t>from sklearn.neighbors import KNeighborsClassifier</a:t>
            </a:r>
          </a:p>
          <a:p>
            <a:pPr marL="0" indent="0">
              <a:buNone/>
            </a:pPr>
            <a:r>
              <a:rPr lang="en-IN" sz="7200" b="0" dirty="0">
                <a:effectLst/>
                <a:latin typeface="Times New Roman" panose="02020603050405020304" pitchFamily="18" charset="0"/>
                <a:cs typeface="Times New Roman" panose="02020603050405020304" pitchFamily="18" charset="0"/>
              </a:rPr>
              <a:t>from numpy import dot</a:t>
            </a:r>
          </a:p>
          <a:p>
            <a:pPr marL="0" indent="0">
              <a:buNone/>
            </a:pPr>
            <a:r>
              <a:rPr lang="en-IN" sz="7200" b="0" dirty="0">
                <a:effectLst/>
                <a:latin typeface="Times New Roman" panose="02020603050405020304" pitchFamily="18" charset="0"/>
                <a:cs typeface="Times New Roman" panose="02020603050405020304" pitchFamily="18" charset="0"/>
              </a:rPr>
              <a:t>from numpy.linalg import norm</a:t>
            </a:r>
          </a:p>
          <a:p>
            <a:pPr marL="0" indent="0">
              <a:buNone/>
            </a:pPr>
            <a:r>
              <a:rPr lang="en-IN" sz="7200" b="0" dirty="0">
                <a:effectLst/>
                <a:latin typeface="Times New Roman" panose="02020603050405020304" pitchFamily="18" charset="0"/>
                <a:cs typeface="Times New Roman" panose="02020603050405020304" pitchFamily="18" charset="0"/>
              </a:rPr>
              <a:t>from sklearn.ensemble import RandomForestClassifier</a:t>
            </a:r>
          </a:p>
          <a:p>
            <a:pPr marL="0" indent="0">
              <a:buNone/>
            </a:pPr>
            <a:r>
              <a:rPr lang="en-IN" sz="7200" b="0" dirty="0">
                <a:effectLst/>
                <a:latin typeface="Times New Roman" panose="02020603050405020304" pitchFamily="18" charset="0"/>
                <a:cs typeface="Times New Roman" panose="02020603050405020304" pitchFamily="18" charset="0"/>
              </a:rPr>
              <a:t>from sklearn import svm</a:t>
            </a:r>
          </a:p>
          <a:p>
            <a:pPr marL="0" indent="0">
              <a:buNone/>
            </a:pPr>
            <a:br>
              <a:rPr lang="en-IN" sz="7200" b="0" dirty="0">
                <a:effectLst/>
                <a:latin typeface="Times New Roman" panose="02020603050405020304" pitchFamily="18" charset="0"/>
                <a:cs typeface="Times New Roman" panose="02020603050405020304" pitchFamily="18" charset="0"/>
              </a:rPr>
            </a:br>
            <a:r>
              <a:rPr lang="en-IN" sz="7200" b="0" dirty="0">
                <a:effectLst/>
                <a:latin typeface="Times New Roman" panose="02020603050405020304" pitchFamily="18" charset="0"/>
                <a:cs typeface="Times New Roman" panose="02020603050405020304" pitchFamily="18" charset="0"/>
              </a:rPr>
              <a:t>global uname, tfidf_vectorizer, scaler</a:t>
            </a:r>
          </a:p>
          <a:p>
            <a:pPr marL="0" indent="0">
              <a:buNone/>
            </a:pPr>
            <a:r>
              <a:rPr lang="en-IN" sz="7200" b="0" dirty="0">
                <a:effectLst/>
                <a:latin typeface="Times New Roman" panose="02020603050405020304" pitchFamily="18" charset="0"/>
                <a:cs typeface="Times New Roman" panose="02020603050405020304" pitchFamily="18" charset="0"/>
              </a:rPr>
              <a:t>global X_train, X_test, y_train, y_test</a:t>
            </a:r>
          </a:p>
          <a:p>
            <a:pPr marL="0" indent="0">
              <a:buNone/>
            </a:pPr>
            <a:r>
              <a:rPr lang="en-IN" sz="7200" b="0" dirty="0">
                <a:effectLst/>
                <a:latin typeface="Times New Roman" panose="02020603050405020304" pitchFamily="18" charset="0"/>
                <a:cs typeface="Times New Roman" panose="02020603050405020304" pitchFamily="18" charset="0"/>
              </a:rPr>
              <a:t>accuracy, precision, recall, fscore = [], [], [], []</a:t>
            </a:r>
          </a:p>
          <a:p>
            <a:endParaRPr lang="en-IN" dirty="0"/>
          </a:p>
        </p:txBody>
      </p:sp>
      <p:sp>
        <p:nvSpPr>
          <p:cNvPr id="6" name="Slide Number Placeholder 5">
            <a:extLst>
              <a:ext uri="{FF2B5EF4-FFF2-40B4-BE49-F238E27FC236}">
                <a16:creationId xmlns:a16="http://schemas.microsoft.com/office/drawing/2014/main" id="{1E011513-4D97-32EF-98C1-8486EEA0978A}"/>
              </a:ext>
            </a:extLst>
          </p:cNvPr>
          <p:cNvSpPr>
            <a:spLocks noGrp="1"/>
          </p:cNvSpPr>
          <p:nvPr>
            <p:ph type="sldNum" sz="quarter" idx="12"/>
          </p:nvPr>
        </p:nvSpPr>
        <p:spPr/>
        <p:txBody>
          <a:bodyPr/>
          <a:lstStyle/>
          <a:p>
            <a:fld id="{A0183BA4-7B10-4BE3-A0B2-A48721054ED6}" type="slidenum">
              <a:rPr lang="en-IN" smtClean="0"/>
              <a:t>31</a:t>
            </a:fld>
            <a:endParaRPr lang="en-IN"/>
          </a:p>
        </p:txBody>
      </p:sp>
    </p:spTree>
    <p:extLst>
      <p:ext uri="{BB962C8B-B14F-4D97-AF65-F5344CB8AC3E}">
        <p14:creationId xmlns:p14="http://schemas.microsoft.com/office/powerpoint/2010/main" val="2242291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6C723-04A0-EAA6-DD3C-F40A0FC95296}"/>
              </a:ext>
            </a:extLst>
          </p:cNvPr>
          <p:cNvSpPr>
            <a:spLocks noGrp="1"/>
          </p:cNvSpPr>
          <p:nvPr>
            <p:ph type="title"/>
          </p:nvPr>
        </p:nvSpPr>
        <p:spPr>
          <a:xfrm>
            <a:off x="762000" y="136525"/>
            <a:ext cx="10515600" cy="508635"/>
          </a:xfrm>
        </p:spPr>
        <p:txBody>
          <a:bodyPr>
            <a:noAutofit/>
          </a:bodyPr>
          <a:lstStyle/>
          <a:p>
            <a:pPr algn="ctr"/>
            <a:r>
              <a:rPr lang="en-IN" sz="3600" b="1" dirty="0">
                <a:latin typeface="Times New Roman" panose="02020603050405020304" pitchFamily="18" charset="0"/>
                <a:cs typeface="Times New Roman" panose="02020603050405020304" pitchFamily="18" charset="0"/>
              </a:rPr>
              <a:t>CODE</a:t>
            </a:r>
            <a:endParaRPr lang="en-IN" sz="3600" dirty="0"/>
          </a:p>
        </p:txBody>
      </p:sp>
      <p:sp>
        <p:nvSpPr>
          <p:cNvPr id="3" name="Content Placeholder 2">
            <a:extLst>
              <a:ext uri="{FF2B5EF4-FFF2-40B4-BE49-F238E27FC236}">
                <a16:creationId xmlns:a16="http://schemas.microsoft.com/office/drawing/2014/main" id="{C949803C-B5B2-A895-29AF-AE3AEEDDA0BB}"/>
              </a:ext>
            </a:extLst>
          </p:cNvPr>
          <p:cNvSpPr>
            <a:spLocks noGrp="1"/>
          </p:cNvSpPr>
          <p:nvPr>
            <p:ph sz="half" idx="1"/>
          </p:nvPr>
        </p:nvSpPr>
        <p:spPr>
          <a:xfrm>
            <a:off x="127000" y="741998"/>
            <a:ext cx="5511800" cy="6116002"/>
          </a:xfrm>
        </p:spPr>
        <p:txBody>
          <a:bodyPr>
            <a:normAutofit fontScale="25000" lnSpcReduction="20000"/>
          </a:bodyPr>
          <a:lstStyle/>
          <a:p>
            <a:pPr marL="0" indent="0">
              <a:buNone/>
            </a:pPr>
            <a:r>
              <a:rPr lang="en-IN" sz="7200" b="0" dirty="0">
                <a:effectLst/>
                <a:latin typeface="Times New Roman" panose="02020603050405020304" pitchFamily="18" charset="0"/>
                <a:cs typeface="Times New Roman" panose="02020603050405020304" pitchFamily="18" charset="0"/>
              </a:rPr>
              <a:t>global uname, tfidf_vectorizer, scaler</a:t>
            </a:r>
          </a:p>
          <a:p>
            <a:pPr marL="0" indent="0">
              <a:buNone/>
            </a:pPr>
            <a:r>
              <a:rPr lang="en-IN" sz="7200" b="0" dirty="0">
                <a:effectLst/>
                <a:latin typeface="Times New Roman" panose="02020603050405020304" pitchFamily="18" charset="0"/>
                <a:cs typeface="Times New Roman" panose="02020603050405020304" pitchFamily="18" charset="0"/>
              </a:rPr>
              <a:t>global X_train, X_test, y_train, y_test</a:t>
            </a:r>
          </a:p>
          <a:p>
            <a:pPr marL="0" indent="0">
              <a:buNone/>
            </a:pPr>
            <a:r>
              <a:rPr lang="en-IN" sz="7200" b="0" dirty="0">
                <a:effectLst/>
                <a:latin typeface="Times New Roman" panose="02020603050405020304" pitchFamily="18" charset="0"/>
                <a:cs typeface="Times New Roman" panose="02020603050405020304" pitchFamily="18" charset="0"/>
              </a:rPr>
              <a:t>accuracy, precision, recall, fscore = [], [], [], []</a:t>
            </a:r>
          </a:p>
          <a:p>
            <a:pPr marL="0" indent="0">
              <a:buNone/>
            </a:pPr>
            <a:br>
              <a:rPr lang="en-IN" sz="7200" b="0" dirty="0">
                <a:effectLst/>
                <a:latin typeface="Times New Roman" panose="02020603050405020304" pitchFamily="18" charset="0"/>
                <a:cs typeface="Times New Roman" panose="02020603050405020304" pitchFamily="18" charset="0"/>
              </a:rPr>
            </a:br>
            <a:r>
              <a:rPr lang="en-IN" sz="7200" b="0" dirty="0">
                <a:effectLst/>
                <a:latin typeface="Times New Roman" panose="02020603050405020304" pitchFamily="18" charset="0"/>
                <a:cs typeface="Times New Roman" panose="02020603050405020304" pitchFamily="18" charset="0"/>
              </a:rPr>
              <a:t>dataset = pd.read_csv("Dataset/BankFAQs.csv")</a:t>
            </a:r>
          </a:p>
          <a:p>
            <a:pPr marL="0" indent="0">
              <a:buNone/>
            </a:pPr>
            <a:r>
              <a:rPr lang="en-IN" sz="7200" b="0" dirty="0">
                <a:effectLst/>
                <a:latin typeface="Times New Roman" panose="02020603050405020304" pitchFamily="18" charset="0"/>
                <a:cs typeface="Times New Roman" panose="02020603050405020304" pitchFamily="18" charset="0"/>
              </a:rPr>
              <a:t>dataset = dataset.dropna()</a:t>
            </a:r>
          </a:p>
          <a:p>
            <a:pPr marL="0" indent="0">
              <a:buNone/>
            </a:pPr>
            <a:r>
              <a:rPr lang="en-IN" sz="7200" b="0" dirty="0">
                <a:effectLst/>
                <a:latin typeface="Times New Roman" panose="02020603050405020304" pitchFamily="18" charset="0"/>
                <a:cs typeface="Times New Roman" panose="02020603050405020304" pitchFamily="18" charset="0"/>
              </a:rPr>
              <a:t>question = []</a:t>
            </a:r>
          </a:p>
          <a:p>
            <a:pPr marL="0" indent="0">
              <a:buNone/>
            </a:pPr>
            <a:r>
              <a:rPr lang="en-IN" sz="7200" b="0" dirty="0">
                <a:effectLst/>
                <a:latin typeface="Times New Roman" panose="02020603050405020304" pitchFamily="18" charset="0"/>
                <a:cs typeface="Times New Roman" panose="02020603050405020304" pitchFamily="18" charset="0"/>
              </a:rPr>
              <a:t>answer = []</a:t>
            </a:r>
          </a:p>
          <a:p>
            <a:pPr marL="0" indent="0">
              <a:buNone/>
            </a:pPr>
            <a:r>
              <a:rPr lang="en-IN" sz="7200" b="0" dirty="0">
                <a:effectLst/>
                <a:latin typeface="Times New Roman" panose="02020603050405020304" pitchFamily="18" charset="0"/>
                <a:cs typeface="Times New Roman" panose="02020603050405020304" pitchFamily="18" charset="0"/>
              </a:rPr>
              <a:t>Y = []</a:t>
            </a:r>
          </a:p>
          <a:p>
            <a:pPr marL="0" indent="0">
              <a:buNone/>
            </a:pPr>
            <a:r>
              <a:rPr lang="en-IN" sz="7200" b="0" dirty="0">
                <a:effectLst/>
                <a:latin typeface="Times New Roman" panose="02020603050405020304" pitchFamily="18" charset="0"/>
                <a:cs typeface="Times New Roman" panose="02020603050405020304" pitchFamily="18" charset="0"/>
              </a:rPr>
              <a:t>labels = np.unique(dataset['Class'])</a:t>
            </a:r>
          </a:p>
          <a:p>
            <a:pPr marL="0" indent="0">
              <a:buNone/>
            </a:pPr>
            <a:r>
              <a:rPr lang="en-IN" sz="7200" b="0" dirty="0">
                <a:effectLst/>
                <a:latin typeface="Times New Roman" panose="02020603050405020304" pitchFamily="18" charset="0"/>
                <a:cs typeface="Times New Roman" panose="02020603050405020304" pitchFamily="18" charset="0"/>
              </a:rPr>
              <a:t>le = LabelEncoder()</a:t>
            </a:r>
          </a:p>
          <a:p>
            <a:pPr marL="0" indent="0">
              <a:buNone/>
            </a:pPr>
            <a:r>
              <a:rPr lang="en-IN" sz="7200" b="0" dirty="0">
                <a:effectLst/>
                <a:latin typeface="Times New Roman" panose="02020603050405020304" pitchFamily="18" charset="0"/>
                <a:cs typeface="Times New Roman" panose="02020603050405020304" pitchFamily="18" charset="0"/>
              </a:rPr>
              <a:t>dataset['Class'] = pd.Series(le.fit_transform(dataset['Class'].astype(str))) </a:t>
            </a:r>
          </a:p>
          <a:p>
            <a:pPr marL="0" indent="0">
              <a:buNone/>
            </a:pPr>
            <a:r>
              <a:rPr lang="en-IN" sz="7200" b="0" dirty="0">
                <a:effectLst/>
                <a:latin typeface="Times New Roman" panose="02020603050405020304" pitchFamily="18" charset="0"/>
                <a:cs typeface="Times New Roman" panose="02020603050405020304" pitchFamily="18" charset="0"/>
              </a:rPr>
              <a:t>Y = dataset['Class']</a:t>
            </a:r>
          </a:p>
          <a:p>
            <a:pPr marL="0" indent="0">
              <a:buNone/>
            </a:pPr>
            <a:r>
              <a:rPr lang="en-IN" sz="7200" b="0" dirty="0">
                <a:effectLst/>
                <a:latin typeface="Times New Roman" panose="02020603050405020304" pitchFamily="18" charset="0"/>
                <a:cs typeface="Times New Roman" panose="02020603050405020304" pitchFamily="18" charset="0"/>
              </a:rPr>
              <a:t>dataset = dataset.values</a:t>
            </a:r>
          </a:p>
          <a:p>
            <a:pPr marL="0" indent="0">
              <a:buNone/>
            </a:pPr>
            <a:r>
              <a:rPr lang="en-IN" sz="7200" b="0" dirty="0">
                <a:effectLst/>
                <a:latin typeface="Times New Roman" panose="02020603050405020304" pitchFamily="18" charset="0"/>
                <a:cs typeface="Times New Roman" panose="02020603050405020304" pitchFamily="18" charset="0"/>
              </a:rPr>
              <a:t>#define object to remove stop words and other text processing</a:t>
            </a:r>
          </a:p>
          <a:p>
            <a:pPr marL="0" indent="0">
              <a:buNone/>
            </a:pPr>
            <a:r>
              <a:rPr lang="en-IN" sz="7200" b="0" dirty="0">
                <a:effectLst/>
                <a:latin typeface="Times New Roman" panose="02020603050405020304" pitchFamily="18" charset="0"/>
                <a:cs typeface="Times New Roman" panose="02020603050405020304" pitchFamily="18" charset="0"/>
              </a:rPr>
              <a:t>stop_words = set(stopwords.words('english'))</a:t>
            </a:r>
          </a:p>
          <a:p>
            <a:pPr marL="0" indent="0">
              <a:buNone/>
            </a:pPr>
            <a:r>
              <a:rPr lang="en-IN" sz="7200" b="0" dirty="0">
                <a:effectLst/>
                <a:latin typeface="Times New Roman" panose="02020603050405020304" pitchFamily="18" charset="0"/>
                <a:cs typeface="Times New Roman" panose="02020603050405020304" pitchFamily="18" charset="0"/>
              </a:rPr>
              <a:t>lemmatizer = WordNetLemmatizer()</a:t>
            </a:r>
          </a:p>
          <a:p>
            <a:pPr marL="0" indent="0">
              <a:buNone/>
            </a:pPr>
            <a:r>
              <a:rPr lang="en-IN" sz="7200" b="0" dirty="0">
                <a:effectLst/>
                <a:latin typeface="Times New Roman" panose="02020603050405020304" pitchFamily="18" charset="0"/>
                <a:cs typeface="Times New Roman" panose="02020603050405020304" pitchFamily="18" charset="0"/>
              </a:rPr>
              <a:t>ps = PorterStemmer()</a:t>
            </a:r>
          </a:p>
          <a:p>
            <a:endParaRPr lang="en-IN" dirty="0"/>
          </a:p>
        </p:txBody>
      </p:sp>
      <p:sp>
        <p:nvSpPr>
          <p:cNvPr id="4" name="Content Placeholder 3">
            <a:extLst>
              <a:ext uri="{FF2B5EF4-FFF2-40B4-BE49-F238E27FC236}">
                <a16:creationId xmlns:a16="http://schemas.microsoft.com/office/drawing/2014/main" id="{F5CA4C88-4BE1-878F-BC24-2EEB45CC1B9D}"/>
              </a:ext>
            </a:extLst>
          </p:cNvPr>
          <p:cNvSpPr>
            <a:spLocks noGrp="1"/>
          </p:cNvSpPr>
          <p:nvPr>
            <p:ph sz="half" idx="2"/>
          </p:nvPr>
        </p:nvSpPr>
        <p:spPr>
          <a:xfrm>
            <a:off x="6004560" y="843280"/>
            <a:ext cx="5979160" cy="6014720"/>
          </a:xfrm>
        </p:spPr>
        <p:txBody>
          <a:bodyPr>
            <a:normAutofit fontScale="25000" lnSpcReduction="20000"/>
          </a:bodyPr>
          <a:lstStyle/>
          <a:p>
            <a:pPr marL="0" indent="0">
              <a:buNone/>
            </a:pPr>
            <a:r>
              <a:rPr lang="en-IN" sz="7200" b="0" dirty="0">
                <a:effectLst/>
                <a:latin typeface="Times New Roman" panose="02020603050405020304" pitchFamily="18" charset="0"/>
                <a:cs typeface="Times New Roman" panose="02020603050405020304" pitchFamily="18" charset="0"/>
              </a:rPr>
              <a:t>def cleanText(doc):</a:t>
            </a:r>
          </a:p>
          <a:p>
            <a:pPr marL="0" indent="0">
              <a:buNone/>
            </a:pPr>
            <a:r>
              <a:rPr lang="en-IN" sz="7200" b="0" dirty="0">
                <a:effectLst/>
                <a:latin typeface="Times New Roman" panose="02020603050405020304" pitchFamily="18" charset="0"/>
                <a:cs typeface="Times New Roman" panose="02020603050405020304" pitchFamily="18" charset="0"/>
              </a:rPr>
              <a:t>    tokens = doc.split()</a:t>
            </a:r>
          </a:p>
          <a:p>
            <a:pPr marL="0" indent="0">
              <a:buNone/>
            </a:pPr>
            <a:r>
              <a:rPr lang="en-IN" sz="7200" b="0" dirty="0">
                <a:effectLst/>
                <a:latin typeface="Times New Roman" panose="02020603050405020304" pitchFamily="18" charset="0"/>
                <a:cs typeface="Times New Roman" panose="02020603050405020304" pitchFamily="18" charset="0"/>
              </a:rPr>
              <a:t>    table = str.maketrans('', '', punctuation)</a:t>
            </a:r>
          </a:p>
          <a:p>
            <a:pPr marL="0" indent="0">
              <a:buNone/>
            </a:pPr>
            <a:r>
              <a:rPr lang="en-IN" sz="7200" b="0" dirty="0">
                <a:effectLst/>
                <a:latin typeface="Times New Roman" panose="02020603050405020304" pitchFamily="18" charset="0"/>
                <a:cs typeface="Times New Roman" panose="02020603050405020304" pitchFamily="18" charset="0"/>
              </a:rPr>
              <a:t>    tokens = [w.translate(table) for w in tokens]</a:t>
            </a:r>
          </a:p>
          <a:p>
            <a:pPr marL="0" indent="0">
              <a:buNone/>
            </a:pPr>
            <a:r>
              <a:rPr lang="en-IN" sz="7200" b="0" dirty="0">
                <a:effectLst/>
                <a:latin typeface="Times New Roman" panose="02020603050405020304" pitchFamily="18" charset="0"/>
                <a:cs typeface="Times New Roman" panose="02020603050405020304" pitchFamily="18" charset="0"/>
              </a:rPr>
              <a:t>    tokens = [word for word in tokens if word.isalpha()]</a:t>
            </a:r>
          </a:p>
          <a:p>
            <a:pPr marL="0" indent="0">
              <a:buNone/>
            </a:pPr>
            <a:r>
              <a:rPr lang="en-IN" sz="7200" b="0" dirty="0">
                <a:effectLst/>
                <a:latin typeface="Times New Roman" panose="02020603050405020304" pitchFamily="18" charset="0"/>
                <a:cs typeface="Times New Roman" panose="02020603050405020304" pitchFamily="18" charset="0"/>
              </a:rPr>
              <a:t>    tokens = [w for w in tokens if not w in stop_words]</a:t>
            </a:r>
          </a:p>
          <a:p>
            <a:pPr marL="0" indent="0">
              <a:buNone/>
            </a:pPr>
            <a:r>
              <a:rPr lang="en-IN" sz="7200" b="0" dirty="0">
                <a:effectLst/>
                <a:latin typeface="Times New Roman" panose="02020603050405020304" pitchFamily="18" charset="0"/>
                <a:cs typeface="Times New Roman" panose="02020603050405020304" pitchFamily="18" charset="0"/>
              </a:rPr>
              <a:t>    tokens = [word for word in tokens if len(word) &gt; 1]</a:t>
            </a:r>
          </a:p>
          <a:p>
            <a:pPr marL="0" indent="0">
              <a:buNone/>
            </a:pPr>
            <a:r>
              <a:rPr lang="en-IN" sz="7200" b="0" dirty="0">
                <a:effectLst/>
                <a:latin typeface="Times New Roman" panose="02020603050405020304" pitchFamily="18" charset="0"/>
                <a:cs typeface="Times New Roman" panose="02020603050405020304" pitchFamily="18" charset="0"/>
              </a:rPr>
              <a:t>    tokens = [ps.stem(token) for token in tokens]</a:t>
            </a:r>
          </a:p>
          <a:p>
            <a:pPr marL="0" indent="0">
              <a:buNone/>
            </a:pPr>
            <a:r>
              <a:rPr lang="en-IN" sz="7200" b="0" dirty="0">
                <a:effectLst/>
                <a:latin typeface="Times New Roman" panose="02020603050405020304" pitchFamily="18" charset="0"/>
                <a:cs typeface="Times New Roman" panose="02020603050405020304" pitchFamily="18" charset="0"/>
              </a:rPr>
              <a:t>    tokens = [lemmatizer.lemmatize(token) for token in tokens]</a:t>
            </a:r>
          </a:p>
          <a:p>
            <a:pPr marL="0" indent="0">
              <a:buNone/>
            </a:pPr>
            <a:r>
              <a:rPr lang="en-IN" sz="7200" b="0" dirty="0">
                <a:effectLst/>
                <a:latin typeface="Times New Roman" panose="02020603050405020304" pitchFamily="18" charset="0"/>
                <a:cs typeface="Times New Roman" panose="02020603050405020304" pitchFamily="18" charset="0"/>
              </a:rPr>
              <a:t>    tokens = ' '.join(tokens)</a:t>
            </a:r>
          </a:p>
          <a:p>
            <a:pPr marL="0" indent="0">
              <a:buNone/>
            </a:pPr>
            <a:r>
              <a:rPr lang="en-IN" sz="7200" b="0" dirty="0">
                <a:effectLst/>
                <a:latin typeface="Times New Roman" panose="02020603050405020304" pitchFamily="18" charset="0"/>
                <a:cs typeface="Times New Roman" panose="02020603050405020304" pitchFamily="18" charset="0"/>
              </a:rPr>
              <a:t>    return tokens</a:t>
            </a:r>
          </a:p>
          <a:p>
            <a:pPr marL="0" indent="0">
              <a:buNone/>
            </a:pPr>
            <a:r>
              <a:rPr lang="en-IN" sz="7200" b="0" dirty="0">
                <a:effectLst/>
                <a:latin typeface="Times New Roman" panose="02020603050405020304" pitchFamily="18" charset="0"/>
                <a:cs typeface="Times New Roman" panose="02020603050405020304" pitchFamily="18" charset="0"/>
              </a:rPr>
              <a:t>question = np.load("model/question.npy")</a:t>
            </a:r>
          </a:p>
          <a:p>
            <a:pPr marL="0" indent="0">
              <a:buNone/>
            </a:pPr>
            <a:r>
              <a:rPr lang="en-IN" sz="7200" b="0" dirty="0">
                <a:effectLst/>
                <a:latin typeface="Times New Roman" panose="02020603050405020304" pitchFamily="18" charset="0"/>
                <a:cs typeface="Times New Roman" panose="02020603050405020304" pitchFamily="18" charset="0"/>
              </a:rPr>
              <a:t>answer = np.load("model/answer.npy")</a:t>
            </a:r>
          </a:p>
          <a:p>
            <a:pPr marL="0" indent="0">
              <a:buNone/>
            </a:pPr>
            <a:r>
              <a:rPr lang="en-IN" sz="7200" b="0" dirty="0">
                <a:effectLst/>
                <a:latin typeface="Times New Roman" panose="02020603050405020304" pitchFamily="18" charset="0"/>
                <a:cs typeface="Times New Roman" panose="02020603050405020304" pitchFamily="18" charset="0"/>
              </a:rPr>
              <a:t>Y = np.load("model/Y.npy")</a:t>
            </a:r>
          </a:p>
          <a:p>
            <a:pPr marL="0" indent="0">
              <a:buNone/>
            </a:pPr>
            <a:r>
              <a:rPr lang="en-IN" sz="7200" b="0" dirty="0">
                <a:effectLst/>
                <a:latin typeface="Times New Roman" panose="02020603050405020304" pitchFamily="18" charset="0"/>
                <a:cs typeface="Times New Roman" panose="02020603050405020304" pitchFamily="18" charset="0"/>
              </a:rPr>
              <a:t>tfidf_vectorizer = TfidfVectorizer(stop_words=stop_words, =True, smooth_idf=False, norm=None, decode</a:t>
            </a:r>
            <a:r>
              <a:rPr lang="en-IN" sz="7200" dirty="0">
                <a:latin typeface="Times New Roman" panose="02020603050405020304" pitchFamily="18" charset="0"/>
                <a:cs typeface="Times New Roman" panose="02020603050405020304" pitchFamily="18" charset="0"/>
              </a:rPr>
              <a:t> </a:t>
            </a:r>
            <a:r>
              <a:rPr lang="en-IN" sz="7200" b="0" dirty="0">
                <a:effectLst/>
                <a:latin typeface="Times New Roman" panose="02020603050405020304" pitchFamily="18" charset="0"/>
                <a:cs typeface="Times New Roman" panose="02020603050405020304" pitchFamily="18" charset="0"/>
              </a:rPr>
              <a:t>_error='replace', max_features=600)</a:t>
            </a:r>
          </a:p>
          <a:p>
            <a:pPr marL="0" indent="0">
              <a:buNone/>
            </a:pPr>
            <a:r>
              <a:rPr lang="en-IN" sz="7200" b="0" dirty="0">
                <a:effectLst/>
                <a:latin typeface="Times New Roman" panose="02020603050405020304" pitchFamily="18" charset="0"/>
                <a:cs typeface="Times New Roman" panose="02020603050405020304" pitchFamily="18" charset="0"/>
              </a:rPr>
              <a:t>tfidf_X = tfidf_vectorizer.fit_transform(question).toarray()        </a:t>
            </a:r>
          </a:p>
          <a:p>
            <a:pPr marL="0" indent="0">
              <a:buNone/>
            </a:pPr>
            <a:r>
              <a:rPr lang="en-IN" sz="7200" b="0" dirty="0">
                <a:effectLst/>
                <a:latin typeface="Times New Roman" panose="02020603050405020304" pitchFamily="18" charset="0"/>
                <a:cs typeface="Times New Roman" panose="02020603050405020304" pitchFamily="18" charset="0"/>
              </a:rPr>
              <a:t>print(tfidf_X.shape)    </a:t>
            </a: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160584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AA2C-92ED-1C76-A04C-316A01EABB11}"/>
              </a:ext>
            </a:extLst>
          </p:cNvPr>
          <p:cNvSpPr>
            <a:spLocks noGrp="1"/>
          </p:cNvSpPr>
          <p:nvPr>
            <p:ph type="title"/>
          </p:nvPr>
        </p:nvSpPr>
        <p:spPr>
          <a:xfrm>
            <a:off x="838200" y="136526"/>
            <a:ext cx="10515600" cy="544512"/>
          </a:xfrm>
        </p:spPr>
        <p:txBody>
          <a:bodyPr>
            <a:noAutofit/>
          </a:bodyPr>
          <a:lstStyle/>
          <a:p>
            <a:pPr algn="ctr"/>
            <a:r>
              <a:rPr lang="en-IN" sz="3600" b="1" dirty="0">
                <a:latin typeface="Times New Roman" panose="02020603050405020304" pitchFamily="18" charset="0"/>
                <a:cs typeface="Times New Roman" panose="02020603050405020304" pitchFamily="18" charset="0"/>
              </a:rPr>
              <a:t>CODE</a:t>
            </a:r>
            <a:endParaRPr lang="en-IN" sz="3600" dirty="0"/>
          </a:p>
        </p:txBody>
      </p:sp>
      <p:sp>
        <p:nvSpPr>
          <p:cNvPr id="3" name="Content Placeholder 2">
            <a:extLst>
              <a:ext uri="{FF2B5EF4-FFF2-40B4-BE49-F238E27FC236}">
                <a16:creationId xmlns:a16="http://schemas.microsoft.com/office/drawing/2014/main" id="{CC106971-6989-A4AD-3B30-D8DC36495355}"/>
              </a:ext>
            </a:extLst>
          </p:cNvPr>
          <p:cNvSpPr>
            <a:spLocks noGrp="1"/>
          </p:cNvSpPr>
          <p:nvPr>
            <p:ph sz="half" idx="1"/>
          </p:nvPr>
        </p:nvSpPr>
        <p:spPr>
          <a:xfrm>
            <a:off x="203200" y="802640"/>
            <a:ext cx="5816600" cy="5918834"/>
          </a:xfrm>
        </p:spPr>
        <p:txBody>
          <a:bodyPr>
            <a:normAutofit fontScale="25000" lnSpcReduction="20000"/>
          </a:bodyPr>
          <a:lstStyle/>
          <a:p>
            <a:pPr marL="0" indent="0">
              <a:buNone/>
            </a:pPr>
            <a:r>
              <a:rPr lang="en-IN" sz="7200" b="0" dirty="0">
                <a:effectLst/>
                <a:latin typeface="Times New Roman" panose="02020603050405020304" pitchFamily="18" charset="0"/>
                <a:cs typeface="Times New Roman" panose="02020603050405020304" pitchFamily="18" charset="0"/>
              </a:rPr>
              <a:t>X = tfidf_X</a:t>
            </a:r>
          </a:p>
          <a:p>
            <a:pPr marL="0" indent="0">
              <a:buNone/>
            </a:pPr>
            <a:r>
              <a:rPr lang="en-IN" sz="7200" b="0" dirty="0">
                <a:effectLst/>
                <a:latin typeface="Times New Roman" panose="02020603050405020304" pitchFamily="18" charset="0"/>
                <a:cs typeface="Times New Roman" panose="02020603050405020304" pitchFamily="18" charset="0"/>
              </a:rPr>
              <a:t>X_train, X_test, y_train, y_test = train_test_split(X, Y, test_size=0.2) #split data into train &amp; test</a:t>
            </a:r>
          </a:p>
          <a:p>
            <a:pPr marL="0" indent="0">
              <a:buNone/>
            </a:pPr>
            <a:r>
              <a:rPr lang="en-IN" sz="7200" b="0" dirty="0">
                <a:effectLst/>
                <a:latin typeface="Times New Roman" panose="02020603050405020304" pitchFamily="18" charset="0"/>
                <a:cs typeface="Times New Roman" panose="02020603050405020304" pitchFamily="18" charset="0"/>
              </a:rPr>
              <a:t>X_train, X_test1, y_train, y_test1 = train_test_split(X, Y, test_size=0.1) #split data into train &amp; test</a:t>
            </a:r>
          </a:p>
          <a:p>
            <a:pPr marL="0" indent="0">
              <a:buNone/>
            </a:pPr>
            <a:r>
              <a:rPr lang="en-IN" sz="7200" b="0" dirty="0">
                <a:effectLst/>
                <a:latin typeface="Times New Roman" panose="02020603050405020304" pitchFamily="18" charset="0"/>
                <a:cs typeface="Times New Roman" panose="02020603050405020304" pitchFamily="18" charset="0"/>
              </a:rPr>
              <a:t>def calculateMetrics(algorithm, predict, y_test):</a:t>
            </a:r>
          </a:p>
          <a:p>
            <a:pPr marL="0" indent="0">
              <a:buNone/>
            </a:pPr>
            <a:r>
              <a:rPr lang="en-IN" sz="7200" b="0" dirty="0">
                <a:effectLst/>
                <a:latin typeface="Times New Roman" panose="02020603050405020304" pitchFamily="18" charset="0"/>
                <a:cs typeface="Times New Roman" panose="02020603050405020304" pitchFamily="18" charset="0"/>
              </a:rPr>
              <a:t>    global accuracy, precision, recall, fscore</a:t>
            </a:r>
          </a:p>
          <a:p>
            <a:pPr marL="0" indent="0">
              <a:buNone/>
            </a:pPr>
            <a:r>
              <a:rPr lang="en-IN" sz="7200" b="0" dirty="0">
                <a:effectLst/>
                <a:latin typeface="Times New Roman" panose="02020603050405020304" pitchFamily="18" charset="0"/>
                <a:cs typeface="Times New Roman" panose="02020603050405020304" pitchFamily="18" charset="0"/>
              </a:rPr>
              <a:t>    a = accuracy_score(y_test,predict)*100</a:t>
            </a:r>
          </a:p>
          <a:p>
            <a:pPr marL="0" indent="0">
              <a:buNone/>
            </a:pPr>
            <a:r>
              <a:rPr lang="en-IN" sz="7200" b="0" dirty="0">
                <a:effectLst/>
                <a:latin typeface="Times New Roman" panose="02020603050405020304" pitchFamily="18" charset="0"/>
                <a:cs typeface="Times New Roman" panose="02020603050405020304" pitchFamily="18" charset="0"/>
              </a:rPr>
              <a:t>    p = precision_score(y_test, predict,average='macro') * 100</a:t>
            </a:r>
          </a:p>
          <a:p>
            <a:pPr marL="0" indent="0">
              <a:buNone/>
            </a:pPr>
            <a:r>
              <a:rPr lang="en-IN" sz="7200" b="0" dirty="0">
                <a:effectLst/>
                <a:latin typeface="Times New Roman" panose="02020603050405020304" pitchFamily="18" charset="0"/>
                <a:cs typeface="Times New Roman" panose="02020603050405020304" pitchFamily="18" charset="0"/>
              </a:rPr>
              <a:t>    r = recall_score(y_test, predict,average='macro') * 100</a:t>
            </a:r>
          </a:p>
          <a:p>
            <a:pPr marL="0" indent="0">
              <a:buNone/>
            </a:pPr>
            <a:r>
              <a:rPr lang="en-IN" sz="7200" b="0" dirty="0">
                <a:effectLst/>
                <a:latin typeface="Times New Roman" panose="02020603050405020304" pitchFamily="18" charset="0"/>
                <a:cs typeface="Times New Roman" panose="02020603050405020304" pitchFamily="18" charset="0"/>
              </a:rPr>
              <a:t>    f = f1_score(y_test, predict,average='macro') * 100</a:t>
            </a:r>
          </a:p>
          <a:p>
            <a:pPr marL="0" indent="0">
              <a:buNone/>
            </a:pPr>
            <a:r>
              <a:rPr lang="en-IN" sz="7200" b="0" dirty="0">
                <a:effectLst/>
                <a:latin typeface="Times New Roman" panose="02020603050405020304" pitchFamily="18" charset="0"/>
                <a:cs typeface="Times New Roman" panose="02020603050405020304" pitchFamily="18" charset="0"/>
              </a:rPr>
              <a:t>    accuracy.append(a)</a:t>
            </a:r>
          </a:p>
          <a:p>
            <a:pPr marL="0" indent="0">
              <a:buNone/>
            </a:pPr>
            <a:r>
              <a:rPr lang="en-IN" sz="7200" b="0" dirty="0">
                <a:effectLst/>
                <a:latin typeface="Times New Roman" panose="02020603050405020304" pitchFamily="18" charset="0"/>
                <a:cs typeface="Times New Roman" panose="02020603050405020304" pitchFamily="18" charset="0"/>
              </a:rPr>
              <a:t>    precision.append(p)</a:t>
            </a:r>
          </a:p>
          <a:p>
            <a:pPr marL="0" indent="0">
              <a:buNone/>
            </a:pPr>
            <a:r>
              <a:rPr lang="en-IN" sz="7200" b="0" dirty="0">
                <a:effectLst/>
                <a:latin typeface="Times New Roman" panose="02020603050405020304" pitchFamily="18" charset="0"/>
                <a:cs typeface="Times New Roman" panose="02020603050405020304" pitchFamily="18" charset="0"/>
              </a:rPr>
              <a:t>    recall.append(r)</a:t>
            </a:r>
          </a:p>
          <a:p>
            <a:pPr marL="0" indent="0">
              <a:buNone/>
            </a:pPr>
            <a:r>
              <a:rPr lang="en-IN" sz="7200" b="0" dirty="0">
                <a:effectLst/>
                <a:latin typeface="Times New Roman" panose="02020603050405020304" pitchFamily="18" charset="0"/>
                <a:cs typeface="Times New Roman" panose="02020603050405020304" pitchFamily="18" charset="0"/>
              </a:rPr>
              <a:t>    fscore.append(f)</a:t>
            </a:r>
          </a:p>
          <a:p>
            <a:pPr marL="0" indent="0">
              <a:buNone/>
            </a:pPr>
            <a:r>
              <a:rPr lang="en-IN" sz="7200" b="0" dirty="0">
                <a:effectLst/>
                <a:latin typeface="Times New Roman" panose="02020603050405020304" pitchFamily="18" charset="0"/>
                <a:cs typeface="Times New Roman" panose="02020603050405020304" pitchFamily="18" charset="0"/>
              </a:rPr>
              <a:t>knn = KNeighborsClassifier(n_neighbors=2)</a:t>
            </a:r>
          </a:p>
          <a:p>
            <a:pPr marL="0" indent="0">
              <a:buNone/>
            </a:pPr>
            <a:r>
              <a:rPr lang="en-IN" sz="7200" b="0" dirty="0">
                <a:effectLst/>
                <a:latin typeface="Times New Roman" panose="02020603050405020304" pitchFamily="18" charset="0"/>
                <a:cs typeface="Times New Roman" panose="02020603050405020304" pitchFamily="18" charset="0"/>
              </a:rPr>
              <a:t>knn.fit(X_train, y_train)</a:t>
            </a:r>
          </a:p>
          <a:p>
            <a:pPr marL="0" indent="0">
              <a:buNone/>
            </a:pPr>
            <a:r>
              <a:rPr lang="en-IN" sz="7200" b="0" dirty="0">
                <a:effectLst/>
                <a:latin typeface="Times New Roman" panose="02020603050405020304" pitchFamily="18" charset="0"/>
                <a:cs typeface="Times New Roman" panose="02020603050405020304" pitchFamily="18" charset="0"/>
              </a:rPr>
              <a:t>predict = knn.predict(X_test)</a:t>
            </a:r>
          </a:p>
          <a:p>
            <a:pPr marL="0" indent="0">
              <a:buNone/>
            </a:pPr>
            <a:r>
              <a:rPr lang="en-IN" sz="7200" b="0" dirty="0">
                <a:effectLst/>
                <a:latin typeface="Times New Roman" panose="02020603050405020304" pitchFamily="18" charset="0"/>
                <a:cs typeface="Times New Roman" panose="02020603050405020304" pitchFamily="18" charset="0"/>
              </a:rPr>
              <a:t>calculateMetrics("KNN", predict, y_test)</a:t>
            </a:r>
          </a:p>
          <a:p>
            <a:pPr marL="0" indent="0">
              <a:buNone/>
            </a:pPr>
            <a:br>
              <a:rPr lang="en-IN" sz="7200" b="0" dirty="0">
                <a:effectLst/>
                <a:latin typeface="Times New Roman" panose="02020603050405020304" pitchFamily="18" charset="0"/>
                <a:cs typeface="Times New Roman" panose="02020603050405020304" pitchFamily="18" charset="0"/>
              </a:rPr>
            </a:br>
            <a:endParaRPr lang="en-IN" sz="7200" b="0" dirty="0">
              <a:effectLst/>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Content Placeholder 3">
            <a:extLst>
              <a:ext uri="{FF2B5EF4-FFF2-40B4-BE49-F238E27FC236}">
                <a16:creationId xmlns:a16="http://schemas.microsoft.com/office/drawing/2014/main" id="{349A049B-F4B6-63F3-914F-1B066D7B9402}"/>
              </a:ext>
            </a:extLst>
          </p:cNvPr>
          <p:cNvSpPr>
            <a:spLocks noGrp="1"/>
          </p:cNvSpPr>
          <p:nvPr>
            <p:ph sz="half" idx="2"/>
          </p:nvPr>
        </p:nvSpPr>
        <p:spPr>
          <a:xfrm>
            <a:off x="6172200" y="802640"/>
            <a:ext cx="5181600" cy="5918834"/>
          </a:xfrm>
        </p:spPr>
        <p:txBody>
          <a:bodyPr>
            <a:normAutofit fontScale="25000" lnSpcReduction="20000"/>
          </a:bodyPr>
          <a:lstStyle/>
          <a:p>
            <a:pPr marL="0" indent="0">
              <a:buNone/>
            </a:pPr>
            <a:r>
              <a:rPr lang="en-IN" sz="7200" b="0" dirty="0">
                <a:effectLst/>
                <a:latin typeface="Times New Roman" panose="02020603050405020304" pitchFamily="18" charset="0"/>
                <a:cs typeface="Times New Roman" panose="02020603050405020304" pitchFamily="18" charset="0"/>
              </a:rPr>
              <a:t>rf = RandomForestClassifier()</a:t>
            </a:r>
          </a:p>
          <a:p>
            <a:pPr marL="0" indent="0">
              <a:buNone/>
            </a:pPr>
            <a:r>
              <a:rPr lang="en-IN" sz="7200" b="0" dirty="0">
                <a:effectLst/>
                <a:latin typeface="Times New Roman" panose="02020603050405020304" pitchFamily="18" charset="0"/>
                <a:cs typeface="Times New Roman" panose="02020603050405020304" pitchFamily="18" charset="0"/>
              </a:rPr>
              <a:t>rf.fit(X_train, y_train)</a:t>
            </a:r>
          </a:p>
          <a:p>
            <a:pPr marL="0" indent="0">
              <a:buNone/>
            </a:pPr>
            <a:r>
              <a:rPr lang="en-IN" sz="7200" b="0" dirty="0">
                <a:effectLst/>
                <a:latin typeface="Times New Roman" panose="02020603050405020304" pitchFamily="18" charset="0"/>
                <a:cs typeface="Times New Roman" panose="02020603050405020304" pitchFamily="18" charset="0"/>
              </a:rPr>
              <a:t>predict = rf.predict(X_test)</a:t>
            </a:r>
          </a:p>
          <a:p>
            <a:pPr marL="0" indent="0">
              <a:buNone/>
            </a:pPr>
            <a:r>
              <a:rPr lang="en-IN" sz="7200" b="0" dirty="0">
                <a:effectLst/>
                <a:latin typeface="Times New Roman" panose="02020603050405020304" pitchFamily="18" charset="0"/>
                <a:cs typeface="Times New Roman" panose="02020603050405020304" pitchFamily="18" charset="0"/>
              </a:rPr>
              <a:t>calculateMetrics("Random Forest", predict, y_test)</a:t>
            </a:r>
          </a:p>
          <a:p>
            <a:pPr marL="0" indent="0">
              <a:buNone/>
            </a:pPr>
            <a:r>
              <a:rPr lang="en-IN" sz="7200" b="0" dirty="0">
                <a:effectLst/>
                <a:latin typeface="Times New Roman" panose="02020603050405020304" pitchFamily="18" charset="0"/>
                <a:cs typeface="Times New Roman" panose="02020603050405020304" pitchFamily="18" charset="0"/>
              </a:rPr>
              <a:t>svm_cls = svm.SVC()</a:t>
            </a:r>
          </a:p>
          <a:p>
            <a:pPr marL="0" indent="0">
              <a:buNone/>
            </a:pPr>
            <a:r>
              <a:rPr lang="en-IN" sz="7200" b="0" dirty="0">
                <a:effectLst/>
                <a:latin typeface="Times New Roman" panose="02020603050405020304" pitchFamily="18" charset="0"/>
                <a:cs typeface="Times New Roman" panose="02020603050405020304" pitchFamily="18" charset="0"/>
              </a:rPr>
              <a:t>svm_cls.fit(X_train, y_train)</a:t>
            </a:r>
          </a:p>
          <a:p>
            <a:pPr marL="0" indent="0">
              <a:buNone/>
            </a:pPr>
            <a:r>
              <a:rPr lang="en-IN" sz="7200" b="0" dirty="0">
                <a:effectLst/>
                <a:latin typeface="Times New Roman" panose="02020603050405020304" pitchFamily="18" charset="0"/>
                <a:cs typeface="Times New Roman" panose="02020603050405020304" pitchFamily="18" charset="0"/>
              </a:rPr>
              <a:t>predict = svm_cls.predict(X_test)</a:t>
            </a:r>
          </a:p>
          <a:p>
            <a:pPr marL="0" indent="0">
              <a:buNone/>
            </a:pPr>
            <a:r>
              <a:rPr lang="en-IN" sz="7200" b="0" dirty="0">
                <a:effectLst/>
                <a:latin typeface="Times New Roman" panose="02020603050405020304" pitchFamily="18" charset="0"/>
                <a:cs typeface="Times New Roman" panose="02020603050405020304" pitchFamily="18" charset="0"/>
              </a:rPr>
              <a:t>calculateMetrics("SVM", predict, y_test)</a:t>
            </a:r>
          </a:p>
          <a:p>
            <a:pPr marL="0" indent="0">
              <a:buNone/>
            </a:pPr>
            <a:r>
              <a:rPr lang="en-IN" sz="7200" b="0" dirty="0">
                <a:effectLst/>
                <a:latin typeface="Times New Roman" panose="02020603050405020304" pitchFamily="18" charset="0"/>
                <a:cs typeface="Times New Roman" panose="02020603050405020304" pitchFamily="18" charset="0"/>
              </a:rPr>
              <a:t>def TextChatbot(request):</a:t>
            </a:r>
          </a:p>
          <a:p>
            <a:pPr marL="0" indent="0">
              <a:buNone/>
            </a:pPr>
            <a:r>
              <a:rPr lang="en-IN" sz="7200" b="0" dirty="0">
                <a:effectLst/>
                <a:latin typeface="Times New Roman" panose="02020603050405020304" pitchFamily="18" charset="0"/>
                <a:cs typeface="Times New Roman" panose="02020603050405020304" pitchFamily="18" charset="0"/>
              </a:rPr>
              <a:t>    if request.method == 'GET':</a:t>
            </a:r>
          </a:p>
          <a:p>
            <a:pPr marL="0" indent="0">
              <a:buNone/>
            </a:pPr>
            <a:r>
              <a:rPr lang="en-IN" sz="7200" b="0" dirty="0">
                <a:effectLst/>
                <a:latin typeface="Times New Roman" panose="02020603050405020304" pitchFamily="18" charset="0"/>
                <a:cs typeface="Times New Roman" panose="02020603050405020304" pitchFamily="18" charset="0"/>
              </a:rPr>
              <a:t>        return render(request, 'TextChatbot.html', {})</a:t>
            </a:r>
          </a:p>
          <a:p>
            <a:pPr marL="0" indent="0">
              <a:buNone/>
            </a:pPr>
            <a:r>
              <a:rPr lang="en-US" sz="7200" b="0" dirty="0">
                <a:effectLst/>
                <a:latin typeface="Times New Roman" panose="02020603050405020304" pitchFamily="18" charset="0"/>
                <a:cs typeface="Times New Roman" panose="02020603050405020304" pitchFamily="18" charset="0"/>
              </a:rPr>
              <a:t>def TrainML(request):</a:t>
            </a:r>
          </a:p>
          <a:p>
            <a:pPr marL="0" indent="0">
              <a:buNone/>
            </a:pPr>
            <a:r>
              <a:rPr lang="en-US" sz="7200" b="0" dirty="0">
                <a:effectLst/>
                <a:latin typeface="Times New Roman" panose="02020603050405020304" pitchFamily="18" charset="0"/>
                <a:cs typeface="Times New Roman" panose="02020603050405020304" pitchFamily="18" charset="0"/>
              </a:rPr>
              <a:t>    if request.method == 'GET':</a:t>
            </a:r>
          </a:p>
          <a:p>
            <a:pPr marL="0" indent="0">
              <a:buNone/>
            </a:pPr>
            <a:r>
              <a:rPr lang="en-US" sz="7200" b="0" dirty="0">
                <a:effectLst/>
                <a:latin typeface="Times New Roman" panose="02020603050405020304" pitchFamily="18" charset="0"/>
                <a:cs typeface="Times New Roman" panose="02020603050405020304" pitchFamily="18" charset="0"/>
              </a:rPr>
              <a:t>        output = ''</a:t>
            </a:r>
          </a:p>
          <a:p>
            <a:pPr marL="0" indent="0">
              <a:buNone/>
            </a:pPr>
            <a:r>
              <a:rPr lang="en-US" sz="7200" b="0" dirty="0">
                <a:effectLst/>
                <a:latin typeface="Times New Roman" panose="02020603050405020304" pitchFamily="18" charset="0"/>
                <a:cs typeface="Times New Roman" panose="02020603050405020304" pitchFamily="18" charset="0"/>
              </a:rPr>
              <a:t>        output+='&lt;table border=1 align=center width=100%&gt;&lt;tr&gt;&lt;th&gt;&lt;font size="" color="black"&gt;Algorithm Name&lt;/th&gt;&lt;th&gt;&lt;font size="" color="black"&gt;Accuracy&lt;/th&gt;&lt;th&gt;&lt;font size="" color="black"&gt;Precision&lt;/th&gt;'</a:t>
            </a:r>
          </a:p>
          <a:p>
            <a:endParaRPr lang="en-IN" dirty="0"/>
          </a:p>
        </p:txBody>
      </p:sp>
      <p:sp>
        <p:nvSpPr>
          <p:cNvPr id="6" name="Slide Number Placeholder 5">
            <a:extLst>
              <a:ext uri="{FF2B5EF4-FFF2-40B4-BE49-F238E27FC236}">
                <a16:creationId xmlns:a16="http://schemas.microsoft.com/office/drawing/2014/main" id="{A507B375-19A8-C5BA-31CE-6EB394CAF278}"/>
              </a:ext>
            </a:extLst>
          </p:cNvPr>
          <p:cNvSpPr>
            <a:spLocks noGrp="1"/>
          </p:cNvSpPr>
          <p:nvPr>
            <p:ph type="sldNum" sz="quarter" idx="12"/>
          </p:nvPr>
        </p:nvSpPr>
        <p:spPr/>
        <p:txBody>
          <a:bodyPr/>
          <a:lstStyle/>
          <a:p>
            <a:fld id="{A0183BA4-7B10-4BE3-A0B2-A48721054ED6}" type="slidenum">
              <a:rPr lang="en-IN" smtClean="0"/>
              <a:t>33</a:t>
            </a:fld>
            <a:endParaRPr lang="en-IN"/>
          </a:p>
        </p:txBody>
      </p:sp>
    </p:spTree>
    <p:extLst>
      <p:ext uri="{BB962C8B-B14F-4D97-AF65-F5344CB8AC3E}">
        <p14:creationId xmlns:p14="http://schemas.microsoft.com/office/powerpoint/2010/main" val="829777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322A-D3F1-9ABC-8C8E-4D88318F4063}"/>
              </a:ext>
            </a:extLst>
          </p:cNvPr>
          <p:cNvSpPr>
            <a:spLocks noGrp="1"/>
          </p:cNvSpPr>
          <p:nvPr>
            <p:ph type="title"/>
          </p:nvPr>
        </p:nvSpPr>
        <p:spPr>
          <a:xfrm>
            <a:off x="838200" y="136526"/>
            <a:ext cx="10515600" cy="544512"/>
          </a:xfrm>
        </p:spPr>
        <p:txBody>
          <a:bodyPr>
            <a:noAutofit/>
          </a:bodyPr>
          <a:lstStyle/>
          <a:p>
            <a:pPr algn="ctr"/>
            <a:r>
              <a:rPr lang="en-IN" sz="3600" b="1" dirty="0">
                <a:latin typeface="Times New Roman" panose="02020603050405020304" pitchFamily="18" charset="0"/>
                <a:cs typeface="Times New Roman" panose="02020603050405020304" pitchFamily="18" charset="0"/>
              </a:rPr>
              <a:t>CODE</a:t>
            </a:r>
            <a:endParaRPr lang="en-IN" sz="3600" dirty="0"/>
          </a:p>
        </p:txBody>
      </p:sp>
      <p:sp>
        <p:nvSpPr>
          <p:cNvPr id="3" name="Content Placeholder 2">
            <a:extLst>
              <a:ext uri="{FF2B5EF4-FFF2-40B4-BE49-F238E27FC236}">
                <a16:creationId xmlns:a16="http://schemas.microsoft.com/office/drawing/2014/main" id="{2D6991CE-0DB7-4266-10E2-FB0FFEAF56A9}"/>
              </a:ext>
            </a:extLst>
          </p:cNvPr>
          <p:cNvSpPr>
            <a:spLocks noGrp="1"/>
          </p:cNvSpPr>
          <p:nvPr>
            <p:ph sz="half" idx="1"/>
          </p:nvPr>
        </p:nvSpPr>
        <p:spPr>
          <a:xfrm>
            <a:off x="213360" y="833120"/>
            <a:ext cx="5806440" cy="5888354"/>
          </a:xfrm>
        </p:spPr>
        <p:txBody>
          <a:bodyPr>
            <a:normAutofit fontScale="25000" lnSpcReduction="20000"/>
          </a:bodyPr>
          <a:lstStyle/>
          <a:p>
            <a:pPr marL="0" indent="0">
              <a:buNone/>
            </a:pPr>
            <a:r>
              <a:rPr lang="en-IN" sz="7200" b="0" dirty="0">
                <a:effectLst/>
                <a:latin typeface="Times New Roman" panose="02020603050405020304" pitchFamily="18" charset="0"/>
                <a:cs typeface="Times New Roman" panose="02020603050405020304" pitchFamily="18" charset="0"/>
              </a:rPr>
              <a:t>global accuracy, precision, recall, fscore</a:t>
            </a:r>
          </a:p>
          <a:p>
            <a:pPr marL="0" indent="0">
              <a:buNone/>
            </a:pPr>
            <a:r>
              <a:rPr lang="en-IN" sz="7200" b="0" dirty="0">
                <a:effectLst/>
                <a:latin typeface="Times New Roman" panose="02020603050405020304" pitchFamily="18" charset="0"/>
                <a:cs typeface="Times New Roman" panose="02020603050405020304" pitchFamily="18" charset="0"/>
              </a:rPr>
              <a:t>        algorithms = ['KNN', 'Random Forest', 'SVM']</a:t>
            </a:r>
          </a:p>
          <a:p>
            <a:pPr marL="0" indent="0">
              <a:buNone/>
            </a:pPr>
            <a:r>
              <a:rPr lang="en-IN" sz="7200" b="0" dirty="0">
                <a:effectLst/>
                <a:latin typeface="Times New Roman" panose="02020603050405020304" pitchFamily="18" charset="0"/>
                <a:cs typeface="Times New Roman" panose="02020603050405020304" pitchFamily="18" charset="0"/>
              </a:rPr>
              <a:t>        for i in range(len(algorithms)):</a:t>
            </a:r>
          </a:p>
          <a:p>
            <a:pPr marL="0" indent="0">
              <a:buNone/>
            </a:pPr>
            <a:r>
              <a:rPr lang="en-IN" sz="7200" b="0" dirty="0">
                <a:effectLst/>
                <a:latin typeface="Times New Roman" panose="02020603050405020304" pitchFamily="18" charset="0"/>
                <a:cs typeface="Times New Roman" panose="02020603050405020304" pitchFamily="18" charset="0"/>
              </a:rPr>
              <a:t>            output+='&lt;td&gt;&lt;font size="" color="black"&gt;'+algorithms[i]+'&lt;/td&gt;&lt;td&gt;&lt;font size="" color="black"&gt;'+str(accuracy[i])+'&lt;/td&gt;&lt;td&gt;&lt;font size="" color="black"&gt;'+str(precision[i])+'&lt;/td&gt;&lt;td&gt;&lt;font size="" color="black"&gt;'+str(recall[i])+'&lt;/td&gt;&lt;td&gt;&lt;font size="" color="black"&gt;'+str(fscore[i])+'&lt;/td&gt;&lt;/tr&gt;'</a:t>
            </a:r>
          </a:p>
          <a:p>
            <a:pPr marL="0" indent="0">
              <a:buNone/>
            </a:pPr>
            <a:r>
              <a:rPr lang="en-IN" sz="7200" b="0" dirty="0">
                <a:effectLst/>
                <a:latin typeface="Times New Roman" panose="02020603050405020304" pitchFamily="18" charset="0"/>
                <a:cs typeface="Times New Roman" panose="02020603050405020304" pitchFamily="18" charset="0"/>
              </a:rPr>
              <a:t>        output+= "&lt;/table&gt;&lt;/br&gt;&lt;/br&gt;&lt;/br&gt;&lt;/br&gt;"        </a:t>
            </a:r>
          </a:p>
          <a:p>
            <a:pPr marL="0" indent="0">
              <a:buNone/>
            </a:pPr>
            <a:r>
              <a:rPr lang="en-IN" sz="7200" b="0" dirty="0">
                <a:effectLst/>
                <a:latin typeface="Times New Roman" panose="02020603050405020304" pitchFamily="18" charset="0"/>
                <a:cs typeface="Times New Roman" panose="02020603050405020304" pitchFamily="18" charset="0"/>
              </a:rPr>
              <a:t>        context= {'data':output}</a:t>
            </a:r>
          </a:p>
          <a:p>
            <a:pPr marL="0" indent="0">
              <a:buNone/>
            </a:pPr>
            <a:r>
              <a:rPr lang="en-IN" sz="7200" b="0" dirty="0">
                <a:effectLst/>
                <a:latin typeface="Times New Roman" panose="02020603050405020304" pitchFamily="18" charset="0"/>
                <a:cs typeface="Times New Roman" panose="02020603050405020304" pitchFamily="18" charset="0"/>
              </a:rPr>
              <a:t>        return render(request, 'AdminScreen.html', context)</a:t>
            </a:r>
          </a:p>
          <a:p>
            <a:pPr marL="0" indent="0">
              <a:buNone/>
            </a:pPr>
            <a:r>
              <a:rPr lang="en-IN" sz="7200" b="0" dirty="0">
                <a:effectLst/>
                <a:latin typeface="Times New Roman" panose="02020603050405020304" pitchFamily="18" charset="0"/>
                <a:cs typeface="Times New Roman" panose="02020603050405020304" pitchFamily="18" charset="0"/>
              </a:rPr>
              <a:t>def UpdateStatus(request):</a:t>
            </a:r>
          </a:p>
          <a:p>
            <a:pPr marL="0" indent="0">
              <a:buNone/>
            </a:pPr>
            <a:r>
              <a:rPr lang="en-IN" sz="7200" b="0" dirty="0">
                <a:effectLst/>
                <a:latin typeface="Times New Roman" panose="02020603050405020304" pitchFamily="18" charset="0"/>
                <a:cs typeface="Times New Roman" panose="02020603050405020304" pitchFamily="18" charset="0"/>
              </a:rPr>
              <a:t>    if request.method == 'GET':</a:t>
            </a:r>
          </a:p>
          <a:p>
            <a:pPr marL="0" indent="0">
              <a:buNone/>
            </a:pPr>
            <a:r>
              <a:rPr lang="en-IN" sz="7200" b="0" dirty="0">
                <a:effectLst/>
                <a:latin typeface="Times New Roman" panose="02020603050405020304" pitchFamily="18" charset="0"/>
                <a:cs typeface="Times New Roman" panose="02020603050405020304" pitchFamily="18" charset="0"/>
              </a:rPr>
              <a:t>        lid = request.GET['lid']</a:t>
            </a:r>
          </a:p>
          <a:p>
            <a:pPr marL="0" indent="0">
              <a:buNone/>
            </a:pPr>
            <a:r>
              <a:rPr lang="en-IN" sz="7200" b="0" dirty="0">
                <a:effectLst/>
                <a:latin typeface="Times New Roman" panose="02020603050405020304" pitchFamily="18" charset="0"/>
                <a:cs typeface="Times New Roman" panose="02020603050405020304" pitchFamily="18" charset="0"/>
              </a:rPr>
              <a:t>        status = request.GET['status']</a:t>
            </a:r>
          </a:p>
          <a:p>
            <a:pPr marL="0" indent="0">
              <a:buNone/>
            </a:pPr>
            <a:r>
              <a:rPr lang="en-IN" sz="7200" b="0" dirty="0">
                <a:effectLst/>
                <a:latin typeface="Times New Roman" panose="02020603050405020304" pitchFamily="18" charset="0"/>
                <a:cs typeface="Times New Roman" panose="02020603050405020304" pitchFamily="18" charset="0"/>
              </a:rPr>
              <a:t>        db_connection = pymysql.connect(host='127.0.0.1',port = 3306,user = 'root', password = 'root', database = 'BankChatbot',charset='utf8')</a:t>
            </a:r>
          </a:p>
          <a:p>
            <a:pPr marL="0" indent="0">
              <a:buNone/>
            </a:pPr>
            <a:r>
              <a:rPr lang="en-IN" sz="7200" b="0" dirty="0">
                <a:effectLst/>
                <a:latin typeface="Times New Roman" panose="02020603050405020304" pitchFamily="18" charset="0"/>
                <a:cs typeface="Times New Roman" panose="02020603050405020304" pitchFamily="18" charset="0"/>
              </a:rPr>
              <a:t>        db_cursor = db_connection.cursor()</a:t>
            </a:r>
          </a:p>
          <a:p>
            <a:pPr marL="0" indent="0">
              <a:buNone/>
            </a:pPr>
            <a:r>
              <a:rPr lang="en-IN" sz="7200" b="0" dirty="0">
                <a:effectLst/>
                <a:latin typeface="Times New Roman" panose="02020603050405020304" pitchFamily="18" charset="0"/>
                <a:cs typeface="Times New Roman" panose="02020603050405020304" pitchFamily="18" charset="0"/>
              </a:rPr>
              <a:t>        student_sql_query = "update loan set status='"+status+"' where loan_id='"+lid+"'"</a:t>
            </a:r>
          </a:p>
          <a:p>
            <a:endParaRPr lang="en-IN" dirty="0"/>
          </a:p>
        </p:txBody>
      </p:sp>
      <p:sp>
        <p:nvSpPr>
          <p:cNvPr id="4" name="Content Placeholder 3">
            <a:extLst>
              <a:ext uri="{FF2B5EF4-FFF2-40B4-BE49-F238E27FC236}">
                <a16:creationId xmlns:a16="http://schemas.microsoft.com/office/drawing/2014/main" id="{99F69CAD-A43C-B6F4-656E-79879E5124A3}"/>
              </a:ext>
            </a:extLst>
          </p:cNvPr>
          <p:cNvSpPr>
            <a:spLocks noGrp="1"/>
          </p:cNvSpPr>
          <p:nvPr>
            <p:ph sz="half" idx="2"/>
          </p:nvPr>
        </p:nvSpPr>
        <p:spPr>
          <a:xfrm>
            <a:off x="6172200" y="833120"/>
            <a:ext cx="5806440" cy="5888354"/>
          </a:xfrm>
        </p:spPr>
        <p:txBody>
          <a:bodyPr>
            <a:normAutofit fontScale="25000" lnSpcReduction="20000"/>
          </a:bodyPr>
          <a:lstStyle/>
          <a:p>
            <a:pPr marL="0" indent="0">
              <a:buNone/>
            </a:pPr>
            <a:r>
              <a:rPr lang="en-IN" sz="7200" b="0" dirty="0">
                <a:effectLst/>
                <a:latin typeface="Times New Roman" panose="02020603050405020304" pitchFamily="18" charset="0"/>
                <a:cs typeface="Times New Roman" panose="02020603050405020304" pitchFamily="18" charset="0"/>
              </a:rPr>
              <a:t>        db_cursor.execute(student_sql_query)</a:t>
            </a:r>
          </a:p>
          <a:p>
            <a:pPr marL="0" indent="0">
              <a:buNone/>
            </a:pPr>
            <a:r>
              <a:rPr lang="en-IN" sz="7200" b="0" dirty="0">
                <a:effectLst/>
                <a:latin typeface="Times New Roman" panose="02020603050405020304" pitchFamily="18" charset="0"/>
                <a:cs typeface="Times New Roman" panose="02020603050405020304" pitchFamily="18" charset="0"/>
              </a:rPr>
              <a:t>        db_connection.commit()</a:t>
            </a:r>
          </a:p>
          <a:p>
            <a:pPr marL="0" indent="0">
              <a:buNone/>
            </a:pPr>
            <a:r>
              <a:rPr lang="en-IN" sz="7200" b="0" dirty="0">
                <a:effectLst/>
                <a:latin typeface="Times New Roman" panose="02020603050405020304" pitchFamily="18" charset="0"/>
                <a:cs typeface="Times New Roman" panose="02020603050405020304" pitchFamily="18" charset="0"/>
              </a:rPr>
              <a:t>        context= {'data':'Application Status successfully Updated : '+status}</a:t>
            </a:r>
          </a:p>
          <a:p>
            <a:pPr marL="0" indent="0">
              <a:buNone/>
            </a:pPr>
            <a:r>
              <a:rPr lang="en-IN" sz="7200" b="0" dirty="0">
                <a:effectLst/>
                <a:latin typeface="Times New Roman" panose="02020603050405020304" pitchFamily="18" charset="0"/>
                <a:cs typeface="Times New Roman" panose="02020603050405020304" pitchFamily="18" charset="0"/>
              </a:rPr>
              <a:t>        return render(request, 'AdminScreen.html', context)</a:t>
            </a:r>
          </a:p>
          <a:p>
            <a:pPr marL="0" indent="0">
              <a:buNone/>
            </a:pPr>
            <a:r>
              <a:rPr lang="en-US" sz="7200" b="0" dirty="0">
                <a:effectLst/>
                <a:latin typeface="Times New Roman" panose="02020603050405020304" pitchFamily="18" charset="0"/>
                <a:cs typeface="Times New Roman" panose="02020603050405020304" pitchFamily="18" charset="0"/>
              </a:rPr>
              <a:t>def ViewApplications(request):</a:t>
            </a:r>
          </a:p>
          <a:p>
            <a:pPr marL="0" indent="0">
              <a:buNone/>
            </a:pPr>
            <a:r>
              <a:rPr lang="en-US" sz="7200" b="0" dirty="0">
                <a:effectLst/>
                <a:latin typeface="Times New Roman" panose="02020603050405020304" pitchFamily="18" charset="0"/>
                <a:cs typeface="Times New Roman" panose="02020603050405020304" pitchFamily="18" charset="0"/>
              </a:rPr>
              <a:t>    if request.method == 'GET':</a:t>
            </a:r>
          </a:p>
          <a:p>
            <a:pPr marL="0" indent="0">
              <a:buNone/>
            </a:pPr>
            <a:r>
              <a:rPr lang="en-US" sz="7200" b="0" dirty="0">
                <a:effectLst/>
                <a:latin typeface="Times New Roman" panose="02020603050405020304" pitchFamily="18" charset="0"/>
                <a:cs typeface="Times New Roman" panose="02020603050405020304" pitchFamily="18" charset="0"/>
              </a:rPr>
              <a:t>        output = ''</a:t>
            </a:r>
          </a:p>
          <a:p>
            <a:pPr marL="0" indent="0">
              <a:buNone/>
            </a:pPr>
            <a:r>
              <a:rPr lang="en-US" sz="7200" b="0" dirty="0">
                <a:effectLst/>
                <a:latin typeface="Times New Roman" panose="02020603050405020304" pitchFamily="18" charset="0"/>
                <a:cs typeface="Times New Roman" panose="02020603050405020304" pitchFamily="18" charset="0"/>
              </a:rPr>
              <a:t>        output+='&lt;table border=1 align=center width=100%&gt;&lt;tr&gt;&lt;th&gt;&lt;font size="" color="black"&gt;Application ID&lt;/th&gt;&lt;th&gt;&lt;font size="" color="black"&gt;Applicant Name&lt;/th&gt;'</a:t>
            </a:r>
          </a:p>
          <a:p>
            <a:pPr marL="0" indent="0">
              <a:buNone/>
            </a:pPr>
            <a:r>
              <a:rPr lang="en-US" sz="7200" b="0" dirty="0">
                <a:effectLst/>
                <a:latin typeface="Times New Roman" panose="02020603050405020304" pitchFamily="18" charset="0"/>
                <a:cs typeface="Times New Roman" panose="02020603050405020304" pitchFamily="18" charset="0"/>
              </a:rPr>
              <a:t>        output+='&lt;th&gt;&lt;font size="" color="black"&gt;Loan Purpose&lt;/th&gt;&lt;th&gt;&lt;font size="" color="black"&gt;Amount&lt;/th&gt;&lt;th&gt;&lt;font size="" color="black"&gt;Pan No&lt;/th&gt;'</a:t>
            </a:r>
          </a:p>
          <a:p>
            <a:pPr marL="0" indent="0">
              <a:buNone/>
            </a:pPr>
            <a:r>
              <a:rPr lang="en-US" sz="7200" b="0" dirty="0">
                <a:effectLst/>
                <a:latin typeface="Times New Roman" panose="02020603050405020304" pitchFamily="18" charset="0"/>
                <a:cs typeface="Times New Roman" panose="02020603050405020304" pitchFamily="18" charset="0"/>
              </a:rPr>
              <a:t>        output+='&lt;th&gt;&lt;font size="" color="black"&gt;Aadhar No&lt;/th&gt;&lt;th&gt;&lt;font size="" color="black"&gt;Applied Date&lt;/th&gt;'</a:t>
            </a:r>
          </a:p>
          <a:p>
            <a:pPr marL="0" indent="0">
              <a:buNone/>
            </a:pPr>
            <a:r>
              <a:rPr lang="en-US" sz="7200" b="0" dirty="0">
                <a:effectLst/>
                <a:latin typeface="Times New Roman" panose="02020603050405020304" pitchFamily="18" charset="0"/>
                <a:cs typeface="Times New Roman" panose="02020603050405020304" pitchFamily="18" charset="0"/>
              </a:rPr>
              <a:t>        output+='&lt;th&gt;&lt;font size="" color="black"&gt;Status&lt;/th&gt;&lt;th&gt;&lt;font size="" color="black"&gt;Accept Application&lt;/th&gt;&lt;th&gt;&lt;font size="" color="black"&gt;Reject Application&lt;/th&gt;&lt;/tr&gt;'</a:t>
            </a:r>
          </a:p>
          <a:p>
            <a:pPr marL="0" indent="0">
              <a:buNone/>
            </a:pPr>
            <a:r>
              <a:rPr lang="en-US" sz="7200" b="0" dirty="0">
                <a:effectLst/>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707695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06DE-2963-194D-32CE-8ED76EC57E36}"/>
              </a:ext>
            </a:extLst>
          </p:cNvPr>
          <p:cNvSpPr>
            <a:spLocks noGrp="1"/>
          </p:cNvSpPr>
          <p:nvPr>
            <p:ph type="title"/>
          </p:nvPr>
        </p:nvSpPr>
        <p:spPr>
          <a:xfrm>
            <a:off x="762000" y="136525"/>
            <a:ext cx="10515600" cy="666115"/>
          </a:xfrm>
        </p:spPr>
        <p:txBody>
          <a:bodyPr>
            <a:noAutofit/>
          </a:bodyPr>
          <a:lstStyle/>
          <a:p>
            <a:pPr algn="ctr"/>
            <a:r>
              <a:rPr lang="en-IN" sz="3600" b="1" dirty="0">
                <a:latin typeface="Times New Roman" panose="02020603050405020304" pitchFamily="18" charset="0"/>
                <a:cs typeface="Times New Roman" panose="02020603050405020304" pitchFamily="18" charset="0"/>
              </a:rPr>
              <a:t>CODE</a:t>
            </a:r>
            <a:endParaRPr lang="en-IN" sz="3600" dirty="0"/>
          </a:p>
        </p:txBody>
      </p:sp>
      <p:sp>
        <p:nvSpPr>
          <p:cNvPr id="3" name="Content Placeholder 2">
            <a:extLst>
              <a:ext uri="{FF2B5EF4-FFF2-40B4-BE49-F238E27FC236}">
                <a16:creationId xmlns:a16="http://schemas.microsoft.com/office/drawing/2014/main" id="{180E442E-DC4A-70F9-D325-1CD6359B3343}"/>
              </a:ext>
            </a:extLst>
          </p:cNvPr>
          <p:cNvSpPr>
            <a:spLocks noGrp="1"/>
          </p:cNvSpPr>
          <p:nvPr>
            <p:ph sz="half" idx="1"/>
          </p:nvPr>
        </p:nvSpPr>
        <p:spPr>
          <a:xfrm>
            <a:off x="142240" y="883920"/>
            <a:ext cx="5877560" cy="5974080"/>
          </a:xfrm>
        </p:spPr>
        <p:txBody>
          <a:bodyPr>
            <a:normAutofit fontScale="25000" lnSpcReduction="20000"/>
          </a:bodyPr>
          <a:lstStyle/>
          <a:p>
            <a:pPr marL="0" indent="0">
              <a:buNone/>
            </a:pPr>
            <a:r>
              <a:rPr lang="en-IN" sz="7200" b="0" dirty="0">
                <a:effectLst/>
                <a:latin typeface="Times New Roman" panose="02020603050405020304" pitchFamily="18" charset="0"/>
                <a:cs typeface="Times New Roman" panose="02020603050405020304" pitchFamily="18" charset="0"/>
              </a:rPr>
              <a:t>cur = con.cursor()</a:t>
            </a:r>
          </a:p>
          <a:p>
            <a:pPr marL="0" indent="0">
              <a:buNone/>
            </a:pPr>
            <a:r>
              <a:rPr lang="en-IN" sz="7200" b="0" dirty="0">
                <a:effectLst/>
                <a:latin typeface="Times New Roman" panose="02020603050405020304" pitchFamily="18" charset="0"/>
                <a:cs typeface="Times New Roman" panose="02020603050405020304" pitchFamily="18" charset="0"/>
              </a:rPr>
              <a:t>            cur.execute("select * from loan where status='Pending'")</a:t>
            </a:r>
          </a:p>
          <a:p>
            <a:pPr marL="0" indent="0">
              <a:buNone/>
            </a:pPr>
            <a:r>
              <a:rPr lang="en-IN" sz="7200" b="0" dirty="0">
                <a:effectLst/>
                <a:latin typeface="Times New Roman" panose="02020603050405020304" pitchFamily="18" charset="0"/>
                <a:cs typeface="Times New Roman" panose="02020603050405020304" pitchFamily="18" charset="0"/>
              </a:rPr>
              <a:t>            rows = cur.fetchall()</a:t>
            </a:r>
          </a:p>
          <a:p>
            <a:pPr marL="0" indent="0">
              <a:buNone/>
            </a:pPr>
            <a:r>
              <a:rPr lang="en-IN" sz="7200" b="0" dirty="0">
                <a:effectLst/>
                <a:latin typeface="Times New Roman" panose="02020603050405020304" pitchFamily="18" charset="0"/>
                <a:cs typeface="Times New Roman" panose="02020603050405020304" pitchFamily="18" charset="0"/>
              </a:rPr>
              <a:t>            output+='&lt;tr&gt;'</a:t>
            </a:r>
          </a:p>
          <a:p>
            <a:pPr marL="0" indent="0">
              <a:buNone/>
            </a:pPr>
            <a:r>
              <a:rPr lang="en-IN" sz="7200" b="0" dirty="0">
                <a:effectLst/>
                <a:latin typeface="Times New Roman" panose="02020603050405020304" pitchFamily="18" charset="0"/>
                <a:cs typeface="Times New Roman" panose="02020603050405020304" pitchFamily="18" charset="0"/>
              </a:rPr>
              <a:t>            for row in rows:</a:t>
            </a:r>
          </a:p>
          <a:p>
            <a:pPr marL="0" indent="0">
              <a:buNone/>
            </a:pPr>
            <a:r>
              <a:rPr lang="en-IN" sz="7200" b="0" dirty="0">
                <a:effectLst/>
                <a:latin typeface="Times New Roman" panose="02020603050405020304" pitchFamily="18" charset="0"/>
                <a:cs typeface="Times New Roman" panose="02020603050405020304" pitchFamily="18" charset="0"/>
              </a:rPr>
              <a:t>                output+='&lt;td&gt;&lt;font size="" color="black"&gt;'+str(row[0])+'&lt;/td&gt;&lt;td&gt;&lt;font size="" color="black"&gt;'+str(row[1])+'&lt;/td&gt;'</a:t>
            </a:r>
          </a:p>
          <a:p>
            <a:pPr marL="0" indent="0">
              <a:buNone/>
            </a:pPr>
            <a:r>
              <a:rPr lang="en-IN" sz="7200" b="0" dirty="0">
                <a:effectLst/>
                <a:latin typeface="Times New Roman" panose="02020603050405020304" pitchFamily="18" charset="0"/>
                <a:cs typeface="Times New Roman" panose="02020603050405020304" pitchFamily="18" charset="0"/>
              </a:rPr>
              <a:t>                output+='&lt;td&gt;&lt;font size="" color="black"&gt;'+row[2]+'&lt;/td&gt;&lt;td&gt;&lt;font size="" color="black"&gt;'+row[3]+'&lt;/td&gt;&lt;td&gt;&lt;font size="" color="black"&gt;'+row[4]+'&lt;/td&gt;'</a:t>
            </a:r>
          </a:p>
          <a:p>
            <a:pPr marL="0" indent="0">
              <a:buNone/>
            </a:pPr>
            <a:r>
              <a:rPr lang="en-IN" sz="7200" b="0" dirty="0">
                <a:effectLst/>
                <a:latin typeface="Times New Roman" panose="02020603050405020304" pitchFamily="18" charset="0"/>
                <a:cs typeface="Times New Roman" panose="02020603050405020304" pitchFamily="18" charset="0"/>
              </a:rPr>
              <a:t>                output += '&lt;td&gt;&lt;font size="" color="black"&gt;'+row[5]+'&lt;/td&gt;'</a:t>
            </a:r>
          </a:p>
          <a:p>
            <a:pPr marL="0" indent="0">
              <a:buNone/>
            </a:pPr>
            <a:r>
              <a:rPr lang="en-IN" sz="7200" b="0" dirty="0">
                <a:effectLst/>
                <a:latin typeface="Times New Roman" panose="02020603050405020304" pitchFamily="18" charset="0"/>
                <a:cs typeface="Times New Roman" panose="02020603050405020304" pitchFamily="18" charset="0"/>
              </a:rPr>
              <a:t>                output += '&lt;td&gt;&lt;font size="" color="black"&gt;'+row[6]+'&lt;/td&gt;&lt;td&gt;&lt;font size="" color="black"&gt;'+row[7]+'&lt;/td&gt;'</a:t>
            </a:r>
          </a:p>
          <a:p>
            <a:pPr marL="0" indent="0">
              <a:buNone/>
            </a:pPr>
            <a:r>
              <a:rPr lang="en-IN" sz="7200" b="0" dirty="0">
                <a:effectLst/>
                <a:latin typeface="Times New Roman" panose="02020603050405020304" pitchFamily="18" charset="0"/>
                <a:cs typeface="Times New Roman" panose="02020603050405020304" pitchFamily="18" charset="0"/>
              </a:rPr>
              <a:t>                output+='&lt;td&gt;&lt;a href=\'UpdateStatus?lid='+str(row[0])+'&amp;status=Accepted\'&gt;&lt;font size=3 color=black&gt;Click Here to Accept&lt;/font&gt;&lt;/a&gt;&lt;/td&gt;'</a:t>
            </a:r>
          </a:p>
          <a:p>
            <a:pPr marL="0" indent="0">
              <a:buNone/>
            </a:pPr>
            <a:r>
              <a:rPr lang="en-IN" sz="7200" b="0" dirty="0">
                <a:effectLst/>
                <a:latin typeface="Times New Roman" panose="02020603050405020304" pitchFamily="18" charset="0"/>
                <a:cs typeface="Times New Roman" panose="02020603050405020304" pitchFamily="18" charset="0"/>
              </a:rPr>
              <a:t>                output+='&lt;td&gt;&lt;a href=\'UpdateStatus?lid='+str(row[0])+'&amp;status=Rejected\'&gt;&lt;</a:t>
            </a:r>
            <a:endParaRPr lang="en-IN" dirty="0"/>
          </a:p>
        </p:txBody>
      </p:sp>
      <p:sp>
        <p:nvSpPr>
          <p:cNvPr id="4" name="Content Placeholder 3">
            <a:extLst>
              <a:ext uri="{FF2B5EF4-FFF2-40B4-BE49-F238E27FC236}">
                <a16:creationId xmlns:a16="http://schemas.microsoft.com/office/drawing/2014/main" id="{43B2F96A-1FBA-8075-9900-D9B17B9A82DD}"/>
              </a:ext>
            </a:extLst>
          </p:cNvPr>
          <p:cNvSpPr>
            <a:spLocks noGrp="1"/>
          </p:cNvSpPr>
          <p:nvPr>
            <p:ph sz="half" idx="2"/>
          </p:nvPr>
        </p:nvSpPr>
        <p:spPr>
          <a:xfrm>
            <a:off x="6172200" y="883920"/>
            <a:ext cx="5775960" cy="5974080"/>
          </a:xfrm>
        </p:spPr>
        <p:txBody>
          <a:bodyPr>
            <a:normAutofit fontScale="25000" lnSpcReduction="20000"/>
          </a:bodyPr>
          <a:lstStyle/>
          <a:p>
            <a:pPr marL="0" indent="0">
              <a:buNone/>
            </a:pPr>
            <a:r>
              <a:rPr lang="en-IN" sz="7200" b="0" dirty="0">
                <a:effectLst/>
                <a:latin typeface="Times New Roman" panose="02020603050405020304" pitchFamily="18" charset="0"/>
                <a:cs typeface="Times New Roman" panose="02020603050405020304" pitchFamily="18" charset="0"/>
              </a:rPr>
              <a:t>font size=3 color=black&gt;Click Here to Reject&lt;/font&gt;&lt;/a&gt;&lt;/td&gt;&lt;/tr&gt;'</a:t>
            </a:r>
          </a:p>
          <a:p>
            <a:pPr marL="0" indent="0">
              <a:buNone/>
            </a:pPr>
            <a:r>
              <a:rPr lang="en-IN" sz="7200" b="0" dirty="0">
                <a:effectLst/>
                <a:latin typeface="Times New Roman" panose="02020603050405020304" pitchFamily="18" charset="0"/>
                <a:cs typeface="Times New Roman" panose="02020603050405020304" pitchFamily="18" charset="0"/>
              </a:rPr>
              <a:t>        output+= "&lt;/table&gt;&lt;/br&gt;&lt;/br&gt;&lt;/br&gt;&lt;/br&gt;"        </a:t>
            </a:r>
          </a:p>
          <a:p>
            <a:pPr marL="0" indent="0">
              <a:buNone/>
            </a:pPr>
            <a:r>
              <a:rPr lang="en-IN" sz="7200" b="0" dirty="0">
                <a:effectLst/>
                <a:latin typeface="Times New Roman" panose="02020603050405020304" pitchFamily="18" charset="0"/>
                <a:cs typeface="Times New Roman" panose="02020603050405020304" pitchFamily="18" charset="0"/>
              </a:rPr>
              <a:t>        context= {'data':output}</a:t>
            </a:r>
          </a:p>
          <a:p>
            <a:pPr marL="0" indent="0">
              <a:buNone/>
            </a:pPr>
            <a:r>
              <a:rPr lang="en-IN" sz="7200" b="0" dirty="0">
                <a:effectLst/>
                <a:latin typeface="Times New Roman" panose="02020603050405020304" pitchFamily="18" charset="0"/>
                <a:cs typeface="Times New Roman" panose="02020603050405020304" pitchFamily="18" charset="0"/>
              </a:rPr>
              <a:t>        return render(request, 'AdminScreen.html', context)       </a:t>
            </a:r>
          </a:p>
          <a:p>
            <a:pPr marL="0" indent="0">
              <a:buNone/>
            </a:pPr>
            <a:r>
              <a:rPr lang="en-IN" sz="7200" b="0" dirty="0">
                <a:effectLst/>
                <a:latin typeface="Times New Roman" panose="02020603050405020304" pitchFamily="18" charset="0"/>
                <a:cs typeface="Times New Roman" panose="02020603050405020304" pitchFamily="18" charset="0"/>
              </a:rPr>
              <a:t>def ApplyLoan(request):</a:t>
            </a:r>
          </a:p>
          <a:p>
            <a:pPr marL="0" indent="0">
              <a:buNone/>
            </a:pPr>
            <a:r>
              <a:rPr lang="en-IN" sz="7200" b="0" dirty="0">
                <a:effectLst/>
                <a:latin typeface="Times New Roman" panose="02020603050405020304" pitchFamily="18" charset="0"/>
                <a:cs typeface="Times New Roman" panose="02020603050405020304" pitchFamily="18" charset="0"/>
              </a:rPr>
              <a:t>    if request.method == 'GET':</a:t>
            </a:r>
          </a:p>
          <a:p>
            <a:pPr marL="0" indent="0">
              <a:buNone/>
            </a:pPr>
            <a:r>
              <a:rPr lang="en-IN" sz="7200" b="0" dirty="0">
                <a:effectLst/>
                <a:latin typeface="Times New Roman" panose="02020603050405020304" pitchFamily="18" charset="0"/>
                <a:cs typeface="Times New Roman" panose="02020603050405020304" pitchFamily="18" charset="0"/>
              </a:rPr>
              <a:t>        return render(request, 'ApplyLoan.html', {})</a:t>
            </a:r>
          </a:p>
          <a:p>
            <a:pPr marL="0" indent="0">
              <a:buNone/>
            </a:pPr>
            <a:r>
              <a:rPr lang="en-IN" sz="7200" b="0" dirty="0">
                <a:effectLst/>
                <a:latin typeface="Times New Roman" panose="02020603050405020304" pitchFamily="18" charset="0"/>
                <a:cs typeface="Times New Roman" panose="02020603050405020304" pitchFamily="18" charset="0"/>
              </a:rPr>
              <a:t>def ApplyLoanAction(request):</a:t>
            </a:r>
          </a:p>
          <a:p>
            <a:pPr marL="0" indent="0">
              <a:buNone/>
            </a:pPr>
            <a:r>
              <a:rPr lang="en-IN" sz="7200" b="0" dirty="0">
                <a:effectLst/>
                <a:latin typeface="Times New Roman" panose="02020603050405020304" pitchFamily="18" charset="0"/>
                <a:cs typeface="Times New Roman" panose="02020603050405020304" pitchFamily="18" charset="0"/>
              </a:rPr>
              <a:t>    if request.method == 'POST':</a:t>
            </a:r>
          </a:p>
          <a:p>
            <a:pPr marL="0" indent="0">
              <a:buNone/>
            </a:pPr>
            <a:r>
              <a:rPr lang="en-IN" sz="7200" b="0" dirty="0">
                <a:effectLst/>
                <a:latin typeface="Times New Roman" panose="02020603050405020304" pitchFamily="18" charset="0"/>
                <a:cs typeface="Times New Roman" panose="02020603050405020304" pitchFamily="18" charset="0"/>
              </a:rPr>
              <a:t>        global uname</a:t>
            </a:r>
          </a:p>
          <a:p>
            <a:pPr marL="0" indent="0">
              <a:buNone/>
            </a:pPr>
            <a:r>
              <a:rPr lang="en-IN" sz="7200" b="0" dirty="0">
                <a:effectLst/>
                <a:latin typeface="Times New Roman" panose="02020603050405020304" pitchFamily="18" charset="0"/>
                <a:cs typeface="Times New Roman" panose="02020603050405020304" pitchFamily="18" charset="0"/>
              </a:rPr>
              <a:t>        purpose = request.POST.get('t1', False)</a:t>
            </a:r>
          </a:p>
          <a:p>
            <a:pPr marL="0" indent="0">
              <a:buNone/>
            </a:pPr>
            <a:r>
              <a:rPr lang="en-IN" sz="7200" b="0" dirty="0">
                <a:effectLst/>
                <a:latin typeface="Times New Roman" panose="02020603050405020304" pitchFamily="18" charset="0"/>
                <a:cs typeface="Times New Roman" panose="02020603050405020304" pitchFamily="18" charset="0"/>
              </a:rPr>
              <a:t>        amount = request.POST.get('t2', False)</a:t>
            </a:r>
          </a:p>
          <a:p>
            <a:pPr marL="0" indent="0">
              <a:buNone/>
            </a:pPr>
            <a:r>
              <a:rPr lang="en-IN" sz="7200" b="0" dirty="0">
                <a:effectLst/>
                <a:latin typeface="Times New Roman" panose="02020603050405020304" pitchFamily="18" charset="0"/>
                <a:cs typeface="Times New Roman" panose="02020603050405020304" pitchFamily="18" charset="0"/>
              </a:rPr>
              <a:t>        pan = request.POST.get('t3', False)</a:t>
            </a:r>
          </a:p>
          <a:p>
            <a:pPr marL="0" indent="0">
              <a:buNone/>
            </a:pPr>
            <a:r>
              <a:rPr lang="en-IN" sz="7200" b="0" dirty="0">
                <a:effectLst/>
                <a:latin typeface="Times New Roman" panose="02020603050405020304" pitchFamily="18" charset="0"/>
                <a:cs typeface="Times New Roman" panose="02020603050405020304" pitchFamily="18" charset="0"/>
              </a:rPr>
              <a:t>        aadhar = request.POST.get('t4', False)</a:t>
            </a:r>
          </a:p>
          <a:p>
            <a:pPr marL="0" indent="0">
              <a:buNone/>
            </a:pPr>
            <a:r>
              <a:rPr lang="en-IN" sz="7200" b="0" dirty="0">
                <a:effectLst/>
                <a:latin typeface="Times New Roman" panose="02020603050405020304" pitchFamily="18" charset="0"/>
                <a:cs typeface="Times New Roman" panose="02020603050405020304" pitchFamily="18" charset="0"/>
              </a:rPr>
              <a:t>        today = str(date.today())</a:t>
            </a:r>
          </a:p>
          <a:p>
            <a:pPr marL="0" indent="0">
              <a:buNone/>
            </a:pPr>
            <a:r>
              <a:rPr lang="en-IN" sz="7200" b="0" dirty="0">
                <a:effectLst/>
                <a:latin typeface="Times New Roman" panose="02020603050405020304" pitchFamily="18" charset="0"/>
                <a:cs typeface="Times New Roman" panose="02020603050405020304" pitchFamily="18" charset="0"/>
              </a:rPr>
              <a:t>        loan_id = 0</a:t>
            </a:r>
          </a:p>
          <a:p>
            <a:pPr marL="0" indent="0">
              <a:buNone/>
            </a:pPr>
            <a:r>
              <a:rPr lang="en-IN" sz="7200" b="0" dirty="0">
                <a:effectLst/>
                <a:latin typeface="Times New Roman" panose="02020603050405020304" pitchFamily="18" charset="0"/>
                <a:cs typeface="Times New Roman" panose="02020603050405020304" pitchFamily="18" charset="0"/>
              </a:rPr>
              <a:t>        con = pymysql.connect(host='127.0.0.1',port = 3306,user = 'root', password = 'root', database = 'BankChatbot',charset='utf8')</a:t>
            </a:r>
          </a:p>
          <a:p>
            <a:pPr marL="0" indent="0">
              <a:buNone/>
            </a:pPr>
            <a:r>
              <a:rPr lang="en-IN" sz="7200" b="0" dirty="0">
                <a:solidFill>
                  <a:srgbClr val="D4D4D4"/>
                </a:solidFill>
                <a:effectLst/>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1847203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7AA6-8031-D490-2210-A6B8CBBC9D63}"/>
              </a:ext>
            </a:extLst>
          </p:cNvPr>
          <p:cNvSpPr>
            <a:spLocks noGrp="1"/>
          </p:cNvSpPr>
          <p:nvPr>
            <p:ph type="title"/>
          </p:nvPr>
        </p:nvSpPr>
        <p:spPr>
          <a:xfrm>
            <a:off x="675640" y="172402"/>
            <a:ext cx="10515600" cy="508635"/>
          </a:xfrm>
        </p:spPr>
        <p:txBody>
          <a:bodyPr>
            <a:noAutofit/>
          </a:bodyPr>
          <a:lstStyle/>
          <a:p>
            <a:pPr algn="ctr"/>
            <a:r>
              <a:rPr lang="en-IN" sz="3600" b="1" dirty="0">
                <a:latin typeface="Times New Roman" panose="02020603050405020304" pitchFamily="18" charset="0"/>
                <a:cs typeface="Times New Roman" panose="02020603050405020304" pitchFamily="18" charset="0"/>
              </a:rPr>
              <a:t>CODE</a:t>
            </a:r>
            <a:endParaRPr lang="en-IN" sz="3600" dirty="0"/>
          </a:p>
        </p:txBody>
      </p:sp>
      <p:sp>
        <p:nvSpPr>
          <p:cNvPr id="3" name="Content Placeholder 2">
            <a:extLst>
              <a:ext uri="{FF2B5EF4-FFF2-40B4-BE49-F238E27FC236}">
                <a16:creationId xmlns:a16="http://schemas.microsoft.com/office/drawing/2014/main" id="{35628222-859B-DF93-06D1-13B2028465F9}"/>
              </a:ext>
            </a:extLst>
          </p:cNvPr>
          <p:cNvSpPr>
            <a:spLocks noGrp="1"/>
          </p:cNvSpPr>
          <p:nvPr>
            <p:ph sz="half" idx="1"/>
          </p:nvPr>
        </p:nvSpPr>
        <p:spPr>
          <a:xfrm>
            <a:off x="142240" y="802640"/>
            <a:ext cx="5877560" cy="5918835"/>
          </a:xfrm>
        </p:spPr>
        <p:txBody>
          <a:bodyPr>
            <a:normAutofit fontScale="25000" lnSpcReduction="20000"/>
          </a:bodyPr>
          <a:lstStyle/>
          <a:p>
            <a:pPr marL="0" indent="0">
              <a:buNone/>
            </a:pPr>
            <a:r>
              <a:rPr lang="en-IN" sz="7200" b="0" dirty="0">
                <a:effectLst/>
                <a:latin typeface="Times New Roman" panose="02020603050405020304" pitchFamily="18" charset="0"/>
                <a:cs typeface="Times New Roman" panose="02020603050405020304" pitchFamily="18" charset="0"/>
              </a:rPr>
              <a:t>with con:</a:t>
            </a:r>
          </a:p>
          <a:p>
            <a:pPr marL="0" indent="0">
              <a:buNone/>
            </a:pPr>
            <a:r>
              <a:rPr lang="en-IN" sz="7200" b="0" dirty="0">
                <a:effectLst/>
                <a:latin typeface="Times New Roman" panose="02020603050405020304" pitchFamily="18" charset="0"/>
                <a:cs typeface="Times New Roman" panose="02020603050405020304" pitchFamily="18" charset="0"/>
              </a:rPr>
              <a:t>            cur = con.cursor()</a:t>
            </a:r>
          </a:p>
          <a:p>
            <a:pPr marL="0" indent="0">
              <a:buNone/>
            </a:pPr>
            <a:r>
              <a:rPr lang="en-IN" sz="7200" b="0" dirty="0">
                <a:effectLst/>
                <a:latin typeface="Times New Roman" panose="02020603050405020304" pitchFamily="18" charset="0"/>
                <a:cs typeface="Times New Roman" panose="02020603050405020304" pitchFamily="18" charset="0"/>
              </a:rPr>
              <a:t>            cur.execute("select max(loan_id) FROM loan")</a:t>
            </a:r>
          </a:p>
          <a:p>
            <a:pPr marL="0" indent="0">
              <a:buNone/>
            </a:pPr>
            <a:r>
              <a:rPr lang="en-IN" sz="7200" b="0" dirty="0">
                <a:effectLst/>
                <a:latin typeface="Times New Roman" panose="02020603050405020304" pitchFamily="18" charset="0"/>
                <a:cs typeface="Times New Roman" panose="02020603050405020304" pitchFamily="18" charset="0"/>
              </a:rPr>
              <a:t>            rows = cur.fetchall()</a:t>
            </a:r>
          </a:p>
          <a:p>
            <a:pPr marL="0" indent="0">
              <a:buNone/>
            </a:pPr>
            <a:r>
              <a:rPr lang="en-IN" sz="7200" b="0" dirty="0">
                <a:effectLst/>
                <a:latin typeface="Times New Roman" panose="02020603050405020304" pitchFamily="18" charset="0"/>
                <a:cs typeface="Times New Roman" panose="02020603050405020304" pitchFamily="18" charset="0"/>
              </a:rPr>
              <a:t>            for row in rows:</a:t>
            </a:r>
          </a:p>
          <a:p>
            <a:pPr marL="0" indent="0">
              <a:buNone/>
            </a:pPr>
            <a:r>
              <a:rPr lang="en-IN" sz="7200" b="0" dirty="0">
                <a:effectLst/>
                <a:latin typeface="Times New Roman" panose="02020603050405020304" pitchFamily="18" charset="0"/>
                <a:cs typeface="Times New Roman" panose="02020603050405020304" pitchFamily="18" charset="0"/>
              </a:rPr>
              <a:t>                loan_id = row[0]</a:t>
            </a:r>
          </a:p>
          <a:p>
            <a:pPr marL="0" indent="0">
              <a:buNone/>
            </a:pPr>
            <a:r>
              <a:rPr lang="en-IN" sz="7200" b="0" dirty="0">
                <a:effectLst/>
                <a:latin typeface="Times New Roman" panose="02020603050405020304" pitchFamily="18" charset="0"/>
                <a:cs typeface="Times New Roman" panose="02020603050405020304" pitchFamily="18" charset="0"/>
              </a:rPr>
              <a:t>        if loan_id is not None:</a:t>
            </a:r>
          </a:p>
          <a:p>
            <a:pPr marL="0" indent="0">
              <a:buNone/>
            </a:pPr>
            <a:r>
              <a:rPr lang="en-IN" sz="7200" b="0" dirty="0">
                <a:effectLst/>
                <a:latin typeface="Times New Roman" panose="02020603050405020304" pitchFamily="18" charset="0"/>
                <a:cs typeface="Times New Roman" panose="02020603050405020304" pitchFamily="18" charset="0"/>
              </a:rPr>
              <a:t>            loan_id += 1</a:t>
            </a:r>
          </a:p>
          <a:p>
            <a:pPr marL="0" indent="0">
              <a:buNone/>
            </a:pPr>
            <a:r>
              <a:rPr lang="en-IN" sz="7200" b="0" dirty="0">
                <a:effectLst/>
                <a:latin typeface="Times New Roman" panose="02020603050405020304" pitchFamily="18" charset="0"/>
                <a:cs typeface="Times New Roman" panose="02020603050405020304" pitchFamily="18" charset="0"/>
              </a:rPr>
              <a:t>        else:</a:t>
            </a:r>
          </a:p>
          <a:p>
            <a:pPr marL="0" indent="0">
              <a:buNone/>
            </a:pPr>
            <a:r>
              <a:rPr lang="en-IN" sz="7200" b="0" dirty="0">
                <a:effectLst/>
                <a:latin typeface="Times New Roman" panose="02020603050405020304" pitchFamily="18" charset="0"/>
                <a:cs typeface="Times New Roman" panose="02020603050405020304" pitchFamily="18" charset="0"/>
              </a:rPr>
              <a:t>            loan_id = 1</a:t>
            </a:r>
          </a:p>
          <a:p>
            <a:pPr marL="0" indent="0">
              <a:buNone/>
            </a:pPr>
            <a:r>
              <a:rPr lang="en-IN" sz="7200" b="0" dirty="0">
                <a:effectLst/>
                <a:latin typeface="Times New Roman" panose="02020603050405020304" pitchFamily="18" charset="0"/>
                <a:cs typeface="Times New Roman" panose="02020603050405020304" pitchFamily="18" charset="0"/>
              </a:rPr>
              <a:t> db_connection = pymysql.connect(host='127.0.0.1',port = 3306,user = 'root', password = 'root', database = 'BankChatbot',charset='utf8')</a:t>
            </a:r>
          </a:p>
          <a:p>
            <a:pPr marL="0" indent="0">
              <a:buNone/>
            </a:pPr>
            <a:r>
              <a:rPr lang="en-IN" sz="7200" b="0" dirty="0">
                <a:effectLst/>
                <a:latin typeface="Times New Roman" panose="02020603050405020304" pitchFamily="18" charset="0"/>
                <a:cs typeface="Times New Roman" panose="02020603050405020304" pitchFamily="18" charset="0"/>
              </a:rPr>
              <a:t>        db_cursor = db_connection.cursor()</a:t>
            </a:r>
          </a:p>
          <a:p>
            <a:pPr marL="0" indent="0">
              <a:buNone/>
            </a:pPr>
            <a:r>
              <a:rPr lang="en-IN" sz="7200" b="0" dirty="0">
                <a:effectLst/>
                <a:latin typeface="Times New Roman" panose="02020603050405020304" pitchFamily="18" charset="0"/>
                <a:cs typeface="Times New Roman" panose="02020603050405020304" pitchFamily="18" charset="0"/>
              </a:rPr>
              <a:t>        student_sql_query = "INSERT INTO loan(loan_id,username,loan_purpose,amount,pan_no,aadhar_no,applied_date,status) VALUES('"+str(loan_id)+"','"+uname+"','"+purpose+"','"+amount+"','"+pan+"','"+aadhar+"','"+today+"','Pending')"</a:t>
            </a:r>
          </a:p>
          <a:p>
            <a:pPr marL="0" indent="0">
              <a:buNone/>
            </a:pPr>
            <a:r>
              <a:rPr lang="en-IN" sz="7200" b="0" dirty="0">
                <a:effectLst/>
                <a:latin typeface="Times New Roman" panose="02020603050405020304" pitchFamily="18" charset="0"/>
                <a:cs typeface="Times New Roman" panose="02020603050405020304" pitchFamily="18" charset="0"/>
              </a:rPr>
              <a:t>        db_cursor.execute(student_sql_query)</a:t>
            </a:r>
          </a:p>
          <a:p>
            <a:pPr marL="0" indent="0">
              <a:buNone/>
            </a:pPr>
            <a:r>
              <a:rPr lang="en-IN" sz="7200" b="0" dirty="0">
                <a:effectLst/>
                <a:latin typeface="Times New Roman" panose="02020603050405020304" pitchFamily="18" charset="0"/>
                <a:cs typeface="Times New Roman" panose="02020603050405020304" pitchFamily="18" charset="0"/>
              </a:rPr>
              <a:t>        db_connection.commit()</a:t>
            </a:r>
          </a:p>
          <a:p>
            <a:pPr marL="0" indent="0">
              <a:buNone/>
            </a:pPr>
            <a:r>
              <a:rPr lang="en-IN" sz="7200" b="0" dirty="0">
                <a:effectLst/>
                <a:latin typeface="Times New Roman" panose="02020603050405020304" pitchFamily="18" charset="0"/>
                <a:cs typeface="Times New Roman" panose="02020603050405020304" pitchFamily="18" charset="0"/>
              </a:rPr>
              <a:t>       </a:t>
            </a:r>
            <a:endParaRPr lang="en-IN" dirty="0"/>
          </a:p>
        </p:txBody>
      </p:sp>
      <p:sp>
        <p:nvSpPr>
          <p:cNvPr id="4" name="Content Placeholder 3">
            <a:extLst>
              <a:ext uri="{FF2B5EF4-FFF2-40B4-BE49-F238E27FC236}">
                <a16:creationId xmlns:a16="http://schemas.microsoft.com/office/drawing/2014/main" id="{7C44B058-D205-D446-E5D4-374E9750ABAB}"/>
              </a:ext>
            </a:extLst>
          </p:cNvPr>
          <p:cNvSpPr>
            <a:spLocks noGrp="1"/>
          </p:cNvSpPr>
          <p:nvPr>
            <p:ph sz="half" idx="2"/>
          </p:nvPr>
        </p:nvSpPr>
        <p:spPr>
          <a:xfrm>
            <a:off x="6172200" y="802640"/>
            <a:ext cx="5877560" cy="5882958"/>
          </a:xfrm>
        </p:spPr>
        <p:txBody>
          <a:bodyPr>
            <a:normAutofit fontScale="25000" lnSpcReduction="20000"/>
          </a:bodyPr>
          <a:lstStyle/>
          <a:p>
            <a:pPr marL="0" indent="0">
              <a:buNone/>
            </a:pPr>
            <a:r>
              <a:rPr lang="en-IN" sz="7200" b="0" dirty="0">
                <a:effectLst/>
                <a:latin typeface="Times New Roman" panose="02020603050405020304" pitchFamily="18" charset="0"/>
                <a:cs typeface="Times New Roman" panose="02020603050405020304" pitchFamily="18" charset="0"/>
              </a:rPr>
              <a:t>context= {'data':'Your Application submitted successfully with ID : '+str(loan_id)+"&lt;br/&gt;Our Admin will reply"}</a:t>
            </a:r>
          </a:p>
          <a:p>
            <a:pPr marL="0" indent="0">
              <a:buNone/>
            </a:pPr>
            <a:r>
              <a:rPr lang="en-IN" sz="7200" b="0" dirty="0">
                <a:effectLst/>
                <a:latin typeface="Times New Roman" panose="02020603050405020304" pitchFamily="18" charset="0"/>
                <a:cs typeface="Times New Roman" panose="02020603050405020304" pitchFamily="18" charset="0"/>
              </a:rPr>
              <a:t>        return render(request, 'ApplyLoan.html', context)</a:t>
            </a:r>
          </a:p>
          <a:p>
            <a:pPr marL="0" indent="0">
              <a:buNone/>
            </a:pPr>
            <a:r>
              <a:rPr lang="en-IN" sz="7200" b="0" dirty="0">
                <a:effectLst/>
                <a:latin typeface="Times New Roman" panose="02020603050405020304" pitchFamily="18" charset="0"/>
                <a:cs typeface="Times New Roman" panose="02020603050405020304" pitchFamily="18" charset="0"/>
              </a:rPr>
              <a:t>def saveInteraction(user_question, output):</a:t>
            </a:r>
          </a:p>
          <a:p>
            <a:pPr marL="0" indent="0">
              <a:buNone/>
            </a:pPr>
            <a:r>
              <a:rPr lang="en-IN" sz="7200" b="0" dirty="0">
                <a:effectLst/>
                <a:latin typeface="Times New Roman" panose="02020603050405020304" pitchFamily="18" charset="0"/>
                <a:cs typeface="Times New Roman" panose="02020603050405020304" pitchFamily="18" charset="0"/>
              </a:rPr>
              <a:t>    global uname</a:t>
            </a:r>
          </a:p>
          <a:p>
            <a:pPr marL="0" indent="0">
              <a:buNone/>
            </a:pPr>
            <a:r>
              <a:rPr lang="en-IN" sz="7200" b="0" dirty="0">
                <a:effectLst/>
                <a:latin typeface="Times New Roman" panose="02020603050405020304" pitchFamily="18" charset="0"/>
                <a:cs typeface="Times New Roman" panose="02020603050405020304" pitchFamily="18" charset="0"/>
              </a:rPr>
              <a:t>    today = str(date.today())</a:t>
            </a:r>
          </a:p>
          <a:p>
            <a:pPr marL="0" indent="0">
              <a:buNone/>
            </a:pPr>
            <a:r>
              <a:rPr lang="en-IN" sz="7200" b="0" dirty="0">
                <a:effectLst/>
                <a:latin typeface="Times New Roman" panose="02020603050405020304" pitchFamily="18" charset="0"/>
                <a:cs typeface="Times New Roman" panose="02020603050405020304" pitchFamily="18" charset="0"/>
              </a:rPr>
              <a:t>    interact_id = 0</a:t>
            </a:r>
          </a:p>
          <a:p>
            <a:pPr marL="0" indent="0">
              <a:buNone/>
            </a:pPr>
            <a:r>
              <a:rPr lang="en-IN" sz="7200" b="0" dirty="0">
                <a:effectLst/>
                <a:latin typeface="Times New Roman" panose="02020603050405020304" pitchFamily="18" charset="0"/>
                <a:cs typeface="Times New Roman" panose="02020603050405020304" pitchFamily="18" charset="0"/>
              </a:rPr>
              <a:t>    con = pymysql.connect(host='127.0.0.1',port = 3306,user = 'root', password = 'root', database = 'BankChatbot',charset='utf8')</a:t>
            </a:r>
          </a:p>
          <a:p>
            <a:pPr marL="0" indent="0">
              <a:buNone/>
            </a:pPr>
            <a:r>
              <a:rPr lang="en-IN" sz="7200" b="0" dirty="0">
                <a:effectLst/>
                <a:latin typeface="Times New Roman" panose="02020603050405020304" pitchFamily="18" charset="0"/>
                <a:cs typeface="Times New Roman" panose="02020603050405020304" pitchFamily="18" charset="0"/>
              </a:rPr>
              <a:t>    with con:</a:t>
            </a:r>
          </a:p>
          <a:p>
            <a:pPr marL="0" indent="0">
              <a:buNone/>
            </a:pPr>
            <a:r>
              <a:rPr lang="en-US" sz="7200" b="0" dirty="0">
                <a:effectLst/>
                <a:latin typeface="Times New Roman" panose="02020603050405020304" pitchFamily="18" charset="0"/>
                <a:cs typeface="Times New Roman" panose="02020603050405020304" pitchFamily="18" charset="0"/>
              </a:rPr>
              <a:t>cur = con.cursor()</a:t>
            </a:r>
          </a:p>
          <a:p>
            <a:pPr marL="0" indent="0">
              <a:buNone/>
            </a:pPr>
            <a:r>
              <a:rPr lang="en-US" sz="7200" b="0" dirty="0">
                <a:effectLst/>
                <a:latin typeface="Times New Roman" panose="02020603050405020304" pitchFamily="18" charset="0"/>
                <a:cs typeface="Times New Roman" panose="02020603050405020304" pitchFamily="18" charset="0"/>
              </a:rPr>
              <a:t>        cur.execute("select max(interact_id) FROM interaction")</a:t>
            </a:r>
          </a:p>
          <a:p>
            <a:pPr marL="0" indent="0">
              <a:buNone/>
            </a:pPr>
            <a:r>
              <a:rPr lang="en-US" sz="7200" b="0" dirty="0">
                <a:effectLst/>
                <a:latin typeface="Times New Roman" panose="02020603050405020304" pitchFamily="18" charset="0"/>
                <a:cs typeface="Times New Roman" panose="02020603050405020304" pitchFamily="18" charset="0"/>
              </a:rPr>
              <a:t>        rows = cur.fetchall()</a:t>
            </a:r>
          </a:p>
          <a:p>
            <a:pPr marL="0" indent="0">
              <a:buNone/>
            </a:pPr>
            <a:r>
              <a:rPr lang="en-US" sz="7200" b="0" dirty="0">
                <a:effectLst/>
                <a:latin typeface="Times New Roman" panose="02020603050405020304" pitchFamily="18" charset="0"/>
                <a:cs typeface="Times New Roman" panose="02020603050405020304" pitchFamily="18" charset="0"/>
              </a:rPr>
              <a:t>        for row in rows:</a:t>
            </a:r>
          </a:p>
          <a:p>
            <a:pPr marL="0" indent="0">
              <a:buNone/>
            </a:pPr>
            <a:r>
              <a:rPr lang="en-US" sz="7200" b="0" dirty="0">
                <a:effectLst/>
                <a:latin typeface="Times New Roman" panose="02020603050405020304" pitchFamily="18" charset="0"/>
                <a:cs typeface="Times New Roman" panose="02020603050405020304" pitchFamily="18" charset="0"/>
              </a:rPr>
              <a:t>            interact_id = row[0]</a:t>
            </a:r>
          </a:p>
          <a:p>
            <a:pPr marL="0" indent="0">
              <a:buNone/>
            </a:pPr>
            <a:r>
              <a:rPr lang="en-US" sz="7200" b="0" dirty="0">
                <a:effectLst/>
                <a:latin typeface="Times New Roman" panose="02020603050405020304" pitchFamily="18" charset="0"/>
                <a:cs typeface="Times New Roman" panose="02020603050405020304" pitchFamily="18" charset="0"/>
              </a:rPr>
              <a:t>    if interact_id is not None:</a:t>
            </a:r>
          </a:p>
          <a:p>
            <a:pPr marL="0" indent="0">
              <a:buNone/>
            </a:pPr>
            <a:r>
              <a:rPr lang="en-US" sz="7200" b="0" dirty="0">
                <a:effectLst/>
                <a:latin typeface="Times New Roman" panose="02020603050405020304" pitchFamily="18" charset="0"/>
                <a:cs typeface="Times New Roman" panose="02020603050405020304" pitchFamily="18" charset="0"/>
              </a:rPr>
              <a:t>        interact_id += 1</a:t>
            </a:r>
          </a:p>
          <a:p>
            <a:pPr marL="0" indent="0">
              <a:buNone/>
            </a:pPr>
            <a:r>
              <a:rPr lang="en-US" sz="7200" b="0" dirty="0">
                <a:effectLst/>
                <a:latin typeface="Times New Roman" panose="02020603050405020304" pitchFamily="18" charset="0"/>
                <a:cs typeface="Times New Roman" panose="02020603050405020304" pitchFamily="18" charset="0"/>
              </a:rPr>
              <a:t>    else:</a:t>
            </a:r>
          </a:p>
          <a:p>
            <a:pPr marL="0" indent="0">
              <a:buNone/>
            </a:pPr>
            <a:r>
              <a:rPr lang="en-US" sz="7200" b="0" dirty="0">
                <a:effectLst/>
                <a:latin typeface="Times New Roman" panose="02020603050405020304" pitchFamily="18" charset="0"/>
                <a:cs typeface="Times New Roman" panose="02020603050405020304" pitchFamily="18" charset="0"/>
              </a:rPr>
              <a:t>        interact_id = 1</a:t>
            </a:r>
          </a:p>
          <a:p>
            <a:endParaRPr lang="en-IN" dirty="0"/>
          </a:p>
        </p:txBody>
      </p:sp>
    </p:spTree>
    <p:extLst>
      <p:ext uri="{BB962C8B-B14F-4D97-AF65-F5344CB8AC3E}">
        <p14:creationId xmlns:p14="http://schemas.microsoft.com/office/powerpoint/2010/main" val="982835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A3FE-4872-1B2F-5BC0-940EBEBFAB7C}"/>
              </a:ext>
            </a:extLst>
          </p:cNvPr>
          <p:cNvSpPr>
            <a:spLocks noGrp="1"/>
          </p:cNvSpPr>
          <p:nvPr>
            <p:ph type="title"/>
          </p:nvPr>
        </p:nvSpPr>
        <p:spPr>
          <a:xfrm>
            <a:off x="838200" y="136525"/>
            <a:ext cx="10515600" cy="686435"/>
          </a:xfrm>
        </p:spPr>
        <p:txBody>
          <a:bodyPr>
            <a:normAutofit/>
          </a:bodyPr>
          <a:lstStyle/>
          <a:p>
            <a:pPr algn="ctr"/>
            <a:r>
              <a:rPr lang="en-IN" sz="3600" b="1" dirty="0">
                <a:latin typeface="Times New Roman" panose="02020603050405020304" pitchFamily="18" charset="0"/>
                <a:cs typeface="Times New Roman" panose="02020603050405020304" pitchFamily="18" charset="0"/>
              </a:rPr>
              <a:t>CODE</a:t>
            </a:r>
            <a:endParaRPr lang="en-IN" sz="3600" dirty="0"/>
          </a:p>
        </p:txBody>
      </p:sp>
      <p:sp>
        <p:nvSpPr>
          <p:cNvPr id="3" name="Content Placeholder 2">
            <a:extLst>
              <a:ext uri="{FF2B5EF4-FFF2-40B4-BE49-F238E27FC236}">
                <a16:creationId xmlns:a16="http://schemas.microsoft.com/office/drawing/2014/main" id="{8D6CFD71-FFED-CAAA-64B1-C3E9113C242F}"/>
              </a:ext>
            </a:extLst>
          </p:cNvPr>
          <p:cNvSpPr>
            <a:spLocks noGrp="1"/>
          </p:cNvSpPr>
          <p:nvPr>
            <p:ph sz="half" idx="1"/>
          </p:nvPr>
        </p:nvSpPr>
        <p:spPr>
          <a:xfrm>
            <a:off x="213358" y="959485"/>
            <a:ext cx="5806440" cy="5898515"/>
          </a:xfrm>
        </p:spPr>
        <p:txBody>
          <a:bodyPr>
            <a:normAutofit fontScale="40000" lnSpcReduction="20000"/>
          </a:bodyPr>
          <a:lstStyle/>
          <a:p>
            <a:pPr marL="0" indent="0">
              <a:buNone/>
            </a:pPr>
            <a:r>
              <a:rPr lang="en-IN" sz="4500" b="0" dirty="0">
                <a:effectLst/>
                <a:latin typeface="Times New Roman" panose="02020603050405020304" pitchFamily="18" charset="0"/>
                <a:cs typeface="Times New Roman" panose="02020603050405020304" pitchFamily="18" charset="0"/>
              </a:rPr>
              <a:t>db_connection = pymysql.connect(host='127.0.0.1',port = 3306,user = 'root', password = 'root', database = 'BankChatbot',charset='utf8')</a:t>
            </a:r>
          </a:p>
          <a:p>
            <a:pPr marL="0" indent="0">
              <a:buNone/>
            </a:pPr>
            <a:r>
              <a:rPr lang="en-IN" sz="4500" b="0" dirty="0">
                <a:effectLst/>
                <a:latin typeface="Times New Roman" panose="02020603050405020304" pitchFamily="18" charset="0"/>
                <a:cs typeface="Times New Roman" panose="02020603050405020304" pitchFamily="18" charset="0"/>
              </a:rPr>
              <a:t>    db_cursor = db_connection.cursor()</a:t>
            </a:r>
          </a:p>
          <a:p>
            <a:pPr marL="0" indent="0">
              <a:buNone/>
            </a:pPr>
            <a:r>
              <a:rPr lang="en-IN" sz="4500" b="0" dirty="0">
                <a:effectLst/>
                <a:latin typeface="Times New Roman" panose="02020603050405020304" pitchFamily="18" charset="0"/>
                <a:cs typeface="Times New Roman" panose="02020603050405020304" pitchFamily="18" charset="0"/>
              </a:rPr>
              <a:t>    student_sql_query = "INSERT INTO interaction(interact_id,username,question,answer,interact_date) VALUES('"+str(interact_id)+"','"+uname+"','"+user_question+"','"+output+"','"+today+"')"</a:t>
            </a:r>
          </a:p>
          <a:p>
            <a:pPr marL="0" indent="0">
              <a:buNone/>
            </a:pPr>
            <a:r>
              <a:rPr lang="en-IN" sz="4500" b="0" dirty="0">
                <a:effectLst/>
                <a:latin typeface="Times New Roman" panose="02020603050405020304" pitchFamily="18" charset="0"/>
                <a:cs typeface="Times New Roman" panose="02020603050405020304" pitchFamily="18" charset="0"/>
              </a:rPr>
              <a:t>    db_cursor.execute(student_sql_query)</a:t>
            </a:r>
          </a:p>
          <a:p>
            <a:pPr marL="0" indent="0">
              <a:buNone/>
            </a:pPr>
            <a:r>
              <a:rPr lang="en-IN" sz="4500" b="0" dirty="0">
                <a:effectLst/>
                <a:latin typeface="Times New Roman" panose="02020603050405020304" pitchFamily="18" charset="0"/>
                <a:cs typeface="Times New Roman" panose="02020603050405020304" pitchFamily="18" charset="0"/>
              </a:rPr>
              <a:t>    db_connection.commit()        </a:t>
            </a:r>
          </a:p>
          <a:p>
            <a:pPr marL="0" indent="0">
              <a:buNone/>
            </a:pPr>
            <a:br>
              <a:rPr lang="en-IN" sz="4500" b="0" dirty="0">
                <a:effectLst/>
                <a:latin typeface="Times New Roman" panose="02020603050405020304" pitchFamily="18" charset="0"/>
                <a:cs typeface="Times New Roman" panose="02020603050405020304" pitchFamily="18" charset="0"/>
              </a:rPr>
            </a:br>
            <a:r>
              <a:rPr lang="en-IN" sz="4500" b="0" dirty="0">
                <a:effectLst/>
                <a:latin typeface="Times New Roman" panose="02020603050405020304" pitchFamily="18" charset="0"/>
                <a:cs typeface="Times New Roman" panose="02020603050405020304" pitchFamily="18" charset="0"/>
              </a:rPr>
              <a:t>def ChatData(request):</a:t>
            </a:r>
          </a:p>
          <a:p>
            <a:pPr marL="0" indent="0">
              <a:buNone/>
            </a:pPr>
            <a:r>
              <a:rPr lang="en-IN" sz="4500" b="0" dirty="0">
                <a:effectLst/>
                <a:latin typeface="Times New Roman" panose="02020603050405020304" pitchFamily="18" charset="0"/>
                <a:cs typeface="Times New Roman" panose="02020603050405020304" pitchFamily="18" charset="0"/>
              </a:rPr>
              <a:t>    if request.method == 'GET':</a:t>
            </a:r>
          </a:p>
          <a:p>
            <a:pPr marL="0" indent="0">
              <a:buNone/>
            </a:pPr>
            <a:r>
              <a:rPr lang="en-IN" sz="4500" b="0" dirty="0">
                <a:effectLst/>
                <a:latin typeface="Times New Roman" panose="02020603050405020304" pitchFamily="18" charset="0"/>
                <a:cs typeface="Times New Roman" panose="02020603050405020304" pitchFamily="18" charset="0"/>
              </a:rPr>
              <a:t>        global answer, tfidf_vectorizer, X, question, scaler</a:t>
            </a:r>
          </a:p>
          <a:p>
            <a:pPr marL="0" indent="0">
              <a:buNone/>
            </a:pPr>
            <a:r>
              <a:rPr lang="en-IN" sz="4500" b="0" dirty="0">
                <a:effectLst/>
                <a:latin typeface="Times New Roman" panose="02020603050405020304" pitchFamily="18" charset="0"/>
                <a:cs typeface="Times New Roman" panose="02020603050405020304" pitchFamily="18" charset="0"/>
              </a:rPr>
              <a:t>        user_question = request.GET.get('mytext', False)</a:t>
            </a:r>
          </a:p>
          <a:p>
            <a:pPr marL="0" indent="0">
              <a:buNone/>
            </a:pPr>
            <a:r>
              <a:rPr lang="en-IN" sz="4500" b="0" dirty="0">
                <a:effectLst/>
                <a:latin typeface="Times New Roman" panose="02020603050405020304" pitchFamily="18" charset="0"/>
                <a:cs typeface="Times New Roman" panose="02020603050405020304" pitchFamily="18" charset="0"/>
              </a:rPr>
              <a:t>        query = user_question</a:t>
            </a:r>
          </a:p>
          <a:p>
            <a:pPr marL="0" indent="0">
              <a:buNone/>
            </a:pPr>
            <a:r>
              <a:rPr lang="en-IN" sz="4500" b="0" dirty="0">
                <a:effectLst/>
                <a:latin typeface="Times New Roman" panose="02020603050405020304" pitchFamily="18" charset="0"/>
                <a:cs typeface="Times New Roman" panose="02020603050405020304" pitchFamily="18" charset="0"/>
              </a:rPr>
              <a:t>        print(query)</a:t>
            </a:r>
          </a:p>
          <a:p>
            <a:pPr marL="0" indent="0">
              <a:buNone/>
            </a:pPr>
            <a:r>
              <a:rPr lang="en-IN" sz="4500" b="0" dirty="0">
                <a:effectLst/>
                <a:latin typeface="Times New Roman" panose="02020603050405020304" pitchFamily="18" charset="0"/>
                <a:cs typeface="Times New Roman" panose="02020603050405020304" pitchFamily="18" charset="0"/>
              </a:rPr>
              <a:t>        query = query.strip().lower()</a:t>
            </a:r>
          </a:p>
          <a:p>
            <a:pPr marL="0" indent="0">
              <a:buNone/>
            </a:pPr>
            <a:r>
              <a:rPr lang="en-IN" sz="4500" b="0" dirty="0">
                <a:effectLst/>
                <a:latin typeface="Times New Roman" panose="02020603050405020304" pitchFamily="18" charset="0"/>
                <a:cs typeface="Times New Roman" panose="02020603050405020304" pitchFamily="18" charset="0"/>
              </a:rPr>
              <a:t>        query = cleanText(query)#clean description </a:t>
            </a:r>
          </a:p>
          <a:p>
            <a:pPr marL="0" indent="0">
              <a:buNone/>
            </a:pPr>
            <a:r>
              <a:rPr lang="en-IN" sz="4500" b="0" dirty="0">
                <a:effectLst/>
                <a:latin typeface="Times New Roman" panose="02020603050405020304" pitchFamily="18" charset="0"/>
                <a:cs typeface="Times New Roman" panose="02020603050405020304" pitchFamily="18" charset="0"/>
              </a:rPr>
              <a:t>        testData = tfidf_vectorizer.transform([query]).toarray()</a:t>
            </a:r>
          </a:p>
          <a:p>
            <a:endParaRPr lang="en-IN" dirty="0"/>
          </a:p>
        </p:txBody>
      </p:sp>
      <p:sp>
        <p:nvSpPr>
          <p:cNvPr id="4" name="Content Placeholder 3">
            <a:extLst>
              <a:ext uri="{FF2B5EF4-FFF2-40B4-BE49-F238E27FC236}">
                <a16:creationId xmlns:a16="http://schemas.microsoft.com/office/drawing/2014/main" id="{E9F428EF-F0F2-C9B2-41D5-005F1504A89C}"/>
              </a:ext>
            </a:extLst>
          </p:cNvPr>
          <p:cNvSpPr>
            <a:spLocks noGrp="1"/>
          </p:cNvSpPr>
          <p:nvPr>
            <p:ph sz="half" idx="2"/>
          </p:nvPr>
        </p:nvSpPr>
        <p:spPr>
          <a:xfrm>
            <a:off x="6172202" y="1117600"/>
            <a:ext cx="5806440" cy="5898515"/>
          </a:xfrm>
        </p:spPr>
        <p:txBody>
          <a:bodyPr>
            <a:normAutofit fontScale="40000" lnSpcReduction="20000"/>
          </a:bodyPr>
          <a:lstStyle/>
          <a:p>
            <a:pPr marL="0" indent="0">
              <a:buNone/>
            </a:pPr>
            <a:r>
              <a:rPr lang="en-IN" sz="4500" b="0" dirty="0">
                <a:effectLst/>
                <a:latin typeface="Times New Roman" panose="02020603050405020304" pitchFamily="18" charset="0"/>
                <a:cs typeface="Times New Roman" panose="02020603050405020304" pitchFamily="18" charset="0"/>
              </a:rPr>
              <a:t>testData = testData[0]</a:t>
            </a:r>
          </a:p>
          <a:p>
            <a:pPr marL="0" indent="0">
              <a:buNone/>
            </a:pPr>
            <a:r>
              <a:rPr lang="en-IN" sz="4500" b="0" dirty="0">
                <a:effectLst/>
                <a:latin typeface="Times New Roman" panose="02020603050405020304" pitchFamily="18" charset="0"/>
                <a:cs typeface="Times New Roman" panose="02020603050405020304" pitchFamily="18" charset="0"/>
              </a:rPr>
              <a:t>        print(testData.shape)</a:t>
            </a:r>
          </a:p>
          <a:p>
            <a:pPr marL="0" indent="0">
              <a:buNone/>
            </a:pPr>
            <a:r>
              <a:rPr lang="en-IN" sz="4500" b="0" dirty="0">
                <a:effectLst/>
                <a:latin typeface="Times New Roman" panose="02020603050405020304" pitchFamily="18" charset="0"/>
                <a:cs typeface="Times New Roman" panose="02020603050405020304" pitchFamily="18" charset="0"/>
              </a:rPr>
              <a:t>        output =  "Sorry! unable to answer"</a:t>
            </a:r>
          </a:p>
          <a:p>
            <a:pPr marL="0" indent="0">
              <a:buNone/>
            </a:pPr>
            <a:r>
              <a:rPr lang="en-IN" sz="4500" b="0" dirty="0">
                <a:effectLst/>
                <a:latin typeface="Times New Roman" panose="02020603050405020304" pitchFamily="18" charset="0"/>
                <a:cs typeface="Times New Roman" panose="02020603050405020304" pitchFamily="18" charset="0"/>
              </a:rPr>
              <a:t>        index = -1</a:t>
            </a:r>
          </a:p>
          <a:p>
            <a:pPr marL="0" indent="0">
              <a:buNone/>
            </a:pPr>
            <a:r>
              <a:rPr lang="en-IN" sz="4500" b="0" dirty="0">
                <a:effectLst/>
                <a:latin typeface="Times New Roman" panose="02020603050405020304" pitchFamily="18" charset="0"/>
                <a:cs typeface="Times New Roman" panose="02020603050405020304" pitchFamily="18" charset="0"/>
              </a:rPr>
              <a:t>        max_accuracy = 0</a:t>
            </a:r>
          </a:p>
          <a:p>
            <a:pPr marL="0" indent="0">
              <a:buNone/>
            </a:pPr>
            <a:r>
              <a:rPr lang="en-IN" sz="4500" b="0" dirty="0">
                <a:effectLst/>
                <a:latin typeface="Times New Roman" panose="02020603050405020304" pitchFamily="18" charset="0"/>
                <a:cs typeface="Times New Roman" panose="02020603050405020304" pitchFamily="18" charset="0"/>
              </a:rPr>
              <a:t>        for i in range(len(X)):</a:t>
            </a:r>
          </a:p>
          <a:p>
            <a:pPr marL="0" indent="0">
              <a:buNone/>
            </a:pPr>
            <a:r>
              <a:rPr lang="en-IN" sz="4500" b="0" dirty="0">
                <a:effectLst/>
                <a:latin typeface="Times New Roman" panose="02020603050405020304" pitchFamily="18" charset="0"/>
                <a:cs typeface="Times New Roman" panose="02020603050405020304" pitchFamily="18" charset="0"/>
              </a:rPr>
              <a:t>            predict_score = dot(X[i], testData)/(norm(X[i])*norm(testData))</a:t>
            </a:r>
          </a:p>
          <a:p>
            <a:pPr marL="0" indent="0">
              <a:buNone/>
            </a:pPr>
            <a:r>
              <a:rPr lang="en-IN" sz="4500" b="0" dirty="0">
                <a:effectLst/>
                <a:latin typeface="Times New Roman" panose="02020603050405020304" pitchFamily="18" charset="0"/>
                <a:cs typeface="Times New Roman" panose="02020603050405020304" pitchFamily="18" charset="0"/>
              </a:rPr>
              <a:t>            if predict_score &gt; max_accuracy:</a:t>
            </a:r>
          </a:p>
          <a:p>
            <a:pPr marL="0" indent="0">
              <a:buNone/>
            </a:pPr>
            <a:r>
              <a:rPr lang="en-IN" sz="4500" b="0" dirty="0">
                <a:effectLst/>
                <a:latin typeface="Times New Roman" panose="02020603050405020304" pitchFamily="18" charset="0"/>
                <a:cs typeface="Times New Roman" panose="02020603050405020304" pitchFamily="18" charset="0"/>
              </a:rPr>
              <a:t>                max_accuracy = predict_score</a:t>
            </a:r>
          </a:p>
          <a:p>
            <a:pPr marL="0" indent="0">
              <a:buNone/>
            </a:pPr>
            <a:r>
              <a:rPr lang="en-IN" sz="4500" b="0" dirty="0">
                <a:effectLst/>
                <a:latin typeface="Times New Roman" panose="02020603050405020304" pitchFamily="18" charset="0"/>
                <a:cs typeface="Times New Roman" panose="02020603050405020304" pitchFamily="18" charset="0"/>
              </a:rPr>
              <a:t>                index = i</a:t>
            </a:r>
          </a:p>
          <a:p>
            <a:pPr marL="0" indent="0">
              <a:buNone/>
            </a:pPr>
            <a:r>
              <a:rPr lang="en-IN" sz="4500" b="0" dirty="0">
                <a:effectLst/>
                <a:latin typeface="Times New Roman" panose="02020603050405020304" pitchFamily="18" charset="0"/>
                <a:cs typeface="Times New Roman" panose="02020603050405020304" pitchFamily="18" charset="0"/>
              </a:rPr>
              <a:t>        if index != -1:</a:t>
            </a:r>
          </a:p>
          <a:p>
            <a:pPr marL="0" indent="0">
              <a:buNone/>
            </a:pPr>
            <a:r>
              <a:rPr lang="en-IN" sz="4500" b="0" dirty="0">
                <a:effectLst/>
                <a:latin typeface="Times New Roman" panose="02020603050405020304" pitchFamily="18" charset="0"/>
                <a:cs typeface="Times New Roman" panose="02020603050405020304" pitchFamily="18" charset="0"/>
              </a:rPr>
              <a:t>            output = answer[index]</a:t>
            </a:r>
          </a:p>
          <a:p>
            <a:pPr marL="0" indent="0">
              <a:buNone/>
            </a:pPr>
            <a:r>
              <a:rPr lang="en-IN" sz="4500" b="0" dirty="0">
                <a:effectLst/>
                <a:latin typeface="Times New Roman" panose="02020603050405020304" pitchFamily="18" charset="0"/>
                <a:cs typeface="Times New Roman" panose="02020603050405020304" pitchFamily="18" charset="0"/>
              </a:rPr>
              <a:t>            saveInteraction(user_question, output)</a:t>
            </a:r>
          </a:p>
          <a:p>
            <a:pPr marL="0" indent="0">
              <a:buNone/>
            </a:pPr>
            <a:r>
              <a:rPr lang="en-IN" sz="4500" b="0" dirty="0">
                <a:effectLst/>
                <a:latin typeface="Times New Roman" panose="02020603050405020304" pitchFamily="18" charset="0"/>
                <a:cs typeface="Times New Roman" panose="02020603050405020304" pitchFamily="18" charset="0"/>
              </a:rPr>
              <a:t>        print(output)    </a:t>
            </a:r>
          </a:p>
          <a:p>
            <a:pPr marL="0" indent="0">
              <a:buNone/>
            </a:pPr>
            <a:r>
              <a:rPr lang="en-IN" sz="4500" b="0" dirty="0">
                <a:effectLst/>
                <a:latin typeface="Times New Roman" panose="02020603050405020304" pitchFamily="18" charset="0"/>
                <a:cs typeface="Times New Roman" panose="02020603050405020304" pitchFamily="18" charset="0"/>
              </a:rPr>
              <a:t>        return HttpResponse("Chatbot: "+output, content_type="text/plain")</a:t>
            </a:r>
          </a:p>
        </p:txBody>
      </p:sp>
    </p:spTree>
    <p:extLst>
      <p:ext uri="{BB962C8B-B14F-4D97-AF65-F5344CB8AC3E}">
        <p14:creationId xmlns:p14="http://schemas.microsoft.com/office/powerpoint/2010/main" val="3519981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F1B2-3E6D-AD89-AADB-1A7F7D27E50F}"/>
              </a:ext>
            </a:extLst>
          </p:cNvPr>
          <p:cNvSpPr>
            <a:spLocks noGrp="1"/>
          </p:cNvSpPr>
          <p:nvPr>
            <p:ph type="title"/>
          </p:nvPr>
        </p:nvSpPr>
        <p:spPr>
          <a:xfrm>
            <a:off x="838200" y="136525"/>
            <a:ext cx="10515600" cy="666115"/>
          </a:xfrm>
        </p:spPr>
        <p:txBody>
          <a:bodyPr>
            <a:normAutofit/>
          </a:bodyPr>
          <a:lstStyle/>
          <a:p>
            <a:pPr algn="ctr"/>
            <a:r>
              <a:rPr lang="en-IN" sz="3600" b="1" dirty="0">
                <a:latin typeface="Times New Roman" panose="02020603050405020304" pitchFamily="18" charset="0"/>
                <a:cs typeface="Times New Roman" panose="02020603050405020304" pitchFamily="18" charset="0"/>
              </a:rPr>
              <a:t>CODE</a:t>
            </a:r>
            <a:endParaRPr lang="en-IN" sz="3600" dirty="0"/>
          </a:p>
        </p:txBody>
      </p:sp>
      <p:sp>
        <p:nvSpPr>
          <p:cNvPr id="3" name="Content Placeholder 2">
            <a:extLst>
              <a:ext uri="{FF2B5EF4-FFF2-40B4-BE49-F238E27FC236}">
                <a16:creationId xmlns:a16="http://schemas.microsoft.com/office/drawing/2014/main" id="{1C16F462-11B9-54AF-DE28-203BC6B783A2}"/>
              </a:ext>
            </a:extLst>
          </p:cNvPr>
          <p:cNvSpPr>
            <a:spLocks noGrp="1"/>
          </p:cNvSpPr>
          <p:nvPr>
            <p:ph sz="half" idx="1"/>
          </p:nvPr>
        </p:nvSpPr>
        <p:spPr>
          <a:xfrm>
            <a:off x="91440" y="1066800"/>
            <a:ext cx="5847080" cy="6030595"/>
          </a:xfrm>
        </p:spPr>
        <p:txBody>
          <a:bodyPr>
            <a:normAutofit fontScale="62500" lnSpcReduction="20000"/>
          </a:bodyPr>
          <a:lstStyle/>
          <a:p>
            <a:pPr marL="0" indent="0">
              <a:buNone/>
            </a:pPr>
            <a:r>
              <a:rPr lang="en-IN" b="0" dirty="0">
                <a:effectLst/>
                <a:latin typeface="Times New Roman" panose="02020603050405020304" pitchFamily="18" charset="0"/>
                <a:cs typeface="Times New Roman" panose="02020603050405020304" pitchFamily="18" charset="0"/>
              </a:rPr>
              <a:t>def AddQuestion(request):</a:t>
            </a:r>
          </a:p>
          <a:p>
            <a:pPr marL="0" indent="0">
              <a:buNone/>
            </a:pPr>
            <a:r>
              <a:rPr lang="en-IN" b="0" dirty="0">
                <a:effectLst/>
                <a:latin typeface="Times New Roman" panose="02020603050405020304" pitchFamily="18" charset="0"/>
                <a:cs typeface="Times New Roman" panose="02020603050405020304" pitchFamily="18" charset="0"/>
              </a:rPr>
              <a:t>    if request.method == 'GET':</a:t>
            </a:r>
          </a:p>
          <a:p>
            <a:pPr marL="0" indent="0">
              <a:buNone/>
            </a:pPr>
            <a:r>
              <a:rPr lang="en-IN" b="0" dirty="0">
                <a:effectLst/>
                <a:latin typeface="Times New Roman" panose="02020603050405020304" pitchFamily="18" charset="0"/>
                <a:cs typeface="Times New Roman" panose="02020603050405020304" pitchFamily="18" charset="0"/>
              </a:rPr>
              <a:t>       return render(request, 'AddQuestion.html', {})</a:t>
            </a:r>
          </a:p>
          <a:p>
            <a:pPr marL="0" indent="0">
              <a:buNone/>
            </a:pPr>
            <a:br>
              <a:rPr lang="en-IN" b="0" dirty="0">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def Signup(request):</a:t>
            </a:r>
          </a:p>
          <a:p>
            <a:pPr marL="0" indent="0">
              <a:buNone/>
            </a:pPr>
            <a:r>
              <a:rPr lang="en-IN" b="0" dirty="0">
                <a:effectLst/>
                <a:latin typeface="Times New Roman" panose="02020603050405020304" pitchFamily="18" charset="0"/>
                <a:cs typeface="Times New Roman" panose="02020603050405020304" pitchFamily="18" charset="0"/>
              </a:rPr>
              <a:t>    if request.method == 'GET':</a:t>
            </a:r>
          </a:p>
          <a:p>
            <a:pPr marL="0" indent="0">
              <a:buNone/>
            </a:pPr>
            <a:r>
              <a:rPr lang="en-IN" b="0" dirty="0">
                <a:effectLst/>
                <a:latin typeface="Times New Roman" panose="02020603050405020304" pitchFamily="18" charset="0"/>
                <a:cs typeface="Times New Roman" panose="02020603050405020304" pitchFamily="18" charset="0"/>
              </a:rPr>
              <a:t>       return render(request, 'Signup.html', {})</a:t>
            </a:r>
          </a:p>
          <a:p>
            <a:pPr marL="0" indent="0">
              <a:buNone/>
            </a:pPr>
            <a:br>
              <a:rPr lang="en-IN" b="0" dirty="0">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def index(request):</a:t>
            </a:r>
          </a:p>
          <a:p>
            <a:pPr marL="0" indent="0">
              <a:buNone/>
            </a:pPr>
            <a:r>
              <a:rPr lang="en-IN" b="0" dirty="0">
                <a:effectLst/>
                <a:latin typeface="Times New Roman" panose="02020603050405020304" pitchFamily="18" charset="0"/>
                <a:cs typeface="Times New Roman" panose="02020603050405020304" pitchFamily="18" charset="0"/>
              </a:rPr>
              <a:t>    if request.method == 'GET':</a:t>
            </a:r>
          </a:p>
          <a:p>
            <a:pPr marL="0" indent="0">
              <a:buNone/>
            </a:pPr>
            <a:r>
              <a:rPr lang="en-IN" b="0" dirty="0">
                <a:effectLst/>
                <a:latin typeface="Times New Roman" panose="02020603050405020304" pitchFamily="18" charset="0"/>
                <a:cs typeface="Times New Roman" panose="02020603050405020304" pitchFamily="18" charset="0"/>
              </a:rPr>
              <a:t>       return render(request, 'index.html', {})</a:t>
            </a:r>
          </a:p>
          <a:p>
            <a:pPr marL="0" indent="0">
              <a:buNone/>
            </a:pPr>
            <a:br>
              <a:rPr lang="en-IN" b="0" dirty="0">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def UserLogin(request):</a:t>
            </a:r>
          </a:p>
          <a:p>
            <a:pPr marL="0" indent="0">
              <a:buNone/>
            </a:pPr>
            <a:r>
              <a:rPr lang="en-IN" b="0" dirty="0">
                <a:effectLst/>
                <a:latin typeface="Times New Roman" panose="02020603050405020304" pitchFamily="18" charset="0"/>
                <a:cs typeface="Times New Roman" panose="02020603050405020304" pitchFamily="18" charset="0"/>
              </a:rPr>
              <a:t>    if request.method == 'GET':</a:t>
            </a:r>
          </a:p>
          <a:p>
            <a:pPr marL="0" indent="0">
              <a:buNone/>
            </a:pPr>
            <a:r>
              <a:rPr lang="en-IN" b="0" dirty="0">
                <a:effectLst/>
                <a:latin typeface="Times New Roman" panose="02020603050405020304" pitchFamily="18" charset="0"/>
                <a:cs typeface="Times New Roman" panose="02020603050405020304" pitchFamily="18" charset="0"/>
              </a:rPr>
              <a:t>       return render(request, 'UserLogin.html', {})</a:t>
            </a:r>
          </a:p>
          <a:p>
            <a:pPr marL="0" indent="0">
              <a:buNone/>
            </a:pPr>
            <a:r>
              <a:rPr lang="en-IN" b="0" dirty="0">
                <a:effectLst/>
                <a:latin typeface="Times New Roman" panose="02020603050405020304" pitchFamily="18" charset="0"/>
                <a:cs typeface="Times New Roman" panose="02020603050405020304" pitchFamily="18" charset="0"/>
              </a:rPr>
              <a:t>    </a:t>
            </a:r>
          </a:p>
          <a:p>
            <a:pPr marL="0" indent="0">
              <a:buNone/>
            </a:pPr>
            <a:r>
              <a:rPr lang="en-IN" b="0" dirty="0">
                <a:effectLst/>
                <a:latin typeface="Times New Roman" panose="02020603050405020304" pitchFamily="18" charset="0"/>
                <a:cs typeface="Times New Roman" panose="02020603050405020304" pitchFamily="18" charset="0"/>
              </a:rPr>
              <a:t>def AdminLogin(request):</a:t>
            </a:r>
          </a:p>
          <a:p>
            <a:pPr marL="0" indent="0">
              <a:buNone/>
            </a:pPr>
            <a:r>
              <a:rPr lang="en-IN" b="0" dirty="0">
                <a:effectLst/>
                <a:latin typeface="Times New Roman" panose="02020603050405020304" pitchFamily="18" charset="0"/>
                <a:cs typeface="Times New Roman" panose="02020603050405020304" pitchFamily="18" charset="0"/>
              </a:rPr>
              <a:t>    if request.method == 'GET':</a:t>
            </a:r>
          </a:p>
          <a:p>
            <a:pPr marL="0" indent="0">
              <a:buNone/>
            </a:pPr>
            <a:r>
              <a:rPr lang="en-IN" b="0" dirty="0">
                <a:effectLst/>
                <a:latin typeface="Times New Roman" panose="02020603050405020304" pitchFamily="18" charset="0"/>
                <a:cs typeface="Times New Roman" panose="02020603050405020304" pitchFamily="18" charset="0"/>
              </a:rPr>
              <a:t>        return render(request, 'AdminLogin.html', {}) </a:t>
            </a:r>
          </a:p>
          <a:p>
            <a:endParaRPr lang="en-IN" dirty="0"/>
          </a:p>
        </p:txBody>
      </p:sp>
      <p:sp>
        <p:nvSpPr>
          <p:cNvPr id="4" name="Content Placeholder 3">
            <a:extLst>
              <a:ext uri="{FF2B5EF4-FFF2-40B4-BE49-F238E27FC236}">
                <a16:creationId xmlns:a16="http://schemas.microsoft.com/office/drawing/2014/main" id="{43C300AF-C211-A11C-49F7-79C7B77261ED}"/>
              </a:ext>
            </a:extLst>
          </p:cNvPr>
          <p:cNvSpPr>
            <a:spLocks noGrp="1"/>
          </p:cNvSpPr>
          <p:nvPr>
            <p:ph sz="half" idx="2"/>
          </p:nvPr>
        </p:nvSpPr>
        <p:spPr>
          <a:xfrm>
            <a:off x="6172200" y="955040"/>
            <a:ext cx="5847080" cy="6030595"/>
          </a:xfrm>
        </p:spPr>
        <p:txBody>
          <a:bodyPr>
            <a:normAutofit fontScale="62500" lnSpcReduction="20000"/>
          </a:bodyPr>
          <a:lstStyle/>
          <a:p>
            <a:pPr marL="0" indent="0">
              <a:buNone/>
            </a:pPr>
            <a:r>
              <a:rPr lang="en-IN" b="0" dirty="0">
                <a:effectLst/>
                <a:latin typeface="Times New Roman" panose="02020603050405020304" pitchFamily="18" charset="0"/>
                <a:cs typeface="Times New Roman" panose="02020603050405020304" pitchFamily="18" charset="0"/>
              </a:rPr>
              <a:t>def AdminLoginAction(request):</a:t>
            </a:r>
          </a:p>
          <a:p>
            <a:pPr marL="0" indent="0">
              <a:buNone/>
            </a:pPr>
            <a:r>
              <a:rPr lang="en-IN" b="0" dirty="0">
                <a:effectLst/>
                <a:latin typeface="Times New Roman" panose="02020603050405020304" pitchFamily="18" charset="0"/>
                <a:cs typeface="Times New Roman" panose="02020603050405020304" pitchFamily="18" charset="0"/>
              </a:rPr>
              <a:t>    if request.method == 'POST':</a:t>
            </a:r>
          </a:p>
          <a:p>
            <a:pPr marL="0" indent="0">
              <a:buNone/>
            </a:pPr>
            <a:r>
              <a:rPr lang="en-IN" b="0" dirty="0">
                <a:effectLst/>
                <a:latin typeface="Times New Roman" panose="02020603050405020304" pitchFamily="18" charset="0"/>
                <a:cs typeface="Times New Roman" panose="02020603050405020304" pitchFamily="18" charset="0"/>
              </a:rPr>
              <a:t>        global userid</a:t>
            </a:r>
          </a:p>
          <a:p>
            <a:pPr marL="0" indent="0">
              <a:buNone/>
            </a:pPr>
            <a:r>
              <a:rPr lang="en-IN" b="0" dirty="0">
                <a:effectLst/>
                <a:latin typeface="Times New Roman" panose="02020603050405020304" pitchFamily="18" charset="0"/>
                <a:cs typeface="Times New Roman" panose="02020603050405020304" pitchFamily="18" charset="0"/>
              </a:rPr>
              <a:t>        user = request.POST.get('t1', False)</a:t>
            </a:r>
          </a:p>
          <a:p>
            <a:pPr marL="0" indent="0">
              <a:buNone/>
            </a:pPr>
            <a:r>
              <a:rPr lang="en-IN" b="0" dirty="0">
                <a:effectLst/>
                <a:latin typeface="Times New Roman" panose="02020603050405020304" pitchFamily="18" charset="0"/>
                <a:cs typeface="Times New Roman" panose="02020603050405020304" pitchFamily="18" charset="0"/>
              </a:rPr>
              <a:t>        password = request.POST.get('t2', False)</a:t>
            </a:r>
          </a:p>
          <a:p>
            <a:pPr marL="0" indent="0">
              <a:buNone/>
            </a:pPr>
            <a:r>
              <a:rPr lang="en-IN" b="0" dirty="0">
                <a:effectLst/>
                <a:latin typeface="Times New Roman" panose="02020603050405020304" pitchFamily="18" charset="0"/>
                <a:cs typeface="Times New Roman" panose="02020603050405020304" pitchFamily="18" charset="0"/>
              </a:rPr>
              <a:t>        if user == "admin" and password == "admin":</a:t>
            </a:r>
          </a:p>
          <a:p>
            <a:pPr marL="0" indent="0">
              <a:buNone/>
            </a:pPr>
            <a:r>
              <a:rPr lang="en-IN" b="0" dirty="0">
                <a:effectLst/>
                <a:latin typeface="Times New Roman" panose="02020603050405020304" pitchFamily="18" charset="0"/>
                <a:cs typeface="Times New Roman" panose="02020603050405020304" pitchFamily="18" charset="0"/>
              </a:rPr>
              <a:t>            context= {'data':'Welcome '+user}</a:t>
            </a:r>
          </a:p>
          <a:p>
            <a:pPr marL="0" indent="0">
              <a:buNone/>
            </a:pPr>
            <a:r>
              <a:rPr lang="en-IN" b="0" dirty="0">
                <a:effectLst/>
                <a:latin typeface="Times New Roman" panose="02020603050405020304" pitchFamily="18" charset="0"/>
                <a:cs typeface="Times New Roman" panose="02020603050405020304" pitchFamily="18" charset="0"/>
              </a:rPr>
              <a:t>            return render(request, 'AdminScreen.html', context)</a:t>
            </a:r>
          </a:p>
          <a:p>
            <a:pPr marL="0" indent="0">
              <a:buNone/>
            </a:pPr>
            <a:r>
              <a:rPr lang="en-IN" b="0" dirty="0">
                <a:effectLst/>
                <a:latin typeface="Times New Roman" panose="02020603050405020304" pitchFamily="18" charset="0"/>
                <a:cs typeface="Times New Roman" panose="02020603050405020304" pitchFamily="18" charset="0"/>
              </a:rPr>
              <a:t>        else:</a:t>
            </a:r>
          </a:p>
          <a:p>
            <a:pPr marL="0" indent="0">
              <a:buNone/>
            </a:pPr>
            <a:r>
              <a:rPr lang="en-IN" b="0" dirty="0">
                <a:effectLst/>
                <a:latin typeface="Times New Roman" panose="02020603050405020304" pitchFamily="18" charset="0"/>
                <a:cs typeface="Times New Roman" panose="02020603050405020304" pitchFamily="18" charset="0"/>
              </a:rPr>
              <a:t>            context= {'data':'Invalid Login'}</a:t>
            </a:r>
          </a:p>
          <a:p>
            <a:pPr marL="0" indent="0">
              <a:buNone/>
            </a:pPr>
            <a:r>
              <a:rPr lang="en-IN" b="0" dirty="0">
                <a:effectLst/>
                <a:latin typeface="Times New Roman" panose="02020603050405020304" pitchFamily="18" charset="0"/>
                <a:cs typeface="Times New Roman" panose="02020603050405020304" pitchFamily="18" charset="0"/>
              </a:rPr>
              <a:t>            return render(request, 'AdminLogin.html', context)</a:t>
            </a:r>
          </a:p>
          <a:p>
            <a:pPr marL="0" indent="0">
              <a:buNone/>
            </a:pPr>
            <a:br>
              <a:rPr lang="en-IN" b="0" dirty="0">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def UserLoginAction(request):</a:t>
            </a:r>
          </a:p>
          <a:p>
            <a:pPr marL="0" indent="0">
              <a:buNone/>
            </a:pPr>
            <a:r>
              <a:rPr lang="en-IN" b="0" dirty="0">
                <a:effectLst/>
                <a:latin typeface="Times New Roman" panose="02020603050405020304" pitchFamily="18" charset="0"/>
                <a:cs typeface="Times New Roman" panose="02020603050405020304" pitchFamily="18" charset="0"/>
              </a:rPr>
              <a:t>    if request.method == 'POST':</a:t>
            </a:r>
          </a:p>
          <a:p>
            <a:pPr marL="0" indent="0">
              <a:buNone/>
            </a:pPr>
            <a:r>
              <a:rPr lang="en-IN" b="0" dirty="0">
                <a:effectLst/>
                <a:latin typeface="Times New Roman" panose="02020603050405020304" pitchFamily="18" charset="0"/>
                <a:cs typeface="Times New Roman" panose="02020603050405020304" pitchFamily="18" charset="0"/>
              </a:rPr>
              <a:t>        global uname</a:t>
            </a:r>
          </a:p>
          <a:p>
            <a:pPr marL="0" indent="0">
              <a:buNone/>
            </a:pPr>
            <a:r>
              <a:rPr lang="en-IN" b="0" dirty="0">
                <a:effectLst/>
                <a:latin typeface="Times New Roman" panose="02020603050405020304" pitchFamily="18" charset="0"/>
                <a:cs typeface="Times New Roman" panose="02020603050405020304" pitchFamily="18" charset="0"/>
              </a:rPr>
              <a:t>username = request.POST.get('t1', False)</a:t>
            </a:r>
          </a:p>
          <a:p>
            <a:pPr marL="0" indent="0">
              <a:buNone/>
            </a:pPr>
            <a:r>
              <a:rPr lang="en-IN" b="0" dirty="0">
                <a:effectLst/>
                <a:latin typeface="Times New Roman" panose="02020603050405020304" pitchFamily="18" charset="0"/>
                <a:cs typeface="Times New Roman" panose="02020603050405020304" pitchFamily="18" charset="0"/>
              </a:rPr>
              <a:t>        password = request.POST.get('t2', False)</a:t>
            </a:r>
          </a:p>
          <a:p>
            <a:pPr marL="0" indent="0">
              <a:buNone/>
            </a:pPr>
            <a:r>
              <a:rPr lang="en-IN" b="0" dirty="0">
                <a:effectLst/>
                <a:latin typeface="Times New Roman" panose="02020603050405020304" pitchFamily="18" charset="0"/>
                <a:cs typeface="Times New Roman" panose="02020603050405020304" pitchFamily="18" charset="0"/>
              </a:rPr>
              <a:t>        index = 0</a:t>
            </a:r>
          </a:p>
          <a:p>
            <a:endParaRPr lang="en-IN" dirty="0"/>
          </a:p>
        </p:txBody>
      </p:sp>
      <p:sp>
        <p:nvSpPr>
          <p:cNvPr id="6" name="Slide Number Placeholder 5">
            <a:extLst>
              <a:ext uri="{FF2B5EF4-FFF2-40B4-BE49-F238E27FC236}">
                <a16:creationId xmlns:a16="http://schemas.microsoft.com/office/drawing/2014/main" id="{A4C59FFF-202F-42AB-32B3-5391D5DCE765}"/>
              </a:ext>
            </a:extLst>
          </p:cNvPr>
          <p:cNvSpPr>
            <a:spLocks noGrp="1"/>
          </p:cNvSpPr>
          <p:nvPr>
            <p:ph type="sldNum" sz="quarter" idx="12"/>
          </p:nvPr>
        </p:nvSpPr>
        <p:spPr/>
        <p:txBody>
          <a:bodyPr/>
          <a:lstStyle/>
          <a:p>
            <a:fld id="{A0183BA4-7B10-4BE3-A0B2-A48721054ED6}" type="slidenum">
              <a:rPr lang="en-IN" smtClean="0"/>
              <a:t>38</a:t>
            </a:fld>
            <a:endParaRPr lang="en-IN"/>
          </a:p>
        </p:txBody>
      </p:sp>
    </p:spTree>
    <p:extLst>
      <p:ext uri="{BB962C8B-B14F-4D97-AF65-F5344CB8AC3E}">
        <p14:creationId xmlns:p14="http://schemas.microsoft.com/office/powerpoint/2010/main" val="2703924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3E78-5CC3-63E4-3B94-757587A2BA02}"/>
              </a:ext>
            </a:extLst>
          </p:cNvPr>
          <p:cNvSpPr>
            <a:spLocks noGrp="1"/>
          </p:cNvSpPr>
          <p:nvPr>
            <p:ph type="title"/>
          </p:nvPr>
        </p:nvSpPr>
        <p:spPr>
          <a:xfrm>
            <a:off x="838200" y="136525"/>
            <a:ext cx="10515600" cy="859155"/>
          </a:xfrm>
        </p:spPr>
        <p:txBody>
          <a:bodyPr>
            <a:normAutofit/>
          </a:bodyPr>
          <a:lstStyle/>
          <a:p>
            <a:pPr algn="ctr"/>
            <a:r>
              <a:rPr lang="en-IN" sz="3600" b="1" dirty="0">
                <a:latin typeface="Times New Roman" panose="02020603050405020304" pitchFamily="18" charset="0"/>
                <a:cs typeface="Times New Roman" panose="02020603050405020304" pitchFamily="18" charset="0"/>
              </a:rPr>
              <a:t>CODE</a:t>
            </a:r>
            <a:endParaRPr lang="en-IN" sz="3600" dirty="0"/>
          </a:p>
        </p:txBody>
      </p:sp>
      <p:sp>
        <p:nvSpPr>
          <p:cNvPr id="3" name="Content Placeholder 2">
            <a:extLst>
              <a:ext uri="{FF2B5EF4-FFF2-40B4-BE49-F238E27FC236}">
                <a16:creationId xmlns:a16="http://schemas.microsoft.com/office/drawing/2014/main" id="{01646711-3D6B-88FB-972F-6ECCEC183E1D}"/>
              </a:ext>
            </a:extLst>
          </p:cNvPr>
          <p:cNvSpPr>
            <a:spLocks noGrp="1"/>
          </p:cNvSpPr>
          <p:nvPr>
            <p:ph sz="half" idx="1"/>
          </p:nvPr>
        </p:nvSpPr>
        <p:spPr>
          <a:xfrm>
            <a:off x="132081" y="1137920"/>
            <a:ext cx="5887720" cy="5847715"/>
          </a:xfrm>
        </p:spPr>
        <p:txBody>
          <a:bodyPr>
            <a:normAutofit fontScale="32500" lnSpcReduction="20000"/>
          </a:bodyPr>
          <a:lstStyle/>
          <a:p>
            <a:pPr marL="0" indent="0">
              <a:buNone/>
            </a:pPr>
            <a:r>
              <a:rPr lang="en-IN" sz="5500" b="0" dirty="0">
                <a:effectLst/>
                <a:latin typeface="Times New Roman" panose="02020603050405020304" pitchFamily="18" charset="0"/>
                <a:cs typeface="Times New Roman" panose="02020603050405020304" pitchFamily="18" charset="0"/>
              </a:rPr>
              <a:t>con = pymysql.connect(host='127.0.0.1',port = 3306,user = 'root', password = 'root', database = 'BankChatbot',charset='utf8')</a:t>
            </a:r>
          </a:p>
          <a:p>
            <a:pPr marL="0" indent="0">
              <a:buNone/>
            </a:pPr>
            <a:r>
              <a:rPr lang="en-IN" sz="5500" b="0" dirty="0">
                <a:effectLst/>
                <a:latin typeface="Times New Roman" panose="02020603050405020304" pitchFamily="18" charset="0"/>
                <a:cs typeface="Times New Roman" panose="02020603050405020304" pitchFamily="18" charset="0"/>
              </a:rPr>
              <a:t>        with con:    </a:t>
            </a:r>
          </a:p>
          <a:p>
            <a:pPr marL="0" indent="0">
              <a:buNone/>
            </a:pPr>
            <a:r>
              <a:rPr lang="en-IN" sz="5500" b="0" dirty="0">
                <a:effectLst/>
                <a:latin typeface="Times New Roman" panose="02020603050405020304" pitchFamily="18" charset="0"/>
                <a:cs typeface="Times New Roman" panose="02020603050405020304" pitchFamily="18" charset="0"/>
              </a:rPr>
              <a:t>            cur = con.cursor()</a:t>
            </a:r>
          </a:p>
          <a:p>
            <a:pPr marL="0" indent="0">
              <a:buNone/>
            </a:pPr>
            <a:r>
              <a:rPr lang="en-IN" sz="5500" b="0" dirty="0">
                <a:effectLst/>
                <a:latin typeface="Times New Roman" panose="02020603050405020304" pitchFamily="18" charset="0"/>
                <a:cs typeface="Times New Roman" panose="02020603050405020304" pitchFamily="18" charset="0"/>
              </a:rPr>
              <a:t>            cur.execute("select * FROM register")</a:t>
            </a:r>
          </a:p>
          <a:p>
            <a:pPr marL="0" indent="0">
              <a:buNone/>
            </a:pPr>
            <a:r>
              <a:rPr lang="en-IN" sz="5500" b="0" dirty="0">
                <a:effectLst/>
                <a:latin typeface="Times New Roman" panose="02020603050405020304" pitchFamily="18" charset="0"/>
                <a:cs typeface="Times New Roman" panose="02020603050405020304" pitchFamily="18" charset="0"/>
              </a:rPr>
              <a:t>            rows = cur.fetchall()</a:t>
            </a:r>
          </a:p>
          <a:p>
            <a:pPr marL="0" indent="0">
              <a:buNone/>
            </a:pPr>
            <a:r>
              <a:rPr lang="en-IN" sz="5500" b="0" dirty="0">
                <a:effectLst/>
                <a:latin typeface="Times New Roman" panose="02020603050405020304" pitchFamily="18" charset="0"/>
                <a:cs typeface="Times New Roman" panose="02020603050405020304" pitchFamily="18" charset="0"/>
              </a:rPr>
              <a:t>            for row in rows:</a:t>
            </a:r>
          </a:p>
          <a:p>
            <a:pPr marL="0" indent="0">
              <a:buNone/>
            </a:pPr>
            <a:r>
              <a:rPr lang="en-IN" sz="5500" b="0" dirty="0">
                <a:effectLst/>
                <a:latin typeface="Times New Roman" panose="02020603050405020304" pitchFamily="18" charset="0"/>
                <a:cs typeface="Times New Roman" panose="02020603050405020304" pitchFamily="18" charset="0"/>
              </a:rPr>
              <a:t>                if row[0] == username and password == row[1]:</a:t>
            </a:r>
          </a:p>
          <a:p>
            <a:pPr marL="0" indent="0">
              <a:buNone/>
            </a:pPr>
            <a:r>
              <a:rPr lang="en-IN" sz="5500" b="0" dirty="0">
                <a:effectLst/>
                <a:latin typeface="Times New Roman" panose="02020603050405020304" pitchFamily="18" charset="0"/>
                <a:cs typeface="Times New Roman" panose="02020603050405020304" pitchFamily="18" charset="0"/>
              </a:rPr>
              <a:t>                    uname = username</a:t>
            </a:r>
          </a:p>
          <a:p>
            <a:pPr marL="0" indent="0">
              <a:buNone/>
            </a:pPr>
            <a:r>
              <a:rPr lang="en-IN" sz="5500" b="0" dirty="0">
                <a:effectLst/>
                <a:latin typeface="Times New Roman" panose="02020603050405020304" pitchFamily="18" charset="0"/>
                <a:cs typeface="Times New Roman" panose="02020603050405020304" pitchFamily="18" charset="0"/>
              </a:rPr>
              <a:t>                    index = 1</a:t>
            </a:r>
          </a:p>
          <a:p>
            <a:pPr marL="0" indent="0">
              <a:buNone/>
            </a:pPr>
            <a:r>
              <a:rPr lang="en-IN" sz="5500" b="0" dirty="0">
                <a:effectLst/>
                <a:latin typeface="Times New Roman" panose="02020603050405020304" pitchFamily="18" charset="0"/>
                <a:cs typeface="Times New Roman" panose="02020603050405020304" pitchFamily="18" charset="0"/>
              </a:rPr>
              <a:t>                    break       </a:t>
            </a:r>
          </a:p>
          <a:p>
            <a:pPr marL="0" indent="0">
              <a:buNone/>
            </a:pPr>
            <a:r>
              <a:rPr lang="en-IN" sz="5500" b="0" dirty="0">
                <a:effectLst/>
                <a:latin typeface="Times New Roman" panose="02020603050405020304" pitchFamily="18" charset="0"/>
                <a:cs typeface="Times New Roman" panose="02020603050405020304" pitchFamily="18" charset="0"/>
              </a:rPr>
              <a:t>        if index == 1:</a:t>
            </a:r>
          </a:p>
          <a:p>
            <a:pPr marL="0" indent="0">
              <a:buNone/>
            </a:pPr>
            <a:r>
              <a:rPr lang="en-IN" sz="5500" b="0" dirty="0">
                <a:effectLst/>
                <a:latin typeface="Times New Roman" panose="02020603050405020304" pitchFamily="18" charset="0"/>
                <a:cs typeface="Times New Roman" panose="02020603050405020304" pitchFamily="18" charset="0"/>
              </a:rPr>
              <a:t>            context= {'data':'welcome '+username}</a:t>
            </a:r>
          </a:p>
          <a:p>
            <a:pPr marL="0" indent="0">
              <a:buNone/>
            </a:pPr>
            <a:r>
              <a:rPr lang="en-IN" sz="5500" b="0" dirty="0">
                <a:effectLst/>
                <a:latin typeface="Times New Roman" panose="02020603050405020304" pitchFamily="18" charset="0"/>
                <a:cs typeface="Times New Roman" panose="02020603050405020304" pitchFamily="18" charset="0"/>
              </a:rPr>
              <a:t>            return render(request, 'UserScreen.html', context)</a:t>
            </a:r>
          </a:p>
          <a:p>
            <a:pPr marL="0" indent="0">
              <a:buNone/>
            </a:pPr>
            <a:r>
              <a:rPr lang="en-IN" sz="5500" b="0" dirty="0">
                <a:effectLst/>
                <a:latin typeface="Times New Roman" panose="02020603050405020304" pitchFamily="18" charset="0"/>
                <a:cs typeface="Times New Roman" panose="02020603050405020304" pitchFamily="18" charset="0"/>
              </a:rPr>
              <a:t>        else:</a:t>
            </a:r>
          </a:p>
          <a:p>
            <a:pPr marL="0" indent="0">
              <a:buNone/>
            </a:pPr>
            <a:r>
              <a:rPr lang="en-IN" sz="5500" b="0" dirty="0">
                <a:effectLst/>
                <a:latin typeface="Times New Roman" panose="02020603050405020304" pitchFamily="18" charset="0"/>
                <a:cs typeface="Times New Roman" panose="02020603050405020304" pitchFamily="18" charset="0"/>
              </a:rPr>
              <a:t>            context= {'data':'login failed'}</a:t>
            </a:r>
          </a:p>
          <a:p>
            <a:pPr marL="0" indent="0">
              <a:buNone/>
            </a:pPr>
            <a:r>
              <a:rPr lang="en-IN" sz="5500" b="0" dirty="0">
                <a:effectLst/>
                <a:latin typeface="Times New Roman" panose="02020603050405020304" pitchFamily="18" charset="0"/>
                <a:cs typeface="Times New Roman" panose="02020603050405020304" pitchFamily="18" charset="0"/>
              </a:rPr>
              <a:t>            return render(request, 'UserLogin.html', context)</a:t>
            </a:r>
          </a:p>
          <a:p>
            <a:endParaRPr lang="en-IN" dirty="0"/>
          </a:p>
        </p:txBody>
      </p:sp>
      <p:sp>
        <p:nvSpPr>
          <p:cNvPr id="4" name="Content Placeholder 3">
            <a:extLst>
              <a:ext uri="{FF2B5EF4-FFF2-40B4-BE49-F238E27FC236}">
                <a16:creationId xmlns:a16="http://schemas.microsoft.com/office/drawing/2014/main" id="{3E8184CF-2685-F095-2A97-71627F95C695}"/>
              </a:ext>
            </a:extLst>
          </p:cNvPr>
          <p:cNvSpPr>
            <a:spLocks noGrp="1"/>
          </p:cNvSpPr>
          <p:nvPr>
            <p:ph sz="half" idx="2"/>
          </p:nvPr>
        </p:nvSpPr>
        <p:spPr>
          <a:xfrm>
            <a:off x="6172201" y="1229360"/>
            <a:ext cx="5816600" cy="5847715"/>
          </a:xfrm>
        </p:spPr>
        <p:txBody>
          <a:bodyPr>
            <a:normAutofit fontScale="32500" lnSpcReduction="20000"/>
          </a:bodyPr>
          <a:lstStyle/>
          <a:p>
            <a:pPr marL="0" indent="0">
              <a:buNone/>
            </a:pPr>
            <a:r>
              <a:rPr lang="en-IN" sz="5500" b="0" dirty="0">
                <a:effectLst/>
                <a:latin typeface="Times New Roman" panose="02020603050405020304" pitchFamily="18" charset="0"/>
                <a:cs typeface="Times New Roman" panose="02020603050405020304" pitchFamily="18" charset="0"/>
              </a:rPr>
              <a:t>def SignupAction(request):</a:t>
            </a:r>
          </a:p>
          <a:p>
            <a:pPr marL="0" indent="0">
              <a:buNone/>
            </a:pPr>
            <a:r>
              <a:rPr lang="en-IN" sz="5500" b="0" dirty="0">
                <a:effectLst/>
                <a:latin typeface="Times New Roman" panose="02020603050405020304" pitchFamily="18" charset="0"/>
                <a:cs typeface="Times New Roman" panose="02020603050405020304" pitchFamily="18" charset="0"/>
              </a:rPr>
              <a:t>    if request.method == 'POST':</a:t>
            </a:r>
          </a:p>
          <a:p>
            <a:pPr marL="0" indent="0">
              <a:buNone/>
            </a:pPr>
            <a:r>
              <a:rPr lang="en-IN" sz="5500" b="0" dirty="0">
                <a:effectLst/>
                <a:latin typeface="Times New Roman" panose="02020603050405020304" pitchFamily="18" charset="0"/>
                <a:cs typeface="Times New Roman" panose="02020603050405020304" pitchFamily="18" charset="0"/>
              </a:rPr>
              <a:t>        username = request.POST.get('t1', False)</a:t>
            </a:r>
          </a:p>
          <a:p>
            <a:pPr marL="0" indent="0">
              <a:buNone/>
            </a:pPr>
            <a:r>
              <a:rPr lang="en-IN" sz="5500" b="0" dirty="0">
                <a:effectLst/>
                <a:latin typeface="Times New Roman" panose="02020603050405020304" pitchFamily="18" charset="0"/>
                <a:cs typeface="Times New Roman" panose="02020603050405020304" pitchFamily="18" charset="0"/>
              </a:rPr>
              <a:t>        password = request.POST.get('t2', False)</a:t>
            </a:r>
          </a:p>
          <a:p>
            <a:pPr marL="0" indent="0">
              <a:buNone/>
            </a:pPr>
            <a:r>
              <a:rPr lang="en-IN" sz="5500" b="0" dirty="0">
                <a:effectLst/>
                <a:latin typeface="Times New Roman" panose="02020603050405020304" pitchFamily="18" charset="0"/>
                <a:cs typeface="Times New Roman" panose="02020603050405020304" pitchFamily="18" charset="0"/>
              </a:rPr>
              <a:t>        contact = request.POST.get('t3', False)</a:t>
            </a:r>
          </a:p>
          <a:p>
            <a:pPr marL="0" indent="0">
              <a:buNone/>
            </a:pPr>
            <a:r>
              <a:rPr lang="en-IN" sz="5500" b="0" dirty="0">
                <a:effectLst/>
                <a:latin typeface="Times New Roman" panose="02020603050405020304" pitchFamily="18" charset="0"/>
                <a:cs typeface="Times New Roman" panose="02020603050405020304" pitchFamily="18" charset="0"/>
              </a:rPr>
              <a:t>        email = request.POST.get('t4', False)</a:t>
            </a:r>
          </a:p>
          <a:p>
            <a:pPr marL="0" indent="0">
              <a:buNone/>
            </a:pPr>
            <a:r>
              <a:rPr lang="en-IN" sz="5500" b="0" dirty="0">
                <a:effectLst/>
                <a:latin typeface="Times New Roman" panose="02020603050405020304" pitchFamily="18" charset="0"/>
                <a:cs typeface="Times New Roman" panose="02020603050405020304" pitchFamily="18" charset="0"/>
              </a:rPr>
              <a:t>        address = request.POST.get('t5', False)</a:t>
            </a:r>
          </a:p>
          <a:p>
            <a:pPr marL="0" indent="0">
              <a:buNone/>
            </a:pPr>
            <a:r>
              <a:rPr lang="en-IN" sz="5500" b="0" dirty="0">
                <a:effectLst/>
                <a:latin typeface="Times New Roman" panose="02020603050405020304" pitchFamily="18" charset="0"/>
                <a:cs typeface="Times New Roman" panose="02020603050405020304" pitchFamily="18" charset="0"/>
              </a:rPr>
              <a:t>        status = "none"</a:t>
            </a:r>
          </a:p>
          <a:p>
            <a:pPr marL="0" indent="0">
              <a:buNone/>
            </a:pPr>
            <a:r>
              <a:rPr lang="en-IN" sz="5500" b="0" dirty="0">
                <a:effectLst/>
                <a:latin typeface="Times New Roman" panose="02020603050405020304" pitchFamily="18" charset="0"/>
                <a:cs typeface="Times New Roman" panose="02020603050405020304" pitchFamily="18" charset="0"/>
              </a:rPr>
              <a:t>        con = pymysql.connect(host='127.0.0.1',port = 3306,user = 'root', password = 'root', database = 'BankChatbot',charset='utf8')</a:t>
            </a:r>
          </a:p>
          <a:p>
            <a:pPr marL="0" indent="0">
              <a:buNone/>
            </a:pPr>
            <a:r>
              <a:rPr lang="en-IN" sz="5500" b="0" dirty="0">
                <a:effectLst/>
                <a:latin typeface="Times New Roman" panose="02020603050405020304" pitchFamily="18" charset="0"/>
                <a:cs typeface="Times New Roman" panose="02020603050405020304" pitchFamily="18" charset="0"/>
              </a:rPr>
              <a:t>        with con:    </a:t>
            </a:r>
          </a:p>
          <a:p>
            <a:pPr marL="0" indent="0">
              <a:buNone/>
            </a:pPr>
            <a:r>
              <a:rPr lang="en-IN" sz="5500" b="0" dirty="0">
                <a:effectLst/>
                <a:latin typeface="Times New Roman" panose="02020603050405020304" pitchFamily="18" charset="0"/>
                <a:cs typeface="Times New Roman" panose="02020603050405020304" pitchFamily="18" charset="0"/>
              </a:rPr>
              <a:t>            cur = con.cursor()</a:t>
            </a:r>
          </a:p>
          <a:p>
            <a:pPr marL="0" indent="0">
              <a:buNone/>
            </a:pPr>
            <a:r>
              <a:rPr lang="en-IN" sz="5500" b="0" dirty="0">
                <a:effectLst/>
                <a:latin typeface="Times New Roman" panose="02020603050405020304" pitchFamily="18" charset="0"/>
                <a:cs typeface="Times New Roman" panose="02020603050405020304" pitchFamily="18" charset="0"/>
              </a:rPr>
              <a:t>            cur.execute("select * FROM register")</a:t>
            </a:r>
          </a:p>
          <a:p>
            <a:pPr marL="0" indent="0">
              <a:buNone/>
            </a:pPr>
            <a:r>
              <a:rPr lang="en-IN" sz="5500" b="0" dirty="0">
                <a:effectLst/>
                <a:latin typeface="Times New Roman" panose="02020603050405020304" pitchFamily="18" charset="0"/>
                <a:cs typeface="Times New Roman" panose="02020603050405020304" pitchFamily="18" charset="0"/>
              </a:rPr>
              <a:t>            rows = cur.fetchall()</a:t>
            </a:r>
          </a:p>
          <a:p>
            <a:pPr marL="0" indent="0">
              <a:buNone/>
            </a:pPr>
            <a:r>
              <a:rPr lang="en-IN" sz="5500" b="0" dirty="0">
                <a:effectLst/>
                <a:latin typeface="Times New Roman" panose="02020603050405020304" pitchFamily="18" charset="0"/>
                <a:cs typeface="Times New Roman" panose="02020603050405020304" pitchFamily="18" charset="0"/>
              </a:rPr>
              <a:t>            for row in rows:</a:t>
            </a:r>
          </a:p>
          <a:p>
            <a:pPr marL="0" indent="0">
              <a:buNone/>
            </a:pPr>
            <a:r>
              <a:rPr lang="en-IN" sz="5500" b="0" dirty="0">
                <a:effectLst/>
                <a:latin typeface="Times New Roman" panose="02020603050405020304" pitchFamily="18" charset="0"/>
                <a:cs typeface="Times New Roman" panose="02020603050405020304" pitchFamily="18" charset="0"/>
              </a:rPr>
              <a:t>                if row[0] == username:</a:t>
            </a:r>
          </a:p>
          <a:p>
            <a:pPr marL="0" indent="0">
              <a:buNone/>
            </a:pPr>
            <a:r>
              <a:rPr lang="en-IN" sz="5500" b="0" dirty="0">
                <a:effectLst/>
                <a:latin typeface="Times New Roman" panose="02020603050405020304" pitchFamily="18" charset="0"/>
                <a:cs typeface="Times New Roman" panose="02020603050405020304" pitchFamily="18" charset="0"/>
              </a:rPr>
              <a:t>                    status = "Username already exists"</a:t>
            </a:r>
          </a:p>
          <a:p>
            <a:endParaRPr lang="en-IN" dirty="0"/>
          </a:p>
        </p:txBody>
      </p:sp>
      <p:sp>
        <p:nvSpPr>
          <p:cNvPr id="6" name="Slide Number Placeholder 5">
            <a:extLst>
              <a:ext uri="{FF2B5EF4-FFF2-40B4-BE49-F238E27FC236}">
                <a16:creationId xmlns:a16="http://schemas.microsoft.com/office/drawing/2014/main" id="{F421DA47-B049-85DD-8213-846D4C2E5DD7}"/>
              </a:ext>
            </a:extLst>
          </p:cNvPr>
          <p:cNvSpPr>
            <a:spLocks noGrp="1"/>
          </p:cNvSpPr>
          <p:nvPr>
            <p:ph type="sldNum" sz="quarter" idx="12"/>
          </p:nvPr>
        </p:nvSpPr>
        <p:spPr/>
        <p:txBody>
          <a:bodyPr/>
          <a:lstStyle/>
          <a:p>
            <a:fld id="{A0183BA4-7B10-4BE3-A0B2-A48721054ED6}" type="slidenum">
              <a:rPr lang="en-IN" smtClean="0"/>
              <a:t>39</a:t>
            </a:fld>
            <a:endParaRPr lang="en-IN"/>
          </a:p>
        </p:txBody>
      </p:sp>
    </p:spTree>
    <p:extLst>
      <p:ext uri="{BB962C8B-B14F-4D97-AF65-F5344CB8AC3E}">
        <p14:creationId xmlns:p14="http://schemas.microsoft.com/office/powerpoint/2010/main" val="400913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8E1F-CEBC-F39F-C5A0-A0DEE1223145}"/>
              </a:ext>
            </a:extLst>
          </p:cNvPr>
          <p:cNvSpPr>
            <a:spLocks noGrp="1"/>
          </p:cNvSpPr>
          <p:nvPr>
            <p:ph type="title"/>
          </p:nvPr>
        </p:nvSpPr>
        <p:spPr>
          <a:xfrm>
            <a:off x="604520" y="285749"/>
            <a:ext cx="10515600" cy="979170"/>
          </a:xfrm>
        </p:spPr>
        <p:txBody>
          <a:bodyPr>
            <a:normAutofit/>
          </a:bodyPr>
          <a:lstStyle/>
          <a:p>
            <a:pPr algn="ctr"/>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DA8F8F-C08E-EA15-0A2E-24BE90B47986}"/>
              </a:ext>
            </a:extLst>
          </p:cNvPr>
          <p:cNvSpPr>
            <a:spLocks noGrp="1"/>
          </p:cNvSpPr>
          <p:nvPr>
            <p:ph idx="1"/>
          </p:nvPr>
        </p:nvSpPr>
        <p:spPr>
          <a:xfrm>
            <a:off x="520700" y="1195704"/>
            <a:ext cx="11150600" cy="5424805"/>
          </a:xfrm>
        </p:spPr>
        <p:txBody>
          <a:bodyPr>
            <a:normAutofit/>
          </a:bodyPr>
          <a:lstStyle/>
          <a:p>
            <a:pPr>
              <a:lnSpc>
                <a:spcPct val="150000"/>
              </a:lnSpc>
            </a:pPr>
            <a:r>
              <a:rPr lang="en-US" sz="2400" dirty="0">
                <a:latin typeface="Times New Roman" pitchFamily="18" charset="0"/>
                <a:cs typeface="Times New Roman" pitchFamily="18" charset="0"/>
              </a:rPr>
              <a:t>At a very basic level chatbot can be considered to be an agent which can interact with a user like a human (voice or text) and understand what the user wants from it and provide a specific set of services to the user according to the user’s demands.</a:t>
            </a:r>
          </a:p>
          <a:p>
            <a:pPr>
              <a:lnSpc>
                <a:spcPct val="150000"/>
              </a:lnSpc>
            </a:pPr>
            <a:r>
              <a:rPr lang="en-US" sz="2400" dirty="0">
                <a:latin typeface="Times New Roman" pitchFamily="18" charset="0"/>
                <a:cs typeface="Times New Roman" pitchFamily="18" charset="0"/>
              </a:rPr>
              <a:t>RASA is an open-source Natural Language Processing(NLP) tool that is used to build virtual assistants and contextual chatbots. RASA provides two main modules Rasa Open Source and Rasa Action Server.</a:t>
            </a:r>
          </a:p>
          <a:p>
            <a:pPr>
              <a:lnSpc>
                <a:spcPct val="150000"/>
              </a:lnSpc>
            </a:pPr>
            <a:r>
              <a:rPr lang="en-US" sz="2400" dirty="0">
                <a:latin typeface="Times New Roman" pitchFamily="18" charset="0"/>
                <a:cs typeface="Times New Roman" pitchFamily="18" charset="0"/>
              </a:rPr>
              <a:t>A chatbot broadly comprises three subsystems which are Natural Language Understanding(NLU) ,Dialog Management , Natural Language Generation(NLG) .</a:t>
            </a:r>
            <a:endParaRPr lang="en-IN" sz="2400" dirty="0"/>
          </a:p>
        </p:txBody>
      </p:sp>
      <p:sp>
        <p:nvSpPr>
          <p:cNvPr id="5" name="Slide Number Placeholder 4">
            <a:extLst>
              <a:ext uri="{FF2B5EF4-FFF2-40B4-BE49-F238E27FC236}">
                <a16:creationId xmlns:a16="http://schemas.microsoft.com/office/drawing/2014/main" id="{587F285D-EAAB-0E14-4BCB-C0AC6CCBBE6A}"/>
              </a:ext>
            </a:extLst>
          </p:cNvPr>
          <p:cNvSpPr>
            <a:spLocks noGrp="1"/>
          </p:cNvSpPr>
          <p:nvPr>
            <p:ph type="sldNum" sz="quarter" idx="12"/>
          </p:nvPr>
        </p:nvSpPr>
        <p:spPr/>
        <p:txBody>
          <a:bodyPr/>
          <a:lstStyle/>
          <a:p>
            <a:fld id="{A0183BA4-7B10-4BE3-A0B2-A48721054ED6}" type="slidenum">
              <a:rPr lang="en-IN" smtClean="0"/>
              <a:t>4</a:t>
            </a:fld>
            <a:endParaRPr lang="en-IN" dirty="0"/>
          </a:p>
        </p:txBody>
      </p:sp>
    </p:spTree>
    <p:extLst>
      <p:ext uri="{BB962C8B-B14F-4D97-AF65-F5344CB8AC3E}">
        <p14:creationId xmlns:p14="http://schemas.microsoft.com/office/powerpoint/2010/main" val="1469311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F1B2-3E6D-AD89-AADB-1A7F7D27E50F}"/>
              </a:ext>
            </a:extLst>
          </p:cNvPr>
          <p:cNvSpPr>
            <a:spLocks noGrp="1"/>
          </p:cNvSpPr>
          <p:nvPr>
            <p:ph type="title"/>
          </p:nvPr>
        </p:nvSpPr>
        <p:spPr>
          <a:xfrm>
            <a:off x="838200" y="136525"/>
            <a:ext cx="10515600" cy="848995"/>
          </a:xfrm>
        </p:spPr>
        <p:txBody>
          <a:bodyPr>
            <a:normAutofit/>
          </a:bodyPr>
          <a:lstStyle/>
          <a:p>
            <a:pPr algn="ctr"/>
            <a:r>
              <a:rPr lang="en-IN" sz="3600" b="1" dirty="0">
                <a:latin typeface="Times New Roman" panose="02020603050405020304" pitchFamily="18" charset="0"/>
                <a:cs typeface="Times New Roman" panose="02020603050405020304" pitchFamily="18" charset="0"/>
              </a:rPr>
              <a:t>CODE</a:t>
            </a:r>
            <a:endParaRPr lang="en-IN" sz="3600" dirty="0"/>
          </a:p>
        </p:txBody>
      </p:sp>
      <p:sp>
        <p:nvSpPr>
          <p:cNvPr id="3" name="Content Placeholder 2">
            <a:extLst>
              <a:ext uri="{FF2B5EF4-FFF2-40B4-BE49-F238E27FC236}">
                <a16:creationId xmlns:a16="http://schemas.microsoft.com/office/drawing/2014/main" id="{1C16F462-11B9-54AF-DE28-203BC6B783A2}"/>
              </a:ext>
            </a:extLst>
          </p:cNvPr>
          <p:cNvSpPr>
            <a:spLocks noGrp="1"/>
          </p:cNvSpPr>
          <p:nvPr>
            <p:ph sz="half" idx="1"/>
          </p:nvPr>
        </p:nvSpPr>
        <p:spPr>
          <a:xfrm>
            <a:off x="172720" y="985520"/>
            <a:ext cx="5847080" cy="6030595"/>
          </a:xfrm>
        </p:spPr>
        <p:txBody>
          <a:bodyPr>
            <a:normAutofit fontScale="40000" lnSpcReduction="20000"/>
          </a:bodyPr>
          <a:lstStyle/>
          <a:p>
            <a:pPr marL="0" indent="0">
              <a:buNone/>
            </a:pPr>
            <a:r>
              <a:rPr lang="en-IN" sz="4500" b="0" dirty="0">
                <a:effectLst/>
                <a:latin typeface="Times New Roman" panose="02020603050405020304" pitchFamily="18" charset="0"/>
                <a:cs typeface="Times New Roman" panose="02020603050405020304" pitchFamily="18" charset="0"/>
              </a:rPr>
              <a:t>if status == "none":</a:t>
            </a:r>
          </a:p>
          <a:p>
            <a:pPr marL="0" indent="0">
              <a:buNone/>
            </a:pPr>
            <a:r>
              <a:rPr lang="en-IN" sz="4500" b="0" dirty="0">
                <a:effectLst/>
                <a:latin typeface="Times New Roman" panose="02020603050405020304" pitchFamily="18" charset="0"/>
                <a:cs typeface="Times New Roman" panose="02020603050405020304" pitchFamily="18" charset="0"/>
              </a:rPr>
              <a:t>            db_connection = pymysql.connect(host='127.0.0.1',port = 3306,user = 'root', password = 'root', database = 'BankChatbot',charset='utf8')</a:t>
            </a:r>
          </a:p>
          <a:p>
            <a:pPr marL="0" indent="0">
              <a:buNone/>
            </a:pPr>
            <a:r>
              <a:rPr lang="en-IN" sz="4500" b="0" dirty="0">
                <a:effectLst/>
                <a:latin typeface="Times New Roman" panose="02020603050405020304" pitchFamily="18" charset="0"/>
                <a:cs typeface="Times New Roman" panose="02020603050405020304" pitchFamily="18" charset="0"/>
              </a:rPr>
              <a:t>            db_cursor = db_connection.cursor()</a:t>
            </a:r>
          </a:p>
          <a:p>
            <a:pPr marL="0" indent="0">
              <a:buNone/>
            </a:pPr>
            <a:r>
              <a:rPr lang="en-IN" sz="4500" b="0" dirty="0">
                <a:effectLst/>
                <a:latin typeface="Times New Roman" panose="02020603050405020304" pitchFamily="18" charset="0"/>
                <a:cs typeface="Times New Roman" panose="02020603050405020304" pitchFamily="18" charset="0"/>
              </a:rPr>
              <a:t>            student_sql_query = "INSERT INTO register(username,password,contact,email,address) VALUES('"+username+"','"+password+"','"+contact+"','"+email+"','"+address+"')"</a:t>
            </a:r>
          </a:p>
          <a:p>
            <a:pPr marL="0" indent="0">
              <a:buNone/>
            </a:pPr>
            <a:r>
              <a:rPr lang="en-IN" sz="4500" b="0" dirty="0">
                <a:effectLst/>
                <a:latin typeface="Times New Roman" panose="02020603050405020304" pitchFamily="18" charset="0"/>
                <a:cs typeface="Times New Roman" panose="02020603050405020304" pitchFamily="18" charset="0"/>
              </a:rPr>
              <a:t>            db_cursor.execute(student_sql_query)</a:t>
            </a:r>
          </a:p>
          <a:p>
            <a:pPr marL="0" indent="0">
              <a:buNone/>
            </a:pPr>
            <a:r>
              <a:rPr lang="en-IN" sz="4500" b="0" dirty="0">
                <a:effectLst/>
                <a:latin typeface="Times New Roman" panose="02020603050405020304" pitchFamily="18" charset="0"/>
                <a:cs typeface="Times New Roman" panose="02020603050405020304" pitchFamily="18" charset="0"/>
              </a:rPr>
              <a:t>            db_connection.commit()</a:t>
            </a:r>
          </a:p>
          <a:p>
            <a:pPr marL="0" indent="0">
              <a:buNone/>
            </a:pPr>
            <a:r>
              <a:rPr lang="en-IN" sz="4500" b="0" dirty="0">
                <a:effectLst/>
                <a:latin typeface="Times New Roman" panose="02020603050405020304" pitchFamily="18" charset="0"/>
                <a:cs typeface="Times New Roman" panose="02020603050405020304" pitchFamily="18" charset="0"/>
              </a:rPr>
              <a:t>            print(db_cursor.rowcount, "Record Inserted")</a:t>
            </a:r>
          </a:p>
          <a:p>
            <a:pPr marL="0" indent="0">
              <a:buNone/>
            </a:pPr>
            <a:r>
              <a:rPr lang="en-IN" sz="4500" b="0" dirty="0">
                <a:effectLst/>
                <a:latin typeface="Times New Roman" panose="02020603050405020304" pitchFamily="18" charset="0"/>
                <a:cs typeface="Times New Roman" panose="02020603050405020304" pitchFamily="18" charset="0"/>
              </a:rPr>
              <a:t>            if db_cursor.rowcount == 1:</a:t>
            </a:r>
          </a:p>
          <a:p>
            <a:pPr marL="0" indent="0">
              <a:buNone/>
            </a:pPr>
            <a:r>
              <a:rPr lang="en-IN" sz="4500" b="0" dirty="0">
                <a:effectLst/>
                <a:latin typeface="Times New Roman" panose="02020603050405020304" pitchFamily="18" charset="0"/>
                <a:cs typeface="Times New Roman" panose="02020603050405020304" pitchFamily="18" charset="0"/>
              </a:rPr>
              <a:t>                status = "Signup Process Completed. You can Login now"</a:t>
            </a:r>
          </a:p>
          <a:p>
            <a:pPr marL="0" indent="0">
              <a:buNone/>
            </a:pPr>
            <a:r>
              <a:rPr lang="en-IN" sz="4500" b="0" dirty="0">
                <a:effectLst/>
                <a:latin typeface="Times New Roman" panose="02020603050405020304" pitchFamily="18" charset="0"/>
                <a:cs typeface="Times New Roman" panose="02020603050405020304" pitchFamily="18" charset="0"/>
              </a:rPr>
              <a:t>        context= {'data': status}</a:t>
            </a:r>
          </a:p>
          <a:p>
            <a:pPr marL="0" indent="0">
              <a:buNone/>
            </a:pPr>
            <a:r>
              <a:rPr lang="en-IN" sz="4500" b="0" dirty="0">
                <a:effectLst/>
                <a:latin typeface="Times New Roman" panose="02020603050405020304" pitchFamily="18" charset="0"/>
                <a:cs typeface="Times New Roman" panose="02020603050405020304" pitchFamily="18" charset="0"/>
              </a:rPr>
              <a:t>        return render(request, 'Signup.html', context)</a:t>
            </a:r>
          </a:p>
          <a:p>
            <a:pPr marL="0" indent="0">
              <a:buNone/>
            </a:pPr>
            <a:br>
              <a:rPr lang="en-IN" sz="4500" b="0" dirty="0">
                <a:effectLst/>
                <a:latin typeface="Times New Roman" panose="02020603050405020304" pitchFamily="18" charset="0"/>
                <a:cs typeface="Times New Roman" panose="02020603050405020304" pitchFamily="18" charset="0"/>
              </a:rPr>
            </a:br>
            <a:r>
              <a:rPr lang="en-IN" sz="4500" b="0" dirty="0">
                <a:effectLst/>
                <a:latin typeface="Times New Roman" panose="02020603050405020304" pitchFamily="18" charset="0"/>
                <a:cs typeface="Times New Roman" panose="02020603050405020304" pitchFamily="18" charset="0"/>
              </a:rPr>
              <a:t>def ViewUser(request):</a:t>
            </a:r>
          </a:p>
          <a:p>
            <a:pPr marL="0" indent="0">
              <a:buNone/>
            </a:pPr>
            <a:r>
              <a:rPr lang="en-IN" sz="4500" b="0" dirty="0">
                <a:effectLst/>
                <a:latin typeface="Times New Roman" panose="02020603050405020304" pitchFamily="18" charset="0"/>
                <a:cs typeface="Times New Roman" panose="02020603050405020304" pitchFamily="18" charset="0"/>
              </a:rPr>
              <a:t>    if request.method == 'GET':</a:t>
            </a:r>
          </a:p>
          <a:p>
            <a:pPr marL="0" indent="0">
              <a:buNone/>
            </a:pPr>
            <a:r>
              <a:rPr lang="en-IN" sz="4500" b="0" dirty="0">
                <a:effectLst/>
                <a:latin typeface="Times New Roman" panose="02020603050405020304" pitchFamily="18" charset="0"/>
                <a:cs typeface="Times New Roman" panose="02020603050405020304" pitchFamily="18" charset="0"/>
              </a:rPr>
              <a:t>        output = ''</a:t>
            </a:r>
          </a:p>
          <a:p>
            <a:endParaRPr lang="en-IN" sz="33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3C300AF-C211-A11C-49F7-79C7B77261ED}"/>
              </a:ext>
            </a:extLst>
          </p:cNvPr>
          <p:cNvSpPr>
            <a:spLocks noGrp="1"/>
          </p:cNvSpPr>
          <p:nvPr>
            <p:ph sz="half" idx="2"/>
          </p:nvPr>
        </p:nvSpPr>
        <p:spPr>
          <a:xfrm>
            <a:off x="6060440" y="1076960"/>
            <a:ext cx="5847080" cy="6030595"/>
          </a:xfrm>
        </p:spPr>
        <p:txBody>
          <a:bodyPr>
            <a:normAutofit fontScale="40000" lnSpcReduction="20000"/>
          </a:bodyPr>
          <a:lstStyle/>
          <a:p>
            <a:pPr marL="0" indent="0">
              <a:buNone/>
            </a:pPr>
            <a:r>
              <a:rPr lang="en-IN" sz="4500" b="0" dirty="0">
                <a:effectLst/>
                <a:latin typeface="Times New Roman" panose="02020603050405020304" pitchFamily="18" charset="0"/>
                <a:cs typeface="Times New Roman" panose="02020603050405020304" pitchFamily="18" charset="0"/>
              </a:rPr>
              <a:t>output+='&lt;table border=1 align=center width=100%&gt;&lt;tr&gt;&lt;th&gt;&lt;font size="" color="black"&gt;Username&lt;/th&gt;&lt;th&gt;&lt;font size="" color="black"&gt;Password&lt;/th&gt;&lt;th&gt;&lt;font size="" color="black"&gt;Contact No&lt;/th&gt;'</a:t>
            </a:r>
          </a:p>
          <a:p>
            <a:pPr marL="0" indent="0">
              <a:buNone/>
            </a:pPr>
            <a:r>
              <a:rPr lang="en-IN" sz="4500" b="0" dirty="0">
                <a:effectLst/>
                <a:latin typeface="Times New Roman" panose="02020603050405020304" pitchFamily="18" charset="0"/>
                <a:cs typeface="Times New Roman" panose="02020603050405020304" pitchFamily="18" charset="0"/>
              </a:rPr>
              <a:t>        output+='&lt;th&gt;&lt;font size="" color="black"&gt;Email ID&lt;/th&gt;&lt;th&gt;&lt;font size="" color="black"&gt;Address&lt;/th&gt;&lt;/tr&gt;'</a:t>
            </a:r>
          </a:p>
          <a:p>
            <a:pPr marL="0" indent="0">
              <a:buNone/>
            </a:pPr>
            <a:r>
              <a:rPr lang="en-IN" sz="4500" b="0" dirty="0">
                <a:effectLst/>
                <a:latin typeface="Times New Roman" panose="02020603050405020304" pitchFamily="18" charset="0"/>
                <a:cs typeface="Times New Roman" panose="02020603050405020304" pitchFamily="18" charset="0"/>
              </a:rPr>
              <a:t>        con = pymysql.connect(host='127.0.0.1',port = 3306,user = 'root', password = 'root', database = 'BankChatbot',charset='utf8')</a:t>
            </a:r>
          </a:p>
          <a:p>
            <a:pPr marL="0" indent="0">
              <a:buNone/>
            </a:pPr>
            <a:r>
              <a:rPr lang="en-IN" sz="4500" b="0" dirty="0">
                <a:effectLst/>
                <a:latin typeface="Times New Roman" panose="02020603050405020304" pitchFamily="18" charset="0"/>
                <a:cs typeface="Times New Roman" panose="02020603050405020304" pitchFamily="18" charset="0"/>
              </a:rPr>
              <a:t>        with con:</a:t>
            </a:r>
          </a:p>
          <a:p>
            <a:pPr marL="0" indent="0">
              <a:buNone/>
            </a:pPr>
            <a:r>
              <a:rPr lang="en-IN" sz="4500" b="0" dirty="0">
                <a:effectLst/>
                <a:latin typeface="Times New Roman" panose="02020603050405020304" pitchFamily="18" charset="0"/>
                <a:cs typeface="Times New Roman" panose="02020603050405020304" pitchFamily="18" charset="0"/>
              </a:rPr>
              <a:t>            cur = con.cursor()</a:t>
            </a:r>
          </a:p>
          <a:p>
            <a:pPr marL="0" indent="0">
              <a:buNone/>
            </a:pPr>
            <a:r>
              <a:rPr lang="en-IN" sz="4500" b="0" dirty="0">
                <a:effectLst/>
                <a:latin typeface="Times New Roman" panose="02020603050405020304" pitchFamily="18" charset="0"/>
                <a:cs typeface="Times New Roman" panose="02020603050405020304" pitchFamily="18" charset="0"/>
              </a:rPr>
              <a:t>            cur.execute("select * from register")</a:t>
            </a:r>
          </a:p>
          <a:p>
            <a:pPr marL="0" indent="0">
              <a:buNone/>
            </a:pPr>
            <a:r>
              <a:rPr lang="en-IN" sz="4500" b="0" dirty="0">
                <a:effectLst/>
                <a:latin typeface="Times New Roman" panose="02020603050405020304" pitchFamily="18" charset="0"/>
                <a:cs typeface="Times New Roman" panose="02020603050405020304" pitchFamily="18" charset="0"/>
              </a:rPr>
              <a:t>            rows = cur.fetchall()</a:t>
            </a:r>
          </a:p>
          <a:p>
            <a:pPr marL="0" indent="0">
              <a:buNone/>
            </a:pPr>
            <a:r>
              <a:rPr lang="en-IN" sz="4500" b="0" dirty="0">
                <a:effectLst/>
                <a:latin typeface="Times New Roman" panose="02020603050405020304" pitchFamily="18" charset="0"/>
                <a:cs typeface="Times New Roman" panose="02020603050405020304" pitchFamily="18" charset="0"/>
              </a:rPr>
              <a:t>            output+='&lt;tr&gt;'</a:t>
            </a:r>
          </a:p>
          <a:p>
            <a:pPr marL="0" indent="0">
              <a:buNone/>
            </a:pPr>
            <a:r>
              <a:rPr lang="en-IN" sz="4500" b="0" dirty="0">
                <a:effectLst/>
                <a:latin typeface="Times New Roman" panose="02020603050405020304" pitchFamily="18" charset="0"/>
                <a:cs typeface="Times New Roman" panose="02020603050405020304" pitchFamily="18" charset="0"/>
              </a:rPr>
              <a:t>            for row in rows:</a:t>
            </a:r>
          </a:p>
          <a:p>
            <a:pPr marL="0" indent="0">
              <a:buNone/>
            </a:pPr>
            <a:r>
              <a:rPr lang="en-IN" sz="4500" b="0" dirty="0">
                <a:effectLst/>
                <a:latin typeface="Times New Roman" panose="02020603050405020304" pitchFamily="18" charset="0"/>
                <a:cs typeface="Times New Roman" panose="02020603050405020304" pitchFamily="18" charset="0"/>
              </a:rPr>
              <a:t>                output+='&lt;td&gt;&lt;font size="" color="black"&gt;'+row[0]+'&lt;/td&gt;&lt;td&gt;&lt;font size="" color="black"&gt;'+str(row[1])+'&lt;/td&gt;&lt;td&gt;&lt;font size="" color="black"&gt;'+row[2]+'&lt;/td&gt;&lt;td&gt;&lt;font size="" color="black"&gt;'+row[3]+'&lt;/td&gt;&lt;td&gt;&lt;font size="" color="black"&gt;'+row[4]+'&lt;/td&gt;&lt;/tr&gt;'</a:t>
            </a:r>
          </a:p>
          <a:p>
            <a:pPr marL="0" indent="0">
              <a:buNone/>
            </a:pPr>
            <a:r>
              <a:rPr lang="en-IN" sz="4500" b="0" dirty="0">
                <a:effectLst/>
                <a:latin typeface="Times New Roman" panose="02020603050405020304" pitchFamily="18" charset="0"/>
                <a:cs typeface="Times New Roman" panose="02020603050405020304" pitchFamily="18" charset="0"/>
              </a:rPr>
              <a:t>       </a:t>
            </a:r>
          </a:p>
          <a:p>
            <a:endParaRPr lang="en-IN" sz="3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4C59FFF-202F-42AB-32B3-5391D5DCE765}"/>
              </a:ext>
            </a:extLst>
          </p:cNvPr>
          <p:cNvSpPr>
            <a:spLocks noGrp="1"/>
          </p:cNvSpPr>
          <p:nvPr>
            <p:ph type="sldNum" sz="quarter" idx="12"/>
          </p:nvPr>
        </p:nvSpPr>
        <p:spPr/>
        <p:txBody>
          <a:bodyPr/>
          <a:lstStyle/>
          <a:p>
            <a:fld id="{A0183BA4-7B10-4BE3-A0B2-A48721054ED6}" type="slidenum">
              <a:rPr lang="en-IN" smtClean="0"/>
              <a:t>40</a:t>
            </a:fld>
            <a:endParaRPr lang="en-IN"/>
          </a:p>
        </p:txBody>
      </p:sp>
    </p:spTree>
    <p:extLst>
      <p:ext uri="{BB962C8B-B14F-4D97-AF65-F5344CB8AC3E}">
        <p14:creationId xmlns:p14="http://schemas.microsoft.com/office/powerpoint/2010/main" val="546609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F1B2-3E6D-AD89-AADB-1A7F7D27E50F}"/>
              </a:ext>
            </a:extLst>
          </p:cNvPr>
          <p:cNvSpPr>
            <a:spLocks noGrp="1"/>
          </p:cNvSpPr>
          <p:nvPr>
            <p:ph type="title"/>
          </p:nvPr>
        </p:nvSpPr>
        <p:spPr>
          <a:xfrm>
            <a:off x="838200" y="136525"/>
            <a:ext cx="10515600" cy="727075"/>
          </a:xfrm>
        </p:spPr>
        <p:txBody>
          <a:bodyPr>
            <a:normAutofit/>
          </a:bodyPr>
          <a:lstStyle/>
          <a:p>
            <a:pPr algn="ctr"/>
            <a:r>
              <a:rPr lang="en-IN" sz="3600" b="1" dirty="0">
                <a:latin typeface="Times New Roman" panose="02020603050405020304" pitchFamily="18" charset="0"/>
                <a:cs typeface="Times New Roman" panose="02020603050405020304" pitchFamily="18" charset="0"/>
              </a:rPr>
              <a:t>CODE</a:t>
            </a:r>
          </a:p>
        </p:txBody>
      </p:sp>
      <p:sp>
        <p:nvSpPr>
          <p:cNvPr id="3" name="Content Placeholder 2">
            <a:extLst>
              <a:ext uri="{FF2B5EF4-FFF2-40B4-BE49-F238E27FC236}">
                <a16:creationId xmlns:a16="http://schemas.microsoft.com/office/drawing/2014/main" id="{1C16F462-11B9-54AF-DE28-203BC6B783A2}"/>
              </a:ext>
            </a:extLst>
          </p:cNvPr>
          <p:cNvSpPr>
            <a:spLocks noGrp="1"/>
          </p:cNvSpPr>
          <p:nvPr>
            <p:ph sz="half" idx="1"/>
          </p:nvPr>
        </p:nvSpPr>
        <p:spPr>
          <a:xfrm>
            <a:off x="91440" y="985520"/>
            <a:ext cx="5847080" cy="6030595"/>
          </a:xfrm>
        </p:spPr>
        <p:txBody>
          <a:bodyPr>
            <a:normAutofit fontScale="62500" lnSpcReduction="20000"/>
          </a:bodyPr>
          <a:lstStyle/>
          <a:p>
            <a:pPr marL="0" indent="0">
              <a:buNone/>
            </a:pPr>
            <a:r>
              <a:rPr lang="en-IN" sz="2900" b="0" dirty="0">
                <a:effectLst/>
                <a:latin typeface="Times New Roman" panose="02020603050405020304" pitchFamily="18" charset="0"/>
                <a:cs typeface="Times New Roman" panose="02020603050405020304" pitchFamily="18" charset="0"/>
              </a:rPr>
              <a:t>context= {'data':output}</a:t>
            </a:r>
          </a:p>
          <a:p>
            <a:pPr marL="0" indent="0">
              <a:buNone/>
            </a:pPr>
            <a:r>
              <a:rPr lang="en-IN" sz="2900" b="0" dirty="0">
                <a:effectLst/>
                <a:latin typeface="Times New Roman" panose="02020603050405020304" pitchFamily="18" charset="0"/>
                <a:cs typeface="Times New Roman" panose="02020603050405020304" pitchFamily="18" charset="0"/>
              </a:rPr>
              <a:t>        return render(request, 'AdminScreen.html', context)    </a:t>
            </a:r>
          </a:p>
          <a:p>
            <a:pPr marL="0" indent="0">
              <a:buNone/>
            </a:pP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def viewChats(request):</a:t>
            </a:r>
          </a:p>
          <a:p>
            <a:pPr marL="0" indent="0">
              <a:buNone/>
            </a:pPr>
            <a:r>
              <a:rPr lang="en-IN" sz="2900" b="0" dirty="0">
                <a:effectLst/>
                <a:latin typeface="Times New Roman" panose="02020603050405020304" pitchFamily="18" charset="0"/>
                <a:cs typeface="Times New Roman" panose="02020603050405020304" pitchFamily="18" charset="0"/>
              </a:rPr>
              <a:t>    if request.method == 'GET':</a:t>
            </a:r>
          </a:p>
          <a:p>
            <a:pPr marL="0" indent="0">
              <a:buNone/>
            </a:pPr>
            <a:r>
              <a:rPr lang="en-IN" sz="2900" b="0" dirty="0">
                <a:effectLst/>
                <a:latin typeface="Times New Roman" panose="02020603050405020304" pitchFamily="18" charset="0"/>
                <a:cs typeface="Times New Roman" panose="02020603050405020304" pitchFamily="18" charset="0"/>
              </a:rPr>
              <a:t>        output = ''</a:t>
            </a:r>
          </a:p>
          <a:p>
            <a:pPr marL="0" indent="0">
              <a:buNone/>
            </a:pPr>
            <a:r>
              <a:rPr lang="en-IN" sz="2900" b="0" dirty="0">
                <a:effectLst/>
                <a:latin typeface="Times New Roman" panose="02020603050405020304" pitchFamily="18" charset="0"/>
                <a:cs typeface="Times New Roman" panose="02020603050405020304" pitchFamily="18" charset="0"/>
              </a:rPr>
              <a:t>        output+='&lt;table border=1 align=center width=100%&gt;&lt;tr&gt;&lt;th&gt;&lt;font size="" color="black"&gt;Interaction ID&lt;/th&gt;&lt;th&gt;&lt;font size="" color="black"&gt;Username&lt;/th&gt;&lt;th&gt;&lt;font size="" color="black"&gt;Question&lt;/th&gt;'</a:t>
            </a:r>
          </a:p>
          <a:p>
            <a:pPr marL="0" indent="0">
              <a:buNone/>
            </a:pPr>
            <a:r>
              <a:rPr lang="en-IN" sz="2900" b="0" dirty="0">
                <a:effectLst/>
                <a:latin typeface="Times New Roman" panose="02020603050405020304" pitchFamily="18" charset="0"/>
                <a:cs typeface="Times New Roman" panose="02020603050405020304" pitchFamily="18" charset="0"/>
              </a:rPr>
              <a:t>        output+='&lt;th&gt;&lt;font size="" color="black"&gt;Chatbot Answer&lt;/th&gt;&lt;th&gt;&lt;font size="" color="black"&gt;Interaction Date&lt;/th&gt;&lt;/tr&gt;'</a:t>
            </a:r>
          </a:p>
          <a:p>
            <a:pPr marL="0" indent="0">
              <a:buNone/>
            </a:pPr>
            <a:r>
              <a:rPr lang="en-IN" sz="2900" b="0" dirty="0">
                <a:effectLst/>
                <a:latin typeface="Times New Roman" panose="02020603050405020304" pitchFamily="18" charset="0"/>
                <a:cs typeface="Times New Roman" panose="02020603050405020304" pitchFamily="18" charset="0"/>
              </a:rPr>
              <a:t>        con = pymysql.connect(host='127.0.0.1',port = 3306,user = 'root', password = 'root', database = 'BankChatbot',charset='utf8')</a:t>
            </a:r>
          </a:p>
          <a:p>
            <a:pPr marL="0" indent="0">
              <a:buNone/>
            </a:pPr>
            <a:r>
              <a:rPr lang="en-IN" sz="2900" b="0" dirty="0">
                <a:effectLst/>
                <a:latin typeface="Times New Roman" panose="02020603050405020304" pitchFamily="18" charset="0"/>
                <a:cs typeface="Times New Roman" panose="02020603050405020304" pitchFamily="18" charset="0"/>
              </a:rPr>
              <a:t>        with con:</a:t>
            </a:r>
          </a:p>
          <a:p>
            <a:pPr marL="0" indent="0">
              <a:buNone/>
            </a:pPr>
            <a:r>
              <a:rPr lang="en-IN" sz="2900" b="0" dirty="0">
                <a:effectLst/>
                <a:latin typeface="Times New Roman" panose="02020603050405020304" pitchFamily="18" charset="0"/>
                <a:cs typeface="Times New Roman" panose="02020603050405020304" pitchFamily="18" charset="0"/>
              </a:rPr>
              <a:t>            cur = con.cursor()</a:t>
            </a:r>
          </a:p>
          <a:p>
            <a:pPr marL="0" indent="0">
              <a:buNone/>
            </a:pPr>
            <a:r>
              <a:rPr lang="en-IN" sz="2900" b="0" dirty="0">
                <a:effectLst/>
                <a:latin typeface="Times New Roman" panose="02020603050405020304" pitchFamily="18" charset="0"/>
                <a:cs typeface="Times New Roman" panose="02020603050405020304" pitchFamily="18" charset="0"/>
              </a:rPr>
              <a:t>            cur.execute("select * from interaction")</a:t>
            </a:r>
          </a:p>
          <a:p>
            <a:pPr marL="0" indent="0">
              <a:buNone/>
            </a:pPr>
            <a:r>
              <a:rPr lang="en-IN" sz="2900" b="0" dirty="0">
                <a:effectLst/>
                <a:latin typeface="Times New Roman" panose="02020603050405020304" pitchFamily="18" charset="0"/>
                <a:cs typeface="Times New Roman" panose="02020603050405020304" pitchFamily="18" charset="0"/>
              </a:rPr>
              <a:t>            rows = cur.fetchall()</a:t>
            </a:r>
          </a:p>
          <a:p>
            <a:endParaRPr lang="en-IN" dirty="0"/>
          </a:p>
        </p:txBody>
      </p:sp>
      <p:sp>
        <p:nvSpPr>
          <p:cNvPr id="4" name="Content Placeholder 3">
            <a:extLst>
              <a:ext uri="{FF2B5EF4-FFF2-40B4-BE49-F238E27FC236}">
                <a16:creationId xmlns:a16="http://schemas.microsoft.com/office/drawing/2014/main" id="{43C300AF-C211-A11C-49F7-79C7B77261ED}"/>
              </a:ext>
            </a:extLst>
          </p:cNvPr>
          <p:cNvSpPr>
            <a:spLocks noGrp="1"/>
          </p:cNvSpPr>
          <p:nvPr>
            <p:ph sz="half" idx="2"/>
          </p:nvPr>
        </p:nvSpPr>
        <p:spPr>
          <a:xfrm>
            <a:off x="6096000" y="985519"/>
            <a:ext cx="5847080" cy="6030595"/>
          </a:xfrm>
        </p:spPr>
        <p:txBody>
          <a:bodyPr>
            <a:normAutofit fontScale="62500" lnSpcReduction="20000"/>
          </a:bodyPr>
          <a:lstStyle/>
          <a:p>
            <a:pPr marL="0" indent="0">
              <a:buNone/>
            </a:pPr>
            <a:r>
              <a:rPr lang="en-US" b="0" dirty="0">
                <a:effectLst/>
                <a:latin typeface="Times New Roman" panose="02020603050405020304" pitchFamily="18" charset="0"/>
                <a:cs typeface="Times New Roman" panose="02020603050405020304" pitchFamily="18" charset="0"/>
              </a:rPr>
              <a:t>output+='&lt;tr&gt;'</a:t>
            </a:r>
          </a:p>
          <a:p>
            <a:pPr marL="0" indent="0">
              <a:buNone/>
            </a:pPr>
            <a:r>
              <a:rPr lang="en-US" b="0" dirty="0">
                <a:effectLst/>
                <a:latin typeface="Times New Roman" panose="02020603050405020304" pitchFamily="18" charset="0"/>
                <a:cs typeface="Times New Roman" panose="02020603050405020304" pitchFamily="18" charset="0"/>
              </a:rPr>
              <a:t>            for row in rows:</a:t>
            </a:r>
          </a:p>
          <a:p>
            <a:pPr marL="0" indent="0">
              <a:buNone/>
            </a:pPr>
            <a:r>
              <a:rPr lang="en-US" b="0" dirty="0">
                <a:effectLst/>
                <a:latin typeface="Times New Roman" panose="02020603050405020304" pitchFamily="18" charset="0"/>
                <a:cs typeface="Times New Roman" panose="02020603050405020304" pitchFamily="18" charset="0"/>
              </a:rPr>
              <a:t>                output+='&lt;td&gt;&lt;font size="" color="black"&gt;'+str(row[0])+'&lt;/td&gt;&lt;td&gt;&lt;font size="" color="black"&gt;'+str(row[1])+'&lt;/td&gt;&lt;td&gt;&lt;font size="" color="black"&gt;'+row[2]+'&lt;/td&gt;&lt;td&gt;&lt;font size="" color="black"&gt;'+row[3]+'&lt;/td&gt;&lt;td&gt;&lt;font size="" color="black"&gt;'+row[4]+'&lt;/td&gt;&lt;/tr&gt;'</a:t>
            </a:r>
          </a:p>
          <a:p>
            <a:pPr marL="0" indent="0">
              <a:buNone/>
            </a:pPr>
            <a:r>
              <a:rPr lang="en-US" b="0" dirty="0">
                <a:effectLst/>
                <a:latin typeface="Times New Roman" panose="02020603050405020304" pitchFamily="18" charset="0"/>
                <a:cs typeface="Times New Roman" panose="02020603050405020304" pitchFamily="18" charset="0"/>
              </a:rPr>
              <a:t>        output+= "&lt;/table&gt;&lt;/br&gt;&lt;/br&gt;&lt;/br&gt;&lt;/br&gt;"        </a:t>
            </a:r>
          </a:p>
          <a:p>
            <a:pPr marL="0" indent="0">
              <a:buNone/>
            </a:pPr>
            <a:r>
              <a:rPr lang="en-US" b="0" dirty="0">
                <a:effectLst/>
                <a:latin typeface="Times New Roman" panose="02020603050405020304" pitchFamily="18" charset="0"/>
                <a:cs typeface="Times New Roman" panose="02020603050405020304" pitchFamily="18" charset="0"/>
              </a:rPr>
              <a:t>        context= {'data':output}</a:t>
            </a:r>
          </a:p>
          <a:p>
            <a:pPr marL="0" indent="0">
              <a:buNone/>
            </a:pPr>
            <a:r>
              <a:rPr lang="en-US" b="0" dirty="0">
                <a:effectLst/>
                <a:latin typeface="Times New Roman" panose="02020603050405020304" pitchFamily="18" charset="0"/>
                <a:cs typeface="Times New Roman" panose="02020603050405020304" pitchFamily="18" charset="0"/>
              </a:rPr>
              <a:t>        return render(request, 'AdminScreen.html', context)   </a:t>
            </a:r>
          </a:p>
          <a:p>
            <a:pPr marL="0" indent="0">
              <a:buNone/>
            </a:pPr>
            <a:br>
              <a:rPr lang="en-US" b="0" dirty="0">
                <a:effectLst/>
                <a:latin typeface="Times New Roman" panose="02020603050405020304" pitchFamily="18" charset="0"/>
                <a:cs typeface="Times New Roman" panose="02020603050405020304" pitchFamily="18" charset="0"/>
              </a:rPr>
            </a:br>
            <a:br>
              <a:rPr lang="en-US" b="0" dirty="0">
                <a:effectLst/>
                <a:latin typeface="Times New Roman" panose="02020603050405020304" pitchFamily="18" charset="0"/>
                <a:cs typeface="Times New Roman" panose="02020603050405020304" pitchFamily="18" charset="0"/>
              </a:rPr>
            </a:br>
            <a:r>
              <a:rPr lang="en-US" b="0" dirty="0">
                <a:effectLst/>
                <a:latin typeface="Times New Roman" panose="02020603050405020304" pitchFamily="18" charset="0"/>
                <a:cs typeface="Times New Roman" panose="02020603050405020304" pitchFamily="18" charset="0"/>
              </a:rPr>
              <a:t>def ViewStatus(request):</a:t>
            </a:r>
          </a:p>
          <a:p>
            <a:pPr marL="0" indent="0">
              <a:buNone/>
            </a:pPr>
            <a:r>
              <a:rPr lang="en-US" b="0" dirty="0">
                <a:effectLst/>
                <a:latin typeface="Times New Roman" panose="02020603050405020304" pitchFamily="18" charset="0"/>
                <a:cs typeface="Times New Roman" panose="02020603050405020304" pitchFamily="18" charset="0"/>
              </a:rPr>
              <a:t>    if request.method == 'GET':</a:t>
            </a:r>
          </a:p>
          <a:p>
            <a:pPr marL="0" indent="0">
              <a:buNone/>
            </a:pPr>
            <a:r>
              <a:rPr lang="en-US" b="0" dirty="0">
                <a:effectLst/>
                <a:latin typeface="Times New Roman" panose="02020603050405020304" pitchFamily="18" charset="0"/>
                <a:cs typeface="Times New Roman" panose="02020603050405020304" pitchFamily="18" charset="0"/>
              </a:rPr>
              <a:t>        global uname</a:t>
            </a:r>
          </a:p>
          <a:p>
            <a:pPr marL="0" indent="0">
              <a:buNone/>
            </a:pPr>
            <a:r>
              <a:rPr lang="en-US" b="0" dirty="0">
                <a:effectLst/>
                <a:latin typeface="Times New Roman" panose="02020603050405020304" pitchFamily="18" charset="0"/>
                <a:cs typeface="Times New Roman" panose="02020603050405020304" pitchFamily="18" charset="0"/>
              </a:rPr>
              <a:t>        output = ''</a:t>
            </a:r>
          </a:p>
          <a:p>
            <a:pPr marL="0" indent="0">
              <a:buNone/>
            </a:pPr>
            <a:r>
              <a:rPr lang="en-US" b="0" dirty="0">
                <a:effectLst/>
                <a:latin typeface="Times New Roman" panose="02020603050405020304" pitchFamily="18" charset="0"/>
                <a:cs typeface="Times New Roman" panose="02020603050405020304" pitchFamily="18" charset="0"/>
              </a:rPr>
              <a:t>        output+='&lt;table border=1 align=center width=100%&gt;&lt;tr&gt;&lt;th&gt;&lt;font size="" color="black"&gt;Application ID&lt;/th&gt;&lt;th&gt;&lt;font size="" color="black"&gt;Applicant Name&lt;/th&gt;'</a:t>
            </a:r>
          </a:p>
          <a:p>
            <a:pPr marL="0" indent="0">
              <a:buNone/>
            </a:pPr>
            <a:r>
              <a:rPr lang="en-US" b="0" dirty="0">
                <a:effectLst/>
                <a:latin typeface="Times New Roman" panose="02020603050405020304" pitchFamily="18" charset="0"/>
                <a:cs typeface="Times New Roman" panose="02020603050405020304" pitchFamily="18" charset="0"/>
              </a:rPr>
              <a:t>        output+='&lt;th&gt;&lt;font size="" color="black"&gt;Loan</a:t>
            </a:r>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4C59FFF-202F-42AB-32B3-5391D5DCE765}"/>
              </a:ext>
            </a:extLst>
          </p:cNvPr>
          <p:cNvSpPr>
            <a:spLocks noGrp="1"/>
          </p:cNvSpPr>
          <p:nvPr>
            <p:ph type="sldNum" sz="quarter" idx="12"/>
          </p:nvPr>
        </p:nvSpPr>
        <p:spPr/>
        <p:txBody>
          <a:bodyPr/>
          <a:lstStyle/>
          <a:p>
            <a:fld id="{A0183BA4-7B10-4BE3-A0B2-A48721054ED6}" type="slidenum">
              <a:rPr lang="en-IN" smtClean="0"/>
              <a:t>41</a:t>
            </a:fld>
            <a:endParaRPr lang="en-IN"/>
          </a:p>
        </p:txBody>
      </p:sp>
    </p:spTree>
    <p:extLst>
      <p:ext uri="{BB962C8B-B14F-4D97-AF65-F5344CB8AC3E}">
        <p14:creationId xmlns:p14="http://schemas.microsoft.com/office/powerpoint/2010/main" val="4248667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F1B2-3E6D-AD89-AADB-1A7F7D27E50F}"/>
              </a:ext>
            </a:extLst>
          </p:cNvPr>
          <p:cNvSpPr>
            <a:spLocks noGrp="1"/>
          </p:cNvSpPr>
          <p:nvPr>
            <p:ph type="title"/>
          </p:nvPr>
        </p:nvSpPr>
        <p:spPr>
          <a:xfrm>
            <a:off x="838200" y="136525"/>
            <a:ext cx="10515600" cy="706755"/>
          </a:xfrm>
        </p:spPr>
        <p:txBody>
          <a:bodyPr>
            <a:normAutofit/>
          </a:bodyPr>
          <a:lstStyle/>
          <a:p>
            <a:pPr algn="ctr"/>
            <a:r>
              <a:rPr lang="en-IN" sz="3600" b="1" dirty="0">
                <a:latin typeface="Times New Roman" panose="02020603050405020304" pitchFamily="18" charset="0"/>
                <a:cs typeface="Times New Roman" panose="02020603050405020304" pitchFamily="18" charset="0"/>
              </a:rPr>
              <a:t>CODE</a:t>
            </a:r>
            <a:endParaRPr lang="en-IN" sz="3600" dirty="0"/>
          </a:p>
        </p:txBody>
      </p:sp>
      <p:sp>
        <p:nvSpPr>
          <p:cNvPr id="3" name="Content Placeholder 2">
            <a:extLst>
              <a:ext uri="{FF2B5EF4-FFF2-40B4-BE49-F238E27FC236}">
                <a16:creationId xmlns:a16="http://schemas.microsoft.com/office/drawing/2014/main" id="{1C16F462-11B9-54AF-DE28-203BC6B783A2}"/>
              </a:ext>
            </a:extLst>
          </p:cNvPr>
          <p:cNvSpPr>
            <a:spLocks noGrp="1"/>
          </p:cNvSpPr>
          <p:nvPr>
            <p:ph sz="half" idx="1"/>
          </p:nvPr>
        </p:nvSpPr>
        <p:spPr>
          <a:xfrm>
            <a:off x="172721" y="975360"/>
            <a:ext cx="5847080" cy="6030595"/>
          </a:xfrm>
        </p:spPr>
        <p:txBody>
          <a:bodyPr>
            <a:normAutofit fontScale="47500" lnSpcReduction="20000"/>
          </a:bodyPr>
          <a:lstStyle/>
          <a:p>
            <a:pPr marL="0" indent="0">
              <a:buNone/>
            </a:pPr>
            <a:r>
              <a:rPr lang="en-IN" sz="3800" b="0" dirty="0">
                <a:effectLst/>
                <a:latin typeface="Times New Roman" panose="02020603050405020304" pitchFamily="18" charset="0"/>
                <a:cs typeface="Times New Roman" panose="02020603050405020304" pitchFamily="18" charset="0"/>
              </a:rPr>
              <a:t>output+='&lt;th&gt;&lt;font size="" color="black"&gt;Aadhar No&lt;/th&gt;&lt;th&gt;&lt;font size="" color="black"&gt;Applied Date&lt;/th&gt;'</a:t>
            </a:r>
          </a:p>
          <a:p>
            <a:pPr marL="0" indent="0">
              <a:buNone/>
            </a:pPr>
            <a:r>
              <a:rPr lang="en-IN" sz="3800" b="0" dirty="0">
                <a:effectLst/>
                <a:latin typeface="Times New Roman" panose="02020603050405020304" pitchFamily="18" charset="0"/>
                <a:cs typeface="Times New Roman" panose="02020603050405020304" pitchFamily="18" charset="0"/>
              </a:rPr>
              <a:t>        output+='&lt;th&gt;&lt;font size="" color="black"&gt;Status&lt;/th&gt;&lt;/tr&gt;'</a:t>
            </a:r>
          </a:p>
          <a:p>
            <a:pPr marL="0" indent="0">
              <a:buNone/>
            </a:pPr>
            <a:r>
              <a:rPr lang="en-IN" sz="3800" b="0" dirty="0">
                <a:effectLst/>
                <a:latin typeface="Times New Roman" panose="02020603050405020304" pitchFamily="18" charset="0"/>
                <a:cs typeface="Times New Roman" panose="02020603050405020304" pitchFamily="18" charset="0"/>
              </a:rPr>
              <a:t>        con = pymysql.connect(host='127.0.0.1',port = 3306,user = 'root', password = 'root', database = 'BankChatbot',charset='utf8')</a:t>
            </a:r>
          </a:p>
          <a:p>
            <a:pPr marL="0" indent="0">
              <a:buNone/>
            </a:pPr>
            <a:r>
              <a:rPr lang="en-IN" sz="3800" b="0" dirty="0">
                <a:effectLst/>
                <a:latin typeface="Times New Roman" panose="02020603050405020304" pitchFamily="18" charset="0"/>
                <a:cs typeface="Times New Roman" panose="02020603050405020304" pitchFamily="18" charset="0"/>
              </a:rPr>
              <a:t>        with con:</a:t>
            </a:r>
          </a:p>
          <a:p>
            <a:pPr marL="0" indent="0">
              <a:buNone/>
            </a:pPr>
            <a:r>
              <a:rPr lang="en-IN" sz="3800" b="0" dirty="0">
                <a:effectLst/>
                <a:latin typeface="Times New Roman" panose="02020603050405020304" pitchFamily="18" charset="0"/>
                <a:cs typeface="Times New Roman" panose="02020603050405020304" pitchFamily="18" charset="0"/>
              </a:rPr>
              <a:t>            cur = con.cursor()</a:t>
            </a:r>
          </a:p>
          <a:p>
            <a:pPr marL="0" indent="0">
              <a:buNone/>
            </a:pPr>
            <a:r>
              <a:rPr lang="en-IN" sz="3800" b="0" dirty="0">
                <a:effectLst/>
                <a:latin typeface="Times New Roman" panose="02020603050405020304" pitchFamily="18" charset="0"/>
                <a:cs typeface="Times New Roman" panose="02020603050405020304" pitchFamily="18" charset="0"/>
              </a:rPr>
              <a:t>            cur.execute("select * from loan where username='"+uname+"'")</a:t>
            </a:r>
          </a:p>
          <a:p>
            <a:pPr marL="0" indent="0">
              <a:buNone/>
            </a:pPr>
            <a:r>
              <a:rPr lang="en-IN" sz="3800" b="0" dirty="0">
                <a:effectLst/>
                <a:latin typeface="Times New Roman" panose="02020603050405020304" pitchFamily="18" charset="0"/>
                <a:cs typeface="Times New Roman" panose="02020603050405020304" pitchFamily="18" charset="0"/>
              </a:rPr>
              <a:t>            rows = cur.fetchall()</a:t>
            </a:r>
          </a:p>
          <a:p>
            <a:pPr marL="0" indent="0">
              <a:buNone/>
            </a:pPr>
            <a:r>
              <a:rPr lang="en-IN" sz="3800" b="0" dirty="0">
                <a:effectLst/>
                <a:latin typeface="Times New Roman" panose="02020603050405020304" pitchFamily="18" charset="0"/>
                <a:cs typeface="Times New Roman" panose="02020603050405020304" pitchFamily="18" charset="0"/>
              </a:rPr>
              <a:t>            output+='&lt;tr&gt;'</a:t>
            </a:r>
          </a:p>
          <a:p>
            <a:pPr marL="0" indent="0">
              <a:buNone/>
            </a:pPr>
            <a:r>
              <a:rPr lang="en-IN" sz="3800" b="0" dirty="0">
                <a:effectLst/>
                <a:latin typeface="Times New Roman" panose="02020603050405020304" pitchFamily="18" charset="0"/>
                <a:cs typeface="Times New Roman" panose="02020603050405020304" pitchFamily="18" charset="0"/>
              </a:rPr>
              <a:t>            for row in rows:</a:t>
            </a:r>
          </a:p>
          <a:p>
            <a:pPr marL="0" indent="0">
              <a:buNone/>
            </a:pPr>
            <a:r>
              <a:rPr lang="en-IN" sz="3800" b="0" dirty="0">
                <a:effectLst/>
                <a:latin typeface="Times New Roman" panose="02020603050405020304" pitchFamily="18" charset="0"/>
                <a:cs typeface="Times New Roman" panose="02020603050405020304" pitchFamily="18" charset="0"/>
              </a:rPr>
              <a:t>                output+='&lt;td&gt;&lt;font size="" color="black"&gt;'+str(row[0])+'&lt;/td&gt;&lt;td&gt;&lt;font size="" color="black"&gt;'+str(row[1])+'&lt;/td&gt;'</a:t>
            </a:r>
          </a:p>
          <a:p>
            <a:pPr marL="0" indent="0">
              <a:buNone/>
            </a:pPr>
            <a:r>
              <a:rPr lang="en-IN" sz="3800" b="0" dirty="0">
                <a:effectLst/>
                <a:latin typeface="Times New Roman" panose="02020603050405020304" pitchFamily="18" charset="0"/>
                <a:cs typeface="Times New Roman" panose="02020603050405020304" pitchFamily="18" charset="0"/>
              </a:rPr>
              <a:t>                output+='&lt;td&gt;&lt;font size="" color="black"&gt;'+row[2]+'&lt;/td&gt;&lt;td&gt;&lt;font size="" color="black"&gt;'+row[3]+'&lt;/td&gt;&lt;td&gt;&lt;font size="" color="black"&gt;'+row[4]+'&lt;/td&gt;'</a:t>
            </a:r>
          </a:p>
          <a:p>
            <a:endParaRPr lang="en-IN" dirty="0"/>
          </a:p>
        </p:txBody>
      </p:sp>
      <p:sp>
        <p:nvSpPr>
          <p:cNvPr id="4" name="Content Placeholder 3">
            <a:extLst>
              <a:ext uri="{FF2B5EF4-FFF2-40B4-BE49-F238E27FC236}">
                <a16:creationId xmlns:a16="http://schemas.microsoft.com/office/drawing/2014/main" id="{43C300AF-C211-A11C-49F7-79C7B77261ED}"/>
              </a:ext>
            </a:extLst>
          </p:cNvPr>
          <p:cNvSpPr>
            <a:spLocks noGrp="1"/>
          </p:cNvSpPr>
          <p:nvPr>
            <p:ph sz="half" idx="2"/>
          </p:nvPr>
        </p:nvSpPr>
        <p:spPr>
          <a:xfrm>
            <a:off x="6172199" y="975359"/>
            <a:ext cx="5847080" cy="6030595"/>
          </a:xfrm>
        </p:spPr>
        <p:txBody>
          <a:bodyPr>
            <a:normAutofit fontScale="47500" lnSpcReduction="20000"/>
          </a:bodyPr>
          <a:lstStyle/>
          <a:p>
            <a:pPr marL="0" indent="0">
              <a:buNone/>
            </a:pPr>
            <a:r>
              <a:rPr lang="en-IN" sz="3800" b="0" dirty="0">
                <a:effectLst/>
                <a:latin typeface="Times New Roman" panose="02020603050405020304" pitchFamily="18" charset="0"/>
                <a:cs typeface="Times New Roman" panose="02020603050405020304" pitchFamily="18" charset="0"/>
              </a:rPr>
              <a:t>output+='&lt;th&gt;&lt;font size="" color="black"&gt;Aadhar No&lt;/th&gt;&lt;th&gt;&lt;font size="" color="black"&gt;Applied Date&lt;/th&gt;'</a:t>
            </a:r>
          </a:p>
          <a:p>
            <a:pPr marL="0" indent="0">
              <a:buNone/>
            </a:pPr>
            <a:r>
              <a:rPr lang="en-IN" sz="3800" b="0" dirty="0">
                <a:effectLst/>
                <a:latin typeface="Times New Roman" panose="02020603050405020304" pitchFamily="18" charset="0"/>
                <a:cs typeface="Times New Roman" panose="02020603050405020304" pitchFamily="18" charset="0"/>
              </a:rPr>
              <a:t>        output+='&lt;th&gt;&lt;font size="" color="black"&gt;Status&lt;/th&gt;&lt;/tr&gt;'</a:t>
            </a:r>
          </a:p>
          <a:p>
            <a:pPr marL="0" indent="0">
              <a:buNone/>
            </a:pPr>
            <a:r>
              <a:rPr lang="en-IN" sz="3800" b="0" dirty="0">
                <a:effectLst/>
                <a:latin typeface="Times New Roman" panose="02020603050405020304" pitchFamily="18" charset="0"/>
                <a:cs typeface="Times New Roman" panose="02020603050405020304" pitchFamily="18" charset="0"/>
              </a:rPr>
              <a:t>        con = pymysql.connect(host='127.0.0.1',port = 3306,user = 'root', password = 'root', database = 'BankChatbot',charset='utf8')</a:t>
            </a:r>
          </a:p>
          <a:p>
            <a:pPr marL="0" indent="0">
              <a:buNone/>
            </a:pPr>
            <a:r>
              <a:rPr lang="en-IN" sz="3800" b="0" dirty="0">
                <a:effectLst/>
                <a:latin typeface="Times New Roman" panose="02020603050405020304" pitchFamily="18" charset="0"/>
                <a:cs typeface="Times New Roman" panose="02020603050405020304" pitchFamily="18" charset="0"/>
              </a:rPr>
              <a:t>        with con:</a:t>
            </a:r>
          </a:p>
          <a:p>
            <a:pPr marL="0" indent="0">
              <a:buNone/>
            </a:pPr>
            <a:r>
              <a:rPr lang="en-IN" sz="3800" b="0" dirty="0">
                <a:effectLst/>
                <a:latin typeface="Times New Roman" panose="02020603050405020304" pitchFamily="18" charset="0"/>
                <a:cs typeface="Times New Roman" panose="02020603050405020304" pitchFamily="18" charset="0"/>
              </a:rPr>
              <a:t>            cur = con.cursor()</a:t>
            </a:r>
          </a:p>
          <a:p>
            <a:pPr marL="0" indent="0">
              <a:buNone/>
            </a:pPr>
            <a:r>
              <a:rPr lang="en-IN" sz="3800" b="0" dirty="0">
                <a:effectLst/>
                <a:latin typeface="Times New Roman" panose="02020603050405020304" pitchFamily="18" charset="0"/>
                <a:cs typeface="Times New Roman" panose="02020603050405020304" pitchFamily="18" charset="0"/>
              </a:rPr>
              <a:t>            cur.execute("select * from loan where username='"+uname+"'")</a:t>
            </a:r>
          </a:p>
          <a:p>
            <a:pPr marL="0" indent="0">
              <a:buNone/>
            </a:pPr>
            <a:r>
              <a:rPr lang="en-IN" sz="3800" b="0" dirty="0">
                <a:effectLst/>
                <a:latin typeface="Times New Roman" panose="02020603050405020304" pitchFamily="18" charset="0"/>
                <a:cs typeface="Times New Roman" panose="02020603050405020304" pitchFamily="18" charset="0"/>
              </a:rPr>
              <a:t>            rows = cur.fetchall()</a:t>
            </a:r>
          </a:p>
          <a:p>
            <a:pPr marL="0" indent="0">
              <a:buNone/>
            </a:pPr>
            <a:r>
              <a:rPr lang="en-IN" sz="3800" b="0" dirty="0">
                <a:effectLst/>
                <a:latin typeface="Times New Roman" panose="02020603050405020304" pitchFamily="18" charset="0"/>
                <a:cs typeface="Times New Roman" panose="02020603050405020304" pitchFamily="18" charset="0"/>
              </a:rPr>
              <a:t>            output+='&lt;tr&gt;'</a:t>
            </a:r>
          </a:p>
          <a:p>
            <a:pPr marL="0" indent="0">
              <a:buNone/>
            </a:pPr>
            <a:r>
              <a:rPr lang="en-IN" sz="3800" b="0" dirty="0">
                <a:effectLst/>
                <a:latin typeface="Times New Roman" panose="02020603050405020304" pitchFamily="18" charset="0"/>
                <a:cs typeface="Times New Roman" panose="02020603050405020304" pitchFamily="18" charset="0"/>
              </a:rPr>
              <a:t>            for row in rows:</a:t>
            </a:r>
          </a:p>
          <a:p>
            <a:pPr marL="0" indent="0">
              <a:buNone/>
            </a:pPr>
            <a:r>
              <a:rPr lang="en-IN" sz="3800" b="0" dirty="0">
                <a:effectLst/>
                <a:latin typeface="Times New Roman" panose="02020603050405020304" pitchFamily="18" charset="0"/>
                <a:cs typeface="Times New Roman" panose="02020603050405020304" pitchFamily="18" charset="0"/>
              </a:rPr>
              <a:t>                output+='&lt;td&gt;&lt;font size="" color="black"&gt;'+str(row[0])+'&lt;/td&gt;&lt;td&gt;&lt;font size="" color="black"&gt;'+str(row[1])+'&lt;/td&gt;'</a:t>
            </a:r>
          </a:p>
          <a:p>
            <a:pPr marL="0" indent="0">
              <a:buNone/>
            </a:pPr>
            <a:r>
              <a:rPr lang="en-IN" sz="3800" b="0" dirty="0">
                <a:effectLst/>
                <a:latin typeface="Times New Roman" panose="02020603050405020304" pitchFamily="18" charset="0"/>
                <a:cs typeface="Times New Roman" panose="02020603050405020304" pitchFamily="18" charset="0"/>
              </a:rPr>
              <a:t>                output+='&lt;td&gt;&lt;font size="" color="black"&gt;'+row[2]+'&lt;/td&gt;&lt;td&gt;&lt;font size="" color="black"&gt;'+row[3]+'&lt;/td&gt;&lt;td&gt;&lt;font size="" color="black"&gt;'+row[4]+'&lt;/td&gt;'</a:t>
            </a:r>
          </a:p>
          <a:p>
            <a:pPr marL="0" indent="0">
              <a:buNone/>
            </a:pPr>
            <a:r>
              <a:rPr lang="en-IN" sz="3800" b="0" dirty="0">
                <a:solidFill>
                  <a:srgbClr val="D4D4D4"/>
                </a:solidFill>
                <a:effectLst/>
                <a:latin typeface="Times New Roman" panose="02020603050405020304" pitchFamily="18" charset="0"/>
                <a:cs typeface="Times New Roman" panose="02020603050405020304" pitchFamily="18" charset="0"/>
              </a:rPr>
              <a:t>               </a:t>
            </a:r>
            <a:endParaRPr lang="en-IN" dirty="0"/>
          </a:p>
        </p:txBody>
      </p:sp>
      <p:sp>
        <p:nvSpPr>
          <p:cNvPr id="6" name="Slide Number Placeholder 5">
            <a:extLst>
              <a:ext uri="{FF2B5EF4-FFF2-40B4-BE49-F238E27FC236}">
                <a16:creationId xmlns:a16="http://schemas.microsoft.com/office/drawing/2014/main" id="{A4C59FFF-202F-42AB-32B3-5391D5DCE765}"/>
              </a:ext>
            </a:extLst>
          </p:cNvPr>
          <p:cNvSpPr>
            <a:spLocks noGrp="1"/>
          </p:cNvSpPr>
          <p:nvPr>
            <p:ph type="sldNum" sz="quarter" idx="12"/>
          </p:nvPr>
        </p:nvSpPr>
        <p:spPr/>
        <p:txBody>
          <a:bodyPr/>
          <a:lstStyle/>
          <a:p>
            <a:fld id="{A0183BA4-7B10-4BE3-A0B2-A48721054ED6}" type="slidenum">
              <a:rPr lang="en-IN" smtClean="0"/>
              <a:t>42</a:t>
            </a:fld>
            <a:endParaRPr lang="en-IN"/>
          </a:p>
        </p:txBody>
      </p:sp>
    </p:spTree>
    <p:extLst>
      <p:ext uri="{BB962C8B-B14F-4D97-AF65-F5344CB8AC3E}">
        <p14:creationId xmlns:p14="http://schemas.microsoft.com/office/powerpoint/2010/main" val="261157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805D-2E0E-1C31-F578-5D740664A372}"/>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CODE</a:t>
            </a:r>
          </a:p>
        </p:txBody>
      </p:sp>
      <p:sp>
        <p:nvSpPr>
          <p:cNvPr id="3" name="Content Placeholder 2">
            <a:extLst>
              <a:ext uri="{FF2B5EF4-FFF2-40B4-BE49-F238E27FC236}">
                <a16:creationId xmlns:a16="http://schemas.microsoft.com/office/drawing/2014/main" id="{F8C77361-FCAA-02A1-4720-ECFADF5FD5E1}"/>
              </a:ext>
            </a:extLst>
          </p:cNvPr>
          <p:cNvSpPr>
            <a:spLocks noGrp="1"/>
          </p:cNvSpPr>
          <p:nvPr>
            <p:ph idx="1"/>
          </p:nvPr>
        </p:nvSpPr>
        <p:spPr/>
        <p:txBody>
          <a:bodyPr/>
          <a:lstStyle/>
          <a:p>
            <a:pPr marL="0" indent="0">
              <a:buNone/>
            </a:pPr>
            <a:r>
              <a:rPr lang="en-IN" sz="1800" b="0" dirty="0">
                <a:effectLst/>
                <a:latin typeface="Times New Roman" panose="02020603050405020304" pitchFamily="18" charset="0"/>
                <a:cs typeface="Times New Roman" panose="02020603050405020304" pitchFamily="18" charset="0"/>
              </a:rPr>
              <a:t>color="black"&gt;'+row[7]+'&lt;/td&gt;&lt;/tr&gt;'</a:t>
            </a:r>
          </a:p>
          <a:p>
            <a:pPr marL="0" indent="0">
              <a:buNone/>
            </a:pPr>
            <a:r>
              <a:rPr lang="en-IN" sz="1800" b="0" dirty="0">
                <a:effectLst/>
                <a:latin typeface="Times New Roman" panose="02020603050405020304" pitchFamily="18" charset="0"/>
                <a:cs typeface="Times New Roman" panose="02020603050405020304" pitchFamily="18" charset="0"/>
              </a:rPr>
              <a:t>        output+= "&lt;/table&gt;&lt;/br&gt;&lt;/br&gt;&lt;/br&gt;&lt;/br&gt;"        </a:t>
            </a:r>
          </a:p>
          <a:p>
            <a:pPr marL="0" indent="0">
              <a:buNone/>
            </a:pPr>
            <a:r>
              <a:rPr lang="en-IN" sz="1800" b="0" dirty="0">
                <a:effectLst/>
                <a:latin typeface="Times New Roman" panose="02020603050405020304" pitchFamily="18" charset="0"/>
                <a:cs typeface="Times New Roman" panose="02020603050405020304" pitchFamily="18" charset="0"/>
              </a:rPr>
              <a:t>        context= {'data':output}</a:t>
            </a:r>
          </a:p>
          <a:p>
            <a:pPr marL="0" indent="0">
              <a:buNone/>
            </a:pPr>
            <a:r>
              <a:rPr lang="en-IN" sz="1800" b="0" dirty="0">
                <a:effectLst/>
                <a:latin typeface="Times New Roman" panose="02020603050405020304" pitchFamily="18" charset="0"/>
                <a:cs typeface="Times New Roman" panose="02020603050405020304" pitchFamily="18" charset="0"/>
              </a:rPr>
              <a:t>        return render(request, 'UserScreen.html', context)    </a:t>
            </a:r>
          </a:p>
          <a:p>
            <a:endParaRPr lang="en-IN" dirty="0"/>
          </a:p>
        </p:txBody>
      </p:sp>
      <p:sp>
        <p:nvSpPr>
          <p:cNvPr id="5" name="Slide Number Placeholder 4">
            <a:extLst>
              <a:ext uri="{FF2B5EF4-FFF2-40B4-BE49-F238E27FC236}">
                <a16:creationId xmlns:a16="http://schemas.microsoft.com/office/drawing/2014/main" id="{01DAF3AC-0468-AA22-90CD-8E002AF1CA05}"/>
              </a:ext>
            </a:extLst>
          </p:cNvPr>
          <p:cNvSpPr>
            <a:spLocks noGrp="1"/>
          </p:cNvSpPr>
          <p:nvPr>
            <p:ph type="sldNum" sz="quarter" idx="12"/>
          </p:nvPr>
        </p:nvSpPr>
        <p:spPr/>
        <p:txBody>
          <a:bodyPr/>
          <a:lstStyle/>
          <a:p>
            <a:fld id="{A0183BA4-7B10-4BE3-A0B2-A48721054ED6}" type="slidenum">
              <a:rPr lang="en-IN" smtClean="0"/>
              <a:t>43</a:t>
            </a:fld>
            <a:endParaRPr lang="en-IN"/>
          </a:p>
        </p:txBody>
      </p:sp>
    </p:spTree>
    <p:extLst>
      <p:ext uri="{BB962C8B-B14F-4D97-AF65-F5344CB8AC3E}">
        <p14:creationId xmlns:p14="http://schemas.microsoft.com/office/powerpoint/2010/main" val="2118174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8E5B-6858-D454-12C4-B1F9BB1F48A1}"/>
              </a:ext>
            </a:extLst>
          </p:cNvPr>
          <p:cNvSpPr>
            <a:spLocks noGrp="1"/>
          </p:cNvSpPr>
          <p:nvPr>
            <p:ph type="title"/>
          </p:nvPr>
        </p:nvSpPr>
        <p:spPr>
          <a:xfrm>
            <a:off x="838200" y="365125"/>
            <a:ext cx="10515600" cy="630555"/>
          </a:xfrm>
        </p:spPr>
        <p:txBody>
          <a:bodyPr>
            <a:normAutofit/>
          </a:bodyPr>
          <a:lstStyle/>
          <a:p>
            <a:pPr algn="ctr"/>
            <a:r>
              <a:rPr lang="en-IN" sz="3600" b="1" dirty="0">
                <a:latin typeface="Times New Roman" panose="02020603050405020304" pitchFamily="18" charset="0"/>
                <a:cs typeface="Times New Roman" panose="02020603050405020304" pitchFamily="18" charset="0"/>
              </a:rPr>
              <a:t>REFERENCES</a:t>
            </a:r>
            <a:endParaRPr lang="en-IN" sz="3600" dirty="0"/>
          </a:p>
        </p:txBody>
      </p:sp>
      <p:sp>
        <p:nvSpPr>
          <p:cNvPr id="3" name="Content Placeholder 2">
            <a:extLst>
              <a:ext uri="{FF2B5EF4-FFF2-40B4-BE49-F238E27FC236}">
                <a16:creationId xmlns:a16="http://schemas.microsoft.com/office/drawing/2014/main" id="{9C01AE9C-F931-118A-29C0-EAF069DCF140}"/>
              </a:ext>
            </a:extLst>
          </p:cNvPr>
          <p:cNvSpPr>
            <a:spLocks noGrp="1"/>
          </p:cNvSpPr>
          <p:nvPr>
            <p:ph idx="1"/>
          </p:nvPr>
        </p:nvSpPr>
        <p:spPr>
          <a:xfrm>
            <a:off x="447040" y="995680"/>
            <a:ext cx="10764520" cy="5239544"/>
          </a:xfrm>
        </p:spPr>
        <p:txBody>
          <a:bodyPr>
            <a:normAutofit fontScale="85000" lnSpcReduction="10000"/>
          </a:bodyPr>
          <a:lstStyle/>
          <a:p>
            <a:pPr marL="0" lvl="0" indent="0" algn="just">
              <a:lnSpc>
                <a:spcPct val="160000"/>
              </a:lnSpc>
              <a:buNone/>
            </a:pPr>
            <a:r>
              <a:rPr lang="en-US" sz="2800" dirty="0">
                <a:latin typeface="Times New Roman" panose="02020603050405020304" pitchFamily="18" charset="0"/>
                <a:cs typeface="Times New Roman" panose="02020603050405020304" pitchFamily="18" charset="0"/>
              </a:rPr>
              <a:t>[1] Jiao, Anran. (2020). An Intelligent Chatbot System Based on Entity Extraction Using RASA NLU and Neural Network. Journal of Physics: Conference Series. 1487. 012014. 10.1088/1742-6596/1487/1/012014. </a:t>
            </a:r>
          </a:p>
          <a:p>
            <a:pPr marL="0" lvl="0" indent="0" algn="just">
              <a:lnSpc>
                <a:spcPct val="160000"/>
              </a:lnSpc>
              <a:buNone/>
            </a:pPr>
            <a:r>
              <a:rPr lang="en-US" sz="2800" dirty="0">
                <a:latin typeface="Times New Roman" panose="02020603050405020304" pitchFamily="18" charset="0"/>
                <a:cs typeface="Times New Roman" panose="02020603050405020304" pitchFamily="18" charset="0"/>
              </a:rPr>
              <a:t>[2] Fathima, Sasha &amp; Student, Suhel &amp; Shukla, Vinod &amp; Vyas, Dr Sonali &amp; Mishra, Ved P. (2020). Conversation to Automation in Banking Through Chatbot Using Artificial Machine Intelligence Language. 10.1109/ICRITO48877.2020.9197825. </a:t>
            </a:r>
          </a:p>
          <a:p>
            <a:pPr marL="0" lvl="0" indent="0" algn="just">
              <a:lnSpc>
                <a:spcPct val="160000"/>
              </a:lnSpc>
              <a:buNone/>
            </a:pPr>
            <a:r>
              <a:rPr lang="en-US" sz="2800" dirty="0">
                <a:latin typeface="Times New Roman" panose="02020603050405020304" pitchFamily="18" charset="0"/>
                <a:cs typeface="Times New Roman" panose="02020603050405020304" pitchFamily="18" charset="0"/>
              </a:rPr>
              <a:t>[3] Singh, Netra &amp; Singh, Devender. (2019). Chatbots and Virtual Assistant in Indian Banks. Industrija. 47. 75-101. 10.5937/industrija47-24578. </a:t>
            </a:r>
          </a:p>
          <a:p>
            <a:endParaRPr lang="en-IN" dirty="0"/>
          </a:p>
        </p:txBody>
      </p:sp>
      <p:sp>
        <p:nvSpPr>
          <p:cNvPr id="5" name="Slide Number Placeholder 4">
            <a:extLst>
              <a:ext uri="{FF2B5EF4-FFF2-40B4-BE49-F238E27FC236}">
                <a16:creationId xmlns:a16="http://schemas.microsoft.com/office/drawing/2014/main" id="{3DFA35E3-D77F-2FAB-8E65-45A95258EA51}"/>
              </a:ext>
            </a:extLst>
          </p:cNvPr>
          <p:cNvSpPr>
            <a:spLocks noGrp="1"/>
          </p:cNvSpPr>
          <p:nvPr>
            <p:ph type="sldNum" sz="quarter" idx="12"/>
          </p:nvPr>
        </p:nvSpPr>
        <p:spPr/>
        <p:txBody>
          <a:bodyPr/>
          <a:lstStyle/>
          <a:p>
            <a:fld id="{A0183BA4-7B10-4BE3-A0B2-A48721054ED6}" type="slidenum">
              <a:rPr lang="en-IN" smtClean="0"/>
              <a:t>44</a:t>
            </a:fld>
            <a:endParaRPr lang="en-IN"/>
          </a:p>
        </p:txBody>
      </p:sp>
    </p:spTree>
    <p:extLst>
      <p:ext uri="{BB962C8B-B14F-4D97-AF65-F5344CB8AC3E}">
        <p14:creationId xmlns:p14="http://schemas.microsoft.com/office/powerpoint/2010/main" val="10167722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43EF-46CE-0F40-049F-73889376439E}"/>
              </a:ext>
            </a:extLst>
          </p:cNvPr>
          <p:cNvSpPr>
            <a:spLocks noGrp="1"/>
          </p:cNvSpPr>
          <p:nvPr>
            <p:ph type="title"/>
          </p:nvPr>
        </p:nvSpPr>
        <p:spPr>
          <a:xfrm>
            <a:off x="838200" y="365125"/>
            <a:ext cx="10515600" cy="417195"/>
          </a:xfrm>
        </p:spPr>
        <p:txBody>
          <a:bodyPr>
            <a:noAutofit/>
          </a:bodyPr>
          <a:lstStyle/>
          <a:p>
            <a:pPr algn="ctr"/>
            <a:r>
              <a:rPr lang="en-IN" sz="3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50C25634-6CBD-2D42-A5D1-F76FB0D29E8E}"/>
              </a:ext>
            </a:extLst>
          </p:cNvPr>
          <p:cNvSpPr>
            <a:spLocks noGrp="1"/>
          </p:cNvSpPr>
          <p:nvPr>
            <p:ph idx="1"/>
          </p:nvPr>
        </p:nvSpPr>
        <p:spPr>
          <a:xfrm>
            <a:off x="355600" y="982345"/>
            <a:ext cx="10998200" cy="5510530"/>
          </a:xfrm>
        </p:spPr>
        <p:txBody>
          <a:bodyPr>
            <a:normAutofit fontScale="92500"/>
          </a:bodyPr>
          <a:lstStyle/>
          <a:p>
            <a:pPr marL="0" lvl="0" indent="0" algn="just">
              <a:lnSpc>
                <a:spcPct val="150000"/>
              </a:lnSpc>
              <a:buNone/>
            </a:pPr>
            <a:r>
              <a:rPr lang="en-US" sz="2600" dirty="0">
                <a:latin typeface="Times New Roman" panose="02020603050405020304" pitchFamily="18" charset="0"/>
                <a:cs typeface="Times New Roman" panose="02020603050405020304" pitchFamily="18" charset="0"/>
              </a:rPr>
              <a:t>[4]</a:t>
            </a:r>
            <a:r>
              <a:rPr lang="en-US" sz="2600" dirty="0"/>
              <a:t> </a:t>
            </a:r>
            <a:r>
              <a:rPr lang="en-US" sz="2600" dirty="0">
                <a:latin typeface="Times New Roman" panose="02020603050405020304" pitchFamily="18" charset="0"/>
                <a:cs typeface="Times New Roman" panose="02020603050405020304" pitchFamily="18" charset="0"/>
              </a:rPr>
              <a:t>Petr Lorenc, “Joint model for intent and entity recognition” in arXiv:2109.03221v1 [cs.CL] 7 Sep 2021 </a:t>
            </a:r>
          </a:p>
          <a:p>
            <a:pPr marL="0" lvl="0" indent="0" algn="just">
              <a:lnSpc>
                <a:spcPct val="150000"/>
              </a:lnSpc>
              <a:buNone/>
            </a:pPr>
            <a:r>
              <a:rPr lang="en-US" sz="2600" dirty="0">
                <a:latin typeface="Times New Roman" panose="02020603050405020304" pitchFamily="18" charset="0"/>
                <a:cs typeface="Times New Roman" panose="02020603050405020304" pitchFamily="18" charset="0"/>
              </a:rPr>
              <a:t>[5] Bank, C. (2018, 01 19). Commonwealth Bank launches chatbot named Ceba. Retrieved from Commonwealth Bank launches chatbot named Ceba: https://www.commbank.com.au/ guidance/newsroom/cba-launches-chatbot-named-CEBA-201801.html</a:t>
            </a:r>
            <a:endParaRPr lang="en-IN" sz="2600" dirty="0">
              <a:latin typeface="Times New Roman" panose="02020603050405020304" pitchFamily="18" charset="0"/>
              <a:cs typeface="Times New Roman" panose="02020603050405020304" pitchFamily="18" charset="0"/>
            </a:endParaRPr>
          </a:p>
          <a:p>
            <a:pPr marL="0" indent="0">
              <a:lnSpc>
                <a:spcPct val="150000"/>
              </a:lnSpc>
              <a:buNone/>
            </a:pPr>
            <a:r>
              <a:rPr lang="en-IN" sz="2600" dirty="0">
                <a:latin typeface="Times New Roman" panose="02020603050405020304" pitchFamily="18" charset="0"/>
                <a:cs typeface="Times New Roman" panose="02020603050405020304" pitchFamily="18" charset="0"/>
              </a:rPr>
              <a:t>[6] </a:t>
            </a:r>
            <a:r>
              <a:rPr lang="en-US" sz="2600" dirty="0">
                <a:latin typeface="Times New Roman" panose="02020603050405020304" pitchFamily="18" charset="0"/>
                <a:cs typeface="Times New Roman" panose="02020603050405020304" pitchFamily="18" charset="0"/>
              </a:rPr>
              <a:t>Barris, M. (2022). Ally Bank’s in-app virtual assistant speaks customers’ language – literally. Retrieved from https://www.retaildive.com/ex/mobilecommercedaily/ally-banks-in-appvirtual-assistant-speaks-customers-language-literally</a:t>
            </a:r>
            <a:endParaRPr lang="en-IN" sz="26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B67612CF-913B-0A34-C77E-AB8F1DC55A64}"/>
              </a:ext>
            </a:extLst>
          </p:cNvPr>
          <p:cNvSpPr>
            <a:spLocks noGrp="1"/>
          </p:cNvSpPr>
          <p:nvPr>
            <p:ph type="dt" sz="half" idx="10"/>
          </p:nvPr>
        </p:nvSpPr>
        <p:spPr/>
        <p:txBody>
          <a:bodyPr/>
          <a:lstStyle/>
          <a:p>
            <a:fld id="{784BDB05-E2D4-4D29-8882-DE25842599A2}" type="datetime1">
              <a:rPr lang="en-IN" smtClean="0"/>
              <a:t>18-10-2024</a:t>
            </a:fld>
            <a:endParaRPr lang="en-IN"/>
          </a:p>
        </p:txBody>
      </p:sp>
      <p:sp>
        <p:nvSpPr>
          <p:cNvPr id="5" name="Slide Number Placeholder 4">
            <a:extLst>
              <a:ext uri="{FF2B5EF4-FFF2-40B4-BE49-F238E27FC236}">
                <a16:creationId xmlns:a16="http://schemas.microsoft.com/office/drawing/2014/main" id="{E85764C2-8AA6-9EF8-A1D4-00EA5D496E65}"/>
              </a:ext>
            </a:extLst>
          </p:cNvPr>
          <p:cNvSpPr>
            <a:spLocks noGrp="1"/>
          </p:cNvSpPr>
          <p:nvPr>
            <p:ph type="sldNum" sz="quarter" idx="12"/>
          </p:nvPr>
        </p:nvSpPr>
        <p:spPr/>
        <p:txBody>
          <a:bodyPr/>
          <a:lstStyle/>
          <a:p>
            <a:fld id="{A0183BA4-7B10-4BE3-A0B2-A48721054ED6}" type="slidenum">
              <a:rPr lang="en-IN" smtClean="0"/>
              <a:t>45</a:t>
            </a:fld>
            <a:endParaRPr lang="en-IN"/>
          </a:p>
        </p:txBody>
      </p:sp>
    </p:spTree>
    <p:extLst>
      <p:ext uri="{BB962C8B-B14F-4D97-AF65-F5344CB8AC3E}">
        <p14:creationId xmlns:p14="http://schemas.microsoft.com/office/powerpoint/2010/main" val="31998830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7175"/>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0183BA4-7B10-4BE3-A0B2-A48721054ED6}" type="slidenum">
              <a:rPr lang="en-IN" smtClean="0"/>
              <a:t>46</a:t>
            </a:fld>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7175"/>
            <a:ext cx="12192000" cy="1203649"/>
          </a:xfrm>
        </p:spPr>
        <p:txBody>
          <a:bodyPr>
            <a:normAutofit/>
          </a:bodyPr>
          <a:lstStyle/>
          <a:p>
            <a:pPr algn="ctr"/>
            <a:r>
              <a:rPr lang="en-IN" sz="3600" b="1" dirty="0">
                <a:latin typeface="Times New Roman" panose="02020603050405020304" pitchFamily="18" charset="0"/>
                <a:cs typeface="Times New Roman" panose="02020603050405020304" pitchFamily="18" charset="0"/>
              </a:rPr>
              <a:t>QUERIES ?</a:t>
            </a:r>
            <a:endParaRPr lang="en-IN"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0183BA4-7B10-4BE3-A0B2-A48721054ED6}" type="slidenum">
              <a:rPr lang="en-IN" smtClean="0"/>
              <a:t>47</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1"/>
            <a:ext cx="12192000" cy="734828"/>
          </a:xfrm>
        </p:spPr>
        <p:txBody>
          <a:bodyPr/>
          <a:lstStyle/>
          <a:p>
            <a:pPr algn="ctr"/>
            <a:r>
              <a:rPr lang="en-IN" sz="3600" b="1" dirty="0">
                <a:latin typeface="Times New Roman" panose="02020603050405020304" pitchFamily="18" charset="0"/>
                <a:cs typeface="Times New Roman" panose="02020603050405020304" pitchFamily="18" charset="0"/>
              </a:rPr>
              <a:t>LITERATURE SURVEY</a:t>
            </a:r>
          </a:p>
        </p:txBody>
      </p:sp>
      <p:graphicFrame>
        <p:nvGraphicFramePr>
          <p:cNvPr id="6" name="Table 6">
            <a:extLst>
              <a:ext uri="{FF2B5EF4-FFF2-40B4-BE49-F238E27FC236}">
                <a16:creationId xmlns:a16="http://schemas.microsoft.com/office/drawing/2014/main" id="{07F3E5CC-4B7D-4CB8-9F7A-4667E9A9813E}"/>
              </a:ext>
            </a:extLst>
          </p:cNvPr>
          <p:cNvGraphicFramePr>
            <a:graphicFrameLocks noGrp="1"/>
          </p:cNvGraphicFramePr>
          <p:nvPr>
            <p:ph idx="1"/>
          </p:nvPr>
        </p:nvGraphicFramePr>
        <p:xfrm>
          <a:off x="513834" y="1171960"/>
          <a:ext cx="11164331" cy="5203753"/>
        </p:xfrm>
        <a:graphic>
          <a:graphicData uri="http://schemas.openxmlformats.org/drawingml/2006/table">
            <a:tbl>
              <a:tblPr firstRow="1" bandRow="1">
                <a:tableStyleId>{5C22544A-7EE6-4342-B048-85BDC9FD1C3A}</a:tableStyleId>
              </a:tblPr>
              <a:tblGrid>
                <a:gridCol w="536087">
                  <a:extLst>
                    <a:ext uri="{9D8B030D-6E8A-4147-A177-3AD203B41FA5}">
                      <a16:colId xmlns:a16="http://schemas.microsoft.com/office/drawing/2014/main" val="3970585099"/>
                    </a:ext>
                  </a:extLst>
                </a:gridCol>
                <a:gridCol w="3009560">
                  <a:extLst>
                    <a:ext uri="{9D8B030D-6E8A-4147-A177-3AD203B41FA5}">
                      <a16:colId xmlns:a16="http://schemas.microsoft.com/office/drawing/2014/main" val="2247031847"/>
                    </a:ext>
                  </a:extLst>
                </a:gridCol>
                <a:gridCol w="3364735">
                  <a:extLst>
                    <a:ext uri="{9D8B030D-6E8A-4147-A177-3AD203B41FA5}">
                      <a16:colId xmlns:a16="http://schemas.microsoft.com/office/drawing/2014/main" val="4063182533"/>
                    </a:ext>
                  </a:extLst>
                </a:gridCol>
                <a:gridCol w="887896">
                  <a:extLst>
                    <a:ext uri="{9D8B030D-6E8A-4147-A177-3AD203B41FA5}">
                      <a16:colId xmlns:a16="http://schemas.microsoft.com/office/drawing/2014/main" val="3726383669"/>
                    </a:ext>
                  </a:extLst>
                </a:gridCol>
                <a:gridCol w="3366053">
                  <a:extLst>
                    <a:ext uri="{9D8B030D-6E8A-4147-A177-3AD203B41FA5}">
                      <a16:colId xmlns:a16="http://schemas.microsoft.com/office/drawing/2014/main" val="363374994"/>
                    </a:ext>
                  </a:extLst>
                </a:gridCol>
              </a:tblGrid>
              <a:tr h="679997">
                <a:tc>
                  <a:txBody>
                    <a:bodyPr/>
                    <a:lstStyle/>
                    <a:p>
                      <a:pPr algn="ctr"/>
                      <a:r>
                        <a:rPr lang="en-IN" dirty="0">
                          <a:solidFill>
                            <a:schemeClr val="tx1"/>
                          </a:solidFill>
                          <a:latin typeface="Times New Roman" panose="02020603050405020304" pitchFamily="18" charset="0"/>
                          <a:cs typeface="Times New Roman" panose="02020603050405020304" pitchFamily="18" charset="0"/>
                        </a:rPr>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Author</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Title</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Year</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Contributions</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8876767"/>
                  </a:ext>
                </a:extLst>
              </a:tr>
              <a:tr h="1555916">
                <a:tc>
                  <a:txBody>
                    <a:bodyPr/>
                    <a:lstStyle/>
                    <a:p>
                      <a:r>
                        <a:rPr lang="en-IN"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000" kern="1200" dirty="0">
                          <a:solidFill>
                            <a:schemeClr val="dk1"/>
                          </a:solidFill>
                          <a:effectLst/>
                          <a:latin typeface="Times New Roman" panose="02020603050405020304" pitchFamily="18" charset="0"/>
                          <a:ea typeface="+mn-ea"/>
                          <a:cs typeface="Times New Roman" panose="02020603050405020304" pitchFamily="18" charset="0"/>
                        </a:rPr>
                        <a:t>S. Khan and M. R. Rabbani</a:t>
                      </a:r>
                      <a:endParaRPr lang="en-US" sz="20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Artificial Intelligence and NLP-Based Chatbot for Islamic Banking and Finance</a:t>
                      </a:r>
                      <a:endParaRPr lang="en-US" sz="2000" b="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dirty="0">
                          <a:latin typeface="Times New Roman" panose="02020603050405020304" pitchFamily="18" charset="0"/>
                          <a:ea typeface="Calibri"/>
                          <a:cs typeface="Times New Roman" panose="02020603050405020304" pitchFamily="18" charset="0"/>
                        </a:rPr>
                        <a:t>2021</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dirty="0">
                          <a:latin typeface="Times New Roman" panose="02020603050405020304" pitchFamily="18" charset="0"/>
                          <a:cs typeface="Times New Roman" panose="02020603050405020304" pitchFamily="18" charset="0"/>
                        </a:rPr>
                        <a:t>This </a:t>
                      </a:r>
                      <a:r>
                        <a:rPr lang="en-US" sz="2000" b="0" dirty="0">
                          <a:latin typeface="Times New Roman" panose="02020603050405020304" pitchFamily="18" charset="0"/>
                          <a:cs typeface="Times New Roman" panose="02020603050405020304" pitchFamily="18" charset="0"/>
                        </a:rPr>
                        <a:t>reviews </a:t>
                      </a:r>
                      <a:r>
                        <a:rPr lang="en-US" sz="2000" dirty="0">
                          <a:latin typeface="Times New Roman" panose="02020603050405020304" pitchFamily="18" charset="0"/>
                          <a:cs typeface="Times New Roman" panose="02020603050405020304" pitchFamily="18" charset="0"/>
                        </a:rPr>
                        <a:t>how AI has changed the way the banks and financial institutions do their business.</a:t>
                      </a:r>
                      <a:endParaRPr lang="en-US" sz="20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6634156"/>
                  </a:ext>
                </a:extLst>
              </a:tr>
              <a:tr h="1455675">
                <a:tc>
                  <a:txBody>
                    <a:bodyPr/>
                    <a:lstStyle/>
                    <a:p>
                      <a:r>
                        <a:rPr lang="en-IN"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000" kern="1200" dirty="0">
                          <a:solidFill>
                            <a:schemeClr val="dk1"/>
                          </a:solidFill>
                          <a:effectLst/>
                          <a:latin typeface="Times New Roman" panose="02020603050405020304" pitchFamily="18" charset="0"/>
                          <a:ea typeface="+mn-ea"/>
                          <a:cs typeface="Times New Roman" panose="02020603050405020304" pitchFamily="18" charset="0"/>
                        </a:rPr>
                        <a:t>S. F. Suhel, V. K. Shukla, S. Vyas and V. P. Mishra</a:t>
                      </a:r>
                      <a:endParaRPr lang="en-US" sz="20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Conversation to Automation in Banking Through Chatbot Using Artificial Machine Intelligence Language</a:t>
                      </a:r>
                      <a:endParaRPr lang="en-US" sz="2000" b="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dirty="0">
                          <a:latin typeface="Times New Roman" panose="02020603050405020304" pitchFamily="18" charset="0"/>
                          <a:ea typeface="Calibri"/>
                          <a:cs typeface="Times New Roman" panose="02020603050405020304" pitchFamily="18" charset="0"/>
                        </a:rPr>
                        <a:t>2020</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dirty="0">
                          <a:latin typeface="Times New Roman" panose="02020603050405020304" pitchFamily="18" charset="0"/>
                          <a:ea typeface="Calibri"/>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examines how chatbots are disrupting customer interactions in the banking sector.</a:t>
                      </a:r>
                      <a:endParaRPr lang="en-US" sz="20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0586653"/>
                  </a:ext>
                </a:extLst>
              </a:tr>
              <a:tr h="1512165">
                <a:tc>
                  <a:txBody>
                    <a:bodyPr/>
                    <a:lstStyle/>
                    <a:p>
                      <a:r>
                        <a:rPr lang="en-IN"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000" kern="1200" dirty="0">
                          <a:solidFill>
                            <a:schemeClr val="dk1"/>
                          </a:solidFill>
                          <a:effectLst/>
                          <a:latin typeface="Times New Roman" panose="02020603050405020304" pitchFamily="18" charset="0"/>
                          <a:ea typeface="+mn-ea"/>
                          <a:cs typeface="Times New Roman" panose="02020603050405020304" pitchFamily="18" charset="0"/>
                        </a:rPr>
                        <a:t>J. T. S. Quah and Y. W. Chua</a:t>
                      </a:r>
                      <a:endParaRPr lang="en-US" sz="20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Chatbot assisted marketing in financial service industry</a:t>
                      </a:r>
                      <a:endParaRPr lang="en-US" sz="2000" b="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dirty="0">
                          <a:latin typeface="Times New Roman" panose="02020603050405020304" pitchFamily="18" charset="0"/>
                          <a:ea typeface="Calibri"/>
                          <a:cs typeface="Times New Roman" panose="02020603050405020304" pitchFamily="18" charset="0"/>
                        </a:rPr>
                        <a:t>2019</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2000" kern="1200" dirty="0">
                          <a:solidFill>
                            <a:schemeClr val="dk1"/>
                          </a:solidFill>
                          <a:effectLst/>
                          <a:latin typeface="Times New Roman" panose="02020603050405020304" pitchFamily="18" charset="0"/>
                          <a:ea typeface="+mn-ea"/>
                          <a:cs typeface="Times New Roman" panose="02020603050405020304" pitchFamily="18" charset="0"/>
                        </a:rPr>
                        <a:t>This investigates the current chatbot functionality to ever-changing expectation of customers.</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5067860"/>
                  </a:ext>
                </a:extLst>
              </a:tr>
            </a:tbl>
          </a:graphicData>
        </a:graphic>
      </p:graphicFrame>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5</a:t>
            </a:fld>
            <a:endParaRPr lang="en-IN" dirty="0"/>
          </a:p>
        </p:txBody>
      </p:sp>
    </p:spTree>
    <p:extLst>
      <p:ext uri="{BB962C8B-B14F-4D97-AF65-F5344CB8AC3E}">
        <p14:creationId xmlns:p14="http://schemas.microsoft.com/office/powerpoint/2010/main" val="29579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210886"/>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LITERATURE SURVEY</a:t>
            </a: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6</a:t>
            </a:fld>
            <a:endParaRPr lang="en-IN" dirty="0"/>
          </a:p>
        </p:txBody>
      </p:sp>
      <p:graphicFrame>
        <p:nvGraphicFramePr>
          <p:cNvPr id="7" name="Table 6">
            <a:extLst>
              <a:ext uri="{FF2B5EF4-FFF2-40B4-BE49-F238E27FC236}">
                <a16:creationId xmlns:a16="http://schemas.microsoft.com/office/drawing/2014/main" id="{07F3E5CC-4B7D-4CB8-9F7A-4667E9A9813E}"/>
              </a:ext>
            </a:extLst>
          </p:cNvPr>
          <p:cNvGraphicFramePr>
            <a:graphicFrameLocks/>
          </p:cNvGraphicFramePr>
          <p:nvPr/>
        </p:nvGraphicFramePr>
        <p:xfrm>
          <a:off x="367748" y="931699"/>
          <a:ext cx="11456504" cy="5424651"/>
        </p:xfrm>
        <a:graphic>
          <a:graphicData uri="http://schemas.openxmlformats.org/drawingml/2006/table">
            <a:tbl>
              <a:tblPr firstRow="1" bandRow="1">
                <a:tableStyleId>{5C22544A-7EE6-4342-B048-85BDC9FD1C3A}</a:tableStyleId>
              </a:tblPr>
              <a:tblGrid>
                <a:gridCol w="580247">
                  <a:extLst>
                    <a:ext uri="{9D8B030D-6E8A-4147-A177-3AD203B41FA5}">
                      <a16:colId xmlns:a16="http://schemas.microsoft.com/office/drawing/2014/main" val="3970585099"/>
                    </a:ext>
                  </a:extLst>
                </a:gridCol>
                <a:gridCol w="2632644">
                  <a:extLst>
                    <a:ext uri="{9D8B030D-6E8A-4147-A177-3AD203B41FA5}">
                      <a16:colId xmlns:a16="http://schemas.microsoft.com/office/drawing/2014/main" val="2247031847"/>
                    </a:ext>
                  </a:extLst>
                </a:gridCol>
                <a:gridCol w="3543725">
                  <a:extLst>
                    <a:ext uri="{9D8B030D-6E8A-4147-A177-3AD203B41FA5}">
                      <a16:colId xmlns:a16="http://schemas.microsoft.com/office/drawing/2014/main" val="4063182533"/>
                    </a:ext>
                  </a:extLst>
                </a:gridCol>
                <a:gridCol w="989007">
                  <a:extLst>
                    <a:ext uri="{9D8B030D-6E8A-4147-A177-3AD203B41FA5}">
                      <a16:colId xmlns:a16="http://schemas.microsoft.com/office/drawing/2014/main" val="3726383669"/>
                    </a:ext>
                  </a:extLst>
                </a:gridCol>
                <a:gridCol w="3710881">
                  <a:extLst>
                    <a:ext uri="{9D8B030D-6E8A-4147-A177-3AD203B41FA5}">
                      <a16:colId xmlns:a16="http://schemas.microsoft.com/office/drawing/2014/main" val="363374994"/>
                    </a:ext>
                  </a:extLst>
                </a:gridCol>
              </a:tblGrid>
              <a:tr h="626229">
                <a:tc>
                  <a:txBody>
                    <a:bodyPr/>
                    <a:lstStyle/>
                    <a:p>
                      <a:pPr algn="ctr"/>
                      <a:r>
                        <a:rPr lang="en-IN" dirty="0">
                          <a:solidFill>
                            <a:schemeClr val="tx1"/>
                          </a:solidFill>
                          <a:latin typeface="Times New Roman" panose="02020603050405020304" pitchFamily="18" charset="0"/>
                          <a:cs typeface="Times New Roman" panose="02020603050405020304" pitchFamily="18" charset="0"/>
                        </a:rPr>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Author</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Title</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Year</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Contributions</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8876767"/>
                  </a:ext>
                </a:extLst>
              </a:tr>
              <a:tr h="1431771">
                <a:tc>
                  <a:txBody>
                    <a:bodyPr/>
                    <a:lstStyle/>
                    <a:p>
                      <a:r>
                        <a:rPr lang="en-IN"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000" kern="1200" dirty="0">
                          <a:solidFill>
                            <a:schemeClr val="dk1"/>
                          </a:solidFill>
                          <a:effectLst/>
                          <a:latin typeface="Times New Roman" panose="02020603050405020304" pitchFamily="18" charset="0"/>
                          <a:ea typeface="+mn-ea"/>
                          <a:cs typeface="Times New Roman" panose="02020603050405020304" pitchFamily="18" charset="0"/>
                        </a:rPr>
                        <a:t>S. T. Lai, F. Y. Leu and J. W. Lin</a:t>
                      </a:r>
                      <a:endParaRPr lang="en-US" sz="20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A Banking Chatbot Security Control Procedure for Protecting User Data Security and Privacy</a:t>
                      </a:r>
                      <a:endParaRPr lang="en-US" sz="2000" b="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dirty="0">
                          <a:latin typeface="Times New Roman" panose="02020603050405020304" pitchFamily="18" charset="0"/>
                          <a:ea typeface="Calibri"/>
                          <a:cs typeface="Times New Roman" panose="02020603050405020304" pitchFamily="18" charset="0"/>
                        </a:rPr>
                        <a:t>2019</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000" kern="1200" dirty="0">
                          <a:solidFill>
                            <a:schemeClr val="dk1"/>
                          </a:solidFill>
                          <a:effectLst/>
                          <a:latin typeface="Times New Roman" panose="02020603050405020304" pitchFamily="18" charset="0"/>
                          <a:ea typeface="+mn-ea"/>
                          <a:cs typeface="Times New Roman" panose="02020603050405020304" pitchFamily="18" charset="0"/>
                        </a:rPr>
                        <a:t>This analyzes the security strategies of e-commerce (EC), and combines the AI security principles to plan the CSCP.</a:t>
                      </a:r>
                      <a:endParaRPr lang="en-US" sz="20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1515839"/>
                  </a:ext>
                </a:extLst>
              </a:tr>
              <a:tr h="1502051">
                <a:tc>
                  <a:txBody>
                    <a:bodyPr/>
                    <a:lstStyle/>
                    <a:p>
                      <a:r>
                        <a:rPr lang="en-IN"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dirty="0">
                          <a:latin typeface="Times New Roman" panose="02020603050405020304" pitchFamily="18" charset="0"/>
                          <a:ea typeface="Calibri"/>
                          <a:cs typeface="Times New Roman" panose="02020603050405020304" pitchFamily="18" charset="0"/>
                        </a:rPr>
                        <a:t>  </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R. Richad, V. Vivensius, S. Sfenrianto and E. R. Kaburuan</a:t>
                      </a:r>
                      <a:endParaRPr lang="en-US" sz="20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dirty="0">
                          <a:latin typeface="Times New Roman" panose="02020603050405020304" pitchFamily="18" charset="0"/>
                          <a:ea typeface="Calibri"/>
                          <a:cs typeface="Times New Roman" panose="02020603050405020304" pitchFamily="18" charset="0"/>
                        </a:rPr>
                        <a:t> </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Analysis of Factors Influencing Millennial’s Technology Acceptance of Chatbot in the Banking Industry in Indonesia</a:t>
                      </a:r>
                      <a:endParaRPr lang="en-US" sz="2000" b="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dirty="0">
                          <a:latin typeface="Times New Roman" panose="02020603050405020304" pitchFamily="18" charset="0"/>
                          <a:ea typeface="Calibri"/>
                          <a:cs typeface="Times New Roman" panose="02020603050405020304" pitchFamily="18" charset="0"/>
                        </a:rPr>
                        <a:t>2019</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ea typeface="Calibri"/>
                          <a:cs typeface="Times New Roman" panose="02020603050405020304" pitchFamily="18" charset="0"/>
                        </a:rPr>
                        <a:t> </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This analyzes that innovativeness, perceived usefulness, towards using the chatbot affected behavioral intention.</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0000"/>
                        </a:lnSpc>
                        <a:spcAft>
                          <a:spcPts val="0"/>
                        </a:spcAft>
                      </a:pPr>
                      <a:endParaRPr lang="en-US" sz="20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607501"/>
                  </a:ext>
                </a:extLst>
              </a:tr>
              <a:tr h="1820418">
                <a:tc>
                  <a:txBody>
                    <a:bodyPr/>
                    <a:lstStyle/>
                    <a:p>
                      <a:r>
                        <a:rPr lang="en-IN"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000" kern="1200" dirty="0">
                          <a:solidFill>
                            <a:schemeClr val="dk1"/>
                          </a:solidFill>
                          <a:effectLst/>
                          <a:latin typeface="Times New Roman" panose="02020603050405020304" pitchFamily="18" charset="0"/>
                          <a:ea typeface="+mn-ea"/>
                          <a:cs typeface="Times New Roman" panose="02020603050405020304" pitchFamily="18" charset="0"/>
                        </a:rPr>
                        <a:t>J. Trivedi</a:t>
                      </a:r>
                      <a:endParaRPr lang="en-US" sz="20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Examining the Customer Experience of Using Banking Chatbots and Its Impact on Brand Love: The Moderating Role of Perceived Risk</a:t>
                      </a:r>
                      <a:endParaRPr lang="en-US" sz="2000" b="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dirty="0">
                          <a:latin typeface="Times New Roman" panose="02020603050405020304" pitchFamily="18" charset="0"/>
                          <a:ea typeface="Calibri"/>
                          <a:cs typeface="Times New Roman" panose="02020603050405020304" pitchFamily="18" charset="0"/>
                        </a:rPr>
                        <a:t>2019</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ea typeface="Calibri"/>
                          <a:cs typeface="Times New Roman" panose="02020603050405020304" pitchFamily="18" charset="0"/>
                        </a:rPr>
                        <a:t> </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The definite direction for banks to strengthen the consumer–brand relationship by offering chatbots suiting their customers’ expectations.</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0000"/>
                        </a:lnSpc>
                        <a:spcAft>
                          <a:spcPts val="0"/>
                        </a:spcAft>
                      </a:pPr>
                      <a:endParaRPr lang="en-US" sz="20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5067860"/>
                  </a:ext>
                </a:extLst>
              </a:tr>
            </a:tbl>
          </a:graphicData>
        </a:graphic>
      </p:graphicFrame>
    </p:spTree>
    <p:extLst>
      <p:ext uri="{BB962C8B-B14F-4D97-AF65-F5344CB8AC3E}">
        <p14:creationId xmlns:p14="http://schemas.microsoft.com/office/powerpoint/2010/main" val="385747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405539" y="908724"/>
            <a:ext cx="11228522" cy="5742551"/>
          </a:xfrm>
        </p:spPr>
        <p:txBody>
          <a:bodyPr>
            <a:noAutofit/>
          </a:bodyPr>
          <a:lstStyle/>
          <a:p>
            <a:pPr algn="just">
              <a:lnSpc>
                <a:spcPct val="170000"/>
              </a:lnSpc>
            </a:pPr>
            <a:r>
              <a:rPr lang="en-US" sz="2400" dirty="0">
                <a:latin typeface="Times New Roman" panose="02020603050405020304" pitchFamily="18" charset="0"/>
                <a:cs typeface="Times New Roman" panose="02020603050405020304" pitchFamily="18" charset="0"/>
              </a:rPr>
              <a:t>In existing system, Technology use in  banking sector continues to be high, pushed by the ever-increasing need for more banking services. In the competitive banking area, the customer expects quick responses increasing the load for banks to catch up with the requirements. This project aims to develop a website with a chatbot that is not only capable of having conversations with the customer but also has the ability to listen to commands and make changes to the database.</a:t>
            </a:r>
          </a:p>
          <a:p>
            <a:pPr>
              <a:lnSpc>
                <a:spcPct val="170000"/>
              </a:lnSpc>
            </a:pPr>
            <a:r>
              <a:rPr lang="en-IN" sz="2400" b="1" dirty="0">
                <a:latin typeface="Times New Roman" pitchFamily="18" charset="0"/>
                <a:cs typeface="Times New Roman" pitchFamily="18" charset="0"/>
              </a:rPr>
              <a:t>Disadvantages:</a:t>
            </a:r>
            <a:endParaRPr lang="en-US" sz="2400" dirty="0">
              <a:latin typeface="Times New Roman" panose="02020603050405020304" pitchFamily="18" charset="0"/>
              <a:cs typeface="Times New Roman" panose="02020603050405020304" pitchFamily="18" charset="0"/>
            </a:endParaRPr>
          </a:p>
          <a:p>
            <a:pPr marL="514350" lvl="0" indent="-514350">
              <a:lnSpc>
                <a:spcPct val="120000"/>
              </a:lnSpc>
              <a:buNone/>
            </a:pPr>
            <a:r>
              <a:rPr lang="en-IN" sz="2400" dirty="0">
                <a:latin typeface="Times New Roman" pitchFamily="18" charset="0"/>
                <a:cs typeface="Times New Roman" pitchFamily="18" charset="0"/>
              </a:rPr>
              <a:t>        1.Less Accuracy</a:t>
            </a:r>
          </a:p>
          <a:p>
            <a:pPr marL="514350" lvl="0" indent="-514350">
              <a:lnSpc>
                <a:spcPct val="120000"/>
              </a:lnSpc>
              <a:buNone/>
            </a:pPr>
            <a:r>
              <a:rPr lang="en-IN" sz="2400" dirty="0">
                <a:latin typeface="Times New Roman" pitchFamily="18" charset="0"/>
                <a:cs typeface="Times New Roman" pitchFamily="18" charset="0"/>
              </a:rPr>
              <a:t>        2.More time taking process</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A0183BA4-7B10-4BE3-A0B2-A48721054ED6}" type="slidenum">
              <a:rPr lang="en-IN" smtClean="0"/>
              <a:t>7</a:t>
            </a:fld>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407773" y="1203649"/>
            <a:ext cx="11426417" cy="4973314"/>
          </a:xfrm>
        </p:spPr>
        <p:txBody>
          <a:bodyPr>
            <a:noAutofit/>
          </a:bodyPr>
          <a:lstStyle/>
          <a:p>
            <a:pPr algn="just">
              <a:lnSpc>
                <a:spcPct val="150000"/>
              </a:lnSpc>
            </a:pPr>
            <a:r>
              <a:rPr lang="en-IN" sz="2400" dirty="0">
                <a:latin typeface="Times New Roman" pitchFamily="18" charset="0"/>
                <a:cs typeface="Times New Roman" pitchFamily="18" charset="0"/>
              </a:rPr>
              <a:t>In this project we have employed Artificial Intelligence technique to process text data and then employ machine learning algorithms to predict answers for user questions. Chatbot will take user queries and then employ ML algorithm to predict answer and then this answer will be given as output to the user.</a:t>
            </a:r>
            <a:endParaRPr lang="en-US" sz="2400" dirty="0">
              <a:latin typeface="Times New Roman" pitchFamily="18" charset="0"/>
              <a:cs typeface="Times New Roman" pitchFamily="18" charset="0"/>
            </a:endParaRPr>
          </a:p>
          <a:p>
            <a:pPr algn="just">
              <a:lnSpc>
                <a:spcPct val="150000"/>
              </a:lnSpc>
            </a:pPr>
            <a:r>
              <a:rPr lang="en-IN" sz="2400" dirty="0">
                <a:latin typeface="Times New Roman" pitchFamily="18" charset="0"/>
                <a:cs typeface="Times New Roman" pitchFamily="18" charset="0"/>
              </a:rPr>
              <a:t>To get accurate answer we have evaluate performance of multiple algorithms like Random Forest, KNN and SVM. In all algorithms Random Forest is giving best accuracy.</a:t>
            </a:r>
            <a:endParaRPr lang="en-US" sz="2400" dirty="0">
              <a:latin typeface="Times New Roman" pitchFamily="18" charset="0"/>
              <a:cs typeface="Times New Roman" pitchFamily="18" charset="0"/>
            </a:endParaRPr>
          </a:p>
          <a:p>
            <a:pPr algn="just">
              <a:lnSpc>
                <a:spcPct val="100000"/>
              </a:lnSpc>
            </a:pPr>
            <a:r>
              <a:rPr lang="en-IN" sz="2400" b="1" dirty="0">
                <a:latin typeface="Times New Roman" pitchFamily="18" charset="0"/>
                <a:cs typeface="Times New Roman" pitchFamily="18" charset="0"/>
              </a:rPr>
              <a:t>Advantages:</a:t>
            </a:r>
            <a:endParaRPr lang="en-US" sz="2400" dirty="0">
              <a:latin typeface="Times New Roman" pitchFamily="18" charset="0"/>
              <a:cs typeface="Times New Roman" pitchFamily="18" charset="0"/>
            </a:endParaRPr>
          </a:p>
          <a:p>
            <a:pPr marL="457200" lvl="0" indent="-457200" algn="just">
              <a:lnSpc>
                <a:spcPct val="100000"/>
              </a:lnSpc>
              <a:buNone/>
            </a:pPr>
            <a:r>
              <a:rPr lang="en-IN" sz="2400" dirty="0">
                <a:latin typeface="Times New Roman" pitchFamily="18" charset="0"/>
                <a:cs typeface="Times New Roman" pitchFamily="18" charset="0"/>
              </a:rPr>
              <a:t>        1.High Accuracy</a:t>
            </a:r>
            <a:endParaRPr lang="en-US" sz="2400" dirty="0">
              <a:latin typeface="Times New Roman" pitchFamily="18" charset="0"/>
              <a:cs typeface="Times New Roman" pitchFamily="18" charset="0"/>
            </a:endParaRPr>
          </a:p>
          <a:p>
            <a:pPr marL="457200" lvl="0" indent="-457200" algn="just">
              <a:lnSpc>
                <a:spcPct val="100000"/>
              </a:lnSpc>
              <a:buNone/>
            </a:pPr>
            <a:r>
              <a:rPr lang="en-US" sz="2400" dirty="0">
                <a:latin typeface="Times New Roman" pitchFamily="18" charset="0"/>
                <a:cs typeface="Times New Roman" pitchFamily="18" charset="0"/>
              </a:rPr>
              <a:t>        2.</a:t>
            </a:r>
            <a:r>
              <a:rPr lang="en-IN" sz="2400" dirty="0">
                <a:latin typeface="Times New Roman" pitchFamily="18" charset="0"/>
                <a:cs typeface="Times New Roman" pitchFamily="18" charset="0"/>
              </a:rPr>
              <a:t>Takes less time</a:t>
            </a:r>
            <a:endParaRPr lang="en-US" sz="24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8</a:t>
            </a:fld>
            <a:endParaRPr lang="en-IN" dirty="0"/>
          </a:p>
        </p:txBody>
      </p:sp>
    </p:spTree>
    <p:extLst>
      <p:ext uri="{BB962C8B-B14F-4D97-AF65-F5344CB8AC3E}">
        <p14:creationId xmlns:p14="http://schemas.microsoft.com/office/powerpoint/2010/main" val="406489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23BA-6C14-A518-159C-3581E4CD84FC}"/>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SYSTEM REQUIREMENTS</a:t>
            </a:r>
            <a:endParaRPr lang="en-IN" sz="3600" dirty="0"/>
          </a:p>
        </p:txBody>
      </p:sp>
      <p:sp>
        <p:nvSpPr>
          <p:cNvPr id="3" name="Content Placeholder 2">
            <a:extLst>
              <a:ext uri="{FF2B5EF4-FFF2-40B4-BE49-F238E27FC236}">
                <a16:creationId xmlns:a16="http://schemas.microsoft.com/office/drawing/2014/main" id="{4807EDF6-483A-D878-1C3C-2A70787E6C78}"/>
              </a:ext>
            </a:extLst>
          </p:cNvPr>
          <p:cNvSpPr>
            <a:spLocks noGrp="1"/>
          </p:cNvSpPr>
          <p:nvPr>
            <p:ph idx="1"/>
          </p:nvPr>
        </p:nvSpPr>
        <p:spPr>
          <a:xfrm>
            <a:off x="746760" y="1690688"/>
            <a:ext cx="10515600" cy="4351338"/>
          </a:xfrm>
        </p:spPr>
        <p:txBody>
          <a:bodyPr>
            <a:normAutofit/>
          </a:bodyPr>
          <a:lstStyle/>
          <a:p>
            <a:pPr algn="just">
              <a:lnSpc>
                <a:spcPct val="107000"/>
              </a:lnSpc>
              <a:spcBef>
                <a:spcPts val="0"/>
              </a:spcBef>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HARDWARE REQUIRMENTS:</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1. Processor		:  	intel i3</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800"/>
              </a:spcAft>
              <a:buSzPts val="1000"/>
              <a:buNone/>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2. Hard Disk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40 GB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800"/>
              </a:spcAft>
              <a:buSzPts val="1000"/>
              <a:buNone/>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3. Floppy Drive            :           1.44 Mb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SOFTWARE REQUIRMENTS:</a:t>
            </a:r>
          </a:p>
          <a:p>
            <a:pPr marL="0" marR="0" indent="0" algn="just">
              <a:lnSpc>
                <a:spcPct val="150000"/>
              </a:lnSpc>
              <a:spcBef>
                <a:spcPts val="0"/>
              </a:spcBef>
              <a:spcAft>
                <a:spcPts val="80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1. Operating System 	:  	Windows 10   </a:t>
            </a:r>
          </a:p>
          <a:p>
            <a:pPr marL="0" marR="0" indent="0" algn="just">
              <a:lnSpc>
                <a:spcPct val="150000"/>
              </a:lnSpc>
              <a:spcBef>
                <a:spcPts val="0"/>
              </a:spcBef>
              <a:spcAft>
                <a:spcPts val="800"/>
              </a:spcAft>
              <a:buNone/>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2. Coding Language 	: 	python(3.7.0)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5" name="Slide Number Placeholder 4">
            <a:extLst>
              <a:ext uri="{FF2B5EF4-FFF2-40B4-BE49-F238E27FC236}">
                <a16:creationId xmlns:a16="http://schemas.microsoft.com/office/drawing/2014/main" id="{0ADC0C8A-BE49-C82C-44F1-D1529EB22A9F}"/>
              </a:ext>
            </a:extLst>
          </p:cNvPr>
          <p:cNvSpPr>
            <a:spLocks noGrp="1"/>
          </p:cNvSpPr>
          <p:nvPr>
            <p:ph type="sldNum" sz="quarter" idx="12"/>
          </p:nvPr>
        </p:nvSpPr>
        <p:spPr/>
        <p:txBody>
          <a:bodyPr/>
          <a:lstStyle/>
          <a:p>
            <a:fld id="{A0183BA4-7B10-4BE3-A0B2-A48721054ED6}" type="slidenum">
              <a:rPr lang="en-IN" smtClean="0"/>
              <a:t>9</a:t>
            </a:fld>
            <a:endParaRPr lang="en-IN"/>
          </a:p>
        </p:txBody>
      </p:sp>
    </p:spTree>
    <p:extLst>
      <p:ext uri="{BB962C8B-B14F-4D97-AF65-F5344CB8AC3E}">
        <p14:creationId xmlns:p14="http://schemas.microsoft.com/office/powerpoint/2010/main" val="2798155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TotalTime>
  <Words>6912</Words>
  <Application>Microsoft Office PowerPoint</Application>
  <PresentationFormat>Widescreen</PresentationFormat>
  <Paragraphs>616</Paragraphs>
  <Slides>47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47</vt:i4>
      </vt:variant>
    </vt:vector>
  </HeadingPairs>
  <TitlesOfParts>
    <vt:vector size="54" baseType="lpstr">
      <vt:lpstr>Arial</vt:lpstr>
      <vt:lpstr>Calibri</vt:lpstr>
      <vt:lpstr>Calibri Light</vt:lpstr>
      <vt:lpstr>Consolas</vt:lpstr>
      <vt:lpstr>Times New Roman</vt:lpstr>
      <vt:lpstr>Office Theme</vt:lpstr>
      <vt:lpstr>1_Office Theme</vt:lpstr>
      <vt:lpstr>PowerPoint Presentation</vt:lpstr>
      <vt:lpstr>OUTLINE </vt:lpstr>
      <vt:lpstr>ABSTRACT</vt:lpstr>
      <vt:lpstr>INTRODUCTION</vt:lpstr>
      <vt:lpstr>LITERATURE SURVEY</vt:lpstr>
      <vt:lpstr>LITERATURE SURVEY</vt:lpstr>
      <vt:lpstr>EXISTING SYSTEM</vt:lpstr>
      <vt:lpstr>PROPOSED SYSTEM</vt:lpstr>
      <vt:lpstr>SYSTEM REQUIREMENTS</vt:lpstr>
      <vt:lpstr>SYSTEM MODULES</vt:lpstr>
      <vt:lpstr>DETAILED DESIGN</vt:lpstr>
      <vt:lpstr>DETAILED DESIGN</vt:lpstr>
      <vt:lpstr>FLOW CHART</vt:lpstr>
      <vt:lpstr>FLOW CHART</vt:lpstr>
      <vt:lpstr>ALGORITHMS</vt:lpstr>
      <vt:lpstr>ALGORITHMS</vt:lpstr>
      <vt:lpstr>ALGORITHMS</vt:lpstr>
      <vt:lpstr>ALGORITHMS</vt:lpstr>
      <vt:lpstr>ALGORITHMS</vt:lpstr>
      <vt:lpstr>ALGORITHMS</vt:lpstr>
      <vt:lpstr>ALGORITHMS</vt:lpstr>
      <vt:lpstr>ALGORITHM</vt:lpstr>
      <vt:lpstr>ALGORITHM</vt:lpstr>
      <vt:lpstr>RESULT OBTAINED</vt:lpstr>
      <vt:lpstr>RESULT OBTAINED</vt:lpstr>
      <vt:lpstr>RESULT OBTAINED</vt:lpstr>
      <vt:lpstr>RESULT OBTAINED</vt:lpstr>
      <vt:lpstr>RESULT OBTAINED</vt:lpstr>
      <vt:lpstr>PYTHON MODULES</vt:lpstr>
      <vt:lpstr>PYTHON MODULES</vt:lpstr>
      <vt:lpstr>CODE</vt:lpstr>
      <vt:lpstr>CODE</vt:lpstr>
      <vt:lpstr>CODE</vt:lpstr>
      <vt:lpstr>CODE</vt:lpstr>
      <vt:lpstr>CODE</vt:lpstr>
      <vt:lpstr>CODE</vt:lpstr>
      <vt:lpstr>CODE</vt:lpstr>
      <vt:lpstr>CODE</vt:lpstr>
      <vt:lpstr>CODE</vt:lpstr>
      <vt:lpstr>CODE</vt:lpstr>
      <vt:lpstr>CODE</vt:lpstr>
      <vt:lpstr>CODE</vt:lpstr>
      <vt:lpstr>CODE</vt:lpstr>
      <vt:lpstr>REFERENCES</vt:lpstr>
      <vt:lpstr>REFERENCES</vt:lpstr>
      <vt:lpstr>THANK YOU</vt:lpstr>
      <vt:lpstr>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Pravallika Reddy</dc:creator>
  <cp:lastModifiedBy>Govardhan E</cp:lastModifiedBy>
  <cp:revision>110</cp:revision>
  <dcterms:created xsi:type="dcterms:W3CDTF">2021-05-18T14:01:00Z</dcterms:created>
  <dcterms:modified xsi:type="dcterms:W3CDTF">2024-10-18T04:23:57Z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92265F468EA94126B07E3E3B4B7950C6_12</vt:lpwstr>
  </property>
  <property fmtid="{D5CDD505-2E9C-101B-9397-08002B2CF9AE}" pid="3" name="KSOProductBuildVer">
    <vt:lpwstr>1033-12.2.0.17153</vt:lpwstr>
  </property>
</Properties>
</file>