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gangula.s.lv\Downloads\Excel%20Final%20Assessment%20Data%20File%201%20-%20Youtube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gangula.s.lv\Downloads\Excel%20Final%20Assessment%20Data%20File%201%20-%20Youtube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gangula.s.lv\Downloads\Excel%20Final%20Assessment%20Data%20File%201%20-%20Youtube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gangula.s.lv\Downloads\Excel%20Final%20Assessment%20Data%20File%201%20-%20Youtube%20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gangula.s.lv\Downloads\Excel%20Final%20Assessment%20Data%20File%201%20-%20Youtube%20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gangula.s.lv\Downloads\Excel%20Final%20Assessment%20Data%20File%201%20-%20Youtube%20data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angula.s.lv\Downloads\Excel%20Final%20Assessment%20Data%20File%201%20-%20Youtube%20data.xlsx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Assessment Data File 1 - Youtube data.xlsx]Q3!PivotTable3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'Q3'!$B$1</c:f>
              <c:strCache>
                <c:ptCount val="1"/>
                <c:pt idx="0">
                  <c:v>Average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'Q3'!$A$2:$A$14</c:f>
              <c:strCache>
                <c:ptCount val="12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  <c:pt idx="11">
                  <c:v>(blank)</c:v>
                </c:pt>
              </c:strCache>
            </c:strRef>
          </c:cat>
          <c:val>
            <c:numRef>
              <c:f>'Q3'!$B$2:$B$14</c:f>
              <c:numCache>
                <c:formatCode>General</c:formatCode>
                <c:ptCount val="12"/>
                <c:pt idx="0">
                  <c:v>1500201</c:v>
                </c:pt>
                <c:pt idx="1">
                  <c:v>40741.767241379312</c:v>
                </c:pt>
                <c:pt idx="2">
                  <c:v>469426.54639175255</c:v>
                </c:pt>
                <c:pt idx="3">
                  <c:v>1198848.2916666667</c:v>
                </c:pt>
                <c:pt idx="4">
                  <c:v>357043.46153846156</c:v>
                </c:pt>
                <c:pt idx="5">
                  <c:v>488661.25</c:v>
                </c:pt>
                <c:pt idx="6">
                  <c:v>435653.52777777775</c:v>
                </c:pt>
                <c:pt idx="7">
                  <c:v>235320.9756097561</c:v>
                </c:pt>
                <c:pt idx="8">
                  <c:v>60538.928571428572</c:v>
                </c:pt>
                <c:pt idx="9">
                  <c:v>862396.75</c:v>
                </c:pt>
                <c:pt idx="10">
                  <c:v>847732.66666666663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9B-435B-A261-F87916CAF428}"/>
            </c:ext>
          </c:extLst>
        </c:ser>
        <c:ser>
          <c:idx val="1"/>
          <c:order val="1"/>
          <c:tx>
            <c:strRef>
              <c:f>'Q3'!$C$1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'Q3'!$A$2:$A$14</c:f>
              <c:strCache>
                <c:ptCount val="12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  <c:pt idx="11">
                  <c:v>(blank)</c:v>
                </c:pt>
              </c:strCache>
            </c:strRef>
          </c:cat>
          <c:val>
            <c:numRef>
              <c:f>'Q3'!$C$2:$C$14</c:f>
              <c:numCache>
                <c:formatCode>General</c:formatCode>
                <c:ptCount val="12"/>
                <c:pt idx="0">
                  <c:v>54702</c:v>
                </c:pt>
                <c:pt idx="1">
                  <c:v>21857</c:v>
                </c:pt>
                <c:pt idx="2">
                  <c:v>701192</c:v>
                </c:pt>
                <c:pt idx="3">
                  <c:v>92950</c:v>
                </c:pt>
                <c:pt idx="4">
                  <c:v>27650</c:v>
                </c:pt>
                <c:pt idx="5">
                  <c:v>12238</c:v>
                </c:pt>
                <c:pt idx="6">
                  <c:v>136839</c:v>
                </c:pt>
                <c:pt idx="7">
                  <c:v>45128</c:v>
                </c:pt>
                <c:pt idx="8">
                  <c:v>49603</c:v>
                </c:pt>
                <c:pt idx="9">
                  <c:v>53599</c:v>
                </c:pt>
                <c:pt idx="10">
                  <c:v>2516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9B-435B-A261-F87916CAF428}"/>
            </c:ext>
          </c:extLst>
        </c:ser>
        <c:ser>
          <c:idx val="2"/>
          <c:order val="2"/>
          <c:tx>
            <c:strRef>
              <c:f>'Q3'!$D$1</c:f>
              <c:strCache>
                <c:ptCount val="1"/>
                <c:pt idx="0">
                  <c:v>Count of comment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'Q3'!$A$2:$A$14</c:f>
              <c:strCache>
                <c:ptCount val="12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  <c:pt idx="11">
                  <c:v>(blank)</c:v>
                </c:pt>
              </c:strCache>
            </c:strRef>
          </c:cat>
          <c:val>
            <c:numRef>
              <c:f>'Q3'!$D$2:$D$14</c:f>
              <c:numCache>
                <c:formatCode>General</c:formatCode>
                <c:ptCount val="12"/>
                <c:pt idx="0">
                  <c:v>2</c:v>
                </c:pt>
                <c:pt idx="1">
                  <c:v>116</c:v>
                </c:pt>
                <c:pt idx="2">
                  <c:v>194</c:v>
                </c:pt>
                <c:pt idx="3">
                  <c:v>24</c:v>
                </c:pt>
                <c:pt idx="4">
                  <c:v>13</c:v>
                </c:pt>
                <c:pt idx="5">
                  <c:v>4</c:v>
                </c:pt>
                <c:pt idx="6">
                  <c:v>108</c:v>
                </c:pt>
                <c:pt idx="7">
                  <c:v>82</c:v>
                </c:pt>
                <c:pt idx="8">
                  <c:v>42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9B-435B-A261-F87916CAF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3232768"/>
        <c:axId val="426435136"/>
      </c:lineChart>
      <c:catAx>
        <c:axId val="8432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35136"/>
        <c:crosses val="autoZero"/>
        <c:auto val="1"/>
        <c:lblAlgn val="ctr"/>
        <c:lblOffset val="100"/>
        <c:noMultiLvlLbl val="0"/>
      </c:catAx>
      <c:valAx>
        <c:axId val="426435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2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Assessment Data File 1 - Youtube data.xlsx]Dashboard!PivotTable9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Dashboard!$A$2:$A$133</c:f>
              <c:strCache>
                <c:ptCount val="131"/>
                <c:pt idx="0">
                  <c:v>6TV Telangana</c:v>
                </c:pt>
                <c:pt idx="1">
                  <c:v>9Roses Media</c:v>
                </c:pt>
                <c:pt idx="2">
                  <c:v>ABN Telugu</c:v>
                </c:pt>
                <c:pt idx="3">
                  <c:v>Adda247 :Official Channel of BankersAdda &amp; SSCAdda</c:v>
                </c:pt>
                <c:pt idx="4">
                  <c:v>Aditya Music</c:v>
                </c:pt>
                <c:pt idx="5">
                  <c:v>Adya Media</c:v>
                </c:pt>
                <c:pt idx="6">
                  <c:v>Anokhe totke</c:v>
                </c:pt>
                <c:pt idx="7">
                  <c:v>Aone Celebrity</c:v>
                </c:pt>
                <c:pt idx="8">
                  <c:v>AP24x7</c:v>
                </c:pt>
                <c:pt idx="9">
                  <c:v>Apple</c:v>
                </c:pt>
                <c:pt idx="10">
                  <c:v>Around Telugu</c:v>
                </c:pt>
                <c:pt idx="11">
                  <c:v>Astrology aur Vastu Gyan</c:v>
                </c:pt>
                <c:pt idx="12">
                  <c:v>Ayurved Tips in Hindi</c:v>
                </c:pt>
                <c:pt idx="13">
                  <c:v>BEAUTY VARSHA TV</c:v>
                </c:pt>
                <c:pt idx="14">
                  <c:v>Britain's Got Talent</c:v>
                </c:pt>
                <c:pt idx="15">
                  <c:v>CGL APTITUDE PATHSHALA</c:v>
                </c:pt>
                <c:pt idx="16">
                  <c:v>CHAKRAM TALKIES</c:v>
                </c:pt>
                <c:pt idx="17">
                  <c:v>chandanavana</c:v>
                </c:pt>
                <c:pt idx="18">
                  <c:v>CHIRRAVURI FOUNDATION</c:v>
                </c:pt>
                <c:pt idx="19">
                  <c:v>Cinema 720</c:v>
                </c:pt>
                <c:pt idx="20">
                  <c:v>Connecting</c:v>
                </c:pt>
                <c:pt idx="21">
                  <c:v>Crazy Tollywood</c:v>
                </c:pt>
                <c:pt idx="22">
                  <c:v>Eagle Media Works</c:v>
                </c:pt>
                <c:pt idx="23">
                  <c:v>Emm Pee</c:v>
                </c:pt>
                <c:pt idx="24">
                  <c:v>Entertainment Circle</c:v>
                </c:pt>
                <c:pt idx="25">
                  <c:v>Entertainment Journalist</c:v>
                </c:pt>
                <c:pt idx="26">
                  <c:v>Filmy byte</c:v>
                </c:pt>
                <c:pt idx="27">
                  <c:v>Filmy Duniya</c:v>
                </c:pt>
                <c:pt idx="28">
                  <c:v>Filmy Poster</c:v>
                </c:pt>
                <c:pt idx="29">
                  <c:v>First Show</c:v>
                </c:pt>
                <c:pt idx="30">
                  <c:v>FLAME MEDIA</c:v>
                </c:pt>
                <c:pt idx="31">
                  <c:v>Full Meals</c:v>
                </c:pt>
                <c:pt idx="32">
                  <c:v>Garam Chai</c:v>
                </c:pt>
                <c:pt idx="33">
                  <c:v>Gnews</c:v>
                </c:pt>
                <c:pt idx="34">
                  <c:v>Goldmines Premiere</c:v>
                </c:pt>
                <c:pt idx="35">
                  <c:v>Google Developers</c:v>
                </c:pt>
                <c:pt idx="36">
                  <c:v>Gup Chup Masthi</c:v>
                </c:pt>
                <c:pt idx="37">
                  <c:v>Health Care Kannada</c:v>
                </c:pt>
                <c:pt idx="38">
                  <c:v>Health Tips - Hakim Bari</c:v>
                </c:pt>
                <c:pt idx="39">
                  <c:v>Hindi News Video</c:v>
                </c:pt>
                <c:pt idx="40">
                  <c:v>HJ NEWS</c:v>
                </c:pt>
                <c:pt idx="41">
                  <c:v>HOTNEWS TELUGU</c:v>
                </c:pt>
                <c:pt idx="42">
                  <c:v>JenWin</c:v>
                </c:pt>
                <c:pt idx="43">
                  <c:v>Jimmy Kimmel Live</c:v>
                </c:pt>
                <c:pt idx="44">
                  <c:v>Kannada Health &amp; Beauty Tips</c:v>
                </c:pt>
                <c:pt idx="45">
                  <c:v>Kannada Health Tips</c:v>
                </c:pt>
                <c:pt idx="46">
                  <c:v>Mahaa News</c:v>
                </c:pt>
                <c:pt idx="47">
                  <c:v>mallemalatv</c:v>
                </c:pt>
                <c:pt idx="48">
                  <c:v>Mana Telugu</c:v>
                </c:pt>
                <c:pt idx="49">
                  <c:v>Manchu Mon</c:v>
                </c:pt>
                <c:pt idx="50">
                  <c:v>Mangalam Television</c:v>
                </c:pt>
                <c:pt idx="51">
                  <c:v>Marvel Entertainment</c:v>
                </c:pt>
                <c:pt idx="52">
                  <c:v>Mathrubhumi News</c:v>
                </c:pt>
                <c:pt idx="53">
                  <c:v>Mazhavil Manorama</c:v>
                </c:pt>
                <c:pt idx="54">
                  <c:v>Media Masters</c:v>
                </c:pt>
                <c:pt idx="55">
                  <c:v>Mirchi Guru</c:v>
                </c:pt>
                <c:pt idx="56">
                  <c:v>Movie Reviews</c:v>
                </c:pt>
                <c:pt idx="57">
                  <c:v>My Choice</c:v>
                </c:pt>
                <c:pt idx="58">
                  <c:v>My Tube Telugu</c:v>
                </c:pt>
                <c:pt idx="59">
                  <c:v>Namma Karunadu ನಮ್ಮ ಕರುನಾಡು</c:v>
                </c:pt>
                <c:pt idx="60">
                  <c:v>NEGA NEWS</c:v>
                </c:pt>
                <c:pt idx="61">
                  <c:v>News Cabin</c:v>
                </c:pt>
                <c:pt idx="62">
                  <c:v>News Mantra</c:v>
                </c:pt>
                <c:pt idx="63">
                  <c:v>NewsMax</c:v>
                </c:pt>
                <c:pt idx="64">
                  <c:v>NewsQube</c:v>
                </c:pt>
                <c:pt idx="65">
                  <c:v>NMF News</c:v>
                </c:pt>
                <c:pt idx="66">
                  <c:v>NYOOOZ UP - उत्तर प्रदेश</c:v>
                </c:pt>
                <c:pt idx="67">
                  <c:v>Old Delhi Films</c:v>
                </c:pt>
                <c:pt idx="68">
                  <c:v>Om Namoh Narayan</c:v>
                </c:pt>
                <c:pt idx="69">
                  <c:v>OmFut</c:v>
                </c:pt>
                <c:pt idx="70">
                  <c:v>Oneindia Telugu</c:v>
                </c:pt>
                <c:pt idx="71">
                  <c:v>only ias</c:v>
                </c:pt>
                <c:pt idx="72">
                  <c:v>Pavitra Talkies v 2.0</c:v>
                </c:pt>
                <c:pt idx="73">
                  <c:v>PlayEven</c:v>
                </c:pt>
                <c:pt idx="74">
                  <c:v>PMO India</c:v>
                </c:pt>
                <c:pt idx="75">
                  <c:v>Political Line</c:v>
                </c:pt>
                <c:pt idx="76">
                  <c:v>PTC News</c:v>
                </c:pt>
                <c:pt idx="77">
                  <c:v>Random Chikibum</c:v>
                </c:pt>
                <c:pt idx="78">
                  <c:v>REPUBLIC NEWS KANNADA</c:v>
                </c:pt>
                <c:pt idx="79">
                  <c:v>Review Ranga</c:v>
                </c:pt>
                <c:pt idx="80">
                  <c:v>S Cube - Hungama</c:v>
                </c:pt>
                <c:pt idx="81">
                  <c:v>Sakshi TV</c:v>
                </c:pt>
                <c:pt idx="82">
                  <c:v>Sakshi TV Live</c:v>
                </c:pt>
                <c:pt idx="83">
                  <c:v>Sarthak Music</c:v>
                </c:pt>
                <c:pt idx="84">
                  <c:v>SD Entertainment Movies</c:v>
                </c:pt>
                <c:pt idx="85">
                  <c:v>Shilpa Shetty Kundra</c:v>
                </c:pt>
                <c:pt idx="86">
                  <c:v>Sri Sri Ravi Shankar</c:v>
                </c:pt>
                <c:pt idx="87">
                  <c:v>Studio Saraswati Official</c:v>
                </c:pt>
                <c:pt idx="88">
                  <c:v>study for civil services</c:v>
                </c:pt>
                <c:pt idx="89">
                  <c:v>STUDY GURUJI - GS KI DUNIYA</c:v>
                </c:pt>
                <c:pt idx="90">
                  <c:v>SumanTv Entertainment</c:v>
                </c:pt>
                <c:pt idx="91">
                  <c:v>Tamil Abbasi</c:v>
                </c:pt>
                <c:pt idx="92">
                  <c:v>Tamil Speedy</c:v>
                </c:pt>
                <c:pt idx="93">
                  <c:v>Tamil Tips Chooser</c:v>
                </c:pt>
                <c:pt idx="94">
                  <c:v>Tamil Trending</c:v>
                </c:pt>
                <c:pt idx="95">
                  <c:v>TamilCrowd</c:v>
                </c:pt>
                <c:pt idx="96">
                  <c:v>Tammareddy Bharadwaj</c:v>
                </c:pt>
                <c:pt idx="97">
                  <c:v>TARGET with alok</c:v>
                </c:pt>
                <c:pt idx="98">
                  <c:v>Telugu Cinema</c:v>
                </c:pt>
                <c:pt idx="99">
                  <c:v>Telugu Dheera</c:v>
                </c:pt>
                <c:pt idx="100">
                  <c:v>Telugu Full Screen</c:v>
                </c:pt>
                <c:pt idx="101">
                  <c:v>Telugu Mix</c:v>
                </c:pt>
                <c:pt idx="102">
                  <c:v>Telugu Poster</c:v>
                </c:pt>
                <c:pt idx="103">
                  <c:v>Telugu Tantra</c:v>
                </c:pt>
                <c:pt idx="104">
                  <c:v>Telugu Wonder World</c:v>
                </c:pt>
                <c:pt idx="105">
                  <c:v>The Late Late Show with James Corden</c:v>
                </c:pt>
                <c:pt idx="106">
                  <c:v>TheEllenShow</c:v>
                </c:pt>
                <c:pt idx="107">
                  <c:v>Think Music India</c:v>
                </c:pt>
                <c:pt idx="108">
                  <c:v>Thirty Seconds News</c:v>
                </c:pt>
                <c:pt idx="109">
                  <c:v>Time U Time</c:v>
                </c:pt>
                <c:pt idx="110">
                  <c:v>Today Popular Videos</c:v>
                </c:pt>
                <c:pt idx="111">
                  <c:v>Tollywood Nagar</c:v>
                </c:pt>
                <c:pt idx="112">
                  <c:v>Tollywood Nine</c:v>
                </c:pt>
                <c:pt idx="113">
                  <c:v>Top View</c:v>
                </c:pt>
                <c:pt idx="114">
                  <c:v>Total Tollywood</c:v>
                </c:pt>
                <c:pt idx="115">
                  <c:v>TV Punjab</c:v>
                </c:pt>
                <c:pt idx="116">
                  <c:v>TV1</c:v>
                </c:pt>
                <c:pt idx="117">
                  <c:v>TV9 NOW</c:v>
                </c:pt>
                <c:pt idx="118">
                  <c:v>TV9 Telugu</c:v>
                </c:pt>
                <c:pt idx="119">
                  <c:v>TV9 Today</c:v>
                </c:pt>
                <c:pt idx="120">
                  <c:v>Volga Video</c:v>
                </c:pt>
                <c:pt idx="121">
                  <c:v>vsr breakings</c:v>
                </c:pt>
                <c:pt idx="122">
                  <c:v>WDN NEWS</c:v>
                </c:pt>
                <c:pt idx="123">
                  <c:v>We support you</c:v>
                </c:pt>
                <c:pt idx="124">
                  <c:v>White Hill Music</c:v>
                </c:pt>
                <c:pt idx="125">
                  <c:v>Youth Cinema Talent</c:v>
                </c:pt>
                <c:pt idx="126">
                  <c:v>YOYO Cine Talkies</c:v>
                </c:pt>
                <c:pt idx="127">
                  <c:v>YOYO TV Channel</c:v>
                </c:pt>
                <c:pt idx="128">
                  <c:v>YOYO TV Kannada</c:v>
                </c:pt>
                <c:pt idx="129">
                  <c:v>വിശ്വാസം അതല്ലേ എല്ലാം</c:v>
                </c:pt>
                <c:pt idx="130">
                  <c:v>(blank)</c:v>
                </c:pt>
              </c:strCache>
            </c:strRef>
          </c:cat>
          <c:val>
            <c:numRef>
              <c:f>Dashboard!$B$2:$B$133</c:f>
              <c:numCache>
                <c:formatCode>General</c:formatCode>
                <c:ptCount val="131"/>
                <c:pt idx="0">
                  <c:v>16989</c:v>
                </c:pt>
                <c:pt idx="1">
                  <c:v>1093672</c:v>
                </c:pt>
                <c:pt idx="2">
                  <c:v>19182412</c:v>
                </c:pt>
                <c:pt idx="3">
                  <c:v>71929</c:v>
                </c:pt>
                <c:pt idx="4">
                  <c:v>262972</c:v>
                </c:pt>
                <c:pt idx="5">
                  <c:v>524176</c:v>
                </c:pt>
                <c:pt idx="6">
                  <c:v>367797</c:v>
                </c:pt>
                <c:pt idx="7">
                  <c:v>97102</c:v>
                </c:pt>
                <c:pt idx="8">
                  <c:v>484788</c:v>
                </c:pt>
                <c:pt idx="9">
                  <c:v>973532</c:v>
                </c:pt>
                <c:pt idx="10">
                  <c:v>176363</c:v>
                </c:pt>
                <c:pt idx="11">
                  <c:v>738461</c:v>
                </c:pt>
                <c:pt idx="12">
                  <c:v>3334242</c:v>
                </c:pt>
                <c:pt idx="13">
                  <c:v>174125</c:v>
                </c:pt>
                <c:pt idx="14">
                  <c:v>23689424</c:v>
                </c:pt>
                <c:pt idx="15">
                  <c:v>27368</c:v>
                </c:pt>
                <c:pt idx="16">
                  <c:v>433381</c:v>
                </c:pt>
                <c:pt idx="17">
                  <c:v>306043</c:v>
                </c:pt>
                <c:pt idx="18">
                  <c:v>27037</c:v>
                </c:pt>
                <c:pt idx="19">
                  <c:v>425327</c:v>
                </c:pt>
                <c:pt idx="20">
                  <c:v>507794</c:v>
                </c:pt>
                <c:pt idx="21">
                  <c:v>1097358</c:v>
                </c:pt>
                <c:pt idx="22">
                  <c:v>967298</c:v>
                </c:pt>
                <c:pt idx="23">
                  <c:v>2662963</c:v>
                </c:pt>
                <c:pt idx="24">
                  <c:v>2853822</c:v>
                </c:pt>
                <c:pt idx="25">
                  <c:v>28198</c:v>
                </c:pt>
                <c:pt idx="26">
                  <c:v>1124174</c:v>
                </c:pt>
                <c:pt idx="27">
                  <c:v>74412</c:v>
                </c:pt>
                <c:pt idx="28">
                  <c:v>148843</c:v>
                </c:pt>
                <c:pt idx="29">
                  <c:v>156978</c:v>
                </c:pt>
                <c:pt idx="30">
                  <c:v>905776</c:v>
                </c:pt>
                <c:pt idx="31">
                  <c:v>205800</c:v>
                </c:pt>
                <c:pt idx="32">
                  <c:v>1283926</c:v>
                </c:pt>
                <c:pt idx="33">
                  <c:v>1615977</c:v>
                </c:pt>
                <c:pt idx="34">
                  <c:v>19678770</c:v>
                </c:pt>
                <c:pt idx="35">
                  <c:v>2281355</c:v>
                </c:pt>
                <c:pt idx="36">
                  <c:v>2446201</c:v>
                </c:pt>
                <c:pt idx="37">
                  <c:v>125442</c:v>
                </c:pt>
                <c:pt idx="38">
                  <c:v>416539</c:v>
                </c:pt>
                <c:pt idx="39">
                  <c:v>1601069</c:v>
                </c:pt>
                <c:pt idx="40">
                  <c:v>7621718</c:v>
                </c:pt>
                <c:pt idx="41">
                  <c:v>911616</c:v>
                </c:pt>
                <c:pt idx="42">
                  <c:v>236228</c:v>
                </c:pt>
                <c:pt idx="43">
                  <c:v>2903560</c:v>
                </c:pt>
                <c:pt idx="44">
                  <c:v>460979</c:v>
                </c:pt>
                <c:pt idx="45">
                  <c:v>777769</c:v>
                </c:pt>
                <c:pt idx="46">
                  <c:v>1581318</c:v>
                </c:pt>
                <c:pt idx="47">
                  <c:v>2351382</c:v>
                </c:pt>
                <c:pt idx="48">
                  <c:v>3004591</c:v>
                </c:pt>
                <c:pt idx="49">
                  <c:v>2036725</c:v>
                </c:pt>
                <c:pt idx="50">
                  <c:v>381931</c:v>
                </c:pt>
                <c:pt idx="51">
                  <c:v>1229538</c:v>
                </c:pt>
                <c:pt idx="52">
                  <c:v>876542</c:v>
                </c:pt>
                <c:pt idx="53">
                  <c:v>1281614</c:v>
                </c:pt>
                <c:pt idx="54">
                  <c:v>426298</c:v>
                </c:pt>
                <c:pt idx="55">
                  <c:v>628500</c:v>
                </c:pt>
                <c:pt idx="56">
                  <c:v>549480</c:v>
                </c:pt>
                <c:pt idx="57">
                  <c:v>47641</c:v>
                </c:pt>
                <c:pt idx="58">
                  <c:v>263200</c:v>
                </c:pt>
                <c:pt idx="59">
                  <c:v>180533</c:v>
                </c:pt>
                <c:pt idx="60">
                  <c:v>404048</c:v>
                </c:pt>
                <c:pt idx="61">
                  <c:v>1155651</c:v>
                </c:pt>
                <c:pt idx="62">
                  <c:v>283742</c:v>
                </c:pt>
                <c:pt idx="63">
                  <c:v>1534513</c:v>
                </c:pt>
                <c:pt idx="64">
                  <c:v>538235</c:v>
                </c:pt>
                <c:pt idx="65">
                  <c:v>2138895</c:v>
                </c:pt>
                <c:pt idx="66">
                  <c:v>1764671</c:v>
                </c:pt>
                <c:pt idx="67">
                  <c:v>58774</c:v>
                </c:pt>
                <c:pt idx="68">
                  <c:v>120876</c:v>
                </c:pt>
                <c:pt idx="69">
                  <c:v>1166291</c:v>
                </c:pt>
                <c:pt idx="70">
                  <c:v>658798</c:v>
                </c:pt>
                <c:pt idx="71">
                  <c:v>2930067</c:v>
                </c:pt>
                <c:pt idx="72">
                  <c:v>381040</c:v>
                </c:pt>
                <c:pt idx="73">
                  <c:v>61016</c:v>
                </c:pt>
                <c:pt idx="74">
                  <c:v>94546</c:v>
                </c:pt>
                <c:pt idx="75">
                  <c:v>976645</c:v>
                </c:pt>
                <c:pt idx="76">
                  <c:v>393388</c:v>
                </c:pt>
                <c:pt idx="77">
                  <c:v>647520</c:v>
                </c:pt>
                <c:pt idx="78">
                  <c:v>33975</c:v>
                </c:pt>
                <c:pt idx="79">
                  <c:v>300177</c:v>
                </c:pt>
                <c:pt idx="80">
                  <c:v>545473</c:v>
                </c:pt>
                <c:pt idx="81">
                  <c:v>5523215</c:v>
                </c:pt>
                <c:pt idx="82">
                  <c:v>240605</c:v>
                </c:pt>
                <c:pt idx="83">
                  <c:v>3029287</c:v>
                </c:pt>
                <c:pt idx="84">
                  <c:v>2445983</c:v>
                </c:pt>
                <c:pt idx="85">
                  <c:v>44628</c:v>
                </c:pt>
                <c:pt idx="86">
                  <c:v>142468</c:v>
                </c:pt>
                <c:pt idx="87">
                  <c:v>89768</c:v>
                </c:pt>
                <c:pt idx="88">
                  <c:v>34197</c:v>
                </c:pt>
                <c:pt idx="89">
                  <c:v>38008</c:v>
                </c:pt>
                <c:pt idx="90">
                  <c:v>226346</c:v>
                </c:pt>
                <c:pt idx="91">
                  <c:v>194700</c:v>
                </c:pt>
                <c:pt idx="92">
                  <c:v>590121</c:v>
                </c:pt>
                <c:pt idx="93">
                  <c:v>417804</c:v>
                </c:pt>
                <c:pt idx="94">
                  <c:v>1406361</c:v>
                </c:pt>
                <c:pt idx="95">
                  <c:v>76178</c:v>
                </c:pt>
                <c:pt idx="96">
                  <c:v>377997</c:v>
                </c:pt>
                <c:pt idx="97">
                  <c:v>32258</c:v>
                </c:pt>
                <c:pt idx="98">
                  <c:v>693813</c:v>
                </c:pt>
                <c:pt idx="99">
                  <c:v>44104</c:v>
                </c:pt>
                <c:pt idx="100">
                  <c:v>1931890</c:v>
                </c:pt>
                <c:pt idx="101">
                  <c:v>825800</c:v>
                </c:pt>
                <c:pt idx="102">
                  <c:v>2598166</c:v>
                </c:pt>
                <c:pt idx="103">
                  <c:v>792831</c:v>
                </c:pt>
                <c:pt idx="104">
                  <c:v>491324</c:v>
                </c:pt>
                <c:pt idx="105">
                  <c:v>668208</c:v>
                </c:pt>
                <c:pt idx="106">
                  <c:v>344584</c:v>
                </c:pt>
                <c:pt idx="107">
                  <c:v>1225976</c:v>
                </c:pt>
                <c:pt idx="108">
                  <c:v>6340972</c:v>
                </c:pt>
                <c:pt idx="109">
                  <c:v>148954</c:v>
                </c:pt>
                <c:pt idx="110">
                  <c:v>1270438</c:v>
                </c:pt>
                <c:pt idx="111">
                  <c:v>14441484</c:v>
                </c:pt>
                <c:pt idx="112">
                  <c:v>769282</c:v>
                </c:pt>
                <c:pt idx="113">
                  <c:v>363231</c:v>
                </c:pt>
                <c:pt idx="114">
                  <c:v>5557901</c:v>
                </c:pt>
                <c:pt idx="115">
                  <c:v>520013</c:v>
                </c:pt>
                <c:pt idx="116">
                  <c:v>78098</c:v>
                </c:pt>
                <c:pt idx="117">
                  <c:v>622799</c:v>
                </c:pt>
                <c:pt idx="118">
                  <c:v>3471337</c:v>
                </c:pt>
                <c:pt idx="119">
                  <c:v>285315</c:v>
                </c:pt>
                <c:pt idx="120">
                  <c:v>745154</c:v>
                </c:pt>
                <c:pt idx="121">
                  <c:v>39924</c:v>
                </c:pt>
                <c:pt idx="122">
                  <c:v>420920</c:v>
                </c:pt>
                <c:pt idx="123">
                  <c:v>5810902</c:v>
                </c:pt>
                <c:pt idx="124">
                  <c:v>1339109</c:v>
                </c:pt>
                <c:pt idx="125">
                  <c:v>165448</c:v>
                </c:pt>
                <c:pt idx="126">
                  <c:v>4638375</c:v>
                </c:pt>
                <c:pt idx="127">
                  <c:v>285030</c:v>
                </c:pt>
                <c:pt idx="128">
                  <c:v>328037</c:v>
                </c:pt>
                <c:pt idx="129">
                  <c:v>347405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A2-4E56-9310-F0AB783548E2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Dashboard!$A$2:$A$133</c:f>
              <c:strCache>
                <c:ptCount val="131"/>
                <c:pt idx="0">
                  <c:v>6TV Telangana</c:v>
                </c:pt>
                <c:pt idx="1">
                  <c:v>9Roses Media</c:v>
                </c:pt>
                <c:pt idx="2">
                  <c:v>ABN Telugu</c:v>
                </c:pt>
                <c:pt idx="3">
                  <c:v>Adda247 :Official Channel of BankersAdda &amp; SSCAdda</c:v>
                </c:pt>
                <c:pt idx="4">
                  <c:v>Aditya Music</c:v>
                </c:pt>
                <c:pt idx="5">
                  <c:v>Adya Media</c:v>
                </c:pt>
                <c:pt idx="6">
                  <c:v>Anokhe totke</c:v>
                </c:pt>
                <c:pt idx="7">
                  <c:v>Aone Celebrity</c:v>
                </c:pt>
                <c:pt idx="8">
                  <c:v>AP24x7</c:v>
                </c:pt>
                <c:pt idx="9">
                  <c:v>Apple</c:v>
                </c:pt>
                <c:pt idx="10">
                  <c:v>Around Telugu</c:v>
                </c:pt>
                <c:pt idx="11">
                  <c:v>Astrology aur Vastu Gyan</c:v>
                </c:pt>
                <c:pt idx="12">
                  <c:v>Ayurved Tips in Hindi</c:v>
                </c:pt>
                <c:pt idx="13">
                  <c:v>BEAUTY VARSHA TV</c:v>
                </c:pt>
                <c:pt idx="14">
                  <c:v>Britain's Got Talent</c:v>
                </c:pt>
                <c:pt idx="15">
                  <c:v>CGL APTITUDE PATHSHALA</c:v>
                </c:pt>
                <c:pt idx="16">
                  <c:v>CHAKRAM TALKIES</c:v>
                </c:pt>
                <c:pt idx="17">
                  <c:v>chandanavana</c:v>
                </c:pt>
                <c:pt idx="18">
                  <c:v>CHIRRAVURI FOUNDATION</c:v>
                </c:pt>
                <c:pt idx="19">
                  <c:v>Cinema 720</c:v>
                </c:pt>
                <c:pt idx="20">
                  <c:v>Connecting</c:v>
                </c:pt>
                <c:pt idx="21">
                  <c:v>Crazy Tollywood</c:v>
                </c:pt>
                <c:pt idx="22">
                  <c:v>Eagle Media Works</c:v>
                </c:pt>
                <c:pt idx="23">
                  <c:v>Emm Pee</c:v>
                </c:pt>
                <c:pt idx="24">
                  <c:v>Entertainment Circle</c:v>
                </c:pt>
                <c:pt idx="25">
                  <c:v>Entertainment Journalist</c:v>
                </c:pt>
                <c:pt idx="26">
                  <c:v>Filmy byte</c:v>
                </c:pt>
                <c:pt idx="27">
                  <c:v>Filmy Duniya</c:v>
                </c:pt>
                <c:pt idx="28">
                  <c:v>Filmy Poster</c:v>
                </c:pt>
                <c:pt idx="29">
                  <c:v>First Show</c:v>
                </c:pt>
                <c:pt idx="30">
                  <c:v>FLAME MEDIA</c:v>
                </c:pt>
                <c:pt idx="31">
                  <c:v>Full Meals</c:v>
                </c:pt>
                <c:pt idx="32">
                  <c:v>Garam Chai</c:v>
                </c:pt>
                <c:pt idx="33">
                  <c:v>Gnews</c:v>
                </c:pt>
                <c:pt idx="34">
                  <c:v>Goldmines Premiere</c:v>
                </c:pt>
                <c:pt idx="35">
                  <c:v>Google Developers</c:v>
                </c:pt>
                <c:pt idx="36">
                  <c:v>Gup Chup Masthi</c:v>
                </c:pt>
                <c:pt idx="37">
                  <c:v>Health Care Kannada</c:v>
                </c:pt>
                <c:pt idx="38">
                  <c:v>Health Tips - Hakim Bari</c:v>
                </c:pt>
                <c:pt idx="39">
                  <c:v>Hindi News Video</c:v>
                </c:pt>
                <c:pt idx="40">
                  <c:v>HJ NEWS</c:v>
                </c:pt>
                <c:pt idx="41">
                  <c:v>HOTNEWS TELUGU</c:v>
                </c:pt>
                <c:pt idx="42">
                  <c:v>JenWin</c:v>
                </c:pt>
                <c:pt idx="43">
                  <c:v>Jimmy Kimmel Live</c:v>
                </c:pt>
                <c:pt idx="44">
                  <c:v>Kannada Health &amp; Beauty Tips</c:v>
                </c:pt>
                <c:pt idx="45">
                  <c:v>Kannada Health Tips</c:v>
                </c:pt>
                <c:pt idx="46">
                  <c:v>Mahaa News</c:v>
                </c:pt>
                <c:pt idx="47">
                  <c:v>mallemalatv</c:v>
                </c:pt>
                <c:pt idx="48">
                  <c:v>Mana Telugu</c:v>
                </c:pt>
                <c:pt idx="49">
                  <c:v>Manchu Mon</c:v>
                </c:pt>
                <c:pt idx="50">
                  <c:v>Mangalam Television</c:v>
                </c:pt>
                <c:pt idx="51">
                  <c:v>Marvel Entertainment</c:v>
                </c:pt>
                <c:pt idx="52">
                  <c:v>Mathrubhumi News</c:v>
                </c:pt>
                <c:pt idx="53">
                  <c:v>Mazhavil Manorama</c:v>
                </c:pt>
                <c:pt idx="54">
                  <c:v>Media Masters</c:v>
                </c:pt>
                <c:pt idx="55">
                  <c:v>Mirchi Guru</c:v>
                </c:pt>
                <c:pt idx="56">
                  <c:v>Movie Reviews</c:v>
                </c:pt>
                <c:pt idx="57">
                  <c:v>My Choice</c:v>
                </c:pt>
                <c:pt idx="58">
                  <c:v>My Tube Telugu</c:v>
                </c:pt>
                <c:pt idx="59">
                  <c:v>Namma Karunadu ನಮ್ಮ ಕರುನಾಡು</c:v>
                </c:pt>
                <c:pt idx="60">
                  <c:v>NEGA NEWS</c:v>
                </c:pt>
                <c:pt idx="61">
                  <c:v>News Cabin</c:v>
                </c:pt>
                <c:pt idx="62">
                  <c:v>News Mantra</c:v>
                </c:pt>
                <c:pt idx="63">
                  <c:v>NewsMax</c:v>
                </c:pt>
                <c:pt idx="64">
                  <c:v>NewsQube</c:v>
                </c:pt>
                <c:pt idx="65">
                  <c:v>NMF News</c:v>
                </c:pt>
                <c:pt idx="66">
                  <c:v>NYOOOZ UP - उत्तर प्रदेश</c:v>
                </c:pt>
                <c:pt idx="67">
                  <c:v>Old Delhi Films</c:v>
                </c:pt>
                <c:pt idx="68">
                  <c:v>Om Namoh Narayan</c:v>
                </c:pt>
                <c:pt idx="69">
                  <c:v>OmFut</c:v>
                </c:pt>
                <c:pt idx="70">
                  <c:v>Oneindia Telugu</c:v>
                </c:pt>
                <c:pt idx="71">
                  <c:v>only ias</c:v>
                </c:pt>
                <c:pt idx="72">
                  <c:v>Pavitra Talkies v 2.0</c:v>
                </c:pt>
                <c:pt idx="73">
                  <c:v>PlayEven</c:v>
                </c:pt>
                <c:pt idx="74">
                  <c:v>PMO India</c:v>
                </c:pt>
                <c:pt idx="75">
                  <c:v>Political Line</c:v>
                </c:pt>
                <c:pt idx="76">
                  <c:v>PTC News</c:v>
                </c:pt>
                <c:pt idx="77">
                  <c:v>Random Chikibum</c:v>
                </c:pt>
                <c:pt idx="78">
                  <c:v>REPUBLIC NEWS KANNADA</c:v>
                </c:pt>
                <c:pt idx="79">
                  <c:v>Review Ranga</c:v>
                </c:pt>
                <c:pt idx="80">
                  <c:v>S Cube - Hungama</c:v>
                </c:pt>
                <c:pt idx="81">
                  <c:v>Sakshi TV</c:v>
                </c:pt>
                <c:pt idx="82">
                  <c:v>Sakshi TV Live</c:v>
                </c:pt>
                <c:pt idx="83">
                  <c:v>Sarthak Music</c:v>
                </c:pt>
                <c:pt idx="84">
                  <c:v>SD Entertainment Movies</c:v>
                </c:pt>
                <c:pt idx="85">
                  <c:v>Shilpa Shetty Kundra</c:v>
                </c:pt>
                <c:pt idx="86">
                  <c:v>Sri Sri Ravi Shankar</c:v>
                </c:pt>
                <c:pt idx="87">
                  <c:v>Studio Saraswati Official</c:v>
                </c:pt>
                <c:pt idx="88">
                  <c:v>study for civil services</c:v>
                </c:pt>
                <c:pt idx="89">
                  <c:v>STUDY GURUJI - GS KI DUNIYA</c:v>
                </c:pt>
                <c:pt idx="90">
                  <c:v>SumanTv Entertainment</c:v>
                </c:pt>
                <c:pt idx="91">
                  <c:v>Tamil Abbasi</c:v>
                </c:pt>
                <c:pt idx="92">
                  <c:v>Tamil Speedy</c:v>
                </c:pt>
                <c:pt idx="93">
                  <c:v>Tamil Tips Chooser</c:v>
                </c:pt>
                <c:pt idx="94">
                  <c:v>Tamil Trending</c:v>
                </c:pt>
                <c:pt idx="95">
                  <c:v>TamilCrowd</c:v>
                </c:pt>
                <c:pt idx="96">
                  <c:v>Tammareddy Bharadwaj</c:v>
                </c:pt>
                <c:pt idx="97">
                  <c:v>TARGET with alok</c:v>
                </c:pt>
                <c:pt idx="98">
                  <c:v>Telugu Cinema</c:v>
                </c:pt>
                <c:pt idx="99">
                  <c:v>Telugu Dheera</c:v>
                </c:pt>
                <c:pt idx="100">
                  <c:v>Telugu Full Screen</c:v>
                </c:pt>
                <c:pt idx="101">
                  <c:v>Telugu Mix</c:v>
                </c:pt>
                <c:pt idx="102">
                  <c:v>Telugu Poster</c:v>
                </c:pt>
                <c:pt idx="103">
                  <c:v>Telugu Tantra</c:v>
                </c:pt>
                <c:pt idx="104">
                  <c:v>Telugu Wonder World</c:v>
                </c:pt>
                <c:pt idx="105">
                  <c:v>The Late Late Show with James Corden</c:v>
                </c:pt>
                <c:pt idx="106">
                  <c:v>TheEllenShow</c:v>
                </c:pt>
                <c:pt idx="107">
                  <c:v>Think Music India</c:v>
                </c:pt>
                <c:pt idx="108">
                  <c:v>Thirty Seconds News</c:v>
                </c:pt>
                <c:pt idx="109">
                  <c:v>Time U Time</c:v>
                </c:pt>
                <c:pt idx="110">
                  <c:v>Today Popular Videos</c:v>
                </c:pt>
                <c:pt idx="111">
                  <c:v>Tollywood Nagar</c:v>
                </c:pt>
                <c:pt idx="112">
                  <c:v>Tollywood Nine</c:v>
                </c:pt>
                <c:pt idx="113">
                  <c:v>Top View</c:v>
                </c:pt>
                <c:pt idx="114">
                  <c:v>Total Tollywood</c:v>
                </c:pt>
                <c:pt idx="115">
                  <c:v>TV Punjab</c:v>
                </c:pt>
                <c:pt idx="116">
                  <c:v>TV1</c:v>
                </c:pt>
                <c:pt idx="117">
                  <c:v>TV9 NOW</c:v>
                </c:pt>
                <c:pt idx="118">
                  <c:v>TV9 Telugu</c:v>
                </c:pt>
                <c:pt idx="119">
                  <c:v>TV9 Today</c:v>
                </c:pt>
                <c:pt idx="120">
                  <c:v>Volga Video</c:v>
                </c:pt>
                <c:pt idx="121">
                  <c:v>vsr breakings</c:v>
                </c:pt>
                <c:pt idx="122">
                  <c:v>WDN NEWS</c:v>
                </c:pt>
                <c:pt idx="123">
                  <c:v>We support you</c:v>
                </c:pt>
                <c:pt idx="124">
                  <c:v>White Hill Music</c:v>
                </c:pt>
                <c:pt idx="125">
                  <c:v>Youth Cinema Talent</c:v>
                </c:pt>
                <c:pt idx="126">
                  <c:v>YOYO Cine Talkies</c:v>
                </c:pt>
                <c:pt idx="127">
                  <c:v>YOYO TV Channel</c:v>
                </c:pt>
                <c:pt idx="128">
                  <c:v>YOYO TV Kannada</c:v>
                </c:pt>
                <c:pt idx="129">
                  <c:v>വിശ്വാസം അതല്ലേ എല്ലാം</c:v>
                </c:pt>
                <c:pt idx="130">
                  <c:v>(blank)</c:v>
                </c:pt>
              </c:strCache>
            </c:strRef>
          </c:cat>
          <c:val>
            <c:numRef>
              <c:f>Dashboard!$C$2:$C$133</c:f>
              <c:numCache>
                <c:formatCode>General</c:formatCode>
                <c:ptCount val="131"/>
                <c:pt idx="0">
                  <c:v>29</c:v>
                </c:pt>
                <c:pt idx="1">
                  <c:v>0</c:v>
                </c:pt>
                <c:pt idx="2">
                  <c:v>75034</c:v>
                </c:pt>
                <c:pt idx="3">
                  <c:v>3535</c:v>
                </c:pt>
                <c:pt idx="4">
                  <c:v>0</c:v>
                </c:pt>
                <c:pt idx="5">
                  <c:v>1318</c:v>
                </c:pt>
                <c:pt idx="6">
                  <c:v>2254</c:v>
                </c:pt>
                <c:pt idx="7">
                  <c:v>860</c:v>
                </c:pt>
                <c:pt idx="8">
                  <c:v>3504</c:v>
                </c:pt>
                <c:pt idx="9">
                  <c:v>28261</c:v>
                </c:pt>
                <c:pt idx="10">
                  <c:v>177</c:v>
                </c:pt>
                <c:pt idx="11">
                  <c:v>4429</c:v>
                </c:pt>
                <c:pt idx="12">
                  <c:v>23273</c:v>
                </c:pt>
                <c:pt idx="13">
                  <c:v>0</c:v>
                </c:pt>
                <c:pt idx="14">
                  <c:v>430484</c:v>
                </c:pt>
                <c:pt idx="15">
                  <c:v>652</c:v>
                </c:pt>
                <c:pt idx="16">
                  <c:v>1193</c:v>
                </c:pt>
                <c:pt idx="17">
                  <c:v>367</c:v>
                </c:pt>
                <c:pt idx="18">
                  <c:v>279</c:v>
                </c:pt>
                <c:pt idx="19">
                  <c:v>718</c:v>
                </c:pt>
                <c:pt idx="20">
                  <c:v>2224</c:v>
                </c:pt>
                <c:pt idx="21">
                  <c:v>948</c:v>
                </c:pt>
                <c:pt idx="22">
                  <c:v>2047</c:v>
                </c:pt>
                <c:pt idx="23">
                  <c:v>55074</c:v>
                </c:pt>
                <c:pt idx="24">
                  <c:v>3855</c:v>
                </c:pt>
                <c:pt idx="25">
                  <c:v>18</c:v>
                </c:pt>
                <c:pt idx="26">
                  <c:v>1226</c:v>
                </c:pt>
                <c:pt idx="27">
                  <c:v>133</c:v>
                </c:pt>
                <c:pt idx="28">
                  <c:v>290</c:v>
                </c:pt>
                <c:pt idx="29">
                  <c:v>0</c:v>
                </c:pt>
                <c:pt idx="30">
                  <c:v>4341</c:v>
                </c:pt>
                <c:pt idx="31">
                  <c:v>336</c:v>
                </c:pt>
                <c:pt idx="32">
                  <c:v>944</c:v>
                </c:pt>
                <c:pt idx="33">
                  <c:v>0</c:v>
                </c:pt>
                <c:pt idx="34">
                  <c:v>62818</c:v>
                </c:pt>
                <c:pt idx="35">
                  <c:v>25338</c:v>
                </c:pt>
                <c:pt idx="36">
                  <c:v>4248</c:v>
                </c:pt>
                <c:pt idx="37">
                  <c:v>0</c:v>
                </c:pt>
                <c:pt idx="38">
                  <c:v>1648</c:v>
                </c:pt>
                <c:pt idx="39">
                  <c:v>2183</c:v>
                </c:pt>
                <c:pt idx="40">
                  <c:v>13141</c:v>
                </c:pt>
                <c:pt idx="41">
                  <c:v>0</c:v>
                </c:pt>
                <c:pt idx="42">
                  <c:v>0</c:v>
                </c:pt>
                <c:pt idx="43">
                  <c:v>64666</c:v>
                </c:pt>
                <c:pt idx="44">
                  <c:v>0</c:v>
                </c:pt>
                <c:pt idx="45">
                  <c:v>415</c:v>
                </c:pt>
                <c:pt idx="46">
                  <c:v>7042</c:v>
                </c:pt>
                <c:pt idx="47">
                  <c:v>17334</c:v>
                </c:pt>
                <c:pt idx="48">
                  <c:v>13201</c:v>
                </c:pt>
                <c:pt idx="49">
                  <c:v>438</c:v>
                </c:pt>
                <c:pt idx="50">
                  <c:v>3927</c:v>
                </c:pt>
                <c:pt idx="51">
                  <c:v>51014</c:v>
                </c:pt>
                <c:pt idx="52">
                  <c:v>0</c:v>
                </c:pt>
                <c:pt idx="53">
                  <c:v>7151</c:v>
                </c:pt>
                <c:pt idx="54">
                  <c:v>1823</c:v>
                </c:pt>
                <c:pt idx="55">
                  <c:v>612</c:v>
                </c:pt>
                <c:pt idx="56">
                  <c:v>433</c:v>
                </c:pt>
                <c:pt idx="57">
                  <c:v>1367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2110</c:v>
                </c:pt>
                <c:pt idx="62">
                  <c:v>1425</c:v>
                </c:pt>
                <c:pt idx="63">
                  <c:v>929</c:v>
                </c:pt>
                <c:pt idx="64">
                  <c:v>3998</c:v>
                </c:pt>
                <c:pt idx="65">
                  <c:v>8770</c:v>
                </c:pt>
                <c:pt idx="66">
                  <c:v>0</c:v>
                </c:pt>
                <c:pt idx="67">
                  <c:v>0</c:v>
                </c:pt>
                <c:pt idx="68">
                  <c:v>1758</c:v>
                </c:pt>
                <c:pt idx="69">
                  <c:v>0</c:v>
                </c:pt>
                <c:pt idx="70">
                  <c:v>4072</c:v>
                </c:pt>
                <c:pt idx="71">
                  <c:v>9724</c:v>
                </c:pt>
                <c:pt idx="72">
                  <c:v>338</c:v>
                </c:pt>
                <c:pt idx="73">
                  <c:v>151</c:v>
                </c:pt>
                <c:pt idx="74">
                  <c:v>1255</c:v>
                </c:pt>
                <c:pt idx="75">
                  <c:v>6826</c:v>
                </c:pt>
                <c:pt idx="76">
                  <c:v>1864</c:v>
                </c:pt>
                <c:pt idx="77">
                  <c:v>19872</c:v>
                </c:pt>
                <c:pt idx="78">
                  <c:v>43</c:v>
                </c:pt>
                <c:pt idx="79">
                  <c:v>2502</c:v>
                </c:pt>
                <c:pt idx="80">
                  <c:v>799</c:v>
                </c:pt>
                <c:pt idx="81">
                  <c:v>1560</c:v>
                </c:pt>
                <c:pt idx="82">
                  <c:v>2034</c:v>
                </c:pt>
                <c:pt idx="83">
                  <c:v>19062</c:v>
                </c:pt>
                <c:pt idx="84">
                  <c:v>7226</c:v>
                </c:pt>
                <c:pt idx="85">
                  <c:v>2093</c:v>
                </c:pt>
                <c:pt idx="86">
                  <c:v>5194</c:v>
                </c:pt>
                <c:pt idx="87">
                  <c:v>1573</c:v>
                </c:pt>
                <c:pt idx="88">
                  <c:v>416</c:v>
                </c:pt>
                <c:pt idx="89">
                  <c:v>561</c:v>
                </c:pt>
                <c:pt idx="90">
                  <c:v>1455</c:v>
                </c:pt>
                <c:pt idx="91">
                  <c:v>0</c:v>
                </c:pt>
                <c:pt idx="92">
                  <c:v>2584</c:v>
                </c:pt>
                <c:pt idx="93">
                  <c:v>926</c:v>
                </c:pt>
                <c:pt idx="94">
                  <c:v>2554</c:v>
                </c:pt>
                <c:pt idx="95">
                  <c:v>327</c:v>
                </c:pt>
                <c:pt idx="96">
                  <c:v>9884</c:v>
                </c:pt>
                <c:pt idx="97">
                  <c:v>1677</c:v>
                </c:pt>
                <c:pt idx="98">
                  <c:v>1904</c:v>
                </c:pt>
                <c:pt idx="99">
                  <c:v>165</c:v>
                </c:pt>
                <c:pt idx="100">
                  <c:v>3523</c:v>
                </c:pt>
                <c:pt idx="101">
                  <c:v>655</c:v>
                </c:pt>
                <c:pt idx="102">
                  <c:v>6087</c:v>
                </c:pt>
                <c:pt idx="103">
                  <c:v>1619</c:v>
                </c:pt>
                <c:pt idx="104">
                  <c:v>3645</c:v>
                </c:pt>
                <c:pt idx="105">
                  <c:v>13504</c:v>
                </c:pt>
                <c:pt idx="106">
                  <c:v>7786</c:v>
                </c:pt>
                <c:pt idx="107">
                  <c:v>12164</c:v>
                </c:pt>
                <c:pt idx="108">
                  <c:v>12304</c:v>
                </c:pt>
                <c:pt idx="109">
                  <c:v>271</c:v>
                </c:pt>
                <c:pt idx="110">
                  <c:v>3417</c:v>
                </c:pt>
                <c:pt idx="111">
                  <c:v>42458</c:v>
                </c:pt>
                <c:pt idx="112">
                  <c:v>1050</c:v>
                </c:pt>
                <c:pt idx="113">
                  <c:v>239</c:v>
                </c:pt>
                <c:pt idx="114">
                  <c:v>16462</c:v>
                </c:pt>
                <c:pt idx="115">
                  <c:v>4103</c:v>
                </c:pt>
                <c:pt idx="116">
                  <c:v>1530</c:v>
                </c:pt>
                <c:pt idx="117">
                  <c:v>3363</c:v>
                </c:pt>
                <c:pt idx="118">
                  <c:v>0</c:v>
                </c:pt>
                <c:pt idx="119">
                  <c:v>1332</c:v>
                </c:pt>
                <c:pt idx="120">
                  <c:v>666</c:v>
                </c:pt>
                <c:pt idx="121">
                  <c:v>490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785</c:v>
                </c:pt>
                <c:pt idx="126">
                  <c:v>3395</c:v>
                </c:pt>
                <c:pt idx="127">
                  <c:v>1664</c:v>
                </c:pt>
                <c:pt idx="128">
                  <c:v>1145</c:v>
                </c:pt>
                <c:pt idx="129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A2-4E56-9310-F0AB783548E2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Count of comment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Dashboard!$A$2:$A$133</c:f>
              <c:strCache>
                <c:ptCount val="131"/>
                <c:pt idx="0">
                  <c:v>6TV Telangana</c:v>
                </c:pt>
                <c:pt idx="1">
                  <c:v>9Roses Media</c:v>
                </c:pt>
                <c:pt idx="2">
                  <c:v>ABN Telugu</c:v>
                </c:pt>
                <c:pt idx="3">
                  <c:v>Adda247 :Official Channel of BankersAdda &amp; SSCAdda</c:v>
                </c:pt>
                <c:pt idx="4">
                  <c:v>Aditya Music</c:v>
                </c:pt>
                <c:pt idx="5">
                  <c:v>Adya Media</c:v>
                </c:pt>
                <c:pt idx="6">
                  <c:v>Anokhe totke</c:v>
                </c:pt>
                <c:pt idx="7">
                  <c:v>Aone Celebrity</c:v>
                </c:pt>
                <c:pt idx="8">
                  <c:v>AP24x7</c:v>
                </c:pt>
                <c:pt idx="9">
                  <c:v>Apple</c:v>
                </c:pt>
                <c:pt idx="10">
                  <c:v>Around Telugu</c:v>
                </c:pt>
                <c:pt idx="11">
                  <c:v>Astrology aur Vastu Gyan</c:v>
                </c:pt>
                <c:pt idx="12">
                  <c:v>Ayurved Tips in Hindi</c:v>
                </c:pt>
                <c:pt idx="13">
                  <c:v>BEAUTY VARSHA TV</c:v>
                </c:pt>
                <c:pt idx="14">
                  <c:v>Britain's Got Talent</c:v>
                </c:pt>
                <c:pt idx="15">
                  <c:v>CGL APTITUDE PATHSHALA</c:v>
                </c:pt>
                <c:pt idx="16">
                  <c:v>CHAKRAM TALKIES</c:v>
                </c:pt>
                <c:pt idx="17">
                  <c:v>chandanavana</c:v>
                </c:pt>
                <c:pt idx="18">
                  <c:v>CHIRRAVURI FOUNDATION</c:v>
                </c:pt>
                <c:pt idx="19">
                  <c:v>Cinema 720</c:v>
                </c:pt>
                <c:pt idx="20">
                  <c:v>Connecting</c:v>
                </c:pt>
                <c:pt idx="21">
                  <c:v>Crazy Tollywood</c:v>
                </c:pt>
                <c:pt idx="22">
                  <c:v>Eagle Media Works</c:v>
                </c:pt>
                <c:pt idx="23">
                  <c:v>Emm Pee</c:v>
                </c:pt>
                <c:pt idx="24">
                  <c:v>Entertainment Circle</c:v>
                </c:pt>
                <c:pt idx="25">
                  <c:v>Entertainment Journalist</c:v>
                </c:pt>
                <c:pt idx="26">
                  <c:v>Filmy byte</c:v>
                </c:pt>
                <c:pt idx="27">
                  <c:v>Filmy Duniya</c:v>
                </c:pt>
                <c:pt idx="28">
                  <c:v>Filmy Poster</c:v>
                </c:pt>
                <c:pt idx="29">
                  <c:v>First Show</c:v>
                </c:pt>
                <c:pt idx="30">
                  <c:v>FLAME MEDIA</c:v>
                </c:pt>
                <c:pt idx="31">
                  <c:v>Full Meals</c:v>
                </c:pt>
                <c:pt idx="32">
                  <c:v>Garam Chai</c:v>
                </c:pt>
                <c:pt idx="33">
                  <c:v>Gnews</c:v>
                </c:pt>
                <c:pt idx="34">
                  <c:v>Goldmines Premiere</c:v>
                </c:pt>
                <c:pt idx="35">
                  <c:v>Google Developers</c:v>
                </c:pt>
                <c:pt idx="36">
                  <c:v>Gup Chup Masthi</c:v>
                </c:pt>
                <c:pt idx="37">
                  <c:v>Health Care Kannada</c:v>
                </c:pt>
                <c:pt idx="38">
                  <c:v>Health Tips - Hakim Bari</c:v>
                </c:pt>
                <c:pt idx="39">
                  <c:v>Hindi News Video</c:v>
                </c:pt>
                <c:pt idx="40">
                  <c:v>HJ NEWS</c:v>
                </c:pt>
                <c:pt idx="41">
                  <c:v>HOTNEWS TELUGU</c:v>
                </c:pt>
                <c:pt idx="42">
                  <c:v>JenWin</c:v>
                </c:pt>
                <c:pt idx="43">
                  <c:v>Jimmy Kimmel Live</c:v>
                </c:pt>
                <c:pt idx="44">
                  <c:v>Kannada Health &amp; Beauty Tips</c:v>
                </c:pt>
                <c:pt idx="45">
                  <c:v>Kannada Health Tips</c:v>
                </c:pt>
                <c:pt idx="46">
                  <c:v>Mahaa News</c:v>
                </c:pt>
                <c:pt idx="47">
                  <c:v>mallemalatv</c:v>
                </c:pt>
                <c:pt idx="48">
                  <c:v>Mana Telugu</c:v>
                </c:pt>
                <c:pt idx="49">
                  <c:v>Manchu Mon</c:v>
                </c:pt>
                <c:pt idx="50">
                  <c:v>Mangalam Television</c:v>
                </c:pt>
                <c:pt idx="51">
                  <c:v>Marvel Entertainment</c:v>
                </c:pt>
                <c:pt idx="52">
                  <c:v>Mathrubhumi News</c:v>
                </c:pt>
                <c:pt idx="53">
                  <c:v>Mazhavil Manorama</c:v>
                </c:pt>
                <c:pt idx="54">
                  <c:v>Media Masters</c:v>
                </c:pt>
                <c:pt idx="55">
                  <c:v>Mirchi Guru</c:v>
                </c:pt>
                <c:pt idx="56">
                  <c:v>Movie Reviews</c:v>
                </c:pt>
                <c:pt idx="57">
                  <c:v>My Choice</c:v>
                </c:pt>
                <c:pt idx="58">
                  <c:v>My Tube Telugu</c:v>
                </c:pt>
                <c:pt idx="59">
                  <c:v>Namma Karunadu ನಮ್ಮ ಕರುನಾಡು</c:v>
                </c:pt>
                <c:pt idx="60">
                  <c:v>NEGA NEWS</c:v>
                </c:pt>
                <c:pt idx="61">
                  <c:v>News Cabin</c:v>
                </c:pt>
                <c:pt idx="62">
                  <c:v>News Mantra</c:v>
                </c:pt>
                <c:pt idx="63">
                  <c:v>NewsMax</c:v>
                </c:pt>
                <c:pt idx="64">
                  <c:v>NewsQube</c:v>
                </c:pt>
                <c:pt idx="65">
                  <c:v>NMF News</c:v>
                </c:pt>
                <c:pt idx="66">
                  <c:v>NYOOOZ UP - उत्तर प्रदेश</c:v>
                </c:pt>
                <c:pt idx="67">
                  <c:v>Old Delhi Films</c:v>
                </c:pt>
                <c:pt idx="68">
                  <c:v>Om Namoh Narayan</c:v>
                </c:pt>
                <c:pt idx="69">
                  <c:v>OmFut</c:v>
                </c:pt>
                <c:pt idx="70">
                  <c:v>Oneindia Telugu</c:v>
                </c:pt>
                <c:pt idx="71">
                  <c:v>only ias</c:v>
                </c:pt>
                <c:pt idx="72">
                  <c:v>Pavitra Talkies v 2.0</c:v>
                </c:pt>
                <c:pt idx="73">
                  <c:v>PlayEven</c:v>
                </c:pt>
                <c:pt idx="74">
                  <c:v>PMO India</c:v>
                </c:pt>
                <c:pt idx="75">
                  <c:v>Political Line</c:v>
                </c:pt>
                <c:pt idx="76">
                  <c:v>PTC News</c:v>
                </c:pt>
                <c:pt idx="77">
                  <c:v>Random Chikibum</c:v>
                </c:pt>
                <c:pt idx="78">
                  <c:v>REPUBLIC NEWS KANNADA</c:v>
                </c:pt>
                <c:pt idx="79">
                  <c:v>Review Ranga</c:v>
                </c:pt>
                <c:pt idx="80">
                  <c:v>S Cube - Hungama</c:v>
                </c:pt>
                <c:pt idx="81">
                  <c:v>Sakshi TV</c:v>
                </c:pt>
                <c:pt idx="82">
                  <c:v>Sakshi TV Live</c:v>
                </c:pt>
                <c:pt idx="83">
                  <c:v>Sarthak Music</c:v>
                </c:pt>
                <c:pt idx="84">
                  <c:v>SD Entertainment Movies</c:v>
                </c:pt>
                <c:pt idx="85">
                  <c:v>Shilpa Shetty Kundra</c:v>
                </c:pt>
                <c:pt idx="86">
                  <c:v>Sri Sri Ravi Shankar</c:v>
                </c:pt>
                <c:pt idx="87">
                  <c:v>Studio Saraswati Official</c:v>
                </c:pt>
                <c:pt idx="88">
                  <c:v>study for civil services</c:v>
                </c:pt>
                <c:pt idx="89">
                  <c:v>STUDY GURUJI - GS KI DUNIYA</c:v>
                </c:pt>
                <c:pt idx="90">
                  <c:v>SumanTv Entertainment</c:v>
                </c:pt>
                <c:pt idx="91">
                  <c:v>Tamil Abbasi</c:v>
                </c:pt>
                <c:pt idx="92">
                  <c:v>Tamil Speedy</c:v>
                </c:pt>
                <c:pt idx="93">
                  <c:v>Tamil Tips Chooser</c:v>
                </c:pt>
                <c:pt idx="94">
                  <c:v>Tamil Trending</c:v>
                </c:pt>
                <c:pt idx="95">
                  <c:v>TamilCrowd</c:v>
                </c:pt>
                <c:pt idx="96">
                  <c:v>Tammareddy Bharadwaj</c:v>
                </c:pt>
                <c:pt idx="97">
                  <c:v>TARGET with alok</c:v>
                </c:pt>
                <c:pt idx="98">
                  <c:v>Telugu Cinema</c:v>
                </c:pt>
                <c:pt idx="99">
                  <c:v>Telugu Dheera</c:v>
                </c:pt>
                <c:pt idx="100">
                  <c:v>Telugu Full Screen</c:v>
                </c:pt>
                <c:pt idx="101">
                  <c:v>Telugu Mix</c:v>
                </c:pt>
                <c:pt idx="102">
                  <c:v>Telugu Poster</c:v>
                </c:pt>
                <c:pt idx="103">
                  <c:v>Telugu Tantra</c:v>
                </c:pt>
                <c:pt idx="104">
                  <c:v>Telugu Wonder World</c:v>
                </c:pt>
                <c:pt idx="105">
                  <c:v>The Late Late Show with James Corden</c:v>
                </c:pt>
                <c:pt idx="106">
                  <c:v>TheEllenShow</c:v>
                </c:pt>
                <c:pt idx="107">
                  <c:v>Think Music India</c:v>
                </c:pt>
                <c:pt idx="108">
                  <c:v>Thirty Seconds News</c:v>
                </c:pt>
                <c:pt idx="109">
                  <c:v>Time U Time</c:v>
                </c:pt>
                <c:pt idx="110">
                  <c:v>Today Popular Videos</c:v>
                </c:pt>
                <c:pt idx="111">
                  <c:v>Tollywood Nagar</c:v>
                </c:pt>
                <c:pt idx="112">
                  <c:v>Tollywood Nine</c:v>
                </c:pt>
                <c:pt idx="113">
                  <c:v>Top View</c:v>
                </c:pt>
                <c:pt idx="114">
                  <c:v>Total Tollywood</c:v>
                </c:pt>
                <c:pt idx="115">
                  <c:v>TV Punjab</c:v>
                </c:pt>
                <c:pt idx="116">
                  <c:v>TV1</c:v>
                </c:pt>
                <c:pt idx="117">
                  <c:v>TV9 NOW</c:v>
                </c:pt>
                <c:pt idx="118">
                  <c:v>TV9 Telugu</c:v>
                </c:pt>
                <c:pt idx="119">
                  <c:v>TV9 Today</c:v>
                </c:pt>
                <c:pt idx="120">
                  <c:v>Volga Video</c:v>
                </c:pt>
                <c:pt idx="121">
                  <c:v>vsr breakings</c:v>
                </c:pt>
                <c:pt idx="122">
                  <c:v>WDN NEWS</c:v>
                </c:pt>
                <c:pt idx="123">
                  <c:v>We support you</c:v>
                </c:pt>
                <c:pt idx="124">
                  <c:v>White Hill Music</c:v>
                </c:pt>
                <c:pt idx="125">
                  <c:v>Youth Cinema Talent</c:v>
                </c:pt>
                <c:pt idx="126">
                  <c:v>YOYO Cine Talkies</c:v>
                </c:pt>
                <c:pt idx="127">
                  <c:v>YOYO TV Channel</c:v>
                </c:pt>
                <c:pt idx="128">
                  <c:v>YOYO TV Kannada</c:v>
                </c:pt>
                <c:pt idx="129">
                  <c:v>വിശ്വാസം അതല്ലേ എല്ലാം</c:v>
                </c:pt>
                <c:pt idx="130">
                  <c:v>(blank)</c:v>
                </c:pt>
              </c:strCache>
            </c:strRef>
          </c:cat>
          <c:val>
            <c:numRef>
              <c:f>Dashboard!$D$2:$D$133</c:f>
              <c:numCache>
                <c:formatCode>General</c:formatCode>
                <c:ptCount val="131"/>
                <c:pt idx="0">
                  <c:v>1</c:v>
                </c:pt>
                <c:pt idx="1">
                  <c:v>4</c:v>
                </c:pt>
                <c:pt idx="2">
                  <c:v>47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9</c:v>
                </c:pt>
                <c:pt idx="15">
                  <c:v>1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5</c:v>
                </c:pt>
                <c:pt idx="23">
                  <c:v>40</c:v>
                </c:pt>
                <c:pt idx="24">
                  <c:v>7</c:v>
                </c:pt>
                <c:pt idx="25">
                  <c:v>1</c:v>
                </c:pt>
                <c:pt idx="26">
                  <c:v>5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1</c:v>
                </c:pt>
                <c:pt idx="34">
                  <c:v>14</c:v>
                </c:pt>
                <c:pt idx="35">
                  <c:v>1</c:v>
                </c:pt>
                <c:pt idx="36">
                  <c:v>7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5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2</c:v>
                </c:pt>
                <c:pt idx="45">
                  <c:v>7</c:v>
                </c:pt>
                <c:pt idx="46">
                  <c:v>2</c:v>
                </c:pt>
                <c:pt idx="47">
                  <c:v>2</c:v>
                </c:pt>
                <c:pt idx="48">
                  <c:v>36</c:v>
                </c:pt>
                <c:pt idx="49">
                  <c:v>15</c:v>
                </c:pt>
                <c:pt idx="50">
                  <c:v>1</c:v>
                </c:pt>
                <c:pt idx="51">
                  <c:v>1</c:v>
                </c:pt>
                <c:pt idx="52">
                  <c:v>9</c:v>
                </c:pt>
                <c:pt idx="53">
                  <c:v>2</c:v>
                </c:pt>
                <c:pt idx="54">
                  <c:v>1</c:v>
                </c:pt>
                <c:pt idx="55">
                  <c:v>8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3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1">
                  <c:v>108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4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18</c:v>
                </c:pt>
                <c:pt idx="82">
                  <c:v>1</c:v>
                </c:pt>
                <c:pt idx="83">
                  <c:v>5</c:v>
                </c:pt>
                <c:pt idx="84">
                  <c:v>2</c:v>
                </c:pt>
                <c:pt idx="85">
                  <c:v>1</c:v>
                </c:pt>
                <c:pt idx="86">
                  <c:v>3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4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4</c:v>
                </c:pt>
                <c:pt idx="102">
                  <c:v>4</c:v>
                </c:pt>
                <c:pt idx="103">
                  <c:v>1</c:v>
                </c:pt>
                <c:pt idx="104">
                  <c:v>2</c:v>
                </c:pt>
                <c:pt idx="105">
                  <c:v>1</c:v>
                </c:pt>
                <c:pt idx="106">
                  <c:v>2</c:v>
                </c:pt>
                <c:pt idx="107">
                  <c:v>1</c:v>
                </c:pt>
                <c:pt idx="108">
                  <c:v>7</c:v>
                </c:pt>
                <c:pt idx="109">
                  <c:v>1</c:v>
                </c:pt>
                <c:pt idx="110">
                  <c:v>1</c:v>
                </c:pt>
                <c:pt idx="111">
                  <c:v>42</c:v>
                </c:pt>
                <c:pt idx="112">
                  <c:v>4</c:v>
                </c:pt>
                <c:pt idx="113">
                  <c:v>2</c:v>
                </c:pt>
                <c:pt idx="114">
                  <c:v>12</c:v>
                </c:pt>
                <c:pt idx="115">
                  <c:v>1</c:v>
                </c:pt>
                <c:pt idx="116">
                  <c:v>1</c:v>
                </c:pt>
                <c:pt idx="117">
                  <c:v>2</c:v>
                </c:pt>
                <c:pt idx="118">
                  <c:v>3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9</c:v>
                </c:pt>
                <c:pt idx="124">
                  <c:v>1</c:v>
                </c:pt>
                <c:pt idx="125">
                  <c:v>1</c:v>
                </c:pt>
                <c:pt idx="126">
                  <c:v>7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A2-4E56-9310-F0AB78354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8924496"/>
        <c:axId val="68155519"/>
      </c:lineChart>
      <c:catAx>
        <c:axId val="138892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55519"/>
        <c:crosses val="autoZero"/>
        <c:auto val="1"/>
        <c:lblAlgn val="ctr"/>
        <c:lblOffset val="100"/>
        <c:noMultiLvlLbl val="0"/>
      </c:catAx>
      <c:valAx>
        <c:axId val="6815551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92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Assessment Data File 1 - Youtube data.xlsx]Q9!PivotTable11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'Q9'!$C$1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'Q9'!$A$2:$B$11</c:f>
              <c:multiLvlStrCache>
                <c:ptCount val="9"/>
                <c:lvl>
                  <c:pt idx="1">
                    <c:v>2018</c:v>
                  </c:pt>
                  <c:pt idx="2">
                    <c:v>2018</c:v>
                  </c:pt>
                  <c:pt idx="3">
                    <c:v>2018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2018</c:v>
                  </c:pt>
                  <c:pt idx="7">
                    <c:v>2017</c:v>
                  </c:pt>
                  <c:pt idx="8">
                    <c:v>2017</c:v>
                  </c:pt>
                </c:lvl>
                <c:lvl>
                  <c:pt idx="0">
                    <c:v>&lt;09-11-2017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Nov</c:v>
                  </c:pt>
                  <c:pt idx="8">
                    <c:v>Dec</c:v>
                  </c:pt>
                </c:lvl>
              </c:multiLvlStrCache>
            </c:multiLvlStrRef>
          </c:cat>
          <c:val>
            <c:numRef>
              <c:f>'Q9'!$C$2:$C$11</c:f>
              <c:numCache>
                <c:formatCode>General</c:formatCode>
                <c:ptCount val="9"/>
                <c:pt idx="1">
                  <c:v>42384990</c:v>
                </c:pt>
                <c:pt idx="2">
                  <c:v>40159848</c:v>
                </c:pt>
                <c:pt idx="3">
                  <c:v>38091586</c:v>
                </c:pt>
                <c:pt idx="4">
                  <c:v>23428927</c:v>
                </c:pt>
                <c:pt idx="5">
                  <c:v>19226884</c:v>
                </c:pt>
                <c:pt idx="6">
                  <c:v>6454035</c:v>
                </c:pt>
                <c:pt idx="7">
                  <c:v>14890971</c:v>
                </c:pt>
                <c:pt idx="8">
                  <c:v>24408846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E-420A-9A1B-464334749D29}"/>
            </c:ext>
          </c:extLst>
        </c:ser>
        <c:ser>
          <c:idx val="1"/>
          <c:order val="1"/>
          <c:tx>
            <c:strRef>
              <c:f>'Q9'!$D$1</c:f>
              <c:strCache>
                <c:ptCount val="1"/>
                <c:pt idx="0">
                  <c:v>Count of comment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'Q9'!$A$2:$B$11</c:f>
              <c:multiLvlStrCache>
                <c:ptCount val="9"/>
                <c:lvl>
                  <c:pt idx="1">
                    <c:v>2018</c:v>
                  </c:pt>
                  <c:pt idx="2">
                    <c:v>2018</c:v>
                  </c:pt>
                  <c:pt idx="3">
                    <c:v>2018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2018</c:v>
                  </c:pt>
                  <c:pt idx="7">
                    <c:v>2017</c:v>
                  </c:pt>
                  <c:pt idx="8">
                    <c:v>2017</c:v>
                  </c:pt>
                </c:lvl>
                <c:lvl>
                  <c:pt idx="0">
                    <c:v>&lt;09-11-2017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Nov</c:v>
                  </c:pt>
                  <c:pt idx="8">
                    <c:v>Dec</c:v>
                  </c:pt>
                </c:lvl>
              </c:multiLvlStrCache>
            </c:multiLvlStrRef>
          </c:cat>
          <c:val>
            <c:numRef>
              <c:f>'Q9'!$D$2:$D$11</c:f>
              <c:numCache>
                <c:formatCode>General</c:formatCode>
                <c:ptCount val="9"/>
                <c:pt idx="1">
                  <c:v>126</c:v>
                </c:pt>
                <c:pt idx="2">
                  <c:v>103</c:v>
                </c:pt>
                <c:pt idx="3">
                  <c:v>107</c:v>
                </c:pt>
                <c:pt idx="4">
                  <c:v>37</c:v>
                </c:pt>
                <c:pt idx="5">
                  <c:v>30</c:v>
                </c:pt>
                <c:pt idx="6">
                  <c:v>9</c:v>
                </c:pt>
                <c:pt idx="7">
                  <c:v>69</c:v>
                </c:pt>
                <c:pt idx="8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DE-420A-9A1B-464334749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923536"/>
        <c:axId val="306763856"/>
      </c:barChart>
      <c:catAx>
        <c:axId val="14992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763856"/>
        <c:crosses val="autoZero"/>
        <c:auto val="1"/>
        <c:lblAlgn val="ctr"/>
        <c:lblOffset val="100"/>
        <c:noMultiLvlLbl val="0"/>
      </c:catAx>
      <c:valAx>
        <c:axId val="30676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2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Assessment Data File 1 - Youtube data.xlsx]Q10!PivotTable12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'Q10'!$B$1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'Q10'!$A$2:$A$5</c:f>
              <c:strCache>
                <c:ptCount val="3"/>
                <c:pt idx="0">
                  <c:v>&lt;09-11-2017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'Q10'!$B$2:$B$5</c:f>
              <c:numCache>
                <c:formatCode>General</c:formatCode>
                <c:ptCount val="3"/>
                <c:pt idx="1">
                  <c:v>39299817</c:v>
                </c:pt>
                <c:pt idx="2">
                  <c:v>169746270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38-41EC-B286-F2ADCF8B544F}"/>
            </c:ext>
          </c:extLst>
        </c:ser>
        <c:ser>
          <c:idx val="1"/>
          <c:order val="1"/>
          <c:tx>
            <c:strRef>
              <c:f>'Q10'!$C$1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'Q10'!$A$2:$A$5</c:f>
              <c:strCache>
                <c:ptCount val="3"/>
                <c:pt idx="0">
                  <c:v>&lt;09-11-2017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'Q10'!$C$2:$C$5</c:f>
              <c:numCache>
                <c:formatCode>General</c:formatCode>
                <c:ptCount val="3"/>
                <c:pt idx="1">
                  <c:v>143734</c:v>
                </c:pt>
                <c:pt idx="2">
                  <c:v>1054540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38-41EC-B286-F2ADCF8B544F}"/>
            </c:ext>
          </c:extLst>
        </c:ser>
        <c:ser>
          <c:idx val="2"/>
          <c:order val="2"/>
          <c:tx>
            <c:strRef>
              <c:f>'Q10'!$D$1</c:f>
              <c:strCache>
                <c:ptCount val="1"/>
                <c:pt idx="0">
                  <c:v>Count of comment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'Q10'!$A$2:$A$5</c:f>
              <c:strCache>
                <c:ptCount val="3"/>
                <c:pt idx="0">
                  <c:v>&lt;09-11-2017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'Q10'!$D$2:$D$5</c:f>
              <c:numCache>
                <c:formatCode>General</c:formatCode>
                <c:ptCount val="3"/>
                <c:pt idx="1">
                  <c:v>180</c:v>
                </c:pt>
                <c:pt idx="2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38-41EC-B286-F2ADCF8B544F}"/>
            </c:ext>
          </c:extLst>
        </c:ser>
        <c:ser>
          <c:idx val="3"/>
          <c:order val="3"/>
          <c:tx>
            <c:strRef>
              <c:f>'Q10'!$E$1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'Q10'!$A$2:$A$5</c:f>
              <c:strCache>
                <c:ptCount val="3"/>
                <c:pt idx="0">
                  <c:v>&lt;09-11-2017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'Q10'!$E$2:$E$5</c:f>
              <c:numCache>
                <c:formatCode>0.00%</c:formatCode>
                <c:ptCount val="3"/>
                <c:pt idx="0">
                  <c:v>0</c:v>
                </c:pt>
                <c:pt idx="1">
                  <c:v>0.18799594655890403</c:v>
                </c:pt>
                <c:pt idx="2">
                  <c:v>0.81200405344109594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38-41EC-B286-F2ADCF8B5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274176"/>
        <c:axId val="345405440"/>
      </c:barChart>
      <c:catAx>
        <c:axId val="76027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05440"/>
        <c:crosses val="autoZero"/>
        <c:auto val="1"/>
        <c:lblAlgn val="ctr"/>
        <c:lblOffset val="100"/>
        <c:noMultiLvlLbl val="0"/>
      </c:catAx>
      <c:valAx>
        <c:axId val="34540544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27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Assessment Data File 1 - Youtube data.xlsx]Q11!PivotTable13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'Q11'!$B$1</c:f>
              <c:strCache>
                <c:ptCount val="1"/>
                <c:pt idx="0">
                  <c:v>Count of video_id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'Q11'!$A$2:$A$5</c:f>
              <c:strCache>
                <c:ptCount val="3"/>
                <c:pt idx="0">
                  <c:v>&lt;09-11-2017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'Q11'!$B$2:$B$5</c:f>
              <c:numCache>
                <c:formatCode>General</c:formatCode>
                <c:ptCount val="3"/>
                <c:pt idx="1">
                  <c:v>180</c:v>
                </c:pt>
                <c:pt idx="2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B-4C59-8758-6B1B883DB6E6}"/>
            </c:ext>
          </c:extLst>
        </c:ser>
        <c:ser>
          <c:idx val="1"/>
          <c:order val="1"/>
          <c:tx>
            <c:strRef>
              <c:f>'Q11'!$C$1</c:f>
              <c:strCache>
                <c:ptCount val="1"/>
                <c:pt idx="0">
                  <c:v>Count of video_id2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'Q11'!$A$2:$A$5</c:f>
              <c:strCache>
                <c:ptCount val="3"/>
                <c:pt idx="0">
                  <c:v>&lt;09-11-2017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'Q11'!$C$2:$C$5</c:f>
              <c:numCache>
                <c:formatCode>0.00%</c:formatCode>
                <c:ptCount val="3"/>
                <c:pt idx="0">
                  <c:v>0</c:v>
                </c:pt>
                <c:pt idx="1">
                  <c:v>0.30405405405405406</c:v>
                </c:pt>
                <c:pt idx="2">
                  <c:v>0.69594594594594594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0B-4C59-8758-6B1B883DB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430592"/>
        <c:axId val="312022624"/>
      </c:barChart>
      <c:catAx>
        <c:axId val="14543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022624"/>
        <c:crosses val="autoZero"/>
        <c:auto val="1"/>
        <c:lblAlgn val="ctr"/>
        <c:lblOffset val="100"/>
        <c:noMultiLvlLbl val="0"/>
      </c:catAx>
      <c:valAx>
        <c:axId val="31202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3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Assessment Data File 1 - Youtube data.xlsx]Sheet15!PivotTable14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Sheet15!$A$2:$A$14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17</c:v>
                </c:pt>
                <c:pt idx="4">
                  <c:v>22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(blank)</c:v>
                </c:pt>
              </c:strCache>
            </c:strRef>
          </c:cat>
          <c:val>
            <c:numRef>
              <c:f>Sheet15!$B$2:$B$14</c:f>
              <c:numCache>
                <c:formatCode>General</c:formatCode>
                <c:ptCount val="12"/>
                <c:pt idx="0">
                  <c:v>24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82</c:v>
                </c:pt>
                <c:pt idx="5">
                  <c:v>194</c:v>
                </c:pt>
                <c:pt idx="6">
                  <c:v>108</c:v>
                </c:pt>
                <c:pt idx="7">
                  <c:v>13</c:v>
                </c:pt>
                <c:pt idx="8">
                  <c:v>116</c:v>
                </c:pt>
                <c:pt idx="9">
                  <c:v>4</c:v>
                </c:pt>
                <c:pt idx="1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5D-443A-B301-DFE10401A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440256"/>
        <c:axId val="346019392"/>
      </c:barChart>
      <c:catAx>
        <c:axId val="36344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019392"/>
        <c:crosses val="autoZero"/>
        <c:auto val="1"/>
        <c:lblAlgn val="ctr"/>
        <c:lblOffset val="100"/>
        <c:noMultiLvlLbl val="0"/>
      </c:catAx>
      <c:valAx>
        <c:axId val="34601939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4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'Q2'!$Q$2:$Q$593</cx:f>
        <cx:lvl ptCount="592" formatCode="General">
          <cx:pt idx="0">1</cx:pt>
          <cx:pt idx="1">1</cx:pt>
          <cx:pt idx="2">1</cx:pt>
          <cx:pt idx="3">5</cx:pt>
          <cx:pt idx="4">1</cx:pt>
          <cx:pt idx="5">2</cx:pt>
          <cx:pt idx="6">1</cx:pt>
          <cx:pt idx="7">3</cx:pt>
          <cx:pt idx="8">1</cx:pt>
          <cx:pt idx="9">1</cx:pt>
          <cx:pt idx="10">1</cx:pt>
          <cx:pt idx="11">1</cx:pt>
          <cx:pt idx="12">2</cx:pt>
          <cx:pt idx="13">1</cx:pt>
          <cx:pt idx="14">1</cx:pt>
          <cx:pt idx="15">2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3</cx:pt>
          <cx:pt idx="30">2</cx:pt>
          <cx:pt idx="31">1</cx:pt>
          <cx:pt idx="32">1</cx:pt>
          <cx:pt idx="33">1</cx:pt>
          <cx:pt idx="34">1</cx:pt>
          <cx:pt idx="35">1</cx:pt>
          <cx:pt idx="36">1</cx:pt>
          <cx:pt idx="37">2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2</cx:pt>
          <cx:pt idx="65">1</cx:pt>
          <cx:pt idx="66">1</cx:pt>
          <cx:pt idx="67">1</cx:pt>
          <cx:pt idx="68">1</cx:pt>
          <cx:pt idx="69">3</cx:pt>
          <cx:pt idx="70">2</cx:pt>
          <cx:pt idx="71">1</cx:pt>
          <cx:pt idx="72">4</cx:pt>
          <cx:pt idx="73">2</cx:pt>
          <cx:pt idx="74">1</cx:pt>
          <cx:pt idx="75">1</cx:pt>
          <cx:pt idx="76">1</cx:pt>
          <cx:pt idx="77">1</cx:pt>
          <cx:pt idx="78">2</cx:pt>
          <cx:pt idx="79">4</cx:pt>
          <cx:pt idx="80">1</cx:pt>
          <cx:pt idx="81">1</cx:pt>
          <cx:pt idx="82">1</cx:pt>
          <cx:pt idx="83">1</cx:pt>
          <cx:pt idx="84">1</cx:pt>
          <cx:pt idx="85">1</cx:pt>
          <cx:pt idx="86">3</cx:pt>
          <cx:pt idx="87">3</cx:pt>
          <cx:pt idx="88">1</cx:pt>
          <cx:pt idx="89">1</cx:pt>
          <cx:pt idx="90">2</cx:pt>
          <cx:pt idx="91">1</cx:pt>
          <cx:pt idx="92">3</cx:pt>
          <cx:pt idx="93">1</cx:pt>
          <cx:pt idx="94">1</cx:pt>
          <cx:pt idx="95">1</cx:pt>
          <cx:pt idx="96">2</cx:pt>
          <cx:pt idx="97">1</cx:pt>
          <cx:pt idx="98">1</cx:pt>
          <cx:pt idx="99">1</cx:pt>
          <cx:pt idx="100">1</cx:pt>
          <cx:pt idx="101">2</cx:pt>
          <cx:pt idx="102">1</cx:pt>
          <cx:pt idx="103">1</cx:pt>
          <cx:pt idx="104">1</cx:pt>
          <cx:pt idx="105">2</cx:pt>
          <cx:pt idx="106">2</cx:pt>
          <cx:pt idx="107">3</cx:pt>
          <cx:pt idx="108">1</cx:pt>
          <cx:pt idx="109">2</cx:pt>
          <cx:pt idx="110">1</cx:pt>
          <cx:pt idx="111">3</cx:pt>
          <cx:pt idx="112">3</cx:pt>
          <cx:pt idx="113">4</cx:pt>
          <cx:pt idx="114">3</cx:pt>
          <cx:pt idx="115">3</cx:pt>
          <cx:pt idx="116">1</cx:pt>
          <cx:pt idx="117">4</cx:pt>
          <cx:pt idx="118">1</cx:pt>
          <cx:pt idx="119">1</cx:pt>
          <cx:pt idx="120">3</cx:pt>
          <cx:pt idx="121">4</cx:pt>
          <cx:pt idx="122">3</cx:pt>
          <cx:pt idx="123">3</cx:pt>
          <cx:pt idx="124">4</cx:pt>
          <cx:pt idx="125">3</cx:pt>
          <cx:pt idx="126">1</cx:pt>
          <cx:pt idx="127">2</cx:pt>
          <cx:pt idx="128">3</cx:pt>
          <cx:pt idx="129">2</cx:pt>
          <cx:pt idx="130">2</cx:pt>
          <cx:pt idx="131">2</cx:pt>
          <cx:pt idx="132">3</cx:pt>
          <cx:pt idx="133">1</cx:pt>
          <cx:pt idx="134">1</cx:pt>
          <cx:pt idx="135">1</cx:pt>
          <cx:pt idx="136">3</cx:pt>
          <cx:pt idx="137">5</cx:pt>
          <cx:pt idx="138">1</cx:pt>
          <cx:pt idx="139">1</cx:pt>
          <cx:pt idx="140">4</cx:pt>
          <cx:pt idx="141">1</cx:pt>
          <cx:pt idx="142">3</cx:pt>
          <cx:pt idx="143">3</cx:pt>
          <cx:pt idx="144">3</cx:pt>
          <cx:pt idx="145">4</cx:pt>
          <cx:pt idx="146">4</cx:pt>
          <cx:pt idx="147">1</cx:pt>
          <cx:pt idx="148">1</cx:pt>
          <cx:pt idx="149">1</cx:pt>
          <cx:pt idx="150">2</cx:pt>
          <cx:pt idx="151">1</cx:pt>
          <cx:pt idx="152">2</cx:pt>
          <cx:pt idx="153">3</cx:pt>
          <cx:pt idx="154">1</cx:pt>
          <cx:pt idx="155">2</cx:pt>
          <cx:pt idx="156">1</cx:pt>
          <cx:pt idx="157">1</cx:pt>
          <cx:pt idx="158">1</cx:pt>
          <cx:pt idx="159">1</cx:pt>
          <cx:pt idx="160">2</cx:pt>
          <cx:pt idx="161">2</cx:pt>
          <cx:pt idx="162">1</cx:pt>
          <cx:pt idx="163">1</cx:pt>
          <cx:pt idx="164">2</cx:pt>
          <cx:pt idx="165">1</cx:pt>
          <cx:pt idx="166">1</cx:pt>
          <cx:pt idx="167">3</cx:pt>
          <cx:pt idx="168">1</cx:pt>
          <cx:pt idx="169">3</cx:pt>
          <cx:pt idx="170">1</cx:pt>
          <cx:pt idx="171">1</cx:pt>
          <cx:pt idx="172">2</cx:pt>
          <cx:pt idx="173">2</cx:pt>
          <cx:pt idx="174">1</cx:pt>
          <cx:pt idx="175">3</cx:pt>
          <cx:pt idx="176">2</cx:pt>
          <cx:pt idx="177">2</cx:pt>
          <cx:pt idx="178">3</cx:pt>
          <cx:pt idx="179">3</cx:pt>
          <cx:pt idx="180">3</cx:pt>
          <cx:pt idx="181">2</cx:pt>
          <cx:pt idx="182">2</cx:pt>
          <cx:pt idx="183">2</cx:pt>
          <cx:pt idx="184">1</cx:pt>
          <cx:pt idx="185">2</cx:pt>
          <cx:pt idx="186">3</cx:pt>
          <cx:pt idx="187">2</cx:pt>
          <cx:pt idx="188">2</cx:pt>
          <cx:pt idx="189">1</cx:pt>
          <cx:pt idx="190">2</cx:pt>
          <cx:pt idx="191">4</cx:pt>
          <cx:pt idx="192">1</cx:pt>
          <cx:pt idx="193">3</cx:pt>
          <cx:pt idx="194">5</cx:pt>
          <cx:pt idx="195">1</cx:pt>
          <cx:pt idx="196">2</cx:pt>
          <cx:pt idx="197">3</cx:pt>
          <cx:pt idx="198">0</cx:pt>
          <cx:pt idx="199">3</cx:pt>
          <cx:pt idx="200">2</cx:pt>
          <cx:pt idx="201">3</cx:pt>
          <cx:pt idx="202">1</cx:pt>
          <cx:pt idx="203">3</cx:pt>
          <cx:pt idx="204">1</cx:pt>
          <cx:pt idx="205">1</cx:pt>
          <cx:pt idx="206">4</cx:pt>
          <cx:pt idx="207">3</cx:pt>
          <cx:pt idx="208">2</cx:pt>
          <cx:pt idx="209">1</cx:pt>
          <cx:pt idx="210">1</cx:pt>
          <cx:pt idx="211">2</cx:pt>
          <cx:pt idx="212">3</cx:pt>
          <cx:pt idx="213">1</cx:pt>
          <cx:pt idx="214">1</cx:pt>
          <cx:pt idx="215">2</cx:pt>
          <cx:pt idx="216">1</cx:pt>
          <cx:pt idx="217">1</cx:pt>
          <cx:pt idx="218">1</cx:pt>
          <cx:pt idx="219">1</cx:pt>
          <cx:pt idx="220">2</cx:pt>
          <cx:pt idx="221">2</cx:pt>
          <cx:pt idx="222">2</cx:pt>
          <cx:pt idx="223">2</cx:pt>
          <cx:pt idx="224">2</cx:pt>
          <cx:pt idx="225">4</cx:pt>
          <cx:pt idx="226">1</cx:pt>
          <cx:pt idx="227">1</cx:pt>
          <cx:pt idx="228">1</cx:pt>
          <cx:pt idx="229">2</cx:pt>
          <cx:pt idx="230">2</cx:pt>
          <cx:pt idx="231">1</cx:pt>
          <cx:pt idx="232">2</cx:pt>
          <cx:pt idx="233">1</cx:pt>
          <cx:pt idx="234">2</cx:pt>
          <cx:pt idx="235">4</cx:pt>
          <cx:pt idx="236">1</cx:pt>
          <cx:pt idx="237">3</cx:pt>
          <cx:pt idx="238">1</cx:pt>
          <cx:pt idx="239">1</cx:pt>
          <cx:pt idx="240">4</cx:pt>
          <cx:pt idx="241">1</cx:pt>
          <cx:pt idx="242">1</cx:pt>
          <cx:pt idx="243">1</cx:pt>
          <cx:pt idx="244">2</cx:pt>
          <cx:pt idx="245">1</cx:pt>
          <cx:pt idx="246">2</cx:pt>
          <cx:pt idx="247">1</cx:pt>
          <cx:pt idx="248">1</cx:pt>
          <cx:pt idx="249">1</cx:pt>
          <cx:pt idx="250">1</cx:pt>
          <cx:pt idx="251">1</cx:pt>
          <cx:pt idx="252">1</cx:pt>
          <cx:pt idx="253">1</cx:pt>
          <cx:pt idx="254">2</cx:pt>
          <cx:pt idx="255">2</cx:pt>
          <cx:pt idx="256">2</cx:pt>
          <cx:pt idx="257">4</cx:pt>
          <cx:pt idx="258">1</cx:pt>
          <cx:pt idx="259">4</cx:pt>
          <cx:pt idx="260">3</cx:pt>
          <cx:pt idx="261">4</cx:pt>
          <cx:pt idx="262">5</cx:pt>
          <cx:pt idx="263">2</cx:pt>
          <cx:pt idx="264">2</cx:pt>
          <cx:pt idx="265">4</cx:pt>
          <cx:pt idx="266">2</cx:pt>
          <cx:pt idx="267">3</cx:pt>
          <cx:pt idx="268">2</cx:pt>
          <cx:pt idx="269">2</cx:pt>
          <cx:pt idx="270">3</cx:pt>
          <cx:pt idx="271">3</cx:pt>
          <cx:pt idx="272">2</cx:pt>
          <cx:pt idx="273">4</cx:pt>
          <cx:pt idx="274">1</cx:pt>
          <cx:pt idx="275">3</cx:pt>
          <cx:pt idx="276">2</cx:pt>
          <cx:pt idx="277">2</cx:pt>
          <cx:pt idx="278">2</cx:pt>
          <cx:pt idx="279">1</cx:pt>
          <cx:pt idx="280">1</cx:pt>
          <cx:pt idx="281">4</cx:pt>
          <cx:pt idx="282">4</cx:pt>
          <cx:pt idx="283">2</cx:pt>
          <cx:pt idx="284">3</cx:pt>
          <cx:pt idx="285">2</cx:pt>
          <cx:pt idx="286">2</cx:pt>
          <cx:pt idx="287">2</cx:pt>
          <cx:pt idx="288">1</cx:pt>
          <cx:pt idx="289">1</cx:pt>
          <cx:pt idx="290">4</cx:pt>
          <cx:pt idx="291">2</cx:pt>
          <cx:pt idx="292">4</cx:pt>
          <cx:pt idx="293">4</cx:pt>
          <cx:pt idx="294">3</cx:pt>
          <cx:pt idx="295">3</cx:pt>
          <cx:pt idx="296">2</cx:pt>
          <cx:pt idx="297">1</cx:pt>
          <cx:pt idx="298">3</cx:pt>
          <cx:pt idx="299">3</cx:pt>
          <cx:pt idx="300">2</cx:pt>
          <cx:pt idx="301">1</cx:pt>
          <cx:pt idx="302">2</cx:pt>
          <cx:pt idx="303">2</cx:pt>
          <cx:pt idx="304">3</cx:pt>
          <cx:pt idx="305">3</cx:pt>
          <cx:pt idx="306">1</cx:pt>
          <cx:pt idx="307">2</cx:pt>
          <cx:pt idx="308">1</cx:pt>
          <cx:pt idx="309">3</cx:pt>
          <cx:pt idx="310">1</cx:pt>
          <cx:pt idx="311">1</cx:pt>
          <cx:pt idx="312">1</cx:pt>
          <cx:pt idx="313">3</cx:pt>
          <cx:pt idx="314">3</cx:pt>
          <cx:pt idx="315">1</cx:pt>
          <cx:pt idx="316">3</cx:pt>
          <cx:pt idx="317">1</cx:pt>
          <cx:pt idx="318">1</cx:pt>
          <cx:pt idx="319">4</cx:pt>
          <cx:pt idx="320">1</cx:pt>
          <cx:pt idx="321">6</cx:pt>
          <cx:pt idx="322">2</cx:pt>
          <cx:pt idx="323">4</cx:pt>
          <cx:pt idx="324">3</cx:pt>
          <cx:pt idx="325">3</cx:pt>
          <cx:pt idx="326">4</cx:pt>
          <cx:pt idx="327">2</cx:pt>
          <cx:pt idx="328">3</cx:pt>
          <cx:pt idx="329">4</cx:pt>
          <cx:pt idx="330">2</cx:pt>
          <cx:pt idx="331">1</cx:pt>
          <cx:pt idx="332">1</cx:pt>
          <cx:pt idx="333">3</cx:pt>
          <cx:pt idx="334">3</cx:pt>
          <cx:pt idx="335">3</cx:pt>
          <cx:pt idx="336">4</cx:pt>
          <cx:pt idx="337">2</cx:pt>
          <cx:pt idx="338">4</cx:pt>
          <cx:pt idx="339">2</cx:pt>
          <cx:pt idx="340">2</cx:pt>
          <cx:pt idx="341">1</cx:pt>
          <cx:pt idx="342">0</cx:pt>
          <cx:pt idx="343">5</cx:pt>
          <cx:pt idx="344">3</cx:pt>
          <cx:pt idx="345">4</cx:pt>
          <cx:pt idx="346">4</cx:pt>
          <cx:pt idx="347">3</cx:pt>
          <cx:pt idx="348">6</cx:pt>
          <cx:pt idx="349">1</cx:pt>
          <cx:pt idx="350">5</cx:pt>
          <cx:pt idx="351">4</cx:pt>
          <cx:pt idx="352">3</cx:pt>
          <cx:pt idx="353">4</cx:pt>
          <cx:pt idx="354">1</cx:pt>
          <cx:pt idx="355">4</cx:pt>
          <cx:pt idx="356">3</cx:pt>
          <cx:pt idx="357">1</cx:pt>
          <cx:pt idx="358">3</cx:pt>
          <cx:pt idx="359">3</cx:pt>
          <cx:pt idx="360">2</cx:pt>
          <cx:pt idx="361">4</cx:pt>
          <cx:pt idx="362">1</cx:pt>
          <cx:pt idx="363">1</cx:pt>
          <cx:pt idx="364">3</cx:pt>
          <cx:pt idx="365">3</cx:pt>
          <cx:pt idx="366">2</cx:pt>
          <cx:pt idx="367">2</cx:pt>
          <cx:pt idx="368">2</cx:pt>
          <cx:pt idx="369">5</cx:pt>
          <cx:pt idx="370">4</cx:pt>
          <cx:pt idx="371">4</cx:pt>
          <cx:pt idx="372">5</cx:pt>
          <cx:pt idx="373">3</cx:pt>
          <cx:pt idx="374">5</cx:pt>
          <cx:pt idx="375">3</cx:pt>
          <cx:pt idx="376">1</cx:pt>
          <cx:pt idx="377">4</cx:pt>
          <cx:pt idx="378">4</cx:pt>
          <cx:pt idx="379">3</cx:pt>
          <cx:pt idx="380">4</cx:pt>
          <cx:pt idx="381">1</cx:pt>
          <cx:pt idx="382">2</cx:pt>
          <cx:pt idx="383">3</cx:pt>
          <cx:pt idx="384">2</cx:pt>
          <cx:pt idx="385">4</cx:pt>
          <cx:pt idx="386">2</cx:pt>
          <cx:pt idx="387">2</cx:pt>
          <cx:pt idx="388">4</cx:pt>
          <cx:pt idx="389">3</cx:pt>
          <cx:pt idx="390">2</cx:pt>
          <cx:pt idx="391">1</cx:pt>
          <cx:pt idx="392">3</cx:pt>
          <cx:pt idx="393">5</cx:pt>
          <cx:pt idx="394">2</cx:pt>
          <cx:pt idx="395">1</cx:pt>
          <cx:pt idx="396">4</cx:pt>
          <cx:pt idx="397">3</cx:pt>
          <cx:pt idx="398">4</cx:pt>
          <cx:pt idx="399">2</cx:pt>
          <cx:pt idx="400">3</cx:pt>
          <cx:pt idx="401">1</cx:pt>
          <cx:pt idx="402">5</cx:pt>
          <cx:pt idx="403">3</cx:pt>
          <cx:pt idx="404">3</cx:pt>
          <cx:pt idx="405">2</cx:pt>
          <cx:pt idx="406">2</cx:pt>
          <cx:pt idx="407">2</cx:pt>
          <cx:pt idx="408">1</cx:pt>
          <cx:pt idx="409">2</cx:pt>
          <cx:pt idx="410">3</cx:pt>
          <cx:pt idx="411">2</cx:pt>
          <cx:pt idx="412">1</cx:pt>
          <cx:pt idx="413">2</cx:pt>
          <cx:pt idx="414">0</cx:pt>
          <cx:pt idx="415">3</cx:pt>
          <cx:pt idx="416">3</cx:pt>
          <cx:pt idx="417">1</cx:pt>
          <cx:pt idx="418">1</cx:pt>
          <cx:pt idx="419">12</cx:pt>
          <cx:pt idx="420">4</cx:pt>
          <cx:pt idx="421">2</cx:pt>
          <cx:pt idx="422">2</cx:pt>
          <cx:pt idx="423">3</cx:pt>
          <cx:pt idx="424">5</cx:pt>
          <cx:pt idx="425">1</cx:pt>
          <cx:pt idx="426">4</cx:pt>
          <cx:pt idx="427">1</cx:pt>
          <cx:pt idx="428">1</cx:pt>
          <cx:pt idx="429">2</cx:pt>
          <cx:pt idx="430">2</cx:pt>
          <cx:pt idx="431">3</cx:pt>
          <cx:pt idx="432">3</cx:pt>
          <cx:pt idx="433">3</cx:pt>
          <cx:pt idx="434">2</cx:pt>
          <cx:pt idx="435">5</cx:pt>
          <cx:pt idx="436">2</cx:pt>
          <cx:pt idx="437">3</cx:pt>
          <cx:pt idx="438">3</cx:pt>
          <cx:pt idx="439">2</cx:pt>
          <cx:pt idx="440">4</cx:pt>
          <cx:pt idx="441">2</cx:pt>
          <cx:pt idx="442">1</cx:pt>
          <cx:pt idx="443">3</cx:pt>
          <cx:pt idx="444">2</cx:pt>
          <cx:pt idx="445">4</cx:pt>
          <cx:pt idx="446">3</cx:pt>
          <cx:pt idx="447">3</cx:pt>
          <cx:pt idx="448">2</cx:pt>
          <cx:pt idx="449">5</cx:pt>
          <cx:pt idx="450">4</cx:pt>
          <cx:pt idx="451">4</cx:pt>
          <cx:pt idx="452">4</cx:pt>
          <cx:pt idx="453">2</cx:pt>
          <cx:pt idx="454">1</cx:pt>
          <cx:pt idx="455">1</cx:pt>
          <cx:pt idx="456">2</cx:pt>
          <cx:pt idx="457">1</cx:pt>
          <cx:pt idx="458">2</cx:pt>
          <cx:pt idx="459">2</cx:pt>
          <cx:pt idx="460">3</cx:pt>
          <cx:pt idx="461">4</cx:pt>
          <cx:pt idx="462">1</cx:pt>
          <cx:pt idx="463">2</cx:pt>
          <cx:pt idx="464">2</cx:pt>
          <cx:pt idx="465">4</cx:pt>
          <cx:pt idx="466">12</cx:pt>
          <cx:pt idx="467">1</cx:pt>
          <cx:pt idx="468">2</cx:pt>
          <cx:pt idx="469">1</cx:pt>
          <cx:pt idx="470">2</cx:pt>
          <cx:pt idx="471">3</cx:pt>
          <cx:pt idx="472">3</cx:pt>
          <cx:pt idx="473">3</cx:pt>
          <cx:pt idx="474">2</cx:pt>
          <cx:pt idx="475">2</cx:pt>
          <cx:pt idx="476">2</cx:pt>
          <cx:pt idx="477">4</cx:pt>
          <cx:pt idx="478">1</cx:pt>
          <cx:pt idx="479">3</cx:pt>
          <cx:pt idx="480">1</cx:pt>
          <cx:pt idx="481">1</cx:pt>
          <cx:pt idx="482">3</cx:pt>
          <cx:pt idx="483">3</cx:pt>
          <cx:pt idx="484">5</cx:pt>
          <cx:pt idx="485">3</cx:pt>
          <cx:pt idx="486">1</cx:pt>
          <cx:pt idx="487">2</cx:pt>
          <cx:pt idx="488">2</cx:pt>
          <cx:pt idx="489">3</cx:pt>
          <cx:pt idx="490">4</cx:pt>
          <cx:pt idx="491">4</cx:pt>
          <cx:pt idx="492">3</cx:pt>
          <cx:pt idx="493">3</cx:pt>
          <cx:pt idx="494">1</cx:pt>
          <cx:pt idx="495">1</cx:pt>
          <cx:pt idx="496">2</cx:pt>
          <cx:pt idx="497">1</cx:pt>
          <cx:pt idx="498">2</cx:pt>
          <cx:pt idx="499">1</cx:pt>
          <cx:pt idx="500">5</cx:pt>
          <cx:pt idx="501">4</cx:pt>
          <cx:pt idx="502">14</cx:pt>
          <cx:pt idx="503">2</cx:pt>
          <cx:pt idx="504">3</cx:pt>
          <cx:pt idx="505">3</cx:pt>
          <cx:pt idx="506">3</cx:pt>
          <cx:pt idx="507">4</cx:pt>
          <cx:pt idx="508">2</cx:pt>
          <cx:pt idx="509">3</cx:pt>
          <cx:pt idx="510">2</cx:pt>
          <cx:pt idx="511">3</cx:pt>
          <cx:pt idx="512">2</cx:pt>
          <cx:pt idx="513">1</cx:pt>
          <cx:pt idx="514">2</cx:pt>
          <cx:pt idx="515">3</cx:pt>
          <cx:pt idx="516">4</cx:pt>
          <cx:pt idx="517">2</cx:pt>
          <cx:pt idx="518">4</cx:pt>
          <cx:pt idx="519">1</cx:pt>
          <cx:pt idx="520">3</cx:pt>
          <cx:pt idx="521">1</cx:pt>
          <cx:pt idx="522">1</cx:pt>
          <cx:pt idx="523">5</cx:pt>
          <cx:pt idx="524">4</cx:pt>
          <cx:pt idx="525">4</cx:pt>
          <cx:pt idx="526">5</cx:pt>
          <cx:pt idx="527">2</cx:pt>
          <cx:pt idx="528">1</cx:pt>
          <cx:pt idx="529">3</cx:pt>
          <cx:pt idx="530">2</cx:pt>
          <cx:pt idx="531">3</cx:pt>
          <cx:pt idx="532">3</cx:pt>
          <cx:pt idx="533">1</cx:pt>
          <cx:pt idx="534">1</cx:pt>
          <cx:pt idx="535">2</cx:pt>
          <cx:pt idx="536">3</cx:pt>
          <cx:pt idx="537">1</cx:pt>
          <cx:pt idx="538">4</cx:pt>
          <cx:pt idx="539">3</cx:pt>
          <cx:pt idx="540">3</cx:pt>
          <cx:pt idx="541">1</cx:pt>
          <cx:pt idx="542">1</cx:pt>
          <cx:pt idx="543">2</cx:pt>
          <cx:pt idx="544">4</cx:pt>
          <cx:pt idx="545">2</cx:pt>
          <cx:pt idx="546">3</cx:pt>
          <cx:pt idx="547">3</cx:pt>
          <cx:pt idx="548">3</cx:pt>
          <cx:pt idx="549">2</cx:pt>
          <cx:pt idx="550">2</cx:pt>
          <cx:pt idx="551">2</cx:pt>
          <cx:pt idx="552">3</cx:pt>
          <cx:pt idx="553">2</cx:pt>
          <cx:pt idx="554">3</cx:pt>
          <cx:pt idx="555">1</cx:pt>
          <cx:pt idx="556">3</cx:pt>
          <cx:pt idx="557">2</cx:pt>
          <cx:pt idx="558">3</cx:pt>
          <cx:pt idx="559">3</cx:pt>
          <cx:pt idx="560">2</cx:pt>
          <cx:pt idx="561">2</cx:pt>
          <cx:pt idx="562">3</cx:pt>
          <cx:pt idx="563">2</cx:pt>
          <cx:pt idx="564">3</cx:pt>
          <cx:pt idx="565">3</cx:pt>
          <cx:pt idx="566">2</cx:pt>
          <cx:pt idx="567">1</cx:pt>
          <cx:pt idx="568">1</cx:pt>
          <cx:pt idx="569">1</cx:pt>
          <cx:pt idx="570">4</cx:pt>
          <cx:pt idx="571">3</cx:pt>
          <cx:pt idx="572">3</cx:pt>
          <cx:pt idx="573">3</cx:pt>
          <cx:pt idx="574">2</cx:pt>
          <cx:pt idx="575">1</cx:pt>
          <cx:pt idx="576">3</cx:pt>
          <cx:pt idx="577">1</cx:pt>
          <cx:pt idx="578">2</cx:pt>
          <cx:pt idx="579">2</cx:pt>
          <cx:pt idx="580">2</cx:pt>
          <cx:pt idx="581">2</cx:pt>
          <cx:pt idx="582">1</cx:pt>
          <cx:pt idx="583">1</cx:pt>
          <cx:pt idx="584">2</cx:pt>
          <cx:pt idx="585">1</cx:pt>
          <cx:pt idx="586">1</cx:pt>
          <cx:pt idx="587">4</cx:pt>
          <cx:pt idx="588">1</cx:pt>
          <cx:pt idx="589">3</cx:pt>
          <cx:pt idx="590">2</cx:pt>
          <cx:pt idx="591">2</cx:pt>
        </cx:lvl>
      </cx:numDim>
    </cx:data>
  </cx:chartData>
  <cx:chart>
    <cx:title pos="t" align="ctr" overlay="0"/>
    <cx:plotArea>
      <cx:plotAreaRegion>
        <cx:series layoutId="boxWhisker" uniqueId="{77E541AA-DCCA-4572-BEC0-276CB07D59F6}">
          <cx:tx>
            <cx:txData>
              <cx:f>'Q2'!$Q$1</cx:f>
              <cx:v>time gap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26C4-4A0A-1DC8-D650-DA96604AA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47B63-480C-9CC3-BC35-3080406F9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F128-59DF-FCAD-BD89-2A24D035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2A6F-43EB-E20D-90C7-527D5E22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0D13-3CE2-B6A9-B845-14F3C4F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450624D2-2FEF-686C-6E90-51789370835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565955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7139-5A9B-FF32-ED60-A858359D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799AD-6190-EC0F-2272-4FCE15F84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EFAA-A732-37DC-0ABB-EB4DCF7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4266-FD0A-64EE-D4CB-33CE5726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9E2C-B9CF-9076-1B26-084E05B8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3BBB3703-E67A-08F5-33ED-ABB785C0A3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48307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BFB92-ABF1-DEB5-4E6A-122BEA166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C1732-4992-78D8-8069-6178034CB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4E40-F2BD-B357-EFB1-4CF276BF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6C44-1D72-95CB-5882-29D82B76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BD69-A7C6-88E7-D66F-C45CF779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4E06C59B-681F-DD4C-74B8-9C6CF537057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16512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1AE-231B-E949-4781-B3166B9A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6536-B5AF-DC91-E279-BFB7030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0D2B-CD2D-36E5-7951-C1F43353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C7E4-1828-EC00-A919-0E657D37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BB59-B20E-1296-F894-920B4134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F2840CCF-CAB0-5361-CF26-D0416AF1C37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474291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528-5219-A28E-FF20-B248C1AD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20F1-E54E-CE11-7DC3-AED97FBA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A368-41E5-58A6-1189-96DD4FD2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282E-428D-A5BF-EC89-056A15D5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571C-D636-D94E-08A3-AFC7BC6E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D4DF7D13-57C4-39F5-61E4-7EDB029AE37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63934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5501-2DC9-BE59-0255-956C41EC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9C11-A5E4-6B72-21F1-1ABA8C0F6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7314B-DCFE-49DE-5C22-DDE82ADD1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E5C79-3F16-805D-B55E-B9C8C330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42C36-2C33-3788-475C-C48412C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9D35-013A-4FC7-C02E-2CCFEB44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06562731-E7D3-C3CF-671D-47B41A59B4A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8154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03A8-80E1-5444-CA2C-540AC319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68DE-CCFE-27E8-EA7A-C9181D5B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38431-89EE-0443-2804-67B9690B2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B4E2A-02FC-4AA7-A3C1-8E676AF6E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917D7-325E-10DB-34F1-7EC81E56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6EB5-A974-F3D6-C949-A67A3FAD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12C9A-83D8-8D93-EA48-813F29CB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C2F7E-6423-A60A-BBFD-3961B71F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C039FB38-F29D-EB9C-FB86-A3177210677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01130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C52A-79E1-3767-9B25-2633402E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FDBFD-4709-AB48-CB69-B77EC0A1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8900B-1787-E418-7E60-BDF8E2B1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4265D-56A0-11E6-297A-F984D1E1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3C3FBFB9-163E-349C-9F3E-F8F41A2C4D9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304541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947CC-6945-0A0B-07B8-870A1DE6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904F1-B5E7-E346-6A4C-44D3CB6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24945-6D0D-9965-92F7-0D9CE8BA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81C2A3F0-E53B-5FEC-E10F-21B6AA44865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269556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5A81-F08E-C426-A759-10065C63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43D4-EBA8-51D0-EC8F-816F951D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A799-B63D-4E9F-E819-AE67833D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05B59-D200-A917-5BE7-D0506B3B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8C06-30EE-3859-84CA-DF442503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D27FB-A4D8-1949-C9CB-C8C3250B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7C0AE25E-7D18-E607-D563-BDD6D8FD8B6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700211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BBDB-7A32-EBE8-0281-40B2272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6873A-E514-E5C9-8FF5-709D64DC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94C08-7234-CD48-663D-330A1FF1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8C5C-BC9E-1A0E-B62D-183FDA4B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6490-4C0C-7CB1-4983-B8A88B5B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B231-3CE4-679A-5B20-D0D2F697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B5167FD7-DD7D-F1BA-F5CA-092A075A7B3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3613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DB67-473B-EF8E-B474-A87805F1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7E90B-AA77-CB0C-5BDF-5B5EE849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FDAD0-4C6B-4A1A-1002-01CCD8798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43B32-1106-4383-9D8F-2C0DFF2EACF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1E1F-5251-01F0-E468-48A31C408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8B0-2DDD-53EC-90A4-9F210363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7B2C8-21AF-4FDA-B3E8-42D33BE35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4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F2E1-2956-ED4A-F52D-914F60F8E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assessment</a:t>
            </a:r>
          </a:p>
        </p:txBody>
      </p:sp>
    </p:spTree>
    <p:extLst>
      <p:ext uri="{BB962C8B-B14F-4D97-AF65-F5344CB8AC3E}">
        <p14:creationId xmlns:p14="http://schemas.microsoft.com/office/powerpoint/2010/main" val="29710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35ABFE-199E-A6DF-FD7E-FDD956B06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47595"/>
              </p:ext>
            </p:extLst>
          </p:nvPr>
        </p:nvGraphicFramePr>
        <p:xfrm>
          <a:off x="8534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FF8855-3DB3-40AA-A171-7B409560000B}"/>
              </a:ext>
            </a:extLst>
          </p:cNvPr>
          <p:cNvSpPr txBox="1"/>
          <p:nvPr/>
        </p:nvSpPr>
        <p:spPr>
          <a:xfrm>
            <a:off x="6492240" y="1239520"/>
            <a:ext cx="524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Q9. bar chart for publish date, views and comments</a:t>
            </a:r>
          </a:p>
          <a:p>
            <a:endParaRPr lang="en-IN" dirty="0"/>
          </a:p>
          <a:p>
            <a:r>
              <a:rPr lang="en-IN" dirty="0"/>
              <a:t>2018 </a:t>
            </a:r>
            <a:r>
              <a:rPr lang="en-IN" dirty="0" err="1"/>
              <a:t>jan</a:t>
            </a:r>
            <a:r>
              <a:rPr lang="en-IN" dirty="0"/>
              <a:t> has more sum of views of videos published in that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13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81FB1-3AE8-2EBC-E1BD-B4222C38411B}"/>
              </a:ext>
            </a:extLst>
          </p:cNvPr>
          <p:cNvSpPr txBox="1"/>
          <p:nvPr/>
        </p:nvSpPr>
        <p:spPr>
          <a:xfrm>
            <a:off x="5090160" y="1219200"/>
            <a:ext cx="428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Q10. Sum of views increased 62% from 2017 to 2018</a:t>
            </a:r>
          </a:p>
          <a:p>
            <a:endParaRPr lang="en-IN" dirty="0"/>
          </a:p>
          <a:p>
            <a:r>
              <a:rPr lang="en-IN" dirty="0"/>
              <a:t>Likes and comments also increased over period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2B8C542-5B51-E780-C282-5BDED831E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35672"/>
              </p:ext>
            </p:extLst>
          </p:nvPr>
        </p:nvGraphicFramePr>
        <p:xfrm>
          <a:off x="101600" y="1783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17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E081A17-2323-2372-64EA-6E6F6352B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379553"/>
              </p:ext>
            </p:extLst>
          </p:nvPr>
        </p:nvGraphicFramePr>
        <p:xfrm>
          <a:off x="386080" y="175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18FC79-2760-450E-E5AC-E79946714E3B}"/>
              </a:ext>
            </a:extLst>
          </p:cNvPr>
          <p:cNvSpPr txBox="1"/>
          <p:nvPr/>
        </p:nvSpPr>
        <p:spPr>
          <a:xfrm>
            <a:off x="6228080" y="1432560"/>
            <a:ext cx="420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Q11. retention rate increased about 39% from 2017 to 2018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96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5C9C2F2-5510-7FB5-D1CA-FF5B46F89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56694"/>
              </p:ext>
            </p:extLst>
          </p:nvPr>
        </p:nvGraphicFramePr>
        <p:xfrm>
          <a:off x="650240" y="17322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CC2172-654A-A4FB-EF6F-9F6EA48D7028}"/>
              </a:ext>
            </a:extLst>
          </p:cNvPr>
          <p:cNvSpPr txBox="1"/>
          <p:nvPr/>
        </p:nvSpPr>
        <p:spPr>
          <a:xfrm>
            <a:off x="6248400" y="156464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Q13. category id of 24 got higher comments than others that is entertainment 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84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06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AEA4B-68C0-8256-F285-30BE9AB7B883}"/>
              </a:ext>
            </a:extLst>
          </p:cNvPr>
          <p:cNvSpPr txBox="1"/>
          <p:nvPr/>
        </p:nvSpPr>
        <p:spPr>
          <a:xfrm>
            <a:off x="1524000" y="883920"/>
            <a:ext cx="733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Q1. data cleaning </a:t>
            </a:r>
          </a:p>
          <a:p>
            <a:endParaRPr lang="en-IN" dirty="0"/>
          </a:p>
          <a:p>
            <a:r>
              <a:rPr lang="en-IN" dirty="0"/>
              <a:t>Selected whole data and clicked remove duplicates to remove all duplicates from sheet.</a:t>
            </a:r>
          </a:p>
          <a:p>
            <a:r>
              <a:rPr lang="en-IN" dirty="0"/>
              <a:t>No empty cells are present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19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43F5B80C-6971-2BB8-8D42-954C30D69C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7923327"/>
                  </p:ext>
                </p:extLst>
              </p:nvPr>
            </p:nvGraphicFramePr>
            <p:xfrm>
              <a:off x="629920" y="1849755"/>
              <a:ext cx="4572000" cy="29146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43F5B80C-6971-2BB8-8D42-954C30D69C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920" y="1849755"/>
                <a:ext cx="4572000" cy="291465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09A7DF-7F05-F4BC-A999-BB7ED8E50E75}"/>
              </a:ext>
            </a:extLst>
          </p:cNvPr>
          <p:cNvSpPr txBox="1"/>
          <p:nvPr/>
        </p:nvSpPr>
        <p:spPr>
          <a:xfrm>
            <a:off x="5892800" y="1137920"/>
            <a:ext cx="4815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Q2. box plot created to show that all the videos that got into trending was done in a gap of 1 to 3days</a:t>
            </a:r>
          </a:p>
          <a:p>
            <a:r>
              <a:rPr lang="en-IN" dirty="0"/>
              <a:t>But only 2 videos took 12 and 14 days after publishing date to get into trending</a:t>
            </a:r>
          </a:p>
          <a:p>
            <a:endParaRPr lang="en-IN" dirty="0"/>
          </a:p>
          <a:p>
            <a:r>
              <a:rPr lang="en-IN" dirty="0"/>
              <a:t>Formulas used are trending date-publishing date --  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B2:B593-F2:F593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Average time gap is 2.2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85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274C47-A32A-5EE9-4AF0-067DB2FB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599142"/>
              </p:ext>
            </p:extLst>
          </p:nvPr>
        </p:nvGraphicFramePr>
        <p:xfrm>
          <a:off x="403542" y="2057400"/>
          <a:ext cx="6637338" cy="3347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B66976-BE8F-ACE8-E173-E0A9568D5D46}"/>
              </a:ext>
            </a:extLst>
          </p:cNvPr>
          <p:cNvSpPr txBox="1"/>
          <p:nvPr/>
        </p:nvSpPr>
        <p:spPr>
          <a:xfrm>
            <a:off x="6878320" y="985520"/>
            <a:ext cx="3942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Q3. based on the line chart we can infer that </a:t>
            </a:r>
          </a:p>
          <a:p>
            <a:endParaRPr lang="en-IN" dirty="0"/>
          </a:p>
          <a:p>
            <a:r>
              <a:rPr lang="en-IN" dirty="0"/>
              <a:t>Autos and vehicles got higher average of views compared to others</a:t>
            </a:r>
          </a:p>
          <a:p>
            <a:endParaRPr lang="en-IN" dirty="0"/>
          </a:p>
          <a:p>
            <a:r>
              <a:rPr lang="en-IN" dirty="0"/>
              <a:t>Entertainment got higher sum of likes than others</a:t>
            </a:r>
          </a:p>
          <a:p>
            <a:endParaRPr lang="en-IN" dirty="0"/>
          </a:p>
          <a:p>
            <a:r>
              <a:rPr lang="en-IN" dirty="0"/>
              <a:t>Entertainment got higher count of comments than others</a:t>
            </a:r>
          </a:p>
          <a:p>
            <a:endParaRPr lang="en-IN" dirty="0"/>
          </a:p>
          <a:p>
            <a:r>
              <a:rPr lang="en-IN" dirty="0"/>
              <a:t>So, entertainment is doing well in terms of views and engagement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4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F58C4-1B96-3C5B-69F3-B6B7ADA7274A}"/>
              </a:ext>
            </a:extLst>
          </p:cNvPr>
          <p:cNvSpPr txBox="1"/>
          <p:nvPr/>
        </p:nvSpPr>
        <p:spPr>
          <a:xfrm>
            <a:off x="1727200" y="1026160"/>
            <a:ext cx="739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Q4. Formulas used were</a:t>
            </a:r>
          </a:p>
          <a:p>
            <a:r>
              <a:rPr lang="en-IN" dirty="0"/>
              <a:t>                    XLOOKUP(W9,Category!A:A,Category!B:B,"no",0)</a:t>
            </a:r>
          </a:p>
          <a:p>
            <a:r>
              <a:rPr lang="en-IN" dirty="0"/>
              <a:t>	</a:t>
            </a:r>
            <a:r>
              <a:rPr lang="pt-BR" dirty="0"/>
              <a:t>FILTER(A:A,E:E=W9,"no")</a:t>
            </a:r>
            <a:endParaRPr lang="en-IN" dirty="0"/>
          </a:p>
          <a:p>
            <a:r>
              <a:rPr lang="en-IN" dirty="0"/>
              <a:t>	FILTER(A:A,D:D=W6,"no")</a:t>
            </a:r>
          </a:p>
        </p:txBody>
      </p:sp>
    </p:spTree>
    <p:extLst>
      <p:ext uri="{BB962C8B-B14F-4D97-AF65-F5344CB8AC3E}">
        <p14:creationId xmlns:p14="http://schemas.microsoft.com/office/powerpoint/2010/main" val="247089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F44C3-7B80-3694-C860-8B9D1F5FC8E1}"/>
              </a:ext>
            </a:extLst>
          </p:cNvPr>
          <p:cNvSpPr txBox="1"/>
          <p:nvPr/>
        </p:nvSpPr>
        <p:spPr>
          <a:xfrm>
            <a:off x="2255520" y="1310640"/>
            <a:ext cx="450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Q5. formulas used</a:t>
            </a:r>
          </a:p>
          <a:p>
            <a:r>
              <a:rPr lang="en-IN" dirty="0"/>
              <a:t>CONCAT(C2,D2)</a:t>
            </a:r>
          </a:p>
          <a:p>
            <a:r>
              <a:rPr lang="en-IN" dirty="0"/>
              <a:t>TEXTJOIN(",",TRUE,FILTER(P:P,T:T=T2))</a:t>
            </a:r>
          </a:p>
        </p:txBody>
      </p:sp>
    </p:spTree>
    <p:extLst>
      <p:ext uri="{BB962C8B-B14F-4D97-AF65-F5344CB8AC3E}">
        <p14:creationId xmlns:p14="http://schemas.microsoft.com/office/powerpoint/2010/main" val="67204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317CE-E4B3-A4EA-1A2D-F1FB2936835E}"/>
              </a:ext>
            </a:extLst>
          </p:cNvPr>
          <p:cNvSpPr txBox="1"/>
          <p:nvPr/>
        </p:nvSpPr>
        <p:spPr>
          <a:xfrm>
            <a:off x="1981200" y="1483360"/>
            <a:ext cx="485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Q6. only comments disabled videos are there in the data and their count of comments is 592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61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7F7D6A5-1734-A458-0690-22DF95893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863981"/>
              </p:ext>
            </p:extLst>
          </p:nvPr>
        </p:nvGraphicFramePr>
        <p:xfrm>
          <a:off x="508952" y="731520"/>
          <a:ext cx="6440488" cy="389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1D43F2-7EC9-FCFA-7665-B3310F336B7B}"/>
              </a:ext>
            </a:extLst>
          </p:cNvPr>
          <p:cNvSpPr txBox="1"/>
          <p:nvPr/>
        </p:nvSpPr>
        <p:spPr>
          <a:xfrm>
            <a:off x="7457440" y="1310640"/>
            <a:ext cx="431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Q7. line chart created for sum of views, sum of likes and count of comments for each channel title.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8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9C3B72-2603-E0D9-2A63-D2C93BE85759}"/>
              </a:ext>
            </a:extLst>
          </p:cNvPr>
          <p:cNvSpPr txBox="1"/>
          <p:nvPr/>
        </p:nvSpPr>
        <p:spPr>
          <a:xfrm>
            <a:off x="2103120" y="1229360"/>
            <a:ext cx="521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Q8. top 5 videos in each category are marked with yellow</a:t>
            </a:r>
          </a:p>
          <a:p>
            <a:r>
              <a:rPr lang="en-IN" dirty="0"/>
              <a:t> bottom 5 videos in each category are marked with pink </a:t>
            </a:r>
          </a:p>
        </p:txBody>
      </p:sp>
    </p:spTree>
    <p:extLst>
      <p:ext uri="{BB962C8B-B14F-4D97-AF65-F5344CB8AC3E}">
        <p14:creationId xmlns:p14="http://schemas.microsoft.com/office/powerpoint/2010/main" val="146512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96bfe59e-f9fd-4144-8458-3764e1108c00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F4D14BEE-AC1F-4AD8-8C7B-14DCD24F0227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350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Microsoft Sans Serif</vt:lpstr>
      <vt:lpstr>Office Theme</vt:lpstr>
      <vt:lpstr>Excel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assessment</dc:title>
  <dc:creator>Gangula Sravanthi</dc:creator>
  <cp:keywords>Classification=LV_C0NF1D3NT1AL</cp:keywords>
  <cp:lastModifiedBy>Gangula Sravanthi</cp:lastModifiedBy>
  <cp:revision>1</cp:revision>
  <dcterms:created xsi:type="dcterms:W3CDTF">2024-02-28T10:56:55Z</dcterms:created>
  <dcterms:modified xsi:type="dcterms:W3CDTF">2024-02-28T11:57:45Z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96bfe59e-f9fd-4144-8458-3764e1108c00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