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74" r:id="rId15"/>
    <p:sldId id="275" r:id="rId16"/>
    <p:sldId id="276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28708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76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3320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f226bf3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f226bf38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89f226bf38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8228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0498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7831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7971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109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6311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6191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7300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4027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1753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766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9810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985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4400" b="0" i="0" u="none" strike="noStrike" cap="none">
              <a:solidFill>
                <a:srgbClr val="313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6000"/>
              <a:buFont typeface="Arial"/>
              <a:buNone/>
              <a:defRPr sz="6000" b="0" cap="none">
                <a:solidFill>
                  <a:srgbClr val="31382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  <a:defRPr sz="2400" b="0" cap="none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2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4A533D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A533D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A533D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A533D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A533D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A533D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A533D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A533D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A533D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3138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A533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A533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A533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A533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A533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A533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A533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A533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A533D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6600"/>
              <a:buFont typeface="Arial"/>
              <a:buNone/>
            </a:pPr>
            <a:r>
              <a:rPr lang="en-US" sz="6600"/>
              <a:t>Music Company Database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Group No. 04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4400"/>
              <a:buFont typeface="Arial"/>
              <a:buNone/>
            </a:pPr>
            <a:r>
              <a:rPr lang="en-US" dirty="0"/>
              <a:t>Normalization</a:t>
            </a:r>
            <a:endParaRPr dirty="0"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Normalization is the process of organizing data in the database</a:t>
            </a:r>
            <a:endParaRPr sz="2400" dirty="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22860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Normalization is used to minimize the redundancy from a relation or a set of relations.</a:t>
            </a:r>
            <a:endParaRPr sz="2400" dirty="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22860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Eliminates three types of anomalies namely: - Insertion, </a:t>
            </a:r>
            <a:r>
              <a:rPr lang="en-US" sz="2400" dirty="0" err="1"/>
              <a:t>Updation</a:t>
            </a:r>
            <a:r>
              <a:rPr lang="en-US" sz="2400" dirty="0"/>
              <a:t> and Deletion.</a:t>
            </a:r>
            <a:endParaRPr sz="2400" dirty="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22860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The most commonly used normal forms are :- </a:t>
            </a:r>
            <a:r>
              <a:rPr lang="en-US" sz="2400" b="1" dirty="0"/>
              <a:t>1NF, 2NF, 3NF </a:t>
            </a:r>
            <a:r>
              <a:rPr lang="en-US" sz="2400" dirty="0"/>
              <a:t>and</a:t>
            </a:r>
            <a:r>
              <a:rPr lang="en-US" sz="2400" b="1" dirty="0"/>
              <a:t> BCNF</a:t>
            </a:r>
            <a:endParaRPr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Normalisation &amp; Our Tables</a:t>
            </a: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1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Our database is normalized and it is in BCNF(Boyce Codd’s Normal Form) </a:t>
            </a:r>
            <a:endParaRPr sz="2400" dirty="0"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Reason :- </a:t>
            </a:r>
            <a:endParaRPr sz="2400" dirty="0"/>
          </a:p>
          <a:p>
            <a:pPr marL="2057400" lvl="4" indent="-2413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Atomicity preserved satisfying </a:t>
            </a:r>
            <a:r>
              <a:rPr lang="en-US" sz="2000" b="1" dirty="0"/>
              <a:t>1NF</a:t>
            </a:r>
            <a:endParaRPr sz="2000" b="1" dirty="0"/>
          </a:p>
          <a:p>
            <a:pPr marL="2057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057400" lvl="4" indent="-2413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No non-prime attributes is dependent on the proper subset of the candidate key, satisfying </a:t>
            </a:r>
            <a:r>
              <a:rPr lang="en-US" sz="2000" b="1" dirty="0"/>
              <a:t>2NF</a:t>
            </a:r>
            <a:endParaRPr sz="2000" b="1" dirty="0"/>
          </a:p>
          <a:p>
            <a:pPr marL="2057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057400" lvl="4" indent="-2413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Removal of transitive functional dependency and ensuring each of the attributes is directly dependent on the super key/candidate key, satisfying </a:t>
            </a:r>
            <a:r>
              <a:rPr lang="en-US" sz="2000" b="1" dirty="0"/>
              <a:t>3NF</a:t>
            </a:r>
            <a:endParaRPr sz="2000" b="1" dirty="0"/>
          </a:p>
          <a:p>
            <a:pPr marL="2057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057400" lvl="4" indent="-2413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Since, all the attributes from each and every table are </a:t>
            </a:r>
            <a:r>
              <a:rPr lang="en-US" sz="2000" b="1" dirty="0"/>
              <a:t>strictly </a:t>
            </a:r>
            <a:r>
              <a:rPr lang="en-US" sz="2000" dirty="0"/>
              <a:t>dependent on the super key, thus database is in BCNF(</a:t>
            </a:r>
            <a:r>
              <a:rPr lang="en-US" sz="2000" b="1" dirty="0"/>
              <a:t>Stricter form</a:t>
            </a:r>
            <a:r>
              <a:rPr lang="en-US" sz="2000" dirty="0"/>
              <a:t> of 3NF)</a:t>
            </a:r>
            <a:endParaRPr sz="2000" dirty="0"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3CC803-78FB-4CD9-B71B-03238E12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7C8CF91-5AE3-426C-B150-7DD6B5E0C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7FA7275-7F14-45AD-AD87-664D2AD8C46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image6.png">
            <a:extLst>
              <a:ext uri="{FF2B5EF4-FFF2-40B4-BE49-F238E27FC236}">
                <a16:creationId xmlns="" xmlns:a16="http://schemas.microsoft.com/office/drawing/2014/main" id="{417C9D4A-0428-4755-93CB-448D613FC184}"/>
              </a:ext>
            </a:extLst>
          </p:cNvPr>
          <p:cNvPicPr/>
          <p:nvPr/>
        </p:nvPicPr>
        <p:blipFill rotWithShape="1">
          <a:blip r:embed="rId2"/>
          <a:srcRect t="2691" r="65431" b="45050"/>
          <a:stretch/>
        </p:blipFill>
        <p:spPr bwMode="auto">
          <a:xfrm>
            <a:off x="1008670" y="1825487"/>
            <a:ext cx="5062977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3.png">
            <a:extLst>
              <a:ext uri="{FF2B5EF4-FFF2-40B4-BE49-F238E27FC236}">
                <a16:creationId xmlns="" xmlns:a16="http://schemas.microsoft.com/office/drawing/2014/main" id="{CD60F8C2-026D-4DBD-860D-DBBA6231DC36}"/>
              </a:ext>
            </a:extLst>
          </p:cNvPr>
          <p:cNvPicPr/>
          <p:nvPr/>
        </p:nvPicPr>
        <p:blipFill rotWithShape="1">
          <a:blip r:embed="rId3"/>
          <a:srcRect t="2686" r="69527" b="55287"/>
          <a:stretch/>
        </p:blipFill>
        <p:spPr bwMode="auto">
          <a:xfrm>
            <a:off x="6120351" y="1825626"/>
            <a:ext cx="5062979" cy="43511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812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B571F-1166-4BAD-B828-4B9741F3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7332F88-6CC0-4EF3-9A07-97BF962B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1800" dirty="0"/>
              <a:t>List the most populous sung by an artist:</a:t>
            </a:r>
            <a:endParaRPr lang="en-IN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0B0C435-FFC9-40DC-A66D-6545B4E1B69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1800" dirty="0"/>
              <a:t>The names of artists who have recorded more than one song:</a:t>
            </a:r>
          </a:p>
        </p:txBody>
      </p:sp>
      <p:pic>
        <p:nvPicPr>
          <p:cNvPr id="6" name="image12.png">
            <a:extLst>
              <a:ext uri="{FF2B5EF4-FFF2-40B4-BE49-F238E27FC236}">
                <a16:creationId xmlns="" xmlns:a16="http://schemas.microsoft.com/office/drawing/2014/main" id="{195CA4DD-8C27-45A1-BC59-F74E1ABB8CA9}"/>
              </a:ext>
            </a:extLst>
          </p:cNvPr>
          <p:cNvPicPr/>
          <p:nvPr/>
        </p:nvPicPr>
        <p:blipFill rotWithShape="1">
          <a:blip r:embed="rId2"/>
          <a:srcRect r="14824"/>
          <a:stretch/>
        </p:blipFill>
        <p:spPr>
          <a:xfrm>
            <a:off x="838200" y="2870994"/>
            <a:ext cx="5181600" cy="2260600"/>
          </a:xfrm>
          <a:prstGeom prst="rect">
            <a:avLst/>
          </a:prstGeom>
          <a:ln/>
        </p:spPr>
      </p:pic>
      <p:pic>
        <p:nvPicPr>
          <p:cNvPr id="8" name="image14.png">
            <a:extLst>
              <a:ext uri="{FF2B5EF4-FFF2-40B4-BE49-F238E27FC236}">
                <a16:creationId xmlns="" xmlns:a16="http://schemas.microsoft.com/office/drawing/2014/main" id="{96DB0119-7EDA-4F04-97E5-BE405E5521B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72200" y="3089517"/>
            <a:ext cx="5181600" cy="182355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461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B937D-5738-4659-8A17-C2F53447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17C5897-6C06-4DC7-8333-8C468C355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1800" dirty="0"/>
              <a:t>The patriotic songs recorded by multiple artists produced after 1990:</a:t>
            </a:r>
            <a:endParaRPr lang="en-IN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054A33A-7045-44F7-A9AC-74244FE8A04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1800" dirty="0"/>
              <a:t>The composers who have been born after 1980, and whose albums have been downloaded more than 500 times:</a:t>
            </a:r>
            <a:endParaRPr lang="en-IN" sz="1800" dirty="0"/>
          </a:p>
        </p:txBody>
      </p:sp>
      <p:pic>
        <p:nvPicPr>
          <p:cNvPr id="5" name="image11.png">
            <a:extLst>
              <a:ext uri="{FF2B5EF4-FFF2-40B4-BE49-F238E27FC236}">
                <a16:creationId xmlns="" xmlns:a16="http://schemas.microsoft.com/office/drawing/2014/main" id="{10D59288-B075-4A05-8619-44D4474C4892}"/>
              </a:ext>
            </a:extLst>
          </p:cNvPr>
          <p:cNvPicPr/>
          <p:nvPr/>
        </p:nvPicPr>
        <p:blipFill rotWithShape="1">
          <a:blip r:embed="rId2"/>
          <a:srcRect r="14823"/>
          <a:stretch/>
        </p:blipFill>
        <p:spPr>
          <a:xfrm>
            <a:off x="838200" y="2794794"/>
            <a:ext cx="5181600" cy="2413000"/>
          </a:xfrm>
          <a:prstGeom prst="rect">
            <a:avLst/>
          </a:prstGeom>
          <a:ln/>
        </p:spPr>
      </p:pic>
      <p:pic>
        <p:nvPicPr>
          <p:cNvPr id="6" name="image8.png">
            <a:extLst>
              <a:ext uri="{FF2B5EF4-FFF2-40B4-BE49-F238E27FC236}">
                <a16:creationId xmlns="" xmlns:a16="http://schemas.microsoft.com/office/drawing/2014/main" id="{0ED809A7-8CF9-4672-9EC5-2E906B543D9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72200" y="2794794"/>
            <a:ext cx="5181600" cy="2413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0974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91D4C4-1E77-4ABC-B386-4E6BE25E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E90E07-201E-4C87-87B8-25DDBFCD2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1800" dirty="0"/>
              <a:t>The names of all composers aging below 25 who have composed at most 2 songs:</a:t>
            </a:r>
            <a:endParaRPr lang="en-IN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E1592F1-3DE6-4C25-9C9F-2267D8CF58A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1800" dirty="0"/>
              <a:t>The songs sung by "Atif Aslam" under the banner "T-Music" after 2005:</a:t>
            </a:r>
            <a:endParaRPr lang="en-IN" sz="1800" dirty="0"/>
          </a:p>
        </p:txBody>
      </p:sp>
      <p:pic>
        <p:nvPicPr>
          <p:cNvPr id="5" name="image1.png">
            <a:extLst>
              <a:ext uri="{FF2B5EF4-FFF2-40B4-BE49-F238E27FC236}">
                <a16:creationId xmlns="" xmlns:a16="http://schemas.microsoft.com/office/drawing/2014/main" id="{63DCBD41-00B5-46C6-BCE7-045F13A74E3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2870180"/>
            <a:ext cx="5181600" cy="2262228"/>
          </a:xfrm>
          <a:prstGeom prst="rect">
            <a:avLst/>
          </a:prstGeom>
          <a:ln/>
        </p:spPr>
      </p:pic>
      <p:pic>
        <p:nvPicPr>
          <p:cNvPr id="6" name="image15.png">
            <a:extLst>
              <a:ext uri="{FF2B5EF4-FFF2-40B4-BE49-F238E27FC236}">
                <a16:creationId xmlns="" xmlns:a16="http://schemas.microsoft.com/office/drawing/2014/main" id="{BB36BBDF-815B-4E03-A5B6-3FC97EF39C4B}"/>
              </a:ext>
            </a:extLst>
          </p:cNvPr>
          <p:cNvPicPr/>
          <p:nvPr/>
        </p:nvPicPr>
        <p:blipFill rotWithShape="1">
          <a:blip r:embed="rId3"/>
          <a:srcRect t="8033"/>
          <a:stretch/>
        </p:blipFill>
        <p:spPr>
          <a:xfrm>
            <a:off x="7005208" y="3221875"/>
            <a:ext cx="3515584" cy="155883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3590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5B1F2-09B7-4287-8B2A-405B606B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57F6E76-0157-4737-9376-42EFFC44E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1800" dirty="0"/>
              <a:t>The total downloads' count</a:t>
            </a:r>
            <a:r>
              <a:rPr lang="en-IN" sz="1800" dirty="0"/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18604BF-C59E-4038-A575-905D5D7467C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1800" dirty="0"/>
              <a:t>The songs produced by male producers whose sales have crossed 450:</a:t>
            </a:r>
            <a:endParaRPr lang="en-IN" sz="1800" dirty="0"/>
          </a:p>
        </p:txBody>
      </p:sp>
      <p:pic>
        <p:nvPicPr>
          <p:cNvPr id="5" name="image5.png">
            <a:extLst>
              <a:ext uri="{FF2B5EF4-FFF2-40B4-BE49-F238E27FC236}">
                <a16:creationId xmlns="" xmlns:a16="http://schemas.microsoft.com/office/drawing/2014/main" id="{C3F1824E-4FC7-4A77-A3D3-5C6B9B6120C5}"/>
              </a:ext>
            </a:extLst>
          </p:cNvPr>
          <p:cNvPicPr/>
          <p:nvPr/>
        </p:nvPicPr>
        <p:blipFill rotWithShape="1">
          <a:blip r:embed="rId2"/>
          <a:srcRect r="5555"/>
          <a:stretch/>
        </p:blipFill>
        <p:spPr>
          <a:xfrm>
            <a:off x="838200" y="3020219"/>
            <a:ext cx="5181600" cy="1962150"/>
          </a:xfrm>
          <a:prstGeom prst="rect">
            <a:avLst/>
          </a:prstGeom>
          <a:ln/>
        </p:spPr>
      </p:pic>
      <p:pic>
        <p:nvPicPr>
          <p:cNvPr id="6" name="image10.png">
            <a:extLst>
              <a:ext uri="{FF2B5EF4-FFF2-40B4-BE49-F238E27FC236}">
                <a16:creationId xmlns="" xmlns:a16="http://schemas.microsoft.com/office/drawing/2014/main" id="{DC709E82-8AA9-4B9F-9DFB-53300EFCE5D8}"/>
              </a:ext>
            </a:extLst>
          </p:cNvPr>
          <p:cNvPicPr/>
          <p:nvPr/>
        </p:nvPicPr>
        <p:blipFill rotWithShape="1">
          <a:blip r:embed="rId3"/>
          <a:srcRect r="12634"/>
          <a:stretch/>
        </p:blipFill>
        <p:spPr>
          <a:xfrm>
            <a:off x="6774779" y="3406771"/>
            <a:ext cx="3976442" cy="118904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874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4400"/>
              <a:buFont typeface="Arial"/>
              <a:buNone/>
            </a:pPr>
            <a:r>
              <a:rPr lang="en-US"/>
              <a:t>Scope</a:t>
            </a:r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endParaRPr lang="en-US" sz="2400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endParaRPr lang="en-US" sz="24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Music Company Database can be enhanced further to create a grand database to hold huge entries of data ranging from different songs, artists produced under different production companies or independent producers</a:t>
            </a:r>
            <a:r>
              <a:rPr lang="en-US" sz="2400" dirty="0" smtClean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This project is just a miniature reflection of our ideas which we would try to accomplish in the near future.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4400"/>
              <a:buFont typeface="Aria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01512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endParaRPr lang="en-US" sz="2400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project can be enhanced in its performance with the use of Embedded SQL. A ‘C’ program can be interfaced with SQL queries using connection libraries</a:t>
            </a:r>
            <a:r>
              <a:rPr lang="en-US" sz="2400" dirty="0" smtClean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We aim to create an API to interact with database servers</a:t>
            </a:r>
            <a:r>
              <a:rPr lang="en-US" sz="2400" dirty="0" smtClean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We can use the concept of </a:t>
            </a:r>
            <a:r>
              <a:rPr lang="en-US" sz="2400" dirty="0" err="1"/>
              <a:t>Bigtable</a:t>
            </a:r>
            <a:r>
              <a:rPr lang="en-US" sz="2400" dirty="0"/>
              <a:t> - A fully managed, scalable </a:t>
            </a:r>
            <a:r>
              <a:rPr lang="en-US" sz="2400" dirty="0" err="1"/>
              <a:t>NoSQL</a:t>
            </a:r>
            <a:r>
              <a:rPr lang="en-US" sz="2400" dirty="0"/>
              <a:t> database service for large analytical and operational workloads</a:t>
            </a:r>
            <a:r>
              <a:rPr lang="en-US" sz="2400" dirty="0" smtClean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The future scope enlists multiple dimensions in magnifying the utility of our project.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4400"/>
              <a:buFont typeface="Arial"/>
              <a:buNone/>
            </a:pPr>
            <a:r>
              <a:rPr lang="en-US"/>
              <a:t>Bibliography</a:t>
            </a:r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910153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400"/>
            </a:pPr>
            <a:r>
              <a:rPr lang="en-US" sz="2400" dirty="0"/>
              <a:t>We have prepared our project by taking help from various online sources. These have been mentioned below:</a:t>
            </a:r>
            <a:endParaRPr dirty="0"/>
          </a:p>
          <a:p>
            <a:pPr marL="971550" lvl="1" indent="-514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Arial"/>
              <a:buAutoNum type="romanLcPeriod"/>
            </a:pPr>
            <a:r>
              <a:rPr lang="en-US" dirty="0"/>
              <a:t>https://www.w3schools.com/sql</a:t>
            </a:r>
            <a:endParaRPr dirty="0"/>
          </a:p>
          <a:p>
            <a:pPr marL="971550" lvl="1" indent="-514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Arial"/>
              <a:buAutoNum type="romanLcPeriod"/>
            </a:pPr>
            <a:r>
              <a:rPr lang="en-US" dirty="0"/>
              <a:t>https://beginnersbook.com/2015/04/dbms-tutorial</a:t>
            </a:r>
            <a:endParaRPr dirty="0"/>
          </a:p>
          <a:p>
            <a:pPr marL="971550" lvl="1" indent="-514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Arial"/>
              <a:buAutoNum type="romanLcPeriod"/>
            </a:pPr>
            <a:r>
              <a:rPr lang="en-US" dirty="0"/>
              <a:t>Jenny’s Lectures on DBMS (</a:t>
            </a:r>
            <a:r>
              <a:rPr lang="en-US" dirty="0" err="1"/>
              <a:t>Youtube</a:t>
            </a:r>
            <a:r>
              <a:rPr lang="en-US" dirty="0"/>
              <a:t>)</a:t>
            </a:r>
            <a:endParaRPr dirty="0"/>
          </a:p>
          <a:p>
            <a:pPr marL="971550" lvl="1" indent="-514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Arial"/>
              <a:buAutoNum type="romanLcPeriod"/>
            </a:pPr>
            <a:r>
              <a:rPr lang="en-US" dirty="0"/>
              <a:t>Database system concepts by Henry </a:t>
            </a:r>
            <a:r>
              <a:rPr lang="en-US" dirty="0" err="1"/>
              <a:t>F.Korth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 </a:t>
            </a:r>
            <a:r>
              <a:rPr lang="en-US" dirty="0" err="1"/>
              <a:t>Abhraham</a:t>
            </a:r>
            <a:endParaRPr dirty="0"/>
          </a:p>
          <a:p>
            <a:pPr marL="971550" lvl="1" indent="-514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Arial"/>
              <a:buAutoNum type="romanLcPeriod"/>
            </a:pPr>
            <a:r>
              <a:rPr lang="en-US" dirty="0"/>
              <a:t>NPTEL Lectures on </a:t>
            </a:r>
            <a:r>
              <a:rPr lang="en-US" dirty="0" smtClean="0"/>
              <a:t>DBMS by Professor </a:t>
            </a:r>
            <a:r>
              <a:rPr lang="en-US" dirty="0" err="1" smtClean="0"/>
              <a:t>Partha</a:t>
            </a:r>
            <a:r>
              <a:rPr lang="en-US" dirty="0" smtClean="0"/>
              <a:t> </a:t>
            </a:r>
            <a:r>
              <a:rPr lang="en-US" dirty="0" err="1" smtClean="0"/>
              <a:t>Pratim</a:t>
            </a:r>
            <a:r>
              <a:rPr lang="en-US" dirty="0" smtClean="0"/>
              <a:t> </a:t>
            </a:r>
            <a:r>
              <a:rPr lang="en-US" dirty="0" smtClean="0"/>
              <a:t>Das</a:t>
            </a:r>
          </a:p>
          <a:p>
            <a:pPr marL="457200" lvl="1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342900">
              <a:spcBef>
                <a:spcPts val="720"/>
              </a:spcBef>
              <a:buSzPts val="2400"/>
            </a:pPr>
            <a:r>
              <a:rPr lang="en-US" sz="2400" dirty="0"/>
              <a:t>Apart from these, the lecture notes provided by our </a:t>
            </a:r>
            <a:r>
              <a:rPr lang="en-US" sz="2400" dirty="0" smtClean="0"/>
              <a:t>Professor </a:t>
            </a:r>
            <a:r>
              <a:rPr lang="en-US" sz="2400" dirty="0" err="1" smtClean="0"/>
              <a:t>Poulomi</a:t>
            </a:r>
            <a:r>
              <a:rPr lang="en-US" sz="2400" smtClean="0"/>
              <a:t> Dutta </a:t>
            </a:r>
            <a:r>
              <a:rPr lang="en-US" sz="2400" dirty="0"/>
              <a:t>have been of immense help.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4400"/>
              <a:buFont typeface="Arial"/>
              <a:buNone/>
            </a:pPr>
            <a:r>
              <a:rPr lang="en-US"/>
              <a:t>Group Members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096000" y="1690688"/>
            <a:ext cx="5257800" cy="4486275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Anurag Ganguly (13000117125)</a:t>
            </a:r>
            <a:endParaRPr/>
          </a:p>
          <a:p>
            <a:pPr marL="3690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Anupam Chakraborty (13000117126)</a:t>
            </a:r>
            <a:endParaRPr/>
          </a:p>
          <a:p>
            <a:pPr marL="3690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Aniket Das (13000117130)</a:t>
            </a:r>
            <a:endParaRPr/>
          </a:p>
          <a:p>
            <a:pPr marL="3690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Ananya Paul (13000117131)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6600"/>
              <a:buFont typeface="Arial"/>
              <a:buNone/>
            </a:pPr>
            <a:r>
              <a:rPr lang="en-US" sz="6600"/>
              <a:t>Thank</a:t>
            </a:r>
            <a:r>
              <a:rPr lang="en-US"/>
              <a:t> You :D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838200" y="347370"/>
            <a:ext cx="10515600" cy="1325563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4400"/>
              <a:buFont typeface="Arial"/>
              <a:buNone/>
            </a:pPr>
            <a:r>
              <a:rPr lang="en-US"/>
              <a:t>Abstract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 Database is collection of data relevant to a particular enterprise.</a:t>
            </a:r>
            <a:endParaRPr sz="240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SQL is a database computer language used for the retrieval and management of data in a relational database.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SQL stands for Structured Query Language.</a:t>
            </a:r>
            <a:endParaRPr sz="2400"/>
          </a:p>
          <a:p>
            <a:pPr marL="22860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 Music Company Database enables a user to insert, update, and retrieve information related to songs, artists, albums, lyricists, producers.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44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This project consists of Extended Entity Relationship Diagram and Relational Model of the database.</a:t>
            </a:r>
            <a:endParaRPr sz="2400"/>
          </a:p>
          <a:p>
            <a:pPr marL="22860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Several SQL queries are executed to insert, update, delete and retrieve meaningful information from database.</a:t>
            </a:r>
            <a:endParaRPr sz="2400"/>
          </a:p>
          <a:p>
            <a:pPr marL="22860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Queries consisting of DCL, DDL, DML, DQL commands, sets, aggregate operators have been included as well.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4400"/>
              <a:buFont typeface="Arial"/>
              <a:buNone/>
            </a:pPr>
            <a:r>
              <a:rPr lang="en-US"/>
              <a:t>What’s SQL?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724400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66700" algn="l" rtl="0"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Developed by Donald D.Chamberlin and Raymond F.Boyce in 1974</a:t>
            </a:r>
            <a:endParaRPr sz="240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Domain-specific language used in programming.</a:t>
            </a:r>
            <a:endParaRPr sz="240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2032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000"/>
              <a:buChar char="•"/>
            </a:pPr>
            <a:r>
              <a:rPr lang="en-US" sz="2400"/>
              <a:t>Designed for storing, managing, manipulating and retrieving data held in a relational database management system(RDBMS).</a:t>
            </a:r>
            <a:endParaRPr sz="2400"/>
          </a:p>
          <a:p>
            <a:pPr marL="22860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Allows users to set permission on tables, procedures and views.</a:t>
            </a:r>
            <a:endParaRPr sz="2400"/>
          </a:p>
          <a:p>
            <a:pPr marL="22860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Allows to embed within other languages using SQL modules, libraries and pre-compilers</a:t>
            </a:r>
            <a:endParaRPr sz="2400"/>
          </a:p>
          <a:p>
            <a:pPr marL="22860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/>
              <a:t> 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3077591" y="119848"/>
            <a:ext cx="6036815" cy="1325563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3959"/>
              <a:buFont typeface="Arial"/>
              <a:buNone/>
            </a:pPr>
            <a:r>
              <a:rPr lang="en-US" sz="3959"/>
              <a:t>Types of SQL Commands</a:t>
            </a:r>
            <a:endParaRPr sz="3959"/>
          </a:p>
        </p:txBody>
      </p:sp>
      <p:pic>
        <p:nvPicPr>
          <p:cNvPr id="121" name="Google Shape;121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9532" t="11905" r="11177" b="4038"/>
          <a:stretch/>
        </p:blipFill>
        <p:spPr>
          <a:xfrm>
            <a:off x="3077592" y="1445411"/>
            <a:ext cx="6036815" cy="5336783"/>
          </a:xfrm>
          <a:prstGeom prst="rect">
            <a:avLst/>
          </a:prstGeom>
          <a:solidFill>
            <a:srgbClr val="EADBD3">
              <a:alpha val="80000"/>
            </a:srgbClr>
          </a:solidFill>
          <a:ln w="9525" cap="flat" cmpd="sng">
            <a:solidFill>
              <a:srgbClr val="F4B46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4400"/>
              <a:buFont typeface="Arial"/>
              <a:buNone/>
            </a:pPr>
            <a:r>
              <a:rPr lang="en-US"/>
              <a:t>Structure of Database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938600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/>
              <a:t>SONGS</a:t>
            </a:r>
            <a:r>
              <a:rPr lang="en-US" sz="2400"/>
              <a:t> (S_ID, S_Name, Artist_ID, Album_ID, Lyricist_ID, Composer_ID, 	       P_ID, S_Sales)</a:t>
            </a:r>
            <a:endParaRPr sz="240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/>
              <a:t>ARTISTS</a:t>
            </a:r>
            <a:r>
              <a:rPr lang="en-US" sz="2400"/>
              <a:t> (Artist_ID, Ar_Name, Ar_Sex, Ar_DOB, Ar_Age)</a:t>
            </a:r>
            <a:endParaRPr sz="2400"/>
          </a:p>
          <a:p>
            <a:pPr marL="22860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/>
              <a:t>ALBUM</a:t>
            </a:r>
            <a:r>
              <a:rPr lang="en-US" sz="2400"/>
              <a:t> (Album_ID, Genre, R_Date , NO_Downloads, NO_Sales)</a:t>
            </a:r>
            <a:endParaRPr sz="2400"/>
          </a:p>
          <a:p>
            <a:pPr marL="22860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/>
              <a:t>COMPOSER</a:t>
            </a:r>
            <a:r>
              <a:rPr lang="en-US" sz="2400"/>
              <a:t> (C_ID,C_Name,Sex,Age,DOB,S_ID)</a:t>
            </a:r>
            <a:endParaRPr sz="2400"/>
          </a:p>
          <a:p>
            <a:pPr marL="22860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/>
              <a:t>LYRICIST</a:t>
            </a:r>
            <a:r>
              <a:rPr lang="en-US" sz="2400"/>
              <a:t> (Lyricist_ID, L_Name, L_Sex, L_DOB, L_Age)</a:t>
            </a:r>
            <a:endParaRPr sz="2400"/>
          </a:p>
          <a:p>
            <a:pPr marL="22860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/>
              <a:t>PRODUCER</a:t>
            </a:r>
            <a:r>
              <a:rPr lang="en-US" sz="2400"/>
              <a:t> (P_ID, P_Name, P_Sex, P_DOB, P_Age)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1883379" y="120316"/>
            <a:ext cx="8425242" cy="1325563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4400"/>
              <a:buFont typeface="Arial"/>
              <a:buNone/>
            </a:pPr>
            <a:r>
              <a:rPr lang="en-US"/>
              <a:t>EER Diagram</a:t>
            </a:r>
            <a:endParaRPr/>
          </a:p>
        </p:txBody>
      </p:sp>
      <p:pic>
        <p:nvPicPr>
          <p:cNvPr id="133" name="Google Shape;133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83379" y="1445879"/>
            <a:ext cx="8425242" cy="5318435"/>
          </a:xfrm>
          <a:prstGeom prst="rect">
            <a:avLst/>
          </a:prstGeom>
          <a:solidFill>
            <a:srgbClr val="EADBD3">
              <a:alpha val="80000"/>
            </a:srgbClr>
          </a:solidFill>
          <a:ln w="9525" cap="flat" cmpd="sng">
            <a:solidFill>
              <a:srgbClr val="F4B46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2290662" y="115007"/>
            <a:ext cx="7735655" cy="1325563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4400"/>
              <a:buFont typeface="Arial"/>
              <a:buNone/>
            </a:pPr>
            <a:r>
              <a:rPr lang="en-US"/>
              <a:t>Relational Model</a:t>
            </a:r>
            <a:endParaRPr/>
          </a:p>
        </p:txBody>
      </p:sp>
      <p:pic>
        <p:nvPicPr>
          <p:cNvPr id="139" name="Google Shape;139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90663" y="1440570"/>
            <a:ext cx="7735654" cy="5330938"/>
          </a:xfrm>
          <a:prstGeom prst="rect">
            <a:avLst/>
          </a:prstGeom>
          <a:solidFill>
            <a:srgbClr val="EADBD3">
              <a:alpha val="80000"/>
            </a:srgbClr>
          </a:solidFill>
          <a:ln w="9525" cap="flat" cmpd="sng">
            <a:solidFill>
              <a:srgbClr val="F4B46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eet music design template">
  <a:themeElements>
    <a:clrScheme name="Orang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rang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650</Words>
  <Application>Microsoft Office PowerPoint</Application>
  <PresentationFormat>Widescreen</PresentationFormat>
  <Paragraphs>109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Sheet music design template</vt:lpstr>
      <vt:lpstr>Music Company Database</vt:lpstr>
      <vt:lpstr>Group Members</vt:lpstr>
      <vt:lpstr>Abstract</vt:lpstr>
      <vt:lpstr>Introduction</vt:lpstr>
      <vt:lpstr>What’s SQL?</vt:lpstr>
      <vt:lpstr>Types of SQL Commands</vt:lpstr>
      <vt:lpstr>Structure of Database</vt:lpstr>
      <vt:lpstr>EER Diagram</vt:lpstr>
      <vt:lpstr>Relational Model</vt:lpstr>
      <vt:lpstr>Normalization</vt:lpstr>
      <vt:lpstr>Normalisation &amp; Our Tables</vt:lpstr>
      <vt:lpstr>Insertion</vt:lpstr>
      <vt:lpstr>Queries</vt:lpstr>
      <vt:lpstr>Queries</vt:lpstr>
      <vt:lpstr>Queries</vt:lpstr>
      <vt:lpstr>Queries</vt:lpstr>
      <vt:lpstr>Scope</vt:lpstr>
      <vt:lpstr>Conclusion</vt:lpstr>
      <vt:lpstr>Bibliography</vt:lpstr>
      <vt:lpstr>Thank You :D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Company Database</dc:title>
  <cp:lastModifiedBy>Windows User</cp:lastModifiedBy>
  <cp:revision>7</cp:revision>
  <dcterms:modified xsi:type="dcterms:W3CDTF">2020-06-23T20:17:48Z</dcterms:modified>
</cp:coreProperties>
</file>