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0"/>
  </p:notesMasterIdLst>
  <p:sldIdLst>
    <p:sldId id="264" r:id="rId3"/>
    <p:sldId id="265" r:id="rId4"/>
    <p:sldId id="266" r:id="rId5"/>
    <p:sldId id="267" r:id="rId6"/>
    <p:sldId id="268" r:id="rId7"/>
    <p:sldId id="256"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8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0A754-99DD-4A03-A0E2-71675A3A3B0F}" type="datetimeFigureOut">
              <a:rPr lang="en-US" smtClean="0"/>
              <a:t>10/11/2024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EA5F4-59ED-45E3-8EF2-F96289D5E640}" type="slidenum">
              <a:rPr lang="en-US" smtClean="0"/>
              <a:t>‹#›</a:t>
            </a:fld>
            <a:endParaRPr lang="en-US"/>
          </a:p>
        </p:txBody>
      </p:sp>
    </p:spTree>
    <p:extLst>
      <p:ext uri="{BB962C8B-B14F-4D97-AF65-F5344CB8AC3E}">
        <p14:creationId xmlns:p14="http://schemas.microsoft.com/office/powerpoint/2010/main" val="29910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94F2-75AD-BBED-1BA5-114ED5F9A3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2EA5D9-4EA0-1F9E-0F08-B5B2C8C0D4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1F058B-6141-E6F4-2FC9-39ED89101261}"/>
              </a:ext>
            </a:extLst>
          </p:cNvPr>
          <p:cNvSpPr>
            <a:spLocks noGrp="1"/>
          </p:cNvSpPr>
          <p:nvPr>
            <p:ph type="dt" sz="half" idx="10"/>
          </p:nvPr>
        </p:nvSpPr>
        <p:spPr/>
        <p:txBody>
          <a:bodyPr/>
          <a:lstStyle/>
          <a:p>
            <a:fld id="{24A6C2E9-9FB0-4F0F-A079-48047A43F74B}" type="datetimeFigureOut">
              <a:rPr lang="en-US" smtClean="0"/>
              <a:t>10/11/2024</a:t>
            </a:fld>
            <a:endParaRPr lang="en-US"/>
          </a:p>
        </p:txBody>
      </p:sp>
      <p:sp>
        <p:nvSpPr>
          <p:cNvPr id="5" name="Footer Placeholder 4">
            <a:extLst>
              <a:ext uri="{FF2B5EF4-FFF2-40B4-BE49-F238E27FC236}">
                <a16:creationId xmlns:a16="http://schemas.microsoft.com/office/drawing/2014/main" id="{48846C32-0368-B7EE-3B4C-FA2A369AA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024D37-92D7-12C6-1AFE-4A08B6D523CE}"/>
              </a:ext>
            </a:extLst>
          </p:cNvPr>
          <p:cNvSpPr>
            <a:spLocks noGrp="1"/>
          </p:cNvSpPr>
          <p:nvPr>
            <p:ph type="sldNum" sz="quarter" idx="12"/>
          </p:nvPr>
        </p:nvSpPr>
        <p:spPr/>
        <p:txBody>
          <a:bodyPr/>
          <a:lstStyle/>
          <a:p>
            <a:fld id="{C8813114-FE9E-4774-A1BD-EDD4D20BD2AD}" type="slidenum">
              <a:rPr lang="en-US" smtClean="0"/>
              <a:t>‹#›</a:t>
            </a:fld>
            <a:endParaRPr lang="en-US"/>
          </a:p>
        </p:txBody>
      </p:sp>
    </p:spTree>
    <p:extLst>
      <p:ext uri="{BB962C8B-B14F-4D97-AF65-F5344CB8AC3E}">
        <p14:creationId xmlns:p14="http://schemas.microsoft.com/office/powerpoint/2010/main" val="253701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96BC-6F03-1C8F-656B-B6198A8E99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6F536C-6CEA-40BB-55C3-9D69F1E47B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A0C14E-FAE3-5C04-766A-CF902B31CFF3}"/>
              </a:ext>
            </a:extLst>
          </p:cNvPr>
          <p:cNvSpPr>
            <a:spLocks noGrp="1"/>
          </p:cNvSpPr>
          <p:nvPr>
            <p:ph type="dt" sz="half" idx="10"/>
          </p:nvPr>
        </p:nvSpPr>
        <p:spPr/>
        <p:txBody>
          <a:bodyPr/>
          <a:lstStyle/>
          <a:p>
            <a:fld id="{24A6C2E9-9FB0-4F0F-A079-48047A43F74B}" type="datetimeFigureOut">
              <a:rPr lang="en-US" smtClean="0"/>
              <a:t>10/11/2024</a:t>
            </a:fld>
            <a:endParaRPr lang="en-US"/>
          </a:p>
        </p:txBody>
      </p:sp>
      <p:sp>
        <p:nvSpPr>
          <p:cNvPr id="5" name="Footer Placeholder 4">
            <a:extLst>
              <a:ext uri="{FF2B5EF4-FFF2-40B4-BE49-F238E27FC236}">
                <a16:creationId xmlns:a16="http://schemas.microsoft.com/office/drawing/2014/main" id="{B5D3D138-4653-61D9-3845-867C3CEF6C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266AE4-6996-86DA-4436-0A5656DBD16C}"/>
              </a:ext>
            </a:extLst>
          </p:cNvPr>
          <p:cNvSpPr>
            <a:spLocks noGrp="1"/>
          </p:cNvSpPr>
          <p:nvPr>
            <p:ph type="sldNum" sz="quarter" idx="12"/>
          </p:nvPr>
        </p:nvSpPr>
        <p:spPr/>
        <p:txBody>
          <a:bodyPr/>
          <a:lstStyle/>
          <a:p>
            <a:fld id="{C8813114-FE9E-4774-A1BD-EDD4D20BD2AD}" type="slidenum">
              <a:rPr lang="en-US" smtClean="0"/>
              <a:t>‹#›</a:t>
            </a:fld>
            <a:endParaRPr lang="en-US"/>
          </a:p>
        </p:txBody>
      </p:sp>
    </p:spTree>
    <p:extLst>
      <p:ext uri="{BB962C8B-B14F-4D97-AF65-F5344CB8AC3E}">
        <p14:creationId xmlns:p14="http://schemas.microsoft.com/office/powerpoint/2010/main" val="210168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3ABEF0-8B3D-4E30-407D-0D217FFCE2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84DA09-6472-8748-136A-302D30C697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47FCF4-22C2-AB0D-DC0D-4A70B49AE590}"/>
              </a:ext>
            </a:extLst>
          </p:cNvPr>
          <p:cNvSpPr>
            <a:spLocks noGrp="1"/>
          </p:cNvSpPr>
          <p:nvPr>
            <p:ph type="dt" sz="half" idx="10"/>
          </p:nvPr>
        </p:nvSpPr>
        <p:spPr/>
        <p:txBody>
          <a:bodyPr/>
          <a:lstStyle/>
          <a:p>
            <a:fld id="{24A6C2E9-9FB0-4F0F-A079-48047A43F74B}" type="datetimeFigureOut">
              <a:rPr lang="en-US" smtClean="0"/>
              <a:t>10/11/2024</a:t>
            </a:fld>
            <a:endParaRPr lang="en-US"/>
          </a:p>
        </p:txBody>
      </p:sp>
      <p:sp>
        <p:nvSpPr>
          <p:cNvPr id="5" name="Footer Placeholder 4">
            <a:extLst>
              <a:ext uri="{FF2B5EF4-FFF2-40B4-BE49-F238E27FC236}">
                <a16:creationId xmlns:a16="http://schemas.microsoft.com/office/drawing/2014/main" id="{ADBD6203-D0A4-C376-1789-286E6BB61D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1DC97-2484-74C8-75BF-F77E5057F871}"/>
              </a:ext>
            </a:extLst>
          </p:cNvPr>
          <p:cNvSpPr>
            <a:spLocks noGrp="1"/>
          </p:cNvSpPr>
          <p:nvPr>
            <p:ph type="sldNum" sz="quarter" idx="12"/>
          </p:nvPr>
        </p:nvSpPr>
        <p:spPr/>
        <p:txBody>
          <a:bodyPr/>
          <a:lstStyle/>
          <a:p>
            <a:fld id="{C8813114-FE9E-4774-A1BD-EDD4D20BD2AD}" type="slidenum">
              <a:rPr lang="en-US" smtClean="0"/>
              <a:t>‹#›</a:t>
            </a:fld>
            <a:endParaRPr lang="en-US"/>
          </a:p>
        </p:txBody>
      </p:sp>
    </p:spTree>
    <p:extLst>
      <p:ext uri="{BB962C8B-B14F-4D97-AF65-F5344CB8AC3E}">
        <p14:creationId xmlns:p14="http://schemas.microsoft.com/office/powerpoint/2010/main" val="4175377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lumns(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919352225"/>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lumns(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404326330"/>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olumns(4)">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Columns(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874DB-082E-0986-F8C0-160FE089BF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D64202-DFA9-8666-0BA8-84A0DB6660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76AF8-3C78-712E-5C22-972ACBEDD99E}"/>
              </a:ext>
            </a:extLst>
          </p:cNvPr>
          <p:cNvSpPr>
            <a:spLocks noGrp="1"/>
          </p:cNvSpPr>
          <p:nvPr>
            <p:ph type="dt" sz="half" idx="10"/>
          </p:nvPr>
        </p:nvSpPr>
        <p:spPr/>
        <p:txBody>
          <a:bodyPr/>
          <a:lstStyle/>
          <a:p>
            <a:fld id="{24A6C2E9-9FB0-4F0F-A079-48047A43F74B}" type="datetimeFigureOut">
              <a:rPr lang="en-US" smtClean="0"/>
              <a:t>10/11/2024</a:t>
            </a:fld>
            <a:endParaRPr lang="en-US"/>
          </a:p>
        </p:txBody>
      </p:sp>
      <p:sp>
        <p:nvSpPr>
          <p:cNvPr id="5" name="Footer Placeholder 4">
            <a:extLst>
              <a:ext uri="{FF2B5EF4-FFF2-40B4-BE49-F238E27FC236}">
                <a16:creationId xmlns:a16="http://schemas.microsoft.com/office/drawing/2014/main" id="{82A93068-DB9A-AEDE-F4DD-63A273C36F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C36002-E249-EBF7-9684-CFAF9D2D87C4}"/>
              </a:ext>
            </a:extLst>
          </p:cNvPr>
          <p:cNvSpPr>
            <a:spLocks noGrp="1"/>
          </p:cNvSpPr>
          <p:nvPr>
            <p:ph type="sldNum" sz="quarter" idx="12"/>
          </p:nvPr>
        </p:nvSpPr>
        <p:spPr/>
        <p:txBody>
          <a:bodyPr/>
          <a:lstStyle/>
          <a:p>
            <a:fld id="{C8813114-FE9E-4774-A1BD-EDD4D20BD2AD}" type="slidenum">
              <a:rPr lang="en-US" smtClean="0"/>
              <a:t>‹#›</a:t>
            </a:fld>
            <a:endParaRPr lang="en-US"/>
          </a:p>
        </p:txBody>
      </p:sp>
    </p:spTree>
    <p:extLst>
      <p:ext uri="{BB962C8B-B14F-4D97-AF65-F5344CB8AC3E}">
        <p14:creationId xmlns:p14="http://schemas.microsoft.com/office/powerpoint/2010/main" val="39647548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502920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5029200"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911048288"/>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26591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0029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2824232365"/>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8432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1A824-D63B-C0CD-C134-DA9AEE22C8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26B563-6689-4F5B-F3F9-CC2B157905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E4D8D6-C2D9-C2D7-0F0D-9C786F4C96A3}"/>
              </a:ext>
            </a:extLst>
          </p:cNvPr>
          <p:cNvSpPr>
            <a:spLocks noGrp="1"/>
          </p:cNvSpPr>
          <p:nvPr>
            <p:ph type="dt" sz="half" idx="10"/>
          </p:nvPr>
        </p:nvSpPr>
        <p:spPr/>
        <p:txBody>
          <a:bodyPr/>
          <a:lstStyle/>
          <a:p>
            <a:fld id="{24A6C2E9-9FB0-4F0F-A079-48047A43F74B}" type="datetimeFigureOut">
              <a:rPr lang="en-US" smtClean="0"/>
              <a:t>10/11/2024</a:t>
            </a:fld>
            <a:endParaRPr lang="en-US"/>
          </a:p>
        </p:txBody>
      </p:sp>
      <p:sp>
        <p:nvSpPr>
          <p:cNvPr id="5" name="Footer Placeholder 4">
            <a:extLst>
              <a:ext uri="{FF2B5EF4-FFF2-40B4-BE49-F238E27FC236}">
                <a16:creationId xmlns:a16="http://schemas.microsoft.com/office/drawing/2014/main" id="{4F48A249-A628-1458-C916-6F798354A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2BD98-C82C-C253-9C4E-1671E293B6AD}"/>
              </a:ext>
            </a:extLst>
          </p:cNvPr>
          <p:cNvSpPr>
            <a:spLocks noGrp="1"/>
          </p:cNvSpPr>
          <p:nvPr>
            <p:ph type="sldNum" sz="quarter" idx="12"/>
          </p:nvPr>
        </p:nvSpPr>
        <p:spPr/>
        <p:txBody>
          <a:bodyPr/>
          <a:lstStyle/>
          <a:p>
            <a:fld id="{C8813114-FE9E-4774-A1BD-EDD4D20BD2AD}" type="slidenum">
              <a:rPr lang="en-US" smtClean="0"/>
              <a:t>‹#›</a:t>
            </a:fld>
            <a:endParaRPr lang="en-US"/>
          </a:p>
        </p:txBody>
      </p:sp>
    </p:spTree>
    <p:extLst>
      <p:ext uri="{BB962C8B-B14F-4D97-AF65-F5344CB8AC3E}">
        <p14:creationId xmlns:p14="http://schemas.microsoft.com/office/powerpoint/2010/main" val="885266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B4C2-FF2D-971F-947B-48DB3660F7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8A083E-0CD6-169E-B5E4-1908911324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A20C80-77B7-EEB6-E84D-6272AA4CCD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D9D7F6-EBFB-3F54-29DD-3A3C4C0D6ACF}"/>
              </a:ext>
            </a:extLst>
          </p:cNvPr>
          <p:cNvSpPr>
            <a:spLocks noGrp="1"/>
          </p:cNvSpPr>
          <p:nvPr>
            <p:ph type="dt" sz="half" idx="10"/>
          </p:nvPr>
        </p:nvSpPr>
        <p:spPr/>
        <p:txBody>
          <a:bodyPr/>
          <a:lstStyle/>
          <a:p>
            <a:fld id="{24A6C2E9-9FB0-4F0F-A079-48047A43F74B}" type="datetimeFigureOut">
              <a:rPr lang="en-US" smtClean="0"/>
              <a:t>10/11/2024</a:t>
            </a:fld>
            <a:endParaRPr lang="en-US"/>
          </a:p>
        </p:txBody>
      </p:sp>
      <p:sp>
        <p:nvSpPr>
          <p:cNvPr id="6" name="Footer Placeholder 5">
            <a:extLst>
              <a:ext uri="{FF2B5EF4-FFF2-40B4-BE49-F238E27FC236}">
                <a16:creationId xmlns:a16="http://schemas.microsoft.com/office/drawing/2014/main" id="{B922DF51-9CA3-B8D8-6B3B-2301F6BDEF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ADF417-5FD0-8B73-6B7C-0E570C553CEA}"/>
              </a:ext>
            </a:extLst>
          </p:cNvPr>
          <p:cNvSpPr>
            <a:spLocks noGrp="1"/>
          </p:cNvSpPr>
          <p:nvPr>
            <p:ph type="sldNum" sz="quarter" idx="12"/>
          </p:nvPr>
        </p:nvSpPr>
        <p:spPr/>
        <p:txBody>
          <a:bodyPr/>
          <a:lstStyle/>
          <a:p>
            <a:fld id="{C8813114-FE9E-4774-A1BD-EDD4D20BD2AD}" type="slidenum">
              <a:rPr lang="en-US" smtClean="0"/>
              <a:t>‹#›</a:t>
            </a:fld>
            <a:endParaRPr lang="en-US"/>
          </a:p>
        </p:txBody>
      </p:sp>
    </p:spTree>
    <p:extLst>
      <p:ext uri="{BB962C8B-B14F-4D97-AF65-F5344CB8AC3E}">
        <p14:creationId xmlns:p14="http://schemas.microsoft.com/office/powerpoint/2010/main" val="505594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58C9A-05F1-C127-69B2-5BC38F831A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826897-3384-7CD3-8458-D5D5FC376C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614F1F-027A-99A6-A533-B9F7E81C0D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57773C-832B-6A90-0FAE-0F18CBE1F8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FA61BF-70CB-66E1-E92B-DEE4781B91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854CB0-FF10-0FD9-4A7D-CC2AFF90E0C7}"/>
              </a:ext>
            </a:extLst>
          </p:cNvPr>
          <p:cNvSpPr>
            <a:spLocks noGrp="1"/>
          </p:cNvSpPr>
          <p:nvPr>
            <p:ph type="dt" sz="half" idx="10"/>
          </p:nvPr>
        </p:nvSpPr>
        <p:spPr/>
        <p:txBody>
          <a:bodyPr/>
          <a:lstStyle/>
          <a:p>
            <a:fld id="{24A6C2E9-9FB0-4F0F-A079-48047A43F74B}" type="datetimeFigureOut">
              <a:rPr lang="en-US" smtClean="0"/>
              <a:t>10/11/2024</a:t>
            </a:fld>
            <a:endParaRPr lang="en-US"/>
          </a:p>
        </p:txBody>
      </p:sp>
      <p:sp>
        <p:nvSpPr>
          <p:cNvPr id="8" name="Footer Placeholder 7">
            <a:extLst>
              <a:ext uri="{FF2B5EF4-FFF2-40B4-BE49-F238E27FC236}">
                <a16:creationId xmlns:a16="http://schemas.microsoft.com/office/drawing/2014/main" id="{D6EAF340-5B5C-47D8-C2C6-39C4252C27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B25F93-EED4-4BD5-30DB-E72619587B27}"/>
              </a:ext>
            </a:extLst>
          </p:cNvPr>
          <p:cNvSpPr>
            <a:spLocks noGrp="1"/>
          </p:cNvSpPr>
          <p:nvPr>
            <p:ph type="sldNum" sz="quarter" idx="12"/>
          </p:nvPr>
        </p:nvSpPr>
        <p:spPr/>
        <p:txBody>
          <a:bodyPr/>
          <a:lstStyle/>
          <a:p>
            <a:fld id="{C8813114-FE9E-4774-A1BD-EDD4D20BD2AD}" type="slidenum">
              <a:rPr lang="en-US" smtClean="0"/>
              <a:t>‹#›</a:t>
            </a:fld>
            <a:endParaRPr lang="en-US"/>
          </a:p>
        </p:txBody>
      </p:sp>
    </p:spTree>
    <p:extLst>
      <p:ext uri="{BB962C8B-B14F-4D97-AF65-F5344CB8AC3E}">
        <p14:creationId xmlns:p14="http://schemas.microsoft.com/office/powerpoint/2010/main" val="1688717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5054-13EF-07B7-3583-D763CF25C2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D84092-2AA4-ECCF-CCA5-29BCE3809710}"/>
              </a:ext>
            </a:extLst>
          </p:cNvPr>
          <p:cNvSpPr>
            <a:spLocks noGrp="1"/>
          </p:cNvSpPr>
          <p:nvPr>
            <p:ph type="dt" sz="half" idx="10"/>
          </p:nvPr>
        </p:nvSpPr>
        <p:spPr/>
        <p:txBody>
          <a:bodyPr/>
          <a:lstStyle/>
          <a:p>
            <a:fld id="{24A6C2E9-9FB0-4F0F-A079-48047A43F74B}" type="datetimeFigureOut">
              <a:rPr lang="en-US" smtClean="0"/>
              <a:t>10/11/2024</a:t>
            </a:fld>
            <a:endParaRPr lang="en-US"/>
          </a:p>
        </p:txBody>
      </p:sp>
      <p:sp>
        <p:nvSpPr>
          <p:cNvPr id="4" name="Footer Placeholder 3">
            <a:extLst>
              <a:ext uri="{FF2B5EF4-FFF2-40B4-BE49-F238E27FC236}">
                <a16:creationId xmlns:a16="http://schemas.microsoft.com/office/drawing/2014/main" id="{D1953382-6896-35EC-3301-3EE4AF91F8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94EF8E-EBDF-AA53-3172-0A04ED599E5B}"/>
              </a:ext>
            </a:extLst>
          </p:cNvPr>
          <p:cNvSpPr>
            <a:spLocks noGrp="1"/>
          </p:cNvSpPr>
          <p:nvPr>
            <p:ph type="sldNum" sz="quarter" idx="12"/>
          </p:nvPr>
        </p:nvSpPr>
        <p:spPr/>
        <p:txBody>
          <a:bodyPr/>
          <a:lstStyle/>
          <a:p>
            <a:fld id="{C8813114-FE9E-4774-A1BD-EDD4D20BD2AD}" type="slidenum">
              <a:rPr lang="en-US" smtClean="0"/>
              <a:t>‹#›</a:t>
            </a:fld>
            <a:endParaRPr lang="en-US"/>
          </a:p>
        </p:txBody>
      </p:sp>
    </p:spTree>
    <p:extLst>
      <p:ext uri="{BB962C8B-B14F-4D97-AF65-F5344CB8AC3E}">
        <p14:creationId xmlns:p14="http://schemas.microsoft.com/office/powerpoint/2010/main" val="1777692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679F43-F241-5EB5-0230-770636A001EE}"/>
              </a:ext>
            </a:extLst>
          </p:cNvPr>
          <p:cNvSpPr>
            <a:spLocks noGrp="1"/>
          </p:cNvSpPr>
          <p:nvPr>
            <p:ph type="dt" sz="half" idx="10"/>
          </p:nvPr>
        </p:nvSpPr>
        <p:spPr/>
        <p:txBody>
          <a:bodyPr/>
          <a:lstStyle/>
          <a:p>
            <a:fld id="{24A6C2E9-9FB0-4F0F-A079-48047A43F74B}" type="datetimeFigureOut">
              <a:rPr lang="en-US" smtClean="0"/>
              <a:t>10/11/2024</a:t>
            </a:fld>
            <a:endParaRPr lang="en-US"/>
          </a:p>
        </p:txBody>
      </p:sp>
      <p:sp>
        <p:nvSpPr>
          <p:cNvPr id="3" name="Footer Placeholder 2">
            <a:extLst>
              <a:ext uri="{FF2B5EF4-FFF2-40B4-BE49-F238E27FC236}">
                <a16:creationId xmlns:a16="http://schemas.microsoft.com/office/drawing/2014/main" id="{52CF2861-95EB-3A7E-74A3-C5C1C9F950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FC1155-6886-A452-D14D-91698619A55D}"/>
              </a:ext>
            </a:extLst>
          </p:cNvPr>
          <p:cNvSpPr>
            <a:spLocks noGrp="1"/>
          </p:cNvSpPr>
          <p:nvPr>
            <p:ph type="sldNum" sz="quarter" idx="12"/>
          </p:nvPr>
        </p:nvSpPr>
        <p:spPr/>
        <p:txBody>
          <a:bodyPr/>
          <a:lstStyle/>
          <a:p>
            <a:fld id="{C8813114-FE9E-4774-A1BD-EDD4D20BD2AD}" type="slidenum">
              <a:rPr lang="en-US" smtClean="0"/>
              <a:t>‹#›</a:t>
            </a:fld>
            <a:endParaRPr lang="en-US"/>
          </a:p>
        </p:txBody>
      </p:sp>
    </p:spTree>
    <p:extLst>
      <p:ext uri="{BB962C8B-B14F-4D97-AF65-F5344CB8AC3E}">
        <p14:creationId xmlns:p14="http://schemas.microsoft.com/office/powerpoint/2010/main" val="1207385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12E5A-A462-A68E-1F8A-1CA12064F1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8D4A33-FEE0-341E-3E65-9EE975D484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5655BB-25FA-DC4B-6A66-41A006D92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AC8725-313A-24E1-D607-E2CF2B5EB723}"/>
              </a:ext>
            </a:extLst>
          </p:cNvPr>
          <p:cNvSpPr>
            <a:spLocks noGrp="1"/>
          </p:cNvSpPr>
          <p:nvPr>
            <p:ph type="dt" sz="half" idx="10"/>
          </p:nvPr>
        </p:nvSpPr>
        <p:spPr/>
        <p:txBody>
          <a:bodyPr/>
          <a:lstStyle/>
          <a:p>
            <a:fld id="{24A6C2E9-9FB0-4F0F-A079-48047A43F74B}" type="datetimeFigureOut">
              <a:rPr lang="en-US" smtClean="0"/>
              <a:t>10/11/2024</a:t>
            </a:fld>
            <a:endParaRPr lang="en-US"/>
          </a:p>
        </p:txBody>
      </p:sp>
      <p:sp>
        <p:nvSpPr>
          <p:cNvPr id="6" name="Footer Placeholder 5">
            <a:extLst>
              <a:ext uri="{FF2B5EF4-FFF2-40B4-BE49-F238E27FC236}">
                <a16:creationId xmlns:a16="http://schemas.microsoft.com/office/drawing/2014/main" id="{41467B99-719C-153C-AED4-47AC6BA5E9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053703-28DC-081A-1789-3DBCB8BA6447}"/>
              </a:ext>
            </a:extLst>
          </p:cNvPr>
          <p:cNvSpPr>
            <a:spLocks noGrp="1"/>
          </p:cNvSpPr>
          <p:nvPr>
            <p:ph type="sldNum" sz="quarter" idx="12"/>
          </p:nvPr>
        </p:nvSpPr>
        <p:spPr/>
        <p:txBody>
          <a:bodyPr/>
          <a:lstStyle/>
          <a:p>
            <a:fld id="{C8813114-FE9E-4774-A1BD-EDD4D20BD2AD}" type="slidenum">
              <a:rPr lang="en-US" smtClean="0"/>
              <a:t>‹#›</a:t>
            </a:fld>
            <a:endParaRPr lang="en-US"/>
          </a:p>
        </p:txBody>
      </p:sp>
    </p:spTree>
    <p:extLst>
      <p:ext uri="{BB962C8B-B14F-4D97-AF65-F5344CB8AC3E}">
        <p14:creationId xmlns:p14="http://schemas.microsoft.com/office/powerpoint/2010/main" val="1130597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A1A5-7C71-87A1-4904-70492644F5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81940B-CA6F-0ACB-48A5-FD1C73C429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E46AE8-8876-19D6-DDD8-2445E5971B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375BCF-A975-1CFF-F5DD-608BAA6C81D3}"/>
              </a:ext>
            </a:extLst>
          </p:cNvPr>
          <p:cNvSpPr>
            <a:spLocks noGrp="1"/>
          </p:cNvSpPr>
          <p:nvPr>
            <p:ph type="dt" sz="half" idx="10"/>
          </p:nvPr>
        </p:nvSpPr>
        <p:spPr/>
        <p:txBody>
          <a:bodyPr/>
          <a:lstStyle/>
          <a:p>
            <a:fld id="{24A6C2E9-9FB0-4F0F-A079-48047A43F74B}" type="datetimeFigureOut">
              <a:rPr lang="en-US" smtClean="0"/>
              <a:t>10/11/2024</a:t>
            </a:fld>
            <a:endParaRPr lang="en-US"/>
          </a:p>
        </p:txBody>
      </p:sp>
      <p:sp>
        <p:nvSpPr>
          <p:cNvPr id="6" name="Footer Placeholder 5">
            <a:extLst>
              <a:ext uri="{FF2B5EF4-FFF2-40B4-BE49-F238E27FC236}">
                <a16:creationId xmlns:a16="http://schemas.microsoft.com/office/drawing/2014/main" id="{9CA45519-A6E7-87E4-A674-4AB2B1BD9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8994E3-8717-9556-1C8D-9FBC22F80106}"/>
              </a:ext>
            </a:extLst>
          </p:cNvPr>
          <p:cNvSpPr>
            <a:spLocks noGrp="1"/>
          </p:cNvSpPr>
          <p:nvPr>
            <p:ph type="sldNum" sz="quarter" idx="12"/>
          </p:nvPr>
        </p:nvSpPr>
        <p:spPr/>
        <p:txBody>
          <a:bodyPr/>
          <a:lstStyle/>
          <a:p>
            <a:fld id="{C8813114-FE9E-4774-A1BD-EDD4D20BD2AD}" type="slidenum">
              <a:rPr lang="en-US" smtClean="0"/>
              <a:t>‹#›</a:t>
            </a:fld>
            <a:endParaRPr lang="en-US"/>
          </a:p>
        </p:txBody>
      </p:sp>
    </p:spTree>
    <p:extLst>
      <p:ext uri="{BB962C8B-B14F-4D97-AF65-F5344CB8AC3E}">
        <p14:creationId xmlns:p14="http://schemas.microsoft.com/office/powerpoint/2010/main" val="884310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5B4E75-8AA0-F998-CEF6-6AF0D2E9F4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A82CD4-8199-8639-F15B-33FC938227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C632BC-C29F-7C8B-FBF2-7318DAE38D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A6C2E9-9FB0-4F0F-A079-48047A43F74B}" type="datetimeFigureOut">
              <a:rPr lang="en-US" smtClean="0"/>
              <a:t>10/11/2024</a:t>
            </a:fld>
            <a:endParaRPr lang="en-US"/>
          </a:p>
        </p:txBody>
      </p:sp>
      <p:sp>
        <p:nvSpPr>
          <p:cNvPr id="5" name="Footer Placeholder 4">
            <a:extLst>
              <a:ext uri="{FF2B5EF4-FFF2-40B4-BE49-F238E27FC236}">
                <a16:creationId xmlns:a16="http://schemas.microsoft.com/office/drawing/2014/main" id="{34915C2A-2E2B-EDE3-1B78-FD67EDE1DE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5F12D97-69A4-26F2-21B3-65B4921990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813114-FE9E-4774-A1BD-EDD4D20BD2AD}" type="slidenum">
              <a:rPr lang="en-US" smtClean="0"/>
              <a:t>‹#›</a:t>
            </a:fld>
            <a:endParaRPr lang="en-US"/>
          </a:p>
        </p:txBody>
      </p:sp>
    </p:spTree>
    <p:extLst>
      <p:ext uri="{BB962C8B-B14F-4D97-AF65-F5344CB8AC3E}">
        <p14:creationId xmlns:p14="http://schemas.microsoft.com/office/powerpoint/2010/main" val="3975934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10/11/2024</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a:t>
            </a:fld>
            <a:endParaRPr lang="en-US"/>
          </a:p>
        </p:txBody>
      </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3" r:id="rId9"/>
    <p:sldLayoutId id="2147483670" r:id="rId10"/>
    <p:sldLayoutId id="2147483671" r:id="rId11"/>
    <p:sldLayoutId id="2147483660" r:id="rId12"/>
    <p:sldLayoutId id="2147483674" r:id="rId13"/>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536A1-1A23-FDCA-E791-278F673BA931}"/>
              </a:ext>
            </a:extLst>
          </p:cNvPr>
          <p:cNvSpPr>
            <a:spLocks noGrp="1"/>
          </p:cNvSpPr>
          <p:nvPr>
            <p:ph type="title"/>
          </p:nvPr>
        </p:nvSpPr>
        <p:spPr/>
        <p:txBody>
          <a:bodyPr/>
          <a:lstStyle/>
          <a:p>
            <a:r>
              <a:rPr lang="en-US"/>
              <a:t>Top 5 Kubernetes Security Attack Vectors</a:t>
            </a:r>
            <a:endParaRPr lang="en-US" dirty="0"/>
          </a:p>
        </p:txBody>
      </p:sp>
      <p:sp>
        <p:nvSpPr>
          <p:cNvPr id="4" name="Text Placeholder 3">
            <a:extLst>
              <a:ext uri="{FF2B5EF4-FFF2-40B4-BE49-F238E27FC236}">
                <a16:creationId xmlns:a16="http://schemas.microsoft.com/office/drawing/2014/main" id="{E44F0848-B081-1EB4-54CE-A4262714BD2C}"/>
              </a:ext>
            </a:extLst>
          </p:cNvPr>
          <p:cNvSpPr>
            <a:spLocks noGrp="1"/>
          </p:cNvSpPr>
          <p:nvPr>
            <p:ph type="body" sz="quarter" idx="14"/>
          </p:nvPr>
        </p:nvSpPr>
        <p:spPr/>
        <p:txBody>
          <a:bodyPr/>
          <a:lstStyle/>
          <a:p>
            <a:r>
              <a:rPr lang="en-US" dirty="0"/>
              <a:t>Created by</a:t>
            </a:r>
          </a:p>
        </p:txBody>
      </p:sp>
      <p:sp>
        <p:nvSpPr>
          <p:cNvPr id="5" name="Text Placeholder 4">
            <a:extLst>
              <a:ext uri="{FF2B5EF4-FFF2-40B4-BE49-F238E27FC236}">
                <a16:creationId xmlns:a16="http://schemas.microsoft.com/office/drawing/2014/main" id="{DAC5B7BB-086A-0BEE-471F-DC71F427D321}"/>
              </a:ext>
            </a:extLst>
          </p:cNvPr>
          <p:cNvSpPr>
            <a:spLocks noGrp="1"/>
          </p:cNvSpPr>
          <p:nvPr>
            <p:ph type="body" sz="quarter" idx="15"/>
          </p:nvPr>
        </p:nvSpPr>
        <p:spPr/>
        <p:txBody>
          <a:bodyPr/>
          <a:lstStyle/>
          <a:p>
            <a:r>
              <a:rPr lang="en-US" dirty="0"/>
              <a:t>Saiganesh Angadi</a:t>
            </a:r>
          </a:p>
        </p:txBody>
      </p:sp>
      <p:pic>
        <p:nvPicPr>
          <p:cNvPr id="3" name="Picture Placeholder 2">
            <a:extLst>
              <a:ext uri="{FF2B5EF4-FFF2-40B4-BE49-F238E27FC236}">
                <a16:creationId xmlns:a16="http://schemas.microsoft.com/office/drawing/2014/main" id="{06F01DD6-2E51-7A68-6842-53E7F19F0228}"/>
              </a:ext>
            </a:extLst>
          </p:cNvPr>
          <p:cNvPicPr>
            <a:picLocks noGrp="1" noChangeAspect="1"/>
          </p:cNvPicPr>
          <p:nvPr>
            <p:ph type="pic" sz="quarter" idx="13"/>
          </p:nvPr>
        </p:nvPicPr>
        <p:blipFill>
          <a:blip r:embed="rId2"/>
          <a:srcRect/>
          <a:stretch>
            <a:fillRect/>
          </a:stretch>
        </p:blipFill>
        <p:spPr/>
      </p:pic>
    </p:spTree>
    <p:extLst>
      <p:ext uri="{BB962C8B-B14F-4D97-AF65-F5344CB8AC3E}">
        <p14:creationId xmlns:p14="http://schemas.microsoft.com/office/powerpoint/2010/main" val="97953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82015-A34E-07B3-C4B9-BC2FCBA1B3E2}"/>
              </a:ext>
            </a:extLst>
          </p:cNvPr>
          <p:cNvSpPr>
            <a:spLocks noGrp="1"/>
          </p:cNvSpPr>
          <p:nvPr>
            <p:ph type="title"/>
          </p:nvPr>
        </p:nvSpPr>
        <p:spPr/>
        <p:txBody>
          <a:bodyPr/>
          <a:lstStyle/>
          <a:p>
            <a:r>
              <a:rPr lang="en-US"/>
              <a:t>Overview of Attack Vectors</a:t>
            </a:r>
          </a:p>
        </p:txBody>
      </p:sp>
      <p:sp>
        <p:nvSpPr>
          <p:cNvPr id="3" name="Text Placeholder 2">
            <a:extLst>
              <a:ext uri="{FF2B5EF4-FFF2-40B4-BE49-F238E27FC236}">
                <a16:creationId xmlns:a16="http://schemas.microsoft.com/office/drawing/2014/main" id="{10C9B8AD-19CF-6C51-3DC0-CE41DAA46F37}"/>
              </a:ext>
            </a:extLst>
          </p:cNvPr>
          <p:cNvSpPr>
            <a:spLocks noGrp="1"/>
          </p:cNvSpPr>
          <p:nvPr>
            <p:ph type="body" sz="quarter" idx="13"/>
          </p:nvPr>
        </p:nvSpPr>
        <p:spPr/>
        <p:txBody>
          <a:bodyPr/>
          <a:lstStyle/>
          <a:p>
            <a:r>
              <a:rPr lang="en-US"/>
              <a:t>Understanding Kubernetes Security Landscape</a:t>
            </a:r>
          </a:p>
        </p:txBody>
      </p:sp>
      <p:sp>
        <p:nvSpPr>
          <p:cNvPr id="4" name="Text Placeholder 3">
            <a:extLst>
              <a:ext uri="{FF2B5EF4-FFF2-40B4-BE49-F238E27FC236}">
                <a16:creationId xmlns:a16="http://schemas.microsoft.com/office/drawing/2014/main" id="{B5FE1623-0F19-A2CE-8894-91B2B43C85AA}"/>
              </a:ext>
            </a:extLst>
          </p:cNvPr>
          <p:cNvSpPr>
            <a:spLocks noGrp="1"/>
          </p:cNvSpPr>
          <p:nvPr>
            <p:ph type="body" sz="quarter" idx="16"/>
          </p:nvPr>
        </p:nvSpPr>
        <p:spPr/>
        <p:txBody>
          <a:bodyPr/>
          <a:lstStyle/>
          <a:p>
            <a:r>
              <a:rPr lang="en-US"/>
              <a:t>Kubernetes presents unique security challenges due to its complex architecture. Key attack vectors include misconfigurations, vulnerabilities in images, and network exposure. It’s essential to grasp these aspects to formulate effective security strategies.</a:t>
            </a:r>
          </a:p>
        </p:txBody>
      </p:sp>
      <p:pic>
        <p:nvPicPr>
          <p:cNvPr id="7" name="Picture Placeholder 6">
            <a:extLst>
              <a:ext uri="{FF2B5EF4-FFF2-40B4-BE49-F238E27FC236}">
                <a16:creationId xmlns:a16="http://schemas.microsoft.com/office/drawing/2014/main" id="{E8B87263-175E-B3E7-9E93-7BDC7CE6E1E7}"/>
              </a:ext>
            </a:extLst>
          </p:cNvPr>
          <p:cNvPicPr>
            <a:picLocks noGrp="1" noChangeAspect="1"/>
          </p:cNvPicPr>
          <p:nvPr>
            <p:ph type="pic" sz="quarter" idx="19"/>
          </p:nvPr>
        </p:nvPicPr>
        <p:blipFill>
          <a:blip r:embed="rId2"/>
          <a:srcRect l="28148" r="28148"/>
          <a:stretch>
            <a:fillRect/>
          </a:stretch>
        </p:blipFill>
        <p:spPr/>
      </p:pic>
    </p:spTree>
    <p:extLst>
      <p:ext uri="{BB962C8B-B14F-4D97-AF65-F5344CB8AC3E}">
        <p14:creationId xmlns:p14="http://schemas.microsoft.com/office/powerpoint/2010/main" val="2207810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8553-98C9-8FBF-5A1A-ABD9A3E8CA8F}"/>
              </a:ext>
            </a:extLst>
          </p:cNvPr>
          <p:cNvSpPr>
            <a:spLocks noGrp="1"/>
          </p:cNvSpPr>
          <p:nvPr>
            <p:ph type="title"/>
          </p:nvPr>
        </p:nvSpPr>
        <p:spPr/>
        <p:txBody>
          <a:bodyPr/>
          <a:lstStyle/>
          <a:p>
            <a:r>
              <a:rPr lang="en-US"/>
              <a:t>Vector Details</a:t>
            </a:r>
          </a:p>
        </p:txBody>
      </p:sp>
      <p:sp>
        <p:nvSpPr>
          <p:cNvPr id="3" name="Text Placeholder 2">
            <a:extLst>
              <a:ext uri="{FF2B5EF4-FFF2-40B4-BE49-F238E27FC236}">
                <a16:creationId xmlns:a16="http://schemas.microsoft.com/office/drawing/2014/main" id="{0BE11F27-1D58-C3C2-8551-CB8C5F2FB2C2}"/>
              </a:ext>
            </a:extLst>
          </p:cNvPr>
          <p:cNvSpPr>
            <a:spLocks noGrp="1"/>
          </p:cNvSpPr>
          <p:nvPr>
            <p:ph type="body" sz="quarter" idx="13"/>
          </p:nvPr>
        </p:nvSpPr>
        <p:spPr/>
        <p:txBody>
          <a:bodyPr/>
          <a:lstStyle/>
          <a:p>
            <a:r>
              <a:rPr lang="en-US"/>
              <a:t>Misconfigurations</a:t>
            </a:r>
          </a:p>
        </p:txBody>
      </p:sp>
      <p:sp>
        <p:nvSpPr>
          <p:cNvPr id="4" name="Text Placeholder 3">
            <a:extLst>
              <a:ext uri="{FF2B5EF4-FFF2-40B4-BE49-F238E27FC236}">
                <a16:creationId xmlns:a16="http://schemas.microsoft.com/office/drawing/2014/main" id="{5FBFBEC8-8C31-C977-9517-2C3E7C4C546E}"/>
              </a:ext>
            </a:extLst>
          </p:cNvPr>
          <p:cNvSpPr>
            <a:spLocks noGrp="1"/>
          </p:cNvSpPr>
          <p:nvPr>
            <p:ph type="body" sz="quarter" idx="14"/>
          </p:nvPr>
        </p:nvSpPr>
        <p:spPr/>
        <p:txBody>
          <a:bodyPr/>
          <a:lstStyle/>
          <a:p>
            <a:r>
              <a:rPr lang="en-US"/>
              <a:t>Vulnerable Images</a:t>
            </a:r>
          </a:p>
        </p:txBody>
      </p:sp>
      <p:sp>
        <p:nvSpPr>
          <p:cNvPr id="5" name="Text Placeholder 4">
            <a:extLst>
              <a:ext uri="{FF2B5EF4-FFF2-40B4-BE49-F238E27FC236}">
                <a16:creationId xmlns:a16="http://schemas.microsoft.com/office/drawing/2014/main" id="{64DF6D64-E8A9-7C7B-2611-BF40D6DF349D}"/>
              </a:ext>
            </a:extLst>
          </p:cNvPr>
          <p:cNvSpPr>
            <a:spLocks noGrp="1"/>
          </p:cNvSpPr>
          <p:nvPr>
            <p:ph type="body" sz="quarter" idx="15"/>
          </p:nvPr>
        </p:nvSpPr>
        <p:spPr/>
        <p:txBody>
          <a:bodyPr/>
          <a:lstStyle/>
          <a:p>
            <a:r>
              <a:rPr lang="en-US"/>
              <a:t>Exposed API Endpoints</a:t>
            </a:r>
          </a:p>
        </p:txBody>
      </p:sp>
      <p:sp>
        <p:nvSpPr>
          <p:cNvPr id="6" name="Text Placeholder 5">
            <a:extLst>
              <a:ext uri="{FF2B5EF4-FFF2-40B4-BE49-F238E27FC236}">
                <a16:creationId xmlns:a16="http://schemas.microsoft.com/office/drawing/2014/main" id="{A45830C7-A1AA-195F-47DC-1D5D3AEDA20F}"/>
              </a:ext>
            </a:extLst>
          </p:cNvPr>
          <p:cNvSpPr>
            <a:spLocks noGrp="1"/>
          </p:cNvSpPr>
          <p:nvPr>
            <p:ph type="body" sz="quarter" idx="16"/>
          </p:nvPr>
        </p:nvSpPr>
        <p:spPr/>
        <p:txBody>
          <a:bodyPr/>
          <a:lstStyle/>
          <a:p>
            <a:r>
              <a:rPr lang="en-US"/>
              <a:t>Misconfigurations are common. Examples include overly permissive RBAC roles, improper network policies, and flawed role bindings which can expose clusters to attacks.</a:t>
            </a:r>
          </a:p>
        </p:txBody>
      </p:sp>
      <p:sp>
        <p:nvSpPr>
          <p:cNvPr id="7" name="Text Placeholder 6">
            <a:extLst>
              <a:ext uri="{FF2B5EF4-FFF2-40B4-BE49-F238E27FC236}">
                <a16:creationId xmlns:a16="http://schemas.microsoft.com/office/drawing/2014/main" id="{990F98DD-FA53-ECB0-7C0B-385FF11AF14E}"/>
              </a:ext>
            </a:extLst>
          </p:cNvPr>
          <p:cNvSpPr>
            <a:spLocks noGrp="1"/>
          </p:cNvSpPr>
          <p:nvPr>
            <p:ph type="body" sz="quarter" idx="17"/>
          </p:nvPr>
        </p:nvSpPr>
        <p:spPr/>
        <p:txBody>
          <a:bodyPr/>
          <a:lstStyle/>
          <a:p>
            <a:r>
              <a:rPr lang="en-US"/>
              <a:t>Using outdated or insecure images can introduce vulnerabilities. Regular scanning for vulnerabilities and maintaining a secure image registry are key to mitigating these risks.</a:t>
            </a:r>
          </a:p>
        </p:txBody>
      </p:sp>
      <p:sp>
        <p:nvSpPr>
          <p:cNvPr id="8" name="Text Placeholder 7">
            <a:extLst>
              <a:ext uri="{FF2B5EF4-FFF2-40B4-BE49-F238E27FC236}">
                <a16:creationId xmlns:a16="http://schemas.microsoft.com/office/drawing/2014/main" id="{6757CBD9-F925-3C5F-AD67-496DB0F33976}"/>
              </a:ext>
            </a:extLst>
          </p:cNvPr>
          <p:cNvSpPr>
            <a:spLocks noGrp="1"/>
          </p:cNvSpPr>
          <p:nvPr>
            <p:ph type="body" sz="quarter" idx="18"/>
          </p:nvPr>
        </p:nvSpPr>
        <p:spPr/>
        <p:txBody>
          <a:bodyPr/>
          <a:lstStyle/>
          <a:p>
            <a:r>
              <a:rPr lang="en-US"/>
              <a:t>Open and unsecured API endpoints can be exploited by attackers. Securing endpoints with authentication and encryption is crucial to protect the cluster.</a:t>
            </a:r>
          </a:p>
        </p:txBody>
      </p:sp>
    </p:spTree>
    <p:extLst>
      <p:ext uri="{BB962C8B-B14F-4D97-AF65-F5344CB8AC3E}">
        <p14:creationId xmlns:p14="http://schemas.microsoft.com/office/powerpoint/2010/main" val="3089581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77D80-48A9-0510-2534-56F9560D0418}"/>
              </a:ext>
            </a:extLst>
          </p:cNvPr>
          <p:cNvSpPr>
            <a:spLocks noGrp="1"/>
          </p:cNvSpPr>
          <p:nvPr>
            <p:ph type="title"/>
          </p:nvPr>
        </p:nvSpPr>
        <p:spPr/>
        <p:txBody>
          <a:bodyPr/>
          <a:lstStyle/>
          <a:p>
            <a:r>
              <a:rPr lang="en-US"/>
              <a:t>Impact Analysis</a:t>
            </a:r>
          </a:p>
        </p:txBody>
      </p:sp>
      <p:pic>
        <p:nvPicPr>
          <p:cNvPr id="9" name="Picture Placeholder 8">
            <a:extLst>
              <a:ext uri="{FF2B5EF4-FFF2-40B4-BE49-F238E27FC236}">
                <a16:creationId xmlns:a16="http://schemas.microsoft.com/office/drawing/2014/main" id="{419F7888-9D67-7009-C4B0-5747D1FC7B0A}"/>
              </a:ext>
            </a:extLst>
          </p:cNvPr>
          <p:cNvPicPr>
            <a:picLocks noGrp="1" noChangeAspect="1"/>
          </p:cNvPicPr>
          <p:nvPr>
            <p:ph type="pic" sz="quarter" idx="19"/>
          </p:nvPr>
        </p:nvPicPr>
        <p:blipFill>
          <a:blip r:embed="rId2"/>
          <a:srcRect l="27159" r="27159"/>
          <a:stretch>
            <a:fillRect/>
          </a:stretch>
        </p:blipFill>
        <p:spPr/>
      </p:pic>
      <p:sp>
        <p:nvSpPr>
          <p:cNvPr id="4" name="Text Placeholder 3">
            <a:extLst>
              <a:ext uri="{FF2B5EF4-FFF2-40B4-BE49-F238E27FC236}">
                <a16:creationId xmlns:a16="http://schemas.microsoft.com/office/drawing/2014/main" id="{C11EC42A-12F1-5EA1-97A1-9BA99EE1C1DE}"/>
              </a:ext>
            </a:extLst>
          </p:cNvPr>
          <p:cNvSpPr>
            <a:spLocks noGrp="1"/>
          </p:cNvSpPr>
          <p:nvPr>
            <p:ph type="body" sz="quarter" idx="21"/>
          </p:nvPr>
        </p:nvSpPr>
        <p:spPr/>
        <p:txBody>
          <a:bodyPr/>
          <a:lstStyle/>
          <a:p>
            <a:r>
              <a:rPr lang="en-US"/>
              <a:t>Potential Data Breaches</a:t>
            </a:r>
          </a:p>
        </p:txBody>
      </p:sp>
      <p:sp>
        <p:nvSpPr>
          <p:cNvPr id="5" name="Text Placeholder 4">
            <a:extLst>
              <a:ext uri="{FF2B5EF4-FFF2-40B4-BE49-F238E27FC236}">
                <a16:creationId xmlns:a16="http://schemas.microsoft.com/office/drawing/2014/main" id="{5AFDDCC8-E8FC-9848-76F7-6E02835B816E}"/>
              </a:ext>
            </a:extLst>
          </p:cNvPr>
          <p:cNvSpPr>
            <a:spLocks noGrp="1"/>
          </p:cNvSpPr>
          <p:nvPr>
            <p:ph type="body" sz="quarter" idx="17"/>
          </p:nvPr>
        </p:nvSpPr>
        <p:spPr/>
        <p:txBody>
          <a:bodyPr/>
          <a:lstStyle/>
          <a:p>
            <a:r>
              <a:rPr lang="en-US"/>
              <a:t>Many attack vectors can lead to data breaches, compromising sensitive information, and resulting in significant financial and reputational damage.</a:t>
            </a:r>
          </a:p>
        </p:txBody>
      </p:sp>
      <p:sp>
        <p:nvSpPr>
          <p:cNvPr id="6" name="Text Placeholder 5">
            <a:extLst>
              <a:ext uri="{FF2B5EF4-FFF2-40B4-BE49-F238E27FC236}">
                <a16:creationId xmlns:a16="http://schemas.microsoft.com/office/drawing/2014/main" id="{3AB20461-06F0-673A-DA11-8A91A32799FF}"/>
              </a:ext>
            </a:extLst>
          </p:cNvPr>
          <p:cNvSpPr>
            <a:spLocks noGrp="1"/>
          </p:cNvSpPr>
          <p:nvPr>
            <p:ph type="body" sz="quarter" idx="18"/>
          </p:nvPr>
        </p:nvSpPr>
        <p:spPr/>
        <p:txBody>
          <a:bodyPr/>
          <a:lstStyle/>
          <a:p>
            <a:r>
              <a:rPr lang="en-US"/>
              <a:t>Exploiting vulnerabilities can result in service disruptions. This can affect operational integrity, leading to loss of trust from users and clients.</a:t>
            </a:r>
          </a:p>
        </p:txBody>
      </p:sp>
      <p:sp>
        <p:nvSpPr>
          <p:cNvPr id="8" name="Text Placeholder 7">
            <a:extLst>
              <a:ext uri="{FF2B5EF4-FFF2-40B4-BE49-F238E27FC236}">
                <a16:creationId xmlns:a16="http://schemas.microsoft.com/office/drawing/2014/main" id="{E196DD3E-C1A0-3064-C038-A456B387FA6A}"/>
              </a:ext>
            </a:extLst>
          </p:cNvPr>
          <p:cNvSpPr>
            <a:spLocks noGrp="1"/>
          </p:cNvSpPr>
          <p:nvPr>
            <p:ph type="body" sz="quarter" idx="22"/>
          </p:nvPr>
        </p:nvSpPr>
        <p:spPr/>
        <p:txBody>
          <a:bodyPr/>
          <a:lstStyle/>
          <a:p>
            <a:r>
              <a:rPr lang="en-US"/>
              <a:t>Service Downtime</a:t>
            </a:r>
          </a:p>
        </p:txBody>
      </p:sp>
    </p:spTree>
    <p:extLst>
      <p:ext uri="{BB962C8B-B14F-4D97-AF65-F5344CB8AC3E}">
        <p14:creationId xmlns:p14="http://schemas.microsoft.com/office/powerpoint/2010/main" val="4093706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B48EE-0B88-83D9-1792-02F8720875DF}"/>
              </a:ext>
            </a:extLst>
          </p:cNvPr>
          <p:cNvSpPr>
            <a:spLocks noGrp="1"/>
          </p:cNvSpPr>
          <p:nvPr>
            <p:ph type="title"/>
          </p:nvPr>
        </p:nvSpPr>
        <p:spPr/>
        <p:txBody>
          <a:bodyPr/>
          <a:lstStyle/>
          <a:p>
            <a:r>
              <a:rPr lang="en-US"/>
              <a:t>Mitigation Strategies</a:t>
            </a:r>
          </a:p>
        </p:txBody>
      </p:sp>
      <p:sp>
        <p:nvSpPr>
          <p:cNvPr id="3" name="Text Placeholder 2">
            <a:extLst>
              <a:ext uri="{FF2B5EF4-FFF2-40B4-BE49-F238E27FC236}">
                <a16:creationId xmlns:a16="http://schemas.microsoft.com/office/drawing/2014/main" id="{1A6A3525-B617-4D13-B540-AC00B3872FC0}"/>
              </a:ext>
            </a:extLst>
          </p:cNvPr>
          <p:cNvSpPr>
            <a:spLocks noGrp="1"/>
          </p:cNvSpPr>
          <p:nvPr>
            <p:ph type="body" sz="quarter" idx="13"/>
          </p:nvPr>
        </p:nvSpPr>
        <p:spPr/>
        <p:txBody>
          <a:bodyPr/>
          <a:lstStyle/>
          <a:p>
            <a:r>
              <a:rPr lang="en-US"/>
              <a:t>Configuration Hardening</a:t>
            </a:r>
          </a:p>
        </p:txBody>
      </p:sp>
      <p:sp>
        <p:nvSpPr>
          <p:cNvPr id="4" name="Text Placeholder 3">
            <a:extLst>
              <a:ext uri="{FF2B5EF4-FFF2-40B4-BE49-F238E27FC236}">
                <a16:creationId xmlns:a16="http://schemas.microsoft.com/office/drawing/2014/main" id="{0ECE7550-5576-B567-98A4-1EE65F149BBF}"/>
              </a:ext>
            </a:extLst>
          </p:cNvPr>
          <p:cNvSpPr>
            <a:spLocks noGrp="1"/>
          </p:cNvSpPr>
          <p:nvPr>
            <p:ph type="body" sz="quarter" idx="14"/>
          </p:nvPr>
        </p:nvSpPr>
        <p:spPr/>
        <p:txBody>
          <a:bodyPr/>
          <a:lstStyle/>
          <a:p>
            <a:r>
              <a:rPr lang="en-US"/>
              <a:t>Image Security</a:t>
            </a:r>
          </a:p>
        </p:txBody>
      </p:sp>
      <p:sp>
        <p:nvSpPr>
          <p:cNvPr id="5" name="Text Placeholder 4">
            <a:extLst>
              <a:ext uri="{FF2B5EF4-FFF2-40B4-BE49-F238E27FC236}">
                <a16:creationId xmlns:a16="http://schemas.microsoft.com/office/drawing/2014/main" id="{795F7382-D056-204B-EABA-B1F07C159009}"/>
              </a:ext>
            </a:extLst>
          </p:cNvPr>
          <p:cNvSpPr>
            <a:spLocks noGrp="1"/>
          </p:cNvSpPr>
          <p:nvPr>
            <p:ph type="body" sz="quarter" idx="15"/>
          </p:nvPr>
        </p:nvSpPr>
        <p:spPr/>
        <p:txBody>
          <a:bodyPr/>
          <a:lstStyle/>
          <a:p>
            <a:r>
              <a:rPr lang="en-US"/>
              <a:t>Network Security Measures</a:t>
            </a:r>
          </a:p>
        </p:txBody>
      </p:sp>
      <p:sp>
        <p:nvSpPr>
          <p:cNvPr id="6" name="Text Placeholder 5">
            <a:extLst>
              <a:ext uri="{FF2B5EF4-FFF2-40B4-BE49-F238E27FC236}">
                <a16:creationId xmlns:a16="http://schemas.microsoft.com/office/drawing/2014/main" id="{2D342E8A-0A31-1FE9-291C-22216DC1DA0F}"/>
              </a:ext>
            </a:extLst>
          </p:cNvPr>
          <p:cNvSpPr>
            <a:spLocks noGrp="1"/>
          </p:cNvSpPr>
          <p:nvPr>
            <p:ph type="body" sz="quarter" idx="16"/>
          </p:nvPr>
        </p:nvSpPr>
        <p:spPr>
          <a:xfrm>
            <a:off x="1088573" y="4160520"/>
            <a:ext cx="2917371" cy="2057400"/>
          </a:xfrm>
        </p:spPr>
        <p:txBody>
          <a:bodyPr/>
          <a:lstStyle/>
          <a:p>
            <a:r>
              <a:rPr lang="en-US" dirty="0"/>
              <a:t>Employ best practices for configuration management. Regular audits and adherence to security benchmarks enhance resilience against attacks.</a:t>
            </a:r>
          </a:p>
        </p:txBody>
      </p:sp>
      <p:sp>
        <p:nvSpPr>
          <p:cNvPr id="7" name="Text Placeholder 6">
            <a:extLst>
              <a:ext uri="{FF2B5EF4-FFF2-40B4-BE49-F238E27FC236}">
                <a16:creationId xmlns:a16="http://schemas.microsoft.com/office/drawing/2014/main" id="{E661ED29-6579-E40A-9A5A-62DAB36F3052}"/>
              </a:ext>
            </a:extLst>
          </p:cNvPr>
          <p:cNvSpPr>
            <a:spLocks noGrp="1"/>
          </p:cNvSpPr>
          <p:nvPr>
            <p:ph type="body" sz="quarter" idx="17"/>
          </p:nvPr>
        </p:nvSpPr>
        <p:spPr>
          <a:xfrm>
            <a:off x="4675414" y="4160520"/>
            <a:ext cx="2917371" cy="2057400"/>
          </a:xfrm>
        </p:spPr>
        <p:txBody>
          <a:bodyPr/>
          <a:lstStyle/>
          <a:p>
            <a:r>
              <a:rPr lang="en-US" dirty="0"/>
              <a:t>Implement rigorous image scanning protocols and use trusted repositories only to prevent vulnerabilities introduced via container images.</a:t>
            </a:r>
          </a:p>
        </p:txBody>
      </p:sp>
      <p:sp>
        <p:nvSpPr>
          <p:cNvPr id="8" name="Text Placeholder 7">
            <a:extLst>
              <a:ext uri="{FF2B5EF4-FFF2-40B4-BE49-F238E27FC236}">
                <a16:creationId xmlns:a16="http://schemas.microsoft.com/office/drawing/2014/main" id="{176978CB-596A-6838-6B72-E1A3C8D2DD52}"/>
              </a:ext>
            </a:extLst>
          </p:cNvPr>
          <p:cNvSpPr>
            <a:spLocks noGrp="1"/>
          </p:cNvSpPr>
          <p:nvPr>
            <p:ph type="body" sz="quarter" idx="18"/>
          </p:nvPr>
        </p:nvSpPr>
        <p:spPr>
          <a:xfrm>
            <a:off x="8284028" y="4160520"/>
            <a:ext cx="2917371" cy="2057400"/>
          </a:xfrm>
        </p:spPr>
        <p:txBody>
          <a:bodyPr/>
          <a:lstStyle/>
          <a:p>
            <a:r>
              <a:rPr lang="en-US" dirty="0"/>
              <a:t>Utilize network segmentation and enforce strict ingress and egress policies to substantially reduce the exposure of your Kubernetes cluster.</a:t>
            </a:r>
          </a:p>
        </p:txBody>
      </p:sp>
      <p:pic>
        <p:nvPicPr>
          <p:cNvPr id="9" name="Picture 8">
            <a:extLst>
              <a:ext uri="{FF2B5EF4-FFF2-40B4-BE49-F238E27FC236}">
                <a16:creationId xmlns:a16="http://schemas.microsoft.com/office/drawing/2014/main" id="{D1BA3DF0-938D-F100-D7EF-9D50327F64ED}"/>
              </a:ext>
            </a:extLst>
          </p:cNvPr>
          <p:cNvPicPr>
            <a:picLocks noChangeAspect="1"/>
          </p:cNvPicPr>
          <p:nvPr/>
        </p:nvPicPr>
        <p:blipFill>
          <a:blip r:embed="rId2"/>
          <a:stretch>
            <a:fillRect/>
          </a:stretch>
        </p:blipFill>
        <p:spPr>
          <a:xfrm>
            <a:off x="38861" y="3447088"/>
            <a:ext cx="12190476" cy="552381"/>
          </a:xfrm>
          <a:prstGeom prst="rect">
            <a:avLst/>
          </a:prstGeom>
        </p:spPr>
      </p:pic>
    </p:spTree>
    <p:extLst>
      <p:ext uri="{BB962C8B-B14F-4D97-AF65-F5344CB8AC3E}">
        <p14:creationId xmlns:p14="http://schemas.microsoft.com/office/powerpoint/2010/main" val="1281328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Table 0"/>
          <p:cNvGraphicFramePr>
            <a:graphicFrameLocks noGrp="1"/>
          </p:cNvGraphicFramePr>
          <p:nvPr/>
        </p:nvGraphicFramePr>
        <p:xfrm>
          <a:off x="853440" y="2438400"/>
          <a:ext cx="10363200" cy="2621280"/>
        </p:xfrm>
        <a:graphic>
          <a:graphicData uri="http://schemas.openxmlformats.org/drawingml/2006/table">
            <a:tbl>
              <a:tblPr/>
              <a:tblGrid>
                <a:gridCol w="3454400">
                  <a:extLst>
                    <a:ext uri="{9D8B030D-6E8A-4147-A177-3AD203B41FA5}">
                      <a16:colId xmlns:a16="http://schemas.microsoft.com/office/drawing/2014/main" val="20000"/>
                    </a:ext>
                  </a:extLst>
                </a:gridCol>
                <a:gridCol w="3454400">
                  <a:extLst>
                    <a:ext uri="{9D8B030D-6E8A-4147-A177-3AD203B41FA5}">
                      <a16:colId xmlns:a16="http://schemas.microsoft.com/office/drawing/2014/main" val="20001"/>
                    </a:ext>
                  </a:extLst>
                </a:gridCol>
                <a:gridCol w="3454400">
                  <a:extLst>
                    <a:ext uri="{9D8B030D-6E8A-4147-A177-3AD203B41FA5}">
                      <a16:colId xmlns:a16="http://schemas.microsoft.com/office/drawing/2014/main" val="20002"/>
                    </a:ext>
                  </a:extLst>
                </a:gridCol>
              </a:tblGrid>
              <a:tr h="524256">
                <a:tc>
                  <a:txBody>
                    <a:bodyPr/>
                    <a:lstStyle/>
                    <a:p>
                      <a:pPr marL="0" indent="0">
                        <a:buNone/>
                      </a:pPr>
                      <a:r>
                        <a:rPr lang="en-US" sz="1400" dirty="0">
                          <a:solidFill>
                            <a:srgbClr val="000000"/>
                          </a:solidFill>
                          <a:latin typeface="Poppins SemiBold" pitchFamily="34" charset="0"/>
                          <a:ea typeface="Poppins SemiBold" pitchFamily="34" charset="-122"/>
                          <a:cs typeface="Poppins SemiBold" pitchFamily="34" charset="-120"/>
                        </a:rPr>
                        <a:t>Attack Vector</a:t>
                      </a:r>
                      <a:endParaRPr lang="en-US" sz="1400" dirty="0">
                        <a:latin typeface="Poppins SemiBold" charset="0"/>
                        <a:ea typeface="Poppins SemiBold" charset="0"/>
                        <a:cs typeface="Poppins SemiBold"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CDC8"/>
                    </a:solidFill>
                  </a:tcPr>
                </a:tc>
                <a:tc>
                  <a:txBody>
                    <a:bodyPr/>
                    <a:lstStyle/>
                    <a:p>
                      <a:pPr marL="0" indent="0">
                        <a:buNone/>
                      </a:pPr>
                      <a:r>
                        <a:rPr lang="en-US" sz="1400" dirty="0">
                          <a:solidFill>
                            <a:srgbClr val="000000"/>
                          </a:solidFill>
                          <a:latin typeface="Poppins SemiBold" pitchFamily="34" charset="0"/>
                          <a:ea typeface="Poppins SemiBold" pitchFamily="34" charset="-122"/>
                          <a:cs typeface="Poppins SemiBold" pitchFamily="34" charset="-120"/>
                        </a:rPr>
                        <a:t>Risk Level</a:t>
                      </a:r>
                      <a:endParaRPr lang="en-US" sz="1400" dirty="0">
                        <a:latin typeface="Poppins SemiBold" charset="0"/>
                        <a:ea typeface="Poppins SemiBold" charset="0"/>
                        <a:cs typeface="Poppins SemiBold"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CDC8"/>
                    </a:solidFill>
                  </a:tcPr>
                </a:tc>
                <a:tc>
                  <a:txBody>
                    <a:bodyPr/>
                    <a:lstStyle/>
                    <a:p>
                      <a:pPr marL="0" indent="0">
                        <a:buNone/>
                      </a:pPr>
                      <a:r>
                        <a:rPr lang="en-US" sz="1400" dirty="0">
                          <a:solidFill>
                            <a:srgbClr val="000000"/>
                          </a:solidFill>
                          <a:latin typeface="Poppins SemiBold" pitchFamily="34" charset="0"/>
                          <a:ea typeface="Poppins SemiBold" pitchFamily="34" charset="-122"/>
                          <a:cs typeface="Poppins SemiBold" pitchFamily="34" charset="-120"/>
                        </a:rPr>
                        <a:t>Mitigation</a:t>
                      </a:r>
                      <a:endParaRPr lang="en-US" sz="1400" dirty="0">
                        <a:latin typeface="Poppins SemiBold" charset="0"/>
                        <a:ea typeface="Poppins SemiBold" charset="0"/>
                        <a:cs typeface="Poppins SemiBold"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CDC8"/>
                    </a:solidFill>
                  </a:tcPr>
                </a:tc>
                <a:extLst>
                  <a:ext uri="{0D108BD9-81ED-4DB2-BD59-A6C34878D82A}">
                    <a16:rowId xmlns:a16="http://schemas.microsoft.com/office/drawing/2014/main" val="10000"/>
                  </a:ext>
                </a:extLst>
              </a:tr>
              <a:tr h="524256">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Misconfigurations</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High</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Regular audits and RBAC configurations</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a16="http://schemas.microsoft.com/office/drawing/2014/main" val="10001"/>
                  </a:ext>
                </a:extLst>
              </a:tr>
              <a:tr h="524256">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Vulnerable Images</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F2F2"/>
                    </a:solidFill>
                  </a:tcPr>
                </a:tc>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Medium</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F2F2"/>
                    </a:solidFill>
                  </a:tcPr>
                </a:tc>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Continuous image scanning</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F2F2"/>
                    </a:solidFill>
                  </a:tcPr>
                </a:tc>
                <a:extLst>
                  <a:ext uri="{0D108BD9-81ED-4DB2-BD59-A6C34878D82A}">
                    <a16:rowId xmlns:a16="http://schemas.microsoft.com/office/drawing/2014/main" val="10002"/>
                  </a:ext>
                </a:extLst>
              </a:tr>
              <a:tr h="524256">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Exposed API</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High</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Implement secure access controls</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a16="http://schemas.microsoft.com/office/drawing/2014/main" val="10003"/>
                  </a:ext>
                </a:extLst>
              </a:tr>
              <a:tr h="524256">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Insecure Network Policies</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F2F2"/>
                    </a:solidFill>
                  </a:tcPr>
                </a:tc>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High</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F2F2"/>
                    </a:solidFill>
                  </a:tcPr>
                </a:tc>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Enforce strict network policies</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F2F2"/>
                    </a:solidFill>
                  </a:tcPr>
                </a:tc>
                <a:extLst>
                  <a:ext uri="{0D108BD9-81ED-4DB2-BD59-A6C34878D82A}">
                    <a16:rowId xmlns:a16="http://schemas.microsoft.com/office/drawing/2014/main" val="10004"/>
                  </a:ext>
                </a:extLst>
              </a:tr>
            </a:tbl>
          </a:graphicData>
        </a:graphic>
      </p:graphicFrame>
      <p:sp>
        <p:nvSpPr>
          <p:cNvPr id="3" name="Text 0"/>
          <p:cNvSpPr/>
          <p:nvPr/>
        </p:nvSpPr>
        <p:spPr>
          <a:xfrm>
            <a:off x="914400" y="723900"/>
            <a:ext cx="10439400" cy="13208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800">
                <a:latin typeface="Poppins"/>
                <a:cs typeface="Poppins"/>
              </a:rPr>
              <a:t>Summary of Risks</a:t>
            </a:r>
            <a:endParaRPr lang="en-US" sz="4800" dirty="0">
              <a:latin typeface="Poppins"/>
              <a:cs typeface="Poppins"/>
            </a:endParaRPr>
          </a:p>
        </p:txBody>
      </p:sp>
      <p:sp>
        <p:nvSpPr>
          <p:cNvPr id="4" name="Shape 1"/>
          <p:cNvSpPr/>
          <p:nvPr/>
        </p:nvSpPr>
        <p:spPr>
          <a:xfrm>
            <a:off x="1219200" y="1219200"/>
            <a:ext cx="1219200" cy="1219200"/>
          </a:xfrm>
          <a:prstGeom prst="line">
            <a:avLst/>
          </a:prstGeom>
          <a:noFill/>
          <a:ln/>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0758D-0EEF-2D74-F136-B77DCC0BBD6F}"/>
              </a:ext>
            </a:extLst>
          </p:cNvPr>
          <p:cNvSpPr>
            <a:spLocks noGrp="1"/>
          </p:cNvSpPr>
          <p:nvPr>
            <p:ph type="title"/>
          </p:nvPr>
        </p:nvSpPr>
        <p:spPr/>
        <p:txBody>
          <a:bodyPr/>
          <a:lstStyle/>
          <a:p>
            <a:r>
              <a:rPr lang="en-US"/>
              <a:t>Q&amp;A Session</a:t>
            </a:r>
          </a:p>
        </p:txBody>
      </p:sp>
      <p:sp>
        <p:nvSpPr>
          <p:cNvPr id="3" name="Text Placeholder 2">
            <a:extLst>
              <a:ext uri="{FF2B5EF4-FFF2-40B4-BE49-F238E27FC236}">
                <a16:creationId xmlns:a16="http://schemas.microsoft.com/office/drawing/2014/main" id="{C65DB17B-3BD6-9568-2D92-BECB5F5C9FA1}"/>
              </a:ext>
            </a:extLst>
          </p:cNvPr>
          <p:cNvSpPr>
            <a:spLocks noGrp="1"/>
          </p:cNvSpPr>
          <p:nvPr>
            <p:ph type="body" sz="quarter" idx="13"/>
          </p:nvPr>
        </p:nvSpPr>
        <p:spPr/>
        <p:txBody>
          <a:bodyPr/>
          <a:lstStyle/>
          <a:p>
            <a:r>
              <a:rPr lang="en-US"/>
              <a:t>Open Discussion</a:t>
            </a:r>
          </a:p>
        </p:txBody>
      </p:sp>
      <p:sp>
        <p:nvSpPr>
          <p:cNvPr id="4" name="Text Placeholder 3">
            <a:extLst>
              <a:ext uri="{FF2B5EF4-FFF2-40B4-BE49-F238E27FC236}">
                <a16:creationId xmlns:a16="http://schemas.microsoft.com/office/drawing/2014/main" id="{8C39AFFC-3C51-0F51-FC52-157E46BDA7CB}"/>
              </a:ext>
            </a:extLst>
          </p:cNvPr>
          <p:cNvSpPr>
            <a:spLocks noGrp="1"/>
          </p:cNvSpPr>
          <p:nvPr>
            <p:ph type="body" sz="quarter" idx="16"/>
          </p:nvPr>
        </p:nvSpPr>
        <p:spPr/>
        <p:txBody>
          <a:bodyPr/>
          <a:lstStyle/>
          <a:p>
            <a:r>
              <a:rPr lang="en-US"/>
              <a:t>Now, let’s open the floor for questions. Feel free to ask about any of the attack vectors or mitigation strategies discussed.</a:t>
            </a:r>
          </a:p>
        </p:txBody>
      </p:sp>
      <p:pic>
        <p:nvPicPr>
          <p:cNvPr id="7" name="Picture Placeholder 6">
            <a:extLst>
              <a:ext uri="{FF2B5EF4-FFF2-40B4-BE49-F238E27FC236}">
                <a16:creationId xmlns:a16="http://schemas.microsoft.com/office/drawing/2014/main" id="{45F3591A-53B6-31F0-B266-9CCA8901B3FE}"/>
              </a:ext>
            </a:extLst>
          </p:cNvPr>
          <p:cNvPicPr>
            <a:picLocks noGrp="1" noChangeAspect="1"/>
          </p:cNvPicPr>
          <p:nvPr>
            <p:ph type="pic" sz="quarter" idx="19"/>
          </p:nvPr>
        </p:nvPicPr>
        <p:blipFill>
          <a:blip r:embed="rId2"/>
          <a:srcRect l="28148" r="28148"/>
          <a:stretch>
            <a:fillRect/>
          </a:stretch>
        </p:blipFill>
        <p:spPr/>
      </p:pic>
    </p:spTree>
    <p:extLst>
      <p:ext uri="{BB962C8B-B14F-4D97-AF65-F5344CB8AC3E}">
        <p14:creationId xmlns:p14="http://schemas.microsoft.com/office/powerpoint/2010/main" val="2953309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rra">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E11E49E-BF59-4708-9705-CD1E2A3EA44D}">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TotalTime>
  <Words>325</Words>
  <Application>Microsoft Office PowerPoint</Application>
  <PresentationFormat>Widescreen</PresentationFormat>
  <Paragraphs>45</Paragraphs>
  <Slides>7</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Aptos</vt:lpstr>
      <vt:lpstr>Aptos Display</vt:lpstr>
      <vt:lpstr>Arial</vt:lpstr>
      <vt:lpstr>Calibri</vt:lpstr>
      <vt:lpstr>Poppins</vt:lpstr>
      <vt:lpstr>Poppins SemiBold</vt:lpstr>
      <vt:lpstr>Office Theme</vt:lpstr>
      <vt:lpstr>Terra</vt:lpstr>
      <vt:lpstr>Top 5 Kubernetes Security Attack Vectors</vt:lpstr>
      <vt:lpstr>Overview of Attack Vectors</vt:lpstr>
      <vt:lpstr>Vector Details</vt:lpstr>
      <vt:lpstr>Impact Analysis</vt:lpstr>
      <vt:lpstr>Mitigation Strategies</vt:lpstr>
      <vt:lpstr>PowerPoint Presentation</vt:lpstr>
      <vt:lpstr>Q&amp;A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Eagle Eye</dc:creator>
  <cp:lastModifiedBy>Eagle Eye</cp:lastModifiedBy>
  <cp:revision>1</cp:revision>
  <dcterms:created xsi:type="dcterms:W3CDTF">2024-10-11T06:21:45Z</dcterms:created>
  <dcterms:modified xsi:type="dcterms:W3CDTF">2024-10-11T06:24:06Z</dcterms:modified>
</cp:coreProperties>
</file>