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87" r:id="rId3"/>
    <p:sldId id="288" r:id="rId4"/>
    <p:sldId id="289" r:id="rId5"/>
    <p:sldId id="290" r:id="rId6"/>
    <p:sldId id="256" r:id="rId7"/>
    <p:sldId id="292" r:id="rId8"/>
    <p:sldId id="2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2F2E2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8D36-4E25-A07F-260F4D9BD728}"/>
              </c:ext>
            </c:extLst>
          </c:dPt>
          <c:dPt>
            <c:idx val="1"/>
            <c:bubble3D val="0"/>
            <c:spPr>
              <a:solidFill>
                <a:srgbClr val="B5B4B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8D36-4E25-A07F-260F4D9BD728}"/>
              </c:ext>
            </c:extLst>
          </c:dPt>
          <c:cat>
            <c:strRef>
              <c:f>Sheet1!$A$2:$A$3</c:f>
              <c:strCache>
                <c:ptCount val="2"/>
                <c:pt idx="0">
                  <c:v>Data Breaches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36-4E25-A07F-260F4D9BD7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2F2E2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52D9-4B0D-AFE9-D395A2A805F2}"/>
              </c:ext>
            </c:extLst>
          </c:dPt>
          <c:dPt>
            <c:idx val="1"/>
            <c:bubble3D val="0"/>
            <c:spPr>
              <a:solidFill>
                <a:srgbClr val="B5B4B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52D9-4B0D-AFE9-D395A2A805F2}"/>
              </c:ext>
            </c:extLst>
          </c:dPt>
          <c:cat>
            <c:strRef>
              <c:f>Sheet1!$A$2:$A$3</c:f>
              <c:strCache>
                <c:ptCount val="2"/>
                <c:pt idx="0">
                  <c:v>Misconfigurations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D9-4B0D-AFE9-D395A2A805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2F2E2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A9B7-4DFC-8015-26D0E1DEACBB}"/>
              </c:ext>
            </c:extLst>
          </c:dPt>
          <c:dPt>
            <c:idx val="1"/>
            <c:bubble3D val="0"/>
            <c:spPr>
              <a:solidFill>
                <a:srgbClr val="B5B4B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A9B7-4DFC-8015-26D0E1DEACBB}"/>
              </c:ext>
            </c:extLst>
          </c:dPt>
          <c:cat>
            <c:strRef>
              <c:f>Sheet1!$A$2:$A$3</c:f>
              <c:strCache>
                <c:ptCount val="2"/>
                <c:pt idx="0">
                  <c:v>Hacking Attempts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B7-4DFC-8015-26D0E1DEAC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2F2E2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DC35-4BE2-BC46-7ADA58C27CB5}"/>
              </c:ext>
            </c:extLst>
          </c:dPt>
          <c:dPt>
            <c:idx val="1"/>
            <c:bubble3D val="0"/>
            <c:spPr>
              <a:solidFill>
                <a:srgbClr val="B5B4B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DC35-4BE2-BC46-7ADA58C27CB5}"/>
              </c:ext>
            </c:extLst>
          </c:dPt>
          <c:cat>
            <c:strRef>
              <c:f>Sheet1!$A$2:$A$3</c:f>
              <c:strCache>
                <c:ptCount val="2"/>
                <c:pt idx="0">
                  <c:v>Malware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35-4BE2-BC46-7ADA58C27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23C88-B60A-4E7B-8217-B592110A652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3CAC8-A70C-4B23-A9AF-65E84A60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1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8E97-5702-6D95-03EE-A4A1DA2D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1C881-DFAA-70E0-1997-EF2BE87BF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A7172-A6B4-F1E7-BFC2-FCC52883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1D8A-1A9B-42BD-9E7D-DC70FC8158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F6F4-EF79-47FF-1E83-8027FC3E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30489-F0E3-E143-1991-B10709E9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7C9B-F717-4B0A-967A-5B7A596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6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2951-FF6A-39C5-5A81-4ECAD43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AA631-FEC1-6088-E765-52D351AC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30BFC-E95D-9491-5619-76C06E16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1D8A-1A9B-42BD-9E7D-DC70FC8158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E93FB-9404-165C-1AA9-12170615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F157A-5D47-3ABF-0D40-B227984C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7C9B-F717-4B0A-967A-5B7A596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B8061-03FB-B508-EC01-B1B16C089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18D96-FF1B-032E-91D4-24F31FEA4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118F4-96B6-136F-EA6D-B34249C4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1D8A-1A9B-42BD-9E7D-DC70FC8158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4535C-8777-9152-B1AB-9C083395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B1AE3-2A31-67F7-E903-9D12B585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7C9B-F717-4B0A-967A-5B7A596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1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pPr algn="r"/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894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622530"/>
            <a:ext cx="4616483" cy="2926437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4833" y="3622530"/>
            <a:ext cx="4401600" cy="2926437"/>
          </a:xfrm>
        </p:spPr>
        <p:txBody>
          <a:bodyPr>
            <a:normAutofit/>
          </a:bodyPr>
          <a:lstStyle>
            <a:lvl1pPr algn="l">
              <a:defRPr sz="14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6000" y="1269000"/>
            <a:ext cx="2280000" cy="2160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4833" y="2949000"/>
            <a:ext cx="4401600" cy="480000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54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02F8C3-F00F-4E27-5DA6-A2641DD8B6DB}"/>
              </a:ext>
            </a:extLst>
          </p:cNvPr>
          <p:cNvSpPr/>
          <p:nvPr userDrawn="1"/>
        </p:nvSpPr>
        <p:spPr>
          <a:xfrm>
            <a:off x="946149" y="1524000"/>
            <a:ext cx="4665132" cy="5024967"/>
          </a:xfrm>
          <a:prstGeom prst="roundRect">
            <a:avLst>
              <a:gd name="adj" fmla="val 2692"/>
            </a:avLst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94916" y="1524000"/>
            <a:ext cx="5361517" cy="5024967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3293" y="2062081"/>
            <a:ext cx="4250844" cy="448688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E63B7-D931-B133-8FA6-99393C16E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3293" y="1605279"/>
            <a:ext cx="4250844" cy="365761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99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50" y="5072095"/>
            <a:ext cx="10310283" cy="1358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87783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6966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D0099F9-FDA2-A9F6-57CB-FC34D12DC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5567" y="4673600"/>
            <a:ext cx="10310283" cy="302942"/>
          </a:xfrm>
        </p:spPr>
        <p:txBody>
          <a:bodyPr anchor="b">
            <a:no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139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49851" cy="2560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309033"/>
            <a:ext cx="5048252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6" y="3060205"/>
            <a:ext cx="4754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81262"/>
            <a:ext cx="5149851" cy="2967704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654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60433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6" y="309034"/>
            <a:ext cx="4670400" cy="623993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877671"/>
            <a:ext cx="51604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384611"/>
            <a:ext cx="5136346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665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5573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119967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647440"/>
            <a:ext cx="2712072" cy="2901526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647440"/>
            <a:ext cx="2712072" cy="2901526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0905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309033"/>
            <a:ext cx="10320867" cy="2908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53157"/>
            <a:ext cx="10320867" cy="76673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6"/>
            <a:ext cx="10320867" cy="168113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29860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0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1B11-E810-97BE-D081-14DCB1BB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132A-957A-2B41-1B3A-49C696B94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72081-3938-AA90-A8D9-90B578B4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1D8A-1A9B-42BD-9E7D-DC70FC8158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34878-5611-34E8-D558-83201158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C48E-A6BC-88E6-9914-2FBDA4F3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7C9B-F717-4B0A-967A-5B7A596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80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72967"/>
            <a:ext cx="10320867" cy="2976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1894398"/>
            <a:ext cx="10320867" cy="15177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426687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304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2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4993766"/>
            <a:ext cx="10320864" cy="1555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8472" y="2008095"/>
            <a:ext cx="3787959" cy="236697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8B225C-4574-4169-99B1-3FFBD32E9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583643"/>
            <a:ext cx="10320865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EFEB615-7805-C2F5-0C2F-3E4AF83FE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3762" y="1528887"/>
            <a:ext cx="3782669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465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542" y="309033"/>
            <a:ext cx="5138400" cy="2644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5"/>
            <a:ext cx="472274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275359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693DB84-420D-5CDE-49A5-EED8F391E7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8" y="756064"/>
            <a:ext cx="4456800" cy="26448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933">
                <a:solidFill>
                  <a:schemeClr val="tx1"/>
                </a:solidFill>
              </a:defRPr>
            </a:lvl2pPr>
            <a:lvl3pPr>
              <a:defRPr sz="800">
                <a:solidFill>
                  <a:schemeClr val="tx1"/>
                </a:solidFill>
              </a:defRPr>
            </a:lvl3pPr>
            <a:lvl4pPr>
              <a:defRPr sz="733">
                <a:solidFill>
                  <a:schemeClr val="tx1"/>
                </a:solidFill>
              </a:defRPr>
            </a:lvl4pPr>
            <a:lvl5pPr>
              <a:defRPr sz="7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AD573DD-7162-181F-4757-454D200FAD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8" y="309033"/>
            <a:ext cx="44568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098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6589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23510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F270CF7-D74E-AF4D-86D1-6B50BA817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4105938"/>
            <a:ext cx="5160000" cy="244302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49B3FD1-8F83-390B-8BA6-0DDE686EE2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3648731"/>
            <a:ext cx="5160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639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25251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836894"/>
            <a:ext cx="2712072" cy="27120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8E8950D-5AAE-8D54-D70F-7F5338ECA7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632" y="717000"/>
            <a:ext cx="4516800" cy="27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8869D27-0CC0-2CA8-0678-F219D8FA4A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39633" y="309033"/>
            <a:ext cx="45168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368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5262566"/>
            <a:ext cx="10310283" cy="1286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06383" y="1297409"/>
            <a:ext cx="3168651" cy="3358759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2AA11F0-C2F5-DD17-B7FE-4C214AA435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5568" y="1677117"/>
            <a:ext cx="3170400" cy="29808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A6DA4EF-55DA-5237-592B-4DB7D30659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5450" y="1677117"/>
            <a:ext cx="3170400" cy="2980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4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ID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37533AA-4677-3794-67B0-157519D1F2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50" y="4802691"/>
            <a:ext cx="102997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3627991-E21E-068D-E6CD-9B25A570D8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5567" y="1297408"/>
            <a:ext cx="31704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3869D82-347F-8D6F-57CE-9DD904E6F0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5449" y="1295365"/>
            <a:ext cx="3170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66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92932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22488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9881A1-6E5B-E82F-C2F1-11713FE9D6B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0" y="17125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431E933-40B6-AEE2-256F-BF6EBD83FAB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38645" y="3527457"/>
            <a:ext cx="2400000" cy="56044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CF89B26-6545-7D4B-70E3-2C7EAF29982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33707" y="3539414"/>
            <a:ext cx="2400000" cy="548492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8D04E8C-3E62-FD76-AC2F-3C743A7967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738842" y="4218565"/>
            <a:ext cx="2400300" cy="231241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AB8EA249-C9A0-18DC-AF71-140F40E0C29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33707" y="4218565"/>
            <a:ext cx="2400300" cy="231240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225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571439" y="1701443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582777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5087691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434755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782227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7EF204C-57FE-D308-AE55-0EC7B39312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12741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DD29B54-DF4C-FFFC-ECB7-FD3C5AD9B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09368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AD78A0C-1E24-49D5-9550-C2163F9977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02607" y="3527456"/>
            <a:ext cx="2400000" cy="5425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B65D21-5F82-512B-4B7B-713AE828AA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5995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06672E2-978D-B0FD-DF1B-27864A517EA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09368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AC00A20-237D-67E6-AF87-866D432973E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05995" y="4166045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82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063109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910731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380294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3420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8772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F4BE6-B9FA-66FA-733E-56254FAB6F4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84435E89-7552-84E3-F3EF-A9898752D041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635126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848CA24-D867-DD0A-DCD9-B07F0F267B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269635"/>
            <a:ext cx="2280000" cy="2280922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5E2A1B3-7F9E-08EC-881F-E57839DE04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8624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FB8407D-3DEF-4393-0DA3-709794B645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55083" y="3552658"/>
            <a:ext cx="2280000" cy="5933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99F997E-0EB3-654C-51A2-1472C16148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76433" y="3533950"/>
            <a:ext cx="2280000" cy="61202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94A06F4-CA99-72D2-951E-1E431BA1EB6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57180" y="4264186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3E7645F-7494-1074-70EA-99EDCB1EA31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11445" y="4261197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262628C-41DF-C9D0-6EB9-3CD6089122F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11445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5084A38-9004-9470-FF3B-13203ACEB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965710" y="4261197"/>
            <a:ext cx="2280000" cy="228936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4029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FC87F29-42D1-D1BE-DD09-12D83DB8EF5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692000" y="1966806"/>
            <a:ext cx="8808000" cy="45720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D08D3A-FB0F-4B34-1384-95E4B6369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92001" y="1395780"/>
            <a:ext cx="888456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30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0063-4663-1ACA-1511-1BD3B9E79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6EECD-43A7-6B10-44BB-EBDE5CE1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E52C4-0914-71C0-04F7-D8003B2F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1D8A-1A9B-42BD-9E7D-DC70FC8158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1F2BA-828C-C420-FAEA-8CF7FFAD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FD8FA-AC0E-EDA8-F933-60A23D34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7C9B-F717-4B0A-967A-5B7A596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354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y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96938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19723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3112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0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5EE9-1E35-3856-001B-4175E890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7C892-B04A-B609-26DF-59A6E8761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B51B2-E13F-61B6-CEDC-AF930A648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92170-9091-6BE2-2348-09B6C632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1D8A-1A9B-42BD-9E7D-DC70FC8158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8DB94-9F89-A995-F954-586B4324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1BB32-2BB0-8809-88AE-0316F5FA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7C9B-F717-4B0A-967A-5B7A596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4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9300-F59B-AC71-EE96-47BF2824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C4E8E-9FD3-9CB0-2E72-BE41420A7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15303-9C87-4171-FBFA-EC443AFDF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6E24E-8CA4-D7CA-D764-6ECE317AA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3180C-0230-1361-F625-3D298E0AA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E36C7-DA20-F7FB-60DC-BB09F31E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1D8A-1A9B-42BD-9E7D-DC70FC8158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6656F-B7A3-50A9-45DB-EF6BDBB5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32AE8-16BE-E4E4-998C-9149864F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7C9B-F717-4B0A-967A-5B7A596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9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0712-96EB-2CA9-8219-EF35BE43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DA7FC-0D81-B4BC-DE4F-FF45518E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1D8A-1A9B-42BD-9E7D-DC70FC8158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53252-0991-2530-DFA9-417ECE69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ADA05-9BA8-3DF2-3DD6-EE24ED78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7C9B-F717-4B0A-967A-5B7A596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4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A5869-D2C6-4E1F-7806-EB9DD7F7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1D8A-1A9B-42BD-9E7D-DC70FC8158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9A60D-024C-DFE1-BE08-F5B16CB0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9D13F-4159-D2D2-9053-1A4C1805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7C9B-F717-4B0A-967A-5B7A596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8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BC5D-FC12-42AD-5136-E3FB4B83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ACEA-DE6B-8E4C-CC22-4C310DEA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7B9F8-AA36-1D8A-84BD-E1ABC0529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BA044-FCA3-606C-E74A-642CB27A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1D8A-1A9B-42BD-9E7D-DC70FC8158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62893-DC6E-6416-F90C-1C24EFC1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FFDEF-5CD5-E909-3101-0D794A61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7C9B-F717-4B0A-967A-5B7A596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7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8602-A51C-C261-4AED-B5BD2091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2A1DB-F749-C318-A86F-DD5060D7A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3A314-A80A-2918-09E4-9FFA721AD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0FCA3-64A9-EAFC-772E-6FDB73CB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1D8A-1A9B-42BD-9E7D-DC70FC8158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3E228-C5EB-1F61-D9C2-D970EA53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C4BE1-3693-FE57-BE71-F55D2D3F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7C9B-F717-4B0A-967A-5B7A596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8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96EA8-2353-DC74-68E1-D3DDAC45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E2728-2EEF-5367-5DD0-9586470F4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7BDF6-AD0E-DF25-4766-5D2D3424D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01D8A-1A9B-42BD-9E7D-DC70FC8158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755F9-FD6B-81B2-1A2E-72F7C4EC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07087-C7B0-870C-B232-179FF38B9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FD7C9B-F717-4B0A-967A-5B7A596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6"/>
            <a:ext cx="10320867" cy="472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183842"/>
            <a:ext cx="641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309034"/>
            <a:ext cx="413319" cy="3121025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r>
              <a:rPr lang="en-ID"/>
              <a:t>SIERRA // BRAND GUIDELINES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62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  <p:sldLayoutId id="2147483682" r:id="rId2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  <p15:guide id="4" orient="horz" pos="292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884">
          <p15:clr>
            <a:srgbClr val="F26B43"/>
          </p15:clr>
        </p15:guide>
        <p15:guide id="7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1FAD-7E02-CDAF-8CCE-D833978DD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MITIGATING API SECURITY THREATS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9FAB-B546-6608-552E-A6F031A79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/>
              <a:t>October - 2024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AA56F-7634-B0ED-724E-5C418FFB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D"/>
              <a:t>MITIGATING API SECURITY THREATS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5CDF5-4FFD-4841-0032-F75BA93907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D" dirty="0"/>
              <a:t>Presentation by Saiganesh Angadi</a:t>
            </a:r>
          </a:p>
        </p:txBody>
      </p:sp>
    </p:spTree>
    <p:extLst>
      <p:ext uri="{BB962C8B-B14F-4D97-AF65-F5344CB8AC3E}">
        <p14:creationId xmlns:p14="http://schemas.microsoft.com/office/powerpoint/2010/main" val="151822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D2FE-B5C0-E6AF-DD42-674382B8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API Threats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5D165-1B62-1749-4D8C-B931DFBD6D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MITIGATING API SECURITY THREATS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17CD4-1CCA-5F70-774C-FDDFA71C2D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2</a:t>
            </a:fld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D99F8-8705-32D9-C463-B4088ED1CC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APIs face various threats like SQL injection, Cross-Site Scripting (XSS), and Distributed Denial of Service (DDoS) attacks. Understanding these threats is key to effective defense.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5A9E2CF-9B05-66B7-F095-56F8C7E27E9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830" r="14830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0417A3-0E41-096B-C736-266FF9D4DE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Common API Threats</a:t>
            </a:r>
          </a:p>
        </p:txBody>
      </p:sp>
    </p:spTree>
    <p:extLst>
      <p:ext uri="{BB962C8B-B14F-4D97-AF65-F5344CB8AC3E}">
        <p14:creationId xmlns:p14="http://schemas.microsoft.com/office/powerpoint/2010/main" val="278000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FF2C-88FA-46FA-59EB-85C8C31F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F644A-8707-2AC8-AF37-7023D4F580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MITIGATING API SECURITY THREATS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B5EFD-9805-48B9-CDD0-16161FDDAF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3</a:t>
            </a:fld>
            <a:endParaRPr lang="en-ID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18399E6-1764-85A6-306F-B8E783C366D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6648" r="16648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38FF9E5-7848-8005-D44B-08328FD8F7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667" r="16667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2A66A2-F344-C226-9CFA-7ADB120F34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Utilizing established security frameworks like OWASP can reduce vulnerabilities. Regular audits and compliance checks bolster your security posture.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2A78B7-9E47-6A17-08F4-E76055C760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Training developers on security best practices is crucial. A well-informed team can identify and mitigate security issues early in the development lifecycle.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96EF46-C403-E6DE-1EEC-C0B108F1B3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Security Frameworks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FEAABD-D166-DD56-91A5-37C88675E8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Employee Training</a:t>
            </a:r>
          </a:p>
        </p:txBody>
      </p:sp>
    </p:spTree>
    <p:extLst>
      <p:ext uri="{BB962C8B-B14F-4D97-AF65-F5344CB8AC3E}">
        <p14:creationId xmlns:p14="http://schemas.microsoft.com/office/powerpoint/2010/main" val="111820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EFD3-C0E3-ED7B-2812-E91426D5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Threat Prevention Techniques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4F220-24B6-3F78-5B97-34A0599273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MITIGATING API SECURITY THREATS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C611-04A2-BA53-7168-4DF6C68EC1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4</a:t>
            </a:fld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44EA0-89E3-5633-A6C7-1BEB1D030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Always sanitize user inputs to prevent injection attacks. Use libraries that help in validating data properly before processing.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5CF103B-6C8E-E790-DE33-7CBADC4CCA1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8557" r="18557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260814-FCA7-9930-C021-C88C4BE366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Limit the number of requests made by users to mitigate DDoS attacks. Implementing rate limiting can protect resources from being overwhelmed.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6CDD20-75A6-06E3-D344-4F5E6C730F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Utilize API gateways to manage traffic. These can provide security features such as authentication and encryption automatically.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91AC6A-9ECE-0881-3D9F-8BBB69F5CC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Sanitize Inputs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9566D1-F2A7-5B90-792F-BC675ACF79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Rate Limiting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ABAF1D-C3CC-0ACC-348A-C17ECF81924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API Gateways</a:t>
            </a:r>
          </a:p>
        </p:txBody>
      </p:sp>
    </p:spTree>
    <p:extLst>
      <p:ext uri="{BB962C8B-B14F-4D97-AF65-F5344CB8AC3E}">
        <p14:creationId xmlns:p14="http://schemas.microsoft.com/office/powerpoint/2010/main" val="47403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853440" y="2438400"/>
          <a:ext cx="10363200" cy="3145536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Security Measure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22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Description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22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Importance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Rate Limiting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Controls the number of requests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Prevents overload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Authentication Methods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Different levels of user verification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Stronger defense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Data Encryption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Secures data in transit and at rest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Protects sensitive information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Logging and Monitoring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Tracks API usage and anomalies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Aids in incident response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Vulnerability Assessments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Regular checks for weaknesses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Ensures ongoing security diligence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39800" y="304800"/>
            <a:ext cx="10299700" cy="8509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Security Measures Table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622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b="0">
                <a:solidFill>
                  <a:srgbClr val="232220"/>
                </a:solidFill>
                <a:latin typeface="Montserrat"/>
              </a:rPr>
              <a:pPr algn="ctr"/>
              <a:t>5</a:t>
            </a:fld>
            <a:endParaRPr lang="en-US" sz="1210">
              <a:solidFill>
                <a:srgbClr val="232220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4076546543"/>
              </p:ext>
            </p:extLst>
          </p:nvPr>
        </p:nvGraphicFramePr>
        <p:xfrm>
          <a:off x="1066800" y="17399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3965418268"/>
              </p:ext>
            </p:extLst>
          </p:nvPr>
        </p:nvGraphicFramePr>
        <p:xfrm>
          <a:off x="3784600" y="17399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2"/>
          <p:cNvGraphicFramePr/>
          <p:nvPr>
            <p:extLst>
              <p:ext uri="{D42A27DB-BD31-4B8C-83A1-F6EECF244321}">
                <p14:modId xmlns:p14="http://schemas.microsoft.com/office/powerpoint/2010/main" val="1958865726"/>
              </p:ext>
            </p:extLst>
          </p:nvPr>
        </p:nvGraphicFramePr>
        <p:xfrm>
          <a:off x="6426200" y="17399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3"/>
          <p:cNvGraphicFramePr/>
          <p:nvPr>
            <p:extLst>
              <p:ext uri="{D42A27DB-BD31-4B8C-83A1-F6EECF244321}">
                <p14:modId xmlns:p14="http://schemas.microsoft.com/office/powerpoint/2010/main" val="2986028754"/>
              </p:ext>
            </p:extLst>
          </p:nvPr>
        </p:nvGraphicFramePr>
        <p:xfrm>
          <a:off x="9093200" y="17399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622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b="0">
                <a:solidFill>
                  <a:srgbClr val="232220"/>
                </a:solidFill>
                <a:latin typeface="Montserrat"/>
              </a:rPr>
              <a:pPr algn="ctr"/>
              <a:t>6</a:t>
            </a:fld>
            <a:endParaRPr lang="en-US" sz="1210">
              <a:solidFill>
                <a:srgbClr val="232220"/>
              </a:solidFill>
              <a:latin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06262-32EE-4508-BE3A-830348E756E1}"/>
              </a:ext>
            </a:extLst>
          </p:cNvPr>
          <p:cNvSpPr txBox="1"/>
          <p:nvPr/>
        </p:nvSpPr>
        <p:spPr>
          <a:xfrm>
            <a:off x="939800" y="304800"/>
            <a:ext cx="10299700" cy="850900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US" sz="4400">
                <a:latin typeface="Montserrat ExtraBold"/>
                <a:ea typeface="Open Sans"/>
                <a:cs typeface="Open Sans"/>
              </a:rPr>
              <a:t>Statistical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847C1-6A61-4778-8CA7-C2EE26E99304}"/>
              </a:ext>
            </a:extLst>
          </p:cNvPr>
          <p:cNvSpPr txBox="1"/>
          <p:nvPr/>
        </p:nvSpPr>
        <p:spPr>
          <a:xfrm>
            <a:off x="16256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US" sz="2400">
                <a:latin typeface="Open Sans"/>
                <a:ea typeface="Open Sans"/>
                <a:cs typeface="Open Sans"/>
              </a:rPr>
              <a:t>40%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1B265-6876-465F-ADFF-888F8EDEBD53}"/>
              </a:ext>
            </a:extLst>
          </p:cNvPr>
          <p:cNvSpPr txBox="1"/>
          <p:nvPr/>
        </p:nvSpPr>
        <p:spPr>
          <a:xfrm>
            <a:off x="43307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US" sz="2400">
                <a:latin typeface="Open Sans"/>
                <a:ea typeface="Open Sans"/>
                <a:cs typeface="Open Sans"/>
              </a:rPr>
              <a:t>30%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47977-7218-42E7-A21A-DB05051610C2}"/>
              </a:ext>
            </a:extLst>
          </p:cNvPr>
          <p:cNvSpPr txBox="1"/>
          <p:nvPr/>
        </p:nvSpPr>
        <p:spPr>
          <a:xfrm>
            <a:off x="69723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US" sz="2400">
                <a:latin typeface="Open Sans"/>
                <a:ea typeface="Open Sans"/>
                <a:cs typeface="Open Sans"/>
              </a:rPr>
              <a:t>20%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200AE-3B50-4A9B-8011-1B2383A1A36B}"/>
              </a:ext>
            </a:extLst>
          </p:cNvPr>
          <p:cNvSpPr txBox="1"/>
          <p:nvPr/>
        </p:nvSpPr>
        <p:spPr>
          <a:xfrm>
            <a:off x="96393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US" sz="2400">
                <a:latin typeface="Open Sans"/>
                <a:ea typeface="Open Sans"/>
                <a:cs typeface="Open Sans"/>
              </a:rPr>
              <a:t>10%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F886D-D45B-4E18-A976-D9751289B1CE}"/>
              </a:ext>
            </a:extLst>
          </p:cNvPr>
          <p:cNvSpPr txBox="1"/>
          <p:nvPr/>
        </p:nvSpPr>
        <p:spPr>
          <a:xfrm>
            <a:off x="3657600" y="3543300"/>
            <a:ext cx="2273300" cy="4699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US" sz="1450" b="1"/>
              <a:t>Major cause of concern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DD5C1-5517-43AF-8D47-F7F83EA12528}"/>
              </a:ext>
            </a:extLst>
          </p:cNvPr>
          <p:cNvSpPr txBox="1"/>
          <p:nvPr/>
        </p:nvSpPr>
        <p:spPr>
          <a:xfrm>
            <a:off x="939800" y="4140200"/>
            <a:ext cx="2273300" cy="23876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400">
                <a:latin typeface="Open Sans"/>
                <a:ea typeface="Open Sans"/>
                <a:cs typeface="Open Sans"/>
              </a:rPr>
              <a:t>Data breaches account for 40% of security incidents, showcasing a need for stringent data protection.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88B3A0-D80D-4DA5-A7F7-50CC60675AFC}"/>
              </a:ext>
            </a:extLst>
          </p:cNvPr>
          <p:cNvSpPr txBox="1"/>
          <p:nvPr/>
        </p:nvSpPr>
        <p:spPr>
          <a:xfrm>
            <a:off x="952500" y="3543300"/>
            <a:ext cx="2273300" cy="4699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US" sz="1450" b="1"/>
              <a:t>Frequent issues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9342E-AF4A-4384-8E13-95978BE6790F}"/>
              </a:ext>
            </a:extLst>
          </p:cNvPr>
          <p:cNvSpPr txBox="1"/>
          <p:nvPr/>
        </p:nvSpPr>
        <p:spPr>
          <a:xfrm>
            <a:off x="3644900" y="4140200"/>
            <a:ext cx="2273300" cy="23876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400">
                <a:latin typeface="Open Sans"/>
                <a:ea typeface="Open Sans"/>
                <a:cs typeface="Open Sans"/>
              </a:rPr>
              <a:t>Misconfigurations lead to 30% of breaches, stressing the need for proper security settings.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C599F3-CA82-4E20-A4D4-A725BBE97113}"/>
              </a:ext>
            </a:extLst>
          </p:cNvPr>
          <p:cNvSpPr txBox="1"/>
          <p:nvPr/>
        </p:nvSpPr>
        <p:spPr>
          <a:xfrm>
            <a:off x="6299200" y="3543300"/>
            <a:ext cx="2273300" cy="4699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US" sz="1450" b="1"/>
              <a:t>Constant threat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BF6AAD-3236-4CCF-AE05-FFCD0DF4B9EE}"/>
              </a:ext>
            </a:extLst>
          </p:cNvPr>
          <p:cNvSpPr txBox="1"/>
          <p:nvPr/>
        </p:nvSpPr>
        <p:spPr>
          <a:xfrm>
            <a:off x="6299200" y="4140200"/>
            <a:ext cx="2273300" cy="23876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400">
                <a:latin typeface="Open Sans"/>
                <a:ea typeface="Open Sans"/>
                <a:cs typeface="Open Sans"/>
              </a:rPr>
              <a:t>Hacking attempts comprise 20% of incidents, emphasizing ongoing vigilance and security.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4062FB-EFA5-4D9A-9B1A-DAE3B88FFCAD}"/>
              </a:ext>
            </a:extLst>
          </p:cNvPr>
          <p:cNvSpPr txBox="1"/>
          <p:nvPr/>
        </p:nvSpPr>
        <p:spPr>
          <a:xfrm>
            <a:off x="8966200" y="3530600"/>
            <a:ext cx="2273300" cy="4699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US" sz="1450" b="1"/>
              <a:t>Emerging risk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1D7D4-A5D2-4E29-8673-FECDB435B7AC}"/>
              </a:ext>
            </a:extLst>
          </p:cNvPr>
          <p:cNvSpPr txBox="1"/>
          <p:nvPr/>
        </p:nvSpPr>
        <p:spPr>
          <a:xfrm>
            <a:off x="8953500" y="4140200"/>
            <a:ext cx="2273300" cy="23876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400">
                <a:latin typeface="Open Sans"/>
                <a:ea typeface="Open Sans"/>
                <a:cs typeface="Open Sans"/>
              </a:rPr>
              <a:t>Malware attacks are on the rise, accounting for 10% of incidents, indicating emerging threats.</a:t>
            </a:r>
          </a:p>
        </p:txBody>
      </p:sp>
    </p:spTree>
    <p:extLst>
      <p:ext uri="{BB962C8B-B14F-4D97-AF65-F5344CB8AC3E}">
        <p14:creationId xmlns:p14="http://schemas.microsoft.com/office/powerpoint/2010/main" val="109794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78EC-DDAE-38A3-7697-685BBA00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Considerations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A4E1F-36D0-3A55-2D6E-D85905AB88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MITIGATING API SECURITY THREATS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60FDD-08C9-07F4-9D3A-805FA4AE73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7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09E19AE-FE40-A3BA-9096-40455C0E368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4423" r="14423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D7B4D1-BA3C-9879-3A8D-C2C49A7922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Future trends in API security will focus on AI-driven security solutions, increased automation, and enhanced encryption methods. Staying updated is essential.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734737-A31D-44CD-FADA-0058184B5E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Trends in API Security</a:t>
            </a:r>
          </a:p>
        </p:txBody>
      </p:sp>
    </p:spTree>
    <p:extLst>
      <p:ext uri="{BB962C8B-B14F-4D97-AF65-F5344CB8AC3E}">
        <p14:creationId xmlns:p14="http://schemas.microsoft.com/office/powerpoint/2010/main" val="318098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Ash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1DF868E-EB4E-4515-A6E3-BE238B9F10A0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375</Words>
  <Application>Microsoft Office PowerPoint</Application>
  <PresentationFormat>Widescreen</PresentationFormat>
  <Paragraphs>66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Aptos Display</vt:lpstr>
      <vt:lpstr>Arial</vt:lpstr>
      <vt:lpstr>Montserrat</vt:lpstr>
      <vt:lpstr>Montserrat Bold</vt:lpstr>
      <vt:lpstr>Montserrat ExtraBold</vt:lpstr>
      <vt:lpstr>Open Sans</vt:lpstr>
      <vt:lpstr>Office Theme</vt:lpstr>
      <vt:lpstr>Ash</vt:lpstr>
      <vt:lpstr>MITIGATING API SECURITY THREATS</vt:lpstr>
      <vt:lpstr>Understanding API Threats</vt:lpstr>
      <vt:lpstr>Best Practices Overview</vt:lpstr>
      <vt:lpstr>Threat Prevention Techniques</vt:lpstr>
      <vt:lpstr>PowerPoint Presentation</vt:lpstr>
      <vt:lpstr>PowerPoint Presentation</vt:lpstr>
      <vt:lpstr>Future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Eagle Eye</dc:creator>
  <cp:lastModifiedBy>Eagle Eye</cp:lastModifiedBy>
  <cp:revision>1</cp:revision>
  <dcterms:created xsi:type="dcterms:W3CDTF">2024-10-11T06:15:47Z</dcterms:created>
  <dcterms:modified xsi:type="dcterms:W3CDTF">2024-10-11T06:19:38Z</dcterms:modified>
</cp:coreProperties>
</file>