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5" r:id="rId7"/>
    <p:sldId id="264" r:id="rId8"/>
    <p:sldId id="267" r:id="rId9"/>
    <p:sldId id="269" r:id="rId10"/>
    <p:sldId id="263"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100" d="100"/>
          <a:sy n="100" d="100"/>
        </p:scale>
        <p:origin x="58"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drive/folders/1xoyV73axan8I3Hi36VtnqRuEY9x8LQER?usp=share_link"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935C-C7A6-F852-877A-5F35B2669D6D}"/>
              </a:ext>
            </a:extLst>
          </p:cNvPr>
          <p:cNvSpPr>
            <a:spLocks noGrp="1"/>
          </p:cNvSpPr>
          <p:nvPr>
            <p:ph type="ctrTitle"/>
          </p:nvPr>
        </p:nvSpPr>
        <p:spPr>
          <a:xfrm>
            <a:off x="881494" y="1393993"/>
            <a:ext cx="6183540" cy="3108996"/>
          </a:xfrm>
        </p:spPr>
        <p:txBody>
          <a:bodyPr/>
          <a:lstStyle/>
          <a:p>
            <a:r>
              <a:rPr lang="en-US" b="1" dirty="0">
                <a:latin typeface="zeitung"/>
              </a:rPr>
              <a:t>Face Glass Detection</a:t>
            </a:r>
            <a:br>
              <a:rPr lang="en-US" b="1" i="0" dirty="0">
                <a:effectLst/>
                <a:latin typeface="zeitung"/>
              </a:rPr>
            </a:br>
            <a:r>
              <a:rPr lang="en-US" b="1" i="0" dirty="0">
                <a:effectLst/>
                <a:latin typeface="zeitung"/>
              </a:rPr>
              <a:t>(Glasses or No Glasses)</a:t>
            </a:r>
            <a:endParaRPr lang="en-US" dirty="0"/>
          </a:p>
        </p:txBody>
      </p:sp>
      <p:sp>
        <p:nvSpPr>
          <p:cNvPr id="3" name="Subtitle 2">
            <a:extLst>
              <a:ext uri="{FF2B5EF4-FFF2-40B4-BE49-F238E27FC236}">
                <a16:creationId xmlns:a16="http://schemas.microsoft.com/office/drawing/2014/main" id="{9BE96EBF-A639-6A55-9B46-A2E5FE00C492}"/>
              </a:ext>
            </a:extLst>
          </p:cNvPr>
          <p:cNvSpPr>
            <a:spLocks noGrp="1"/>
          </p:cNvSpPr>
          <p:nvPr>
            <p:ph type="subTitle" idx="1"/>
          </p:nvPr>
        </p:nvSpPr>
        <p:spPr>
          <a:xfrm>
            <a:off x="881494" y="4734248"/>
            <a:ext cx="5946885" cy="475340"/>
          </a:xfrm>
        </p:spPr>
        <p:txBody>
          <a:bodyPr>
            <a:normAutofit/>
          </a:bodyPr>
          <a:lstStyle/>
          <a:p>
            <a:r>
              <a:rPr lang="en-US" sz="2000" b="1" dirty="0">
                <a:solidFill>
                  <a:schemeClr val="bg1"/>
                </a:solidFill>
                <a:latin typeface="Candara" panose="020E0502030303020204" pitchFamily="34" charset="0"/>
              </a:rPr>
              <a:t>Artificial</a:t>
            </a:r>
            <a:r>
              <a:rPr lang="en-US" sz="2000" b="1" i="1" dirty="0">
                <a:solidFill>
                  <a:schemeClr val="bg1"/>
                </a:solidFill>
                <a:latin typeface="Candara" panose="020E0502030303020204" pitchFamily="34" charset="0"/>
              </a:rPr>
              <a:t> </a:t>
            </a:r>
            <a:r>
              <a:rPr lang="en-US" sz="2000" b="1" dirty="0">
                <a:solidFill>
                  <a:schemeClr val="bg1"/>
                </a:solidFill>
                <a:latin typeface="Candara" panose="020E0502030303020204" pitchFamily="34" charset="0"/>
              </a:rPr>
              <a:t>intelligence</a:t>
            </a:r>
            <a:r>
              <a:rPr lang="en-US" sz="2000" b="1" i="1" dirty="0">
                <a:solidFill>
                  <a:schemeClr val="bg1"/>
                </a:solidFill>
                <a:latin typeface="Candara" panose="020E0502030303020204" pitchFamily="34" charset="0"/>
              </a:rPr>
              <a:t> &amp; </a:t>
            </a:r>
            <a:r>
              <a:rPr lang="en-US" sz="2000" b="1" dirty="0">
                <a:solidFill>
                  <a:schemeClr val="bg1"/>
                </a:solidFill>
                <a:latin typeface="Candara" panose="020E0502030303020204" pitchFamily="34" charset="0"/>
              </a:rPr>
              <a:t>mAchine</a:t>
            </a:r>
            <a:r>
              <a:rPr lang="en-US" sz="2000" b="1" i="1" dirty="0">
                <a:solidFill>
                  <a:schemeClr val="bg1"/>
                </a:solidFill>
                <a:latin typeface="Candara" panose="020E0502030303020204" pitchFamily="34" charset="0"/>
              </a:rPr>
              <a:t> </a:t>
            </a:r>
            <a:r>
              <a:rPr lang="en-US" sz="2000" b="1" dirty="0">
                <a:solidFill>
                  <a:schemeClr val="bg1"/>
                </a:solidFill>
                <a:latin typeface="Candara" panose="020E0502030303020204" pitchFamily="34" charset="0"/>
              </a:rPr>
              <a:t>learning</a:t>
            </a:r>
          </a:p>
        </p:txBody>
      </p:sp>
      <p:pic>
        <p:nvPicPr>
          <p:cNvPr id="6" name="Picture 5">
            <a:extLst>
              <a:ext uri="{FF2B5EF4-FFF2-40B4-BE49-F238E27FC236}">
                <a16:creationId xmlns:a16="http://schemas.microsoft.com/office/drawing/2014/main" id="{BB2DC645-BECA-ECB8-8C8E-27717B3DCB02}"/>
              </a:ext>
            </a:extLst>
          </p:cNvPr>
          <p:cNvPicPr>
            <a:picLocks noChangeAspect="1"/>
          </p:cNvPicPr>
          <p:nvPr/>
        </p:nvPicPr>
        <p:blipFill>
          <a:blip r:embed="rId2"/>
          <a:stretch>
            <a:fillRect/>
          </a:stretch>
        </p:blipFill>
        <p:spPr>
          <a:xfrm>
            <a:off x="7065034" y="2448165"/>
            <a:ext cx="4531987" cy="2170454"/>
          </a:xfrm>
          <a:prstGeom prst="rect">
            <a:avLst/>
          </a:prstGeom>
        </p:spPr>
      </p:pic>
    </p:spTree>
    <p:extLst>
      <p:ext uri="{BB962C8B-B14F-4D97-AF65-F5344CB8AC3E}">
        <p14:creationId xmlns:p14="http://schemas.microsoft.com/office/powerpoint/2010/main" val="125100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E30C-6C7A-B700-D08C-4579B47E9BD7}"/>
              </a:ext>
            </a:extLst>
          </p:cNvPr>
          <p:cNvSpPr>
            <a:spLocks noGrp="1"/>
          </p:cNvSpPr>
          <p:nvPr>
            <p:ph type="ctrTitle"/>
          </p:nvPr>
        </p:nvSpPr>
        <p:spPr>
          <a:xfrm>
            <a:off x="1400437" y="766888"/>
            <a:ext cx="7602546" cy="963978"/>
          </a:xfrm>
        </p:spPr>
        <p:txBody>
          <a:bodyPr/>
          <a:lstStyle/>
          <a:p>
            <a:r>
              <a:rPr lang="en-US" b="1" u="sng" dirty="0">
                <a:latin typeface="zeitung"/>
              </a:rPr>
              <a:t>DATA CONVERSION:</a:t>
            </a:r>
            <a:endParaRPr lang="en-IN" b="1" u="sng" dirty="0">
              <a:latin typeface="zeitung"/>
            </a:endParaRPr>
          </a:p>
        </p:txBody>
      </p:sp>
      <p:sp>
        <p:nvSpPr>
          <p:cNvPr id="9" name="TextBox 8">
            <a:extLst>
              <a:ext uri="{FF2B5EF4-FFF2-40B4-BE49-F238E27FC236}">
                <a16:creationId xmlns:a16="http://schemas.microsoft.com/office/drawing/2014/main" id="{BD5BD093-51B9-0E0B-A449-652F37F6EAF2}"/>
              </a:ext>
            </a:extLst>
          </p:cNvPr>
          <p:cNvSpPr txBox="1"/>
          <p:nvPr/>
        </p:nvSpPr>
        <p:spPr>
          <a:xfrm>
            <a:off x="1400437" y="2085987"/>
            <a:ext cx="9497548" cy="3392100"/>
          </a:xfrm>
          <a:prstGeom prst="rect">
            <a:avLst/>
          </a:prstGeom>
          <a:noFill/>
        </p:spPr>
        <p:txBody>
          <a:bodyPr wrap="square">
            <a:spAutoFit/>
          </a:bodyPr>
          <a:lstStyle/>
          <a:p>
            <a:pPr marL="342900" indent="-342900" algn="just">
              <a:buFont typeface="Wingdings" panose="05000000000000000000" pitchFamily="2" charset="2"/>
              <a:buChar char="q"/>
            </a:pPr>
            <a:r>
              <a:rPr lang="en-US" sz="19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Data conversion from image data to an array is an important preprocessing step in many machine learning and computer vision applications. When working with images, we typically represent them as matrices of pixel values. However, machine learning algorithms require numerical data in form of arrays or tensors to be able to process the data effectively. </a:t>
            </a:r>
          </a:p>
          <a:p>
            <a:pPr marL="342900" indent="-342900" algn="just">
              <a:buFont typeface="Wingdings" panose="05000000000000000000" pitchFamily="2" charset="2"/>
              <a:buChar char="q"/>
            </a:pPr>
            <a:r>
              <a:rPr lang="en-US" sz="19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One common method of converting image data to an array is by using opencv, an open-source computer vision library. Opencv provides a range of functions to load, process and manipulate image data in a variety of formats. To convert an image to an array using opencv, we first load the image using the imread() function. This function reads the image and returns a numpy array representation of the image in bgr format. We display the image by using  pyplot() module we use imshow function from it.</a:t>
            </a:r>
            <a:endParaRPr lang="en-IN" sz="19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388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83E7-288A-26AE-9765-1346C0C6279C}"/>
              </a:ext>
            </a:extLst>
          </p:cNvPr>
          <p:cNvSpPr>
            <a:spLocks noGrp="1"/>
          </p:cNvSpPr>
          <p:nvPr>
            <p:ph type="ctrTitle"/>
          </p:nvPr>
        </p:nvSpPr>
        <p:spPr>
          <a:xfrm>
            <a:off x="1008629" y="707877"/>
            <a:ext cx="7192652" cy="1025832"/>
          </a:xfrm>
        </p:spPr>
        <p:txBody>
          <a:bodyPr/>
          <a:lstStyle/>
          <a:p>
            <a:r>
              <a:rPr lang="en-US" b="1" u="sng" dirty="0">
                <a:latin typeface="zeitung"/>
              </a:rPr>
              <a:t>CONCLUSION:</a:t>
            </a:r>
          </a:p>
        </p:txBody>
      </p:sp>
      <p:sp>
        <p:nvSpPr>
          <p:cNvPr id="4" name="TextBox 3">
            <a:extLst>
              <a:ext uri="{FF2B5EF4-FFF2-40B4-BE49-F238E27FC236}">
                <a16:creationId xmlns:a16="http://schemas.microsoft.com/office/drawing/2014/main" id="{E1E73F77-20FF-D86C-6630-3DD12ADA41F1}"/>
              </a:ext>
            </a:extLst>
          </p:cNvPr>
          <p:cNvSpPr txBox="1"/>
          <p:nvPr/>
        </p:nvSpPr>
        <p:spPr>
          <a:xfrm>
            <a:off x="1192961" y="2124810"/>
            <a:ext cx="9806077" cy="3170099"/>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In conclusion, face glass detection is an important task with various applications, including surveillance, security, and retail. Over the years, significant progress has been made in developing accurate and efficient face glass detection systems using various algorithms and techniques such as HOG-based object detection, CNN-based classifiers, and feature extraction and classification algorithms.</a:t>
            </a:r>
          </a:p>
          <a:p>
            <a:pPr marL="342900" indent="-342900" algn="just">
              <a:buFont typeface="Wingdings" panose="05000000000000000000" pitchFamily="2" charset="2"/>
              <a:buChar char="q"/>
            </a:pPr>
            <a:r>
              <a:rPr lang="en-US" sz="2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However, there is still scope for improvement in face glass detection systems. One area for future research is to develop more robust algorithms that can handle variations in glasses shape, size, color, and transparency, as well as occlusions and lighting conditions. Another area for improvement is to address privacy concerns and comply with applicable laws and regulations regarding the use of facial recognition technology.</a:t>
            </a:r>
            <a:endParaRPr lang="en-IN" sz="2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0281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7906-F125-FC8A-0294-03BD19F567B1}"/>
              </a:ext>
            </a:extLst>
          </p:cNvPr>
          <p:cNvSpPr>
            <a:spLocks noGrp="1"/>
          </p:cNvSpPr>
          <p:nvPr>
            <p:ph type="ctrTitle"/>
          </p:nvPr>
        </p:nvSpPr>
        <p:spPr>
          <a:xfrm>
            <a:off x="2584786" y="2424491"/>
            <a:ext cx="7260254" cy="1649669"/>
          </a:xfrm>
        </p:spPr>
        <p:txBody>
          <a:bodyPr/>
          <a:lstStyle/>
          <a:p>
            <a:pPr algn="ctr"/>
            <a:r>
              <a:rPr lang="en-US" sz="9600" b="1" dirty="0">
                <a:solidFill>
                  <a:srgbClr val="C00000"/>
                </a:solidFill>
                <a:latin typeface="zeitung"/>
              </a:rPr>
              <a:t>THANK YOU !</a:t>
            </a:r>
          </a:p>
        </p:txBody>
      </p:sp>
    </p:spTree>
    <p:extLst>
      <p:ext uri="{BB962C8B-B14F-4D97-AF65-F5344CB8AC3E}">
        <p14:creationId xmlns:p14="http://schemas.microsoft.com/office/powerpoint/2010/main" val="92848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49CA399-6FCE-1B79-6431-C773CAC69356}"/>
              </a:ext>
            </a:extLst>
          </p:cNvPr>
          <p:cNvSpPr txBox="1">
            <a:spLocks noGrp="1"/>
          </p:cNvSpPr>
          <p:nvPr>
            <p:ph type="subTitle" idx="1"/>
          </p:nvPr>
        </p:nvSpPr>
        <p:spPr bwMode="gray">
          <a:xfrm>
            <a:off x="2111139" y="1095554"/>
            <a:ext cx="8155733" cy="74407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fontAlgn="base"/>
            <a:r>
              <a:rPr lang="en-US" sz="3600" b="1" u="sng" dirty="0">
                <a:solidFill>
                  <a:schemeClr val="bg1"/>
                </a:solidFill>
                <a:latin typeface="zeitung"/>
              </a:rPr>
              <a:t>Face glass detection</a:t>
            </a:r>
          </a:p>
          <a:p>
            <a:pPr fontAlgn="base"/>
            <a:endParaRPr lang="en-US" sz="3600" b="1" u="sng" dirty="0">
              <a:solidFill>
                <a:schemeClr val="bg1"/>
              </a:solidFill>
              <a:latin typeface="zeitung"/>
            </a:endParaRPr>
          </a:p>
          <a:p>
            <a:endParaRPr lang="en-US" sz="3600" b="1" i="1" u="sng" dirty="0">
              <a:solidFill>
                <a:schemeClr val="bg1"/>
              </a:solidFill>
              <a:latin typeface="zeitung"/>
            </a:endParaRPr>
          </a:p>
        </p:txBody>
      </p:sp>
      <p:sp>
        <p:nvSpPr>
          <p:cNvPr id="17" name="TextBox 16">
            <a:extLst>
              <a:ext uri="{FF2B5EF4-FFF2-40B4-BE49-F238E27FC236}">
                <a16:creationId xmlns:a16="http://schemas.microsoft.com/office/drawing/2014/main" id="{73725ED1-8375-238A-A0D4-2462A8C8A289}"/>
              </a:ext>
            </a:extLst>
          </p:cNvPr>
          <p:cNvSpPr txBox="1"/>
          <p:nvPr/>
        </p:nvSpPr>
        <p:spPr>
          <a:xfrm>
            <a:off x="5258568" y="3587368"/>
            <a:ext cx="3536109" cy="1631216"/>
          </a:xfrm>
          <a:prstGeom prst="rect">
            <a:avLst/>
          </a:prstGeom>
          <a:noFill/>
        </p:spPr>
        <p:txBody>
          <a:bodyPr wrap="square" rtlCol="0">
            <a:spAutoFit/>
          </a:bodyPr>
          <a:lstStyle/>
          <a:p>
            <a:pPr algn="l"/>
            <a:r>
              <a:rPr lang="en-US" sz="2000" dirty="0">
                <a:solidFill>
                  <a:schemeClr val="bg2"/>
                </a:solidFill>
                <a:latin typeface="source-serif-pro"/>
              </a:rPr>
              <a:t>Under The Guidance of</a:t>
            </a:r>
          </a:p>
          <a:p>
            <a:pPr algn="l"/>
            <a:r>
              <a:rPr lang="en-US" sz="2000" b="1" dirty="0">
                <a:solidFill>
                  <a:schemeClr val="bg2"/>
                </a:solidFill>
                <a:latin typeface="source-serif-pro"/>
              </a:rPr>
              <a:t>MR.D.RAMESH SIR</a:t>
            </a:r>
          </a:p>
          <a:p>
            <a:pPr algn="l"/>
            <a:r>
              <a:rPr lang="en-US" sz="2000" dirty="0">
                <a:solidFill>
                  <a:schemeClr val="bg2"/>
                </a:solidFill>
                <a:latin typeface="source-serif-pro"/>
              </a:rPr>
              <a:t>Asst.Professor</a:t>
            </a:r>
          </a:p>
          <a:p>
            <a:pPr algn="l"/>
            <a:r>
              <a:rPr lang="en-US" sz="2000" dirty="0">
                <a:solidFill>
                  <a:schemeClr val="bg2"/>
                </a:solidFill>
                <a:latin typeface="source-serif-pro"/>
              </a:rPr>
              <a:t>School of CS&amp;AI</a:t>
            </a:r>
          </a:p>
          <a:p>
            <a:pPr algn="l"/>
            <a:r>
              <a:rPr lang="en-US" sz="2000" dirty="0">
                <a:solidFill>
                  <a:schemeClr val="bg2"/>
                </a:solidFill>
                <a:latin typeface="source-serif-pro"/>
              </a:rPr>
              <a:t>SR University</a:t>
            </a:r>
          </a:p>
        </p:txBody>
      </p:sp>
      <p:sp>
        <p:nvSpPr>
          <p:cNvPr id="20" name="TextBox 19">
            <a:extLst>
              <a:ext uri="{FF2B5EF4-FFF2-40B4-BE49-F238E27FC236}">
                <a16:creationId xmlns:a16="http://schemas.microsoft.com/office/drawing/2014/main" id="{09D4EEEE-7F59-EF78-E109-A623ECDBDCA3}"/>
              </a:ext>
            </a:extLst>
          </p:cNvPr>
          <p:cNvSpPr txBox="1"/>
          <p:nvPr/>
        </p:nvSpPr>
        <p:spPr>
          <a:xfrm>
            <a:off x="5258568" y="2433846"/>
            <a:ext cx="6095232" cy="830997"/>
          </a:xfrm>
          <a:prstGeom prst="rect">
            <a:avLst/>
          </a:prstGeom>
          <a:noFill/>
        </p:spPr>
        <p:txBody>
          <a:bodyPr wrap="square">
            <a:spAutoFit/>
          </a:bodyPr>
          <a:lstStyle/>
          <a:p>
            <a:r>
              <a:rPr lang="en-US" sz="2400" b="1" dirty="0">
                <a:solidFill>
                  <a:schemeClr val="bg1"/>
                </a:solidFill>
                <a:latin typeface="source-serif-pro"/>
              </a:rPr>
              <a:t>Kore Ganesh (2103A52022)</a:t>
            </a:r>
          </a:p>
          <a:p>
            <a:r>
              <a:rPr lang="en-US" sz="2400" b="1" dirty="0">
                <a:solidFill>
                  <a:schemeClr val="bg1"/>
                </a:solidFill>
                <a:latin typeface="source-serif-pro"/>
              </a:rPr>
              <a:t>Junna Radha Krishna (2103A52192)</a:t>
            </a:r>
          </a:p>
        </p:txBody>
      </p:sp>
      <p:pic>
        <p:nvPicPr>
          <p:cNvPr id="21" name="Picture 21">
            <a:extLst>
              <a:ext uri="{FF2B5EF4-FFF2-40B4-BE49-F238E27FC236}">
                <a16:creationId xmlns:a16="http://schemas.microsoft.com/office/drawing/2014/main" id="{55F8AC78-54C5-B893-8824-C86A8B7725CC}"/>
              </a:ext>
            </a:extLst>
          </p:cNvPr>
          <p:cNvPicPr>
            <a:picLocks noChangeAspect="1"/>
          </p:cNvPicPr>
          <p:nvPr/>
        </p:nvPicPr>
        <p:blipFill>
          <a:blip r:embed="rId2"/>
          <a:stretch>
            <a:fillRect/>
          </a:stretch>
        </p:blipFill>
        <p:spPr>
          <a:xfrm>
            <a:off x="9400074" y="5541110"/>
            <a:ext cx="1953726" cy="519172"/>
          </a:xfrm>
          <a:prstGeom prst="rect">
            <a:avLst/>
          </a:prstGeom>
        </p:spPr>
      </p:pic>
      <p:pic>
        <p:nvPicPr>
          <p:cNvPr id="4" name="Picture 3">
            <a:extLst>
              <a:ext uri="{FF2B5EF4-FFF2-40B4-BE49-F238E27FC236}">
                <a16:creationId xmlns:a16="http://schemas.microsoft.com/office/drawing/2014/main" id="{11B6E3D8-4FA1-FA26-80F2-7E1E83FB517F}"/>
              </a:ext>
            </a:extLst>
          </p:cNvPr>
          <p:cNvPicPr>
            <a:picLocks noChangeAspect="1"/>
          </p:cNvPicPr>
          <p:nvPr/>
        </p:nvPicPr>
        <p:blipFill rotWithShape="1">
          <a:blip r:embed="rId3"/>
          <a:srcRect l="23556" b="118"/>
          <a:stretch/>
        </p:blipFill>
        <p:spPr>
          <a:xfrm>
            <a:off x="1362973" y="2433846"/>
            <a:ext cx="2962858" cy="2582371"/>
          </a:xfrm>
          <a:prstGeom prst="rect">
            <a:avLst/>
          </a:prstGeom>
        </p:spPr>
      </p:pic>
    </p:spTree>
    <p:extLst>
      <p:ext uri="{BB962C8B-B14F-4D97-AF65-F5344CB8AC3E}">
        <p14:creationId xmlns:p14="http://schemas.microsoft.com/office/powerpoint/2010/main" val="428459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1957FEBF-31EB-B570-F831-9900CF748FF1}"/>
              </a:ext>
            </a:extLst>
          </p:cNvPr>
          <p:cNvSpPr>
            <a:spLocks noGrp="1"/>
          </p:cNvSpPr>
          <p:nvPr>
            <p:ph type="subTitle" idx="1"/>
          </p:nvPr>
        </p:nvSpPr>
        <p:spPr>
          <a:xfrm>
            <a:off x="1086909" y="891948"/>
            <a:ext cx="5141363" cy="1032956"/>
          </a:xfrm>
        </p:spPr>
        <p:txBody>
          <a:bodyPr>
            <a:noAutofit/>
          </a:bodyPr>
          <a:lstStyle/>
          <a:p>
            <a:r>
              <a:rPr lang="en-US" sz="5400" b="1" u="sng" dirty="0">
                <a:solidFill>
                  <a:schemeClr val="bg1"/>
                </a:solidFill>
                <a:latin typeface="zeitung"/>
              </a:rPr>
              <a:t>INTRODUCTION :</a:t>
            </a:r>
          </a:p>
        </p:txBody>
      </p:sp>
      <p:sp>
        <p:nvSpPr>
          <p:cNvPr id="4" name="TextBox 3">
            <a:extLst>
              <a:ext uri="{FF2B5EF4-FFF2-40B4-BE49-F238E27FC236}">
                <a16:creationId xmlns:a16="http://schemas.microsoft.com/office/drawing/2014/main" id="{9AA24849-E71E-0A2B-3A6A-BFA1D6A0DCE4}"/>
              </a:ext>
            </a:extLst>
          </p:cNvPr>
          <p:cNvSpPr txBox="1"/>
          <p:nvPr/>
        </p:nvSpPr>
        <p:spPr>
          <a:xfrm>
            <a:off x="5306615" y="2502693"/>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8FB06BCF-3068-D885-DDCC-9F34C7B45C37}"/>
              </a:ext>
            </a:extLst>
          </p:cNvPr>
          <p:cNvSpPr txBox="1"/>
          <p:nvPr/>
        </p:nvSpPr>
        <p:spPr>
          <a:xfrm>
            <a:off x="1086909" y="1947885"/>
            <a:ext cx="6048506" cy="3477875"/>
          </a:xfrm>
          <a:prstGeom prst="rect">
            <a:avLst/>
          </a:prstGeom>
          <a:noFill/>
        </p:spPr>
        <p:txBody>
          <a:bodyPr wrap="square">
            <a:spAutoFit/>
          </a:bodyPr>
          <a:lstStyle/>
          <a:p>
            <a:pPr marL="0" marR="0" lvl="0" indent="0" algn="just" defTabSz="457200" rtl="0" eaLnBrk="1" fontAlgn="auto" latinLnBrk="0" hangingPunct="1">
              <a:lnSpc>
                <a:spcPct val="100000"/>
              </a:lnSpc>
              <a:spcBef>
                <a:spcPts val="1000"/>
              </a:spcBef>
              <a:spcAft>
                <a:spcPts val="0"/>
              </a:spcAft>
              <a:buClr>
                <a:srgbClr val="B31166"/>
              </a:buClr>
              <a:buSzPct val="80000"/>
              <a:buFont typeface="Wingdings 3" charset="2"/>
              <a:buNone/>
              <a:tabLst/>
              <a:defRPr/>
            </a:pPr>
            <a:r>
              <a:rPr lang="en-US" sz="20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Face glass detection is the process of detecting glasses on a person's face in an image or video frame. The application of face glass detection can be diverse, ranging from security and surveillance to retail applications. The detection of glasses on faces can help in enhancing security measures by identifying individuals and monitoring their activities. It can also be used to monitor compliance with dress codes, particularly in professions where wearing glasses may be prohibited. Additionally, it can be utilized in retail settings to enable virtual try-on of glasses. </a:t>
            </a:r>
            <a:endParaRPr kumimoji="0" lang="en-US" sz="2000" b="0" i="0" u="none" strike="noStrike" kern="1200" cap="all" spc="0" normalizeH="0" baseline="0" noProof="0" dirty="0">
              <a:ln>
                <a:noFill/>
              </a:ln>
              <a:solidFill>
                <a:schemeClr val="bg1">
                  <a:lumMod val="95000"/>
                </a:scheme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a:extLst>
              <a:ext uri="{FF2B5EF4-FFF2-40B4-BE49-F238E27FC236}">
                <a16:creationId xmlns:a16="http://schemas.microsoft.com/office/drawing/2014/main" id="{DA3F5477-B8B1-8F4A-3540-59B5C7154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5821" y="2502693"/>
            <a:ext cx="3989300" cy="223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45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E21DF8-8A49-8167-928A-0BFB3E80E953}"/>
              </a:ext>
            </a:extLst>
          </p:cNvPr>
          <p:cNvSpPr>
            <a:spLocks noGrp="1"/>
          </p:cNvSpPr>
          <p:nvPr>
            <p:ph type="ctrTitle"/>
          </p:nvPr>
        </p:nvSpPr>
        <p:spPr>
          <a:xfrm>
            <a:off x="1292257" y="576578"/>
            <a:ext cx="8825658" cy="1187653"/>
          </a:xfrm>
        </p:spPr>
        <p:txBody>
          <a:bodyPr/>
          <a:lstStyle/>
          <a:p>
            <a:r>
              <a:rPr lang="en-US" b="1" u="sng" dirty="0">
                <a:latin typeface="zeitung"/>
              </a:rPr>
              <a:t>PROBLEM STATEMENT:</a:t>
            </a:r>
          </a:p>
        </p:txBody>
      </p:sp>
      <p:sp>
        <p:nvSpPr>
          <p:cNvPr id="5" name="TextBox 4">
            <a:extLst>
              <a:ext uri="{FF2B5EF4-FFF2-40B4-BE49-F238E27FC236}">
                <a16:creationId xmlns:a16="http://schemas.microsoft.com/office/drawing/2014/main" id="{E93B3ECE-5D8B-3616-B0B5-CB3ABA8EBF32}"/>
              </a:ext>
            </a:extLst>
          </p:cNvPr>
          <p:cNvSpPr txBox="1"/>
          <p:nvPr/>
        </p:nvSpPr>
        <p:spPr>
          <a:xfrm>
            <a:off x="1292256" y="2236762"/>
            <a:ext cx="9680543" cy="2862322"/>
          </a:xfrm>
          <a:prstGeom prst="rect">
            <a:avLst/>
          </a:prstGeom>
          <a:noFill/>
        </p:spPr>
        <p:txBody>
          <a:bodyPr wrap="square">
            <a:spAutoFit/>
          </a:bodyPr>
          <a:lstStyle/>
          <a:p>
            <a:pPr marL="342900" indent="-342900" algn="just">
              <a:buFont typeface="Wingdings" panose="05000000000000000000" pitchFamily="2" charset="2"/>
              <a:buChar char="q"/>
            </a:pPr>
            <a:r>
              <a:rPr lang="en-US" sz="20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The problem statement of face glass detection is to develop an algorithm or system that can accurately and efficiently detect whether a person in an image or video is wearing glasses or not. This problem is important in several applications, such as surveillance, security, and face recognition.</a:t>
            </a:r>
          </a:p>
          <a:p>
            <a:pPr algn="just"/>
            <a:endParaRPr lang="en-US" sz="20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en-US" sz="20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The difficulty in this problem is that glasses can vary in shape, size, color, and transparency, and can be worn in different ways, making it challenging to accurately detect them in various scenarios. Additionally, lighting conditions, occlusions, and other factors can also affect the accuracy of detection.</a:t>
            </a:r>
          </a:p>
        </p:txBody>
      </p:sp>
    </p:spTree>
    <p:extLst>
      <p:ext uri="{BB962C8B-B14F-4D97-AF65-F5344CB8AC3E}">
        <p14:creationId xmlns:p14="http://schemas.microsoft.com/office/powerpoint/2010/main" val="120035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2C2A-32A7-6BA7-BE34-852BC4B261A4}"/>
              </a:ext>
            </a:extLst>
          </p:cNvPr>
          <p:cNvSpPr>
            <a:spLocks noGrp="1"/>
          </p:cNvSpPr>
          <p:nvPr>
            <p:ph type="ctrTitle"/>
          </p:nvPr>
        </p:nvSpPr>
        <p:spPr>
          <a:xfrm>
            <a:off x="1033035" y="937979"/>
            <a:ext cx="7348965" cy="921661"/>
          </a:xfrm>
        </p:spPr>
        <p:txBody>
          <a:bodyPr/>
          <a:lstStyle/>
          <a:p>
            <a:r>
              <a:rPr lang="en-US" b="1" u="sng" dirty="0">
                <a:latin typeface="zeitung"/>
              </a:rPr>
              <a:t>PROPOSED STATEMENT:</a:t>
            </a:r>
            <a:endParaRPr lang="en-IN" dirty="0"/>
          </a:p>
        </p:txBody>
      </p:sp>
      <p:sp>
        <p:nvSpPr>
          <p:cNvPr id="5" name="TextBox 4">
            <a:extLst>
              <a:ext uri="{FF2B5EF4-FFF2-40B4-BE49-F238E27FC236}">
                <a16:creationId xmlns:a16="http://schemas.microsoft.com/office/drawing/2014/main" id="{5A3952B5-1F68-5151-25B7-766799AF8C86}"/>
              </a:ext>
            </a:extLst>
          </p:cNvPr>
          <p:cNvSpPr txBox="1"/>
          <p:nvPr/>
        </p:nvSpPr>
        <p:spPr>
          <a:xfrm>
            <a:off x="1097280" y="2008580"/>
            <a:ext cx="9540240" cy="3318216"/>
          </a:xfrm>
          <a:prstGeom prst="rect">
            <a:avLst/>
          </a:prstGeom>
          <a:noFill/>
        </p:spPr>
        <p:txBody>
          <a:bodyPr wrap="square">
            <a:spAutoFit/>
          </a:bodyPr>
          <a:lstStyle/>
          <a:p>
            <a:pPr marL="0" marR="0" lvl="0" indent="0" algn="just" defTabSz="457200" rtl="0" eaLnBrk="1" fontAlgn="auto" latinLnBrk="0" hangingPunct="1">
              <a:lnSpc>
                <a:spcPct val="100000"/>
              </a:lnSpc>
              <a:spcBef>
                <a:spcPts val="1000"/>
              </a:spcBef>
              <a:spcAft>
                <a:spcPts val="0"/>
              </a:spcAft>
              <a:buClr>
                <a:srgbClr val="B31166"/>
              </a:buClr>
              <a:buSzPct val="80000"/>
              <a:buFont typeface="Wingdings 3" charset="2"/>
              <a:buNone/>
              <a:tabLst/>
              <a:defRPr/>
            </a:pPr>
            <a:r>
              <a:rPr lang="en-US" sz="18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The proposed work predicts whether a person is wearing glass or not by exploring the above mentioned four classification algorithms and does performance analysis. The objective of this study is to effectively predict if there is glass or not. The data is fed into model which predicts the probability of glass in the image.</a:t>
            </a:r>
          </a:p>
          <a:p>
            <a:pPr marL="0" marR="0" lvl="0" indent="0" algn="just" defTabSz="457200" rtl="0" eaLnBrk="1" fontAlgn="auto" latinLnBrk="0" hangingPunct="1">
              <a:lnSpc>
                <a:spcPct val="100000"/>
              </a:lnSpc>
              <a:spcBef>
                <a:spcPts val="1000"/>
              </a:spcBef>
              <a:spcAft>
                <a:spcPts val="0"/>
              </a:spcAft>
              <a:buClr>
                <a:srgbClr val="B31166"/>
              </a:buClr>
              <a:buSzPct val="80000"/>
              <a:buFont typeface="Wingdings 3" charset="2"/>
              <a:buNone/>
              <a:tabLst/>
              <a:defRPr/>
            </a:pPr>
            <a:r>
              <a:rPr lang="en-US" sz="18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CNN: CNNs are a type of deep learning algorithm that have been successfully used for face and glass detection. These networks are trained on large datasets of faces and glasses to learn the features that distinguish them from other objects in an image.</a:t>
            </a:r>
            <a:endParaRPr lang="en-US"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a:p>
            <a:pPr marL="0" marR="0" lvl="0" indent="0" algn="just" defTabSz="457200" rtl="0" eaLnBrk="1" fontAlgn="auto" latinLnBrk="0" hangingPunct="1">
              <a:lnSpc>
                <a:spcPct val="200000"/>
              </a:lnSpc>
              <a:spcBef>
                <a:spcPts val="1000"/>
              </a:spcBef>
              <a:spcAft>
                <a:spcPts val="0"/>
              </a:spcAft>
              <a:buClr>
                <a:srgbClr val="B31166"/>
              </a:buClr>
              <a:buSzPct val="80000"/>
              <a:buFont typeface="Wingdings 3" charset="2"/>
              <a:buNone/>
              <a:tabLst/>
              <a:defRPr/>
            </a:pPr>
            <a:r>
              <a:rPr lang="en-US" sz="1800" b="0"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Image acquisition  -&gt;  Image pre-processing  -&gt;  Image  segmentation -&gt;  Feature Extraction  -&gt;  Glasses or no glasses classification.</a:t>
            </a:r>
            <a:endParaRPr kumimoji="0" lang="en-US" sz="1800" b="1" i="0" u="none" strike="noStrike" kern="1200" cap="all" spc="0" normalizeH="0" baseline="0" noProof="0" dirty="0">
              <a:ln>
                <a:noFill/>
              </a:ln>
              <a:solidFill>
                <a:schemeClr val="bg1">
                  <a:lumMod val="95000"/>
                </a:scheme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172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6141-7053-6AB2-A556-AB238551F108}"/>
              </a:ext>
            </a:extLst>
          </p:cNvPr>
          <p:cNvSpPr>
            <a:spLocks noGrp="1"/>
          </p:cNvSpPr>
          <p:nvPr>
            <p:ph type="ctrTitle"/>
          </p:nvPr>
        </p:nvSpPr>
        <p:spPr>
          <a:xfrm>
            <a:off x="1154955" y="870373"/>
            <a:ext cx="8944085" cy="861420"/>
          </a:xfrm>
        </p:spPr>
        <p:txBody>
          <a:bodyPr/>
          <a:lstStyle/>
          <a:p>
            <a:r>
              <a:rPr lang="en-US" u="sng" dirty="0">
                <a:latin typeface="source-serif-pro"/>
              </a:rPr>
              <a:t>IMAGES</a:t>
            </a:r>
            <a:r>
              <a:rPr lang="en-US" sz="5400" i="0" u="sng" dirty="0">
                <a:solidFill>
                  <a:schemeClr val="bg2"/>
                </a:solidFill>
                <a:effectLst/>
                <a:latin typeface="source-serif-pro"/>
              </a:rPr>
              <a:t>:</a:t>
            </a:r>
            <a:endParaRPr lang="en-IN" dirty="0"/>
          </a:p>
        </p:txBody>
      </p:sp>
      <p:sp>
        <p:nvSpPr>
          <p:cNvPr id="3" name="Subtitle 2">
            <a:extLst>
              <a:ext uri="{FF2B5EF4-FFF2-40B4-BE49-F238E27FC236}">
                <a16:creationId xmlns:a16="http://schemas.microsoft.com/office/drawing/2014/main" id="{1B7DADEB-D97E-F19F-1046-0941D5D43806}"/>
              </a:ext>
            </a:extLst>
          </p:cNvPr>
          <p:cNvSpPr>
            <a:spLocks noGrp="1"/>
          </p:cNvSpPr>
          <p:nvPr>
            <p:ph type="subTitle" idx="1"/>
          </p:nvPr>
        </p:nvSpPr>
        <p:spPr>
          <a:xfrm>
            <a:off x="1154954" y="1920240"/>
            <a:ext cx="10203925" cy="3718560"/>
          </a:xfrm>
        </p:spPr>
        <p:txBody>
          <a:bodyPr>
            <a:normAutofit/>
          </a:bodyPr>
          <a:lstStyle/>
          <a:p>
            <a:r>
              <a:rPr lang="en-US" sz="2800" i="0" u="sng" dirty="0">
                <a:solidFill>
                  <a:schemeClr val="bg2"/>
                </a:solidFill>
                <a:effectLst/>
                <a:latin typeface="source-serif-pro"/>
              </a:rPr>
              <a:t>Without glasses:</a:t>
            </a:r>
          </a:p>
          <a:p>
            <a:endParaRPr lang="en-IN" sz="2800" dirty="0"/>
          </a:p>
        </p:txBody>
      </p:sp>
      <p:pic>
        <p:nvPicPr>
          <p:cNvPr id="6" name="Picture 5">
            <a:extLst>
              <a:ext uri="{FF2B5EF4-FFF2-40B4-BE49-F238E27FC236}">
                <a16:creationId xmlns:a16="http://schemas.microsoft.com/office/drawing/2014/main" id="{F8DC9B39-82F3-1D25-B2B6-219DDA074C60}"/>
              </a:ext>
            </a:extLst>
          </p:cNvPr>
          <p:cNvPicPr>
            <a:picLocks noChangeAspect="1"/>
          </p:cNvPicPr>
          <p:nvPr/>
        </p:nvPicPr>
        <p:blipFill>
          <a:blip r:embed="rId2"/>
          <a:stretch>
            <a:fillRect/>
          </a:stretch>
        </p:blipFill>
        <p:spPr>
          <a:xfrm>
            <a:off x="1465296" y="2696095"/>
            <a:ext cx="2831869" cy="2831869"/>
          </a:xfrm>
          <a:prstGeom prst="rect">
            <a:avLst/>
          </a:prstGeom>
        </p:spPr>
      </p:pic>
      <p:pic>
        <p:nvPicPr>
          <p:cNvPr id="10" name="Picture 9">
            <a:extLst>
              <a:ext uri="{FF2B5EF4-FFF2-40B4-BE49-F238E27FC236}">
                <a16:creationId xmlns:a16="http://schemas.microsoft.com/office/drawing/2014/main" id="{79BBD2C5-8A5C-EF5A-EA1C-5CA8E037B0F3}"/>
              </a:ext>
            </a:extLst>
          </p:cNvPr>
          <p:cNvPicPr>
            <a:picLocks noChangeAspect="1"/>
          </p:cNvPicPr>
          <p:nvPr/>
        </p:nvPicPr>
        <p:blipFill>
          <a:blip r:embed="rId3"/>
          <a:stretch>
            <a:fillRect/>
          </a:stretch>
        </p:blipFill>
        <p:spPr>
          <a:xfrm>
            <a:off x="4996152" y="2696095"/>
            <a:ext cx="2831869" cy="2831869"/>
          </a:xfrm>
          <a:prstGeom prst="rect">
            <a:avLst/>
          </a:prstGeom>
        </p:spPr>
      </p:pic>
      <p:pic>
        <p:nvPicPr>
          <p:cNvPr id="12" name="Picture 11">
            <a:extLst>
              <a:ext uri="{FF2B5EF4-FFF2-40B4-BE49-F238E27FC236}">
                <a16:creationId xmlns:a16="http://schemas.microsoft.com/office/drawing/2014/main" id="{A4AF806F-BA7D-AE41-C6F5-9884D5C68A88}"/>
              </a:ext>
            </a:extLst>
          </p:cNvPr>
          <p:cNvPicPr>
            <a:picLocks noChangeAspect="1"/>
          </p:cNvPicPr>
          <p:nvPr/>
        </p:nvPicPr>
        <p:blipFill>
          <a:blip r:embed="rId4"/>
          <a:stretch>
            <a:fillRect/>
          </a:stretch>
        </p:blipFill>
        <p:spPr>
          <a:xfrm>
            <a:off x="8527010" y="2696095"/>
            <a:ext cx="2831869" cy="2831869"/>
          </a:xfrm>
          <a:prstGeom prst="rect">
            <a:avLst/>
          </a:prstGeom>
        </p:spPr>
      </p:pic>
    </p:spTree>
    <p:extLst>
      <p:ext uri="{BB962C8B-B14F-4D97-AF65-F5344CB8AC3E}">
        <p14:creationId xmlns:p14="http://schemas.microsoft.com/office/powerpoint/2010/main" val="171335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3D4A-E1F0-5F25-5890-A5F768878297}"/>
              </a:ext>
            </a:extLst>
          </p:cNvPr>
          <p:cNvSpPr>
            <a:spLocks noGrp="1"/>
          </p:cNvSpPr>
          <p:nvPr>
            <p:ph type="ctrTitle"/>
          </p:nvPr>
        </p:nvSpPr>
        <p:spPr>
          <a:xfrm>
            <a:off x="1154955" y="714586"/>
            <a:ext cx="8825658" cy="1009227"/>
          </a:xfrm>
        </p:spPr>
        <p:txBody>
          <a:bodyPr/>
          <a:lstStyle/>
          <a:p>
            <a:r>
              <a:rPr lang="en-US" u="sng" dirty="0">
                <a:latin typeface="zeitung"/>
              </a:rPr>
              <a:t>IMAGES:</a:t>
            </a:r>
            <a:endParaRPr lang="en-IN" u="sng" dirty="0">
              <a:latin typeface="zeitung"/>
            </a:endParaRPr>
          </a:p>
        </p:txBody>
      </p:sp>
      <p:sp>
        <p:nvSpPr>
          <p:cNvPr id="3" name="Subtitle 2">
            <a:extLst>
              <a:ext uri="{FF2B5EF4-FFF2-40B4-BE49-F238E27FC236}">
                <a16:creationId xmlns:a16="http://schemas.microsoft.com/office/drawing/2014/main" id="{0ADA834B-1522-6A2E-7BBB-C9F79595E114}"/>
              </a:ext>
            </a:extLst>
          </p:cNvPr>
          <p:cNvSpPr>
            <a:spLocks noGrp="1"/>
          </p:cNvSpPr>
          <p:nvPr>
            <p:ph type="subTitle" idx="1"/>
          </p:nvPr>
        </p:nvSpPr>
        <p:spPr>
          <a:xfrm>
            <a:off x="1154955" y="1853209"/>
            <a:ext cx="10566400" cy="3914987"/>
          </a:xfrm>
        </p:spPr>
        <p:txBody>
          <a:bodyPr/>
          <a:lstStyle/>
          <a:p>
            <a:r>
              <a:rPr lang="en-US" sz="2800" i="0" u="sng" dirty="0">
                <a:solidFill>
                  <a:schemeClr val="bg2"/>
                </a:solidFill>
                <a:effectLst/>
                <a:latin typeface="source-serif-pro"/>
              </a:rPr>
              <a:t>With Glasses:</a:t>
            </a:r>
          </a:p>
          <a:p>
            <a:endParaRPr lang="en-IN" b="1" u="sng" dirty="0"/>
          </a:p>
        </p:txBody>
      </p:sp>
      <p:pic>
        <p:nvPicPr>
          <p:cNvPr id="6" name="Picture 5">
            <a:extLst>
              <a:ext uri="{FF2B5EF4-FFF2-40B4-BE49-F238E27FC236}">
                <a16:creationId xmlns:a16="http://schemas.microsoft.com/office/drawing/2014/main" id="{38ACE79A-D6F0-12B2-B309-0636DE471B2B}"/>
              </a:ext>
            </a:extLst>
          </p:cNvPr>
          <p:cNvPicPr>
            <a:picLocks noChangeAspect="1"/>
          </p:cNvPicPr>
          <p:nvPr/>
        </p:nvPicPr>
        <p:blipFill>
          <a:blip r:embed="rId2"/>
          <a:stretch>
            <a:fillRect/>
          </a:stretch>
        </p:blipFill>
        <p:spPr>
          <a:xfrm>
            <a:off x="1528312" y="2561732"/>
            <a:ext cx="2872595" cy="2872595"/>
          </a:xfrm>
          <a:prstGeom prst="rect">
            <a:avLst/>
          </a:prstGeom>
        </p:spPr>
      </p:pic>
      <p:pic>
        <p:nvPicPr>
          <p:cNvPr id="10" name="Picture 9">
            <a:extLst>
              <a:ext uri="{FF2B5EF4-FFF2-40B4-BE49-F238E27FC236}">
                <a16:creationId xmlns:a16="http://schemas.microsoft.com/office/drawing/2014/main" id="{EAE72C48-EAEC-9CFB-88CF-6C8C1CFA8797}"/>
              </a:ext>
            </a:extLst>
          </p:cNvPr>
          <p:cNvPicPr>
            <a:picLocks noChangeAspect="1"/>
          </p:cNvPicPr>
          <p:nvPr/>
        </p:nvPicPr>
        <p:blipFill>
          <a:blip r:embed="rId3"/>
          <a:stretch>
            <a:fillRect/>
          </a:stretch>
        </p:blipFill>
        <p:spPr>
          <a:xfrm>
            <a:off x="5007023" y="2561731"/>
            <a:ext cx="2872596" cy="2872596"/>
          </a:xfrm>
          <a:prstGeom prst="rect">
            <a:avLst/>
          </a:prstGeom>
        </p:spPr>
      </p:pic>
      <p:pic>
        <p:nvPicPr>
          <p:cNvPr id="12" name="Picture 11">
            <a:extLst>
              <a:ext uri="{FF2B5EF4-FFF2-40B4-BE49-F238E27FC236}">
                <a16:creationId xmlns:a16="http://schemas.microsoft.com/office/drawing/2014/main" id="{2E13B94D-DA7D-47AA-4C21-076022F2F76E}"/>
              </a:ext>
            </a:extLst>
          </p:cNvPr>
          <p:cNvPicPr>
            <a:picLocks noChangeAspect="1"/>
          </p:cNvPicPr>
          <p:nvPr/>
        </p:nvPicPr>
        <p:blipFill>
          <a:blip r:embed="rId4"/>
          <a:stretch>
            <a:fillRect/>
          </a:stretch>
        </p:blipFill>
        <p:spPr>
          <a:xfrm>
            <a:off x="8485735" y="2538989"/>
            <a:ext cx="2872595" cy="2872595"/>
          </a:xfrm>
          <a:prstGeom prst="rect">
            <a:avLst/>
          </a:prstGeom>
        </p:spPr>
      </p:pic>
    </p:spTree>
    <p:extLst>
      <p:ext uri="{BB962C8B-B14F-4D97-AF65-F5344CB8AC3E}">
        <p14:creationId xmlns:p14="http://schemas.microsoft.com/office/powerpoint/2010/main" val="351185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AB40-ABF8-40D6-FF00-E4321932EE23}"/>
              </a:ext>
            </a:extLst>
          </p:cNvPr>
          <p:cNvSpPr>
            <a:spLocks noGrp="1"/>
          </p:cNvSpPr>
          <p:nvPr>
            <p:ph type="ctrTitle"/>
          </p:nvPr>
        </p:nvSpPr>
        <p:spPr>
          <a:xfrm>
            <a:off x="1154955" y="1043093"/>
            <a:ext cx="8202405" cy="755227"/>
          </a:xfrm>
        </p:spPr>
        <p:txBody>
          <a:bodyPr/>
          <a:lstStyle/>
          <a:p>
            <a:r>
              <a:rPr lang="en-US" b="1" u="sng" dirty="0">
                <a:latin typeface="source-serif-pro"/>
              </a:rPr>
              <a:t>LEARNING MODEL:</a:t>
            </a:r>
            <a:endParaRPr lang="en-IN" dirty="0"/>
          </a:p>
        </p:txBody>
      </p:sp>
      <p:sp>
        <p:nvSpPr>
          <p:cNvPr id="3" name="Subtitle 2">
            <a:extLst>
              <a:ext uri="{FF2B5EF4-FFF2-40B4-BE49-F238E27FC236}">
                <a16:creationId xmlns:a16="http://schemas.microsoft.com/office/drawing/2014/main" id="{32CCA23F-8E06-BDB9-28A8-FDF8E45C9565}"/>
              </a:ext>
            </a:extLst>
          </p:cNvPr>
          <p:cNvSpPr>
            <a:spLocks noGrp="1"/>
          </p:cNvSpPr>
          <p:nvPr>
            <p:ph type="subTitle" idx="1"/>
          </p:nvPr>
        </p:nvSpPr>
        <p:spPr>
          <a:xfrm>
            <a:off x="1581675" y="2218267"/>
            <a:ext cx="8825658" cy="3596640"/>
          </a:xfrm>
        </p:spPr>
        <p:txBody>
          <a:bodyPr>
            <a:normAutofit/>
          </a:bodyPr>
          <a:lstStyle/>
          <a:p>
            <a:pPr algn="ctr"/>
            <a:r>
              <a:rPr lang="en-US" sz="7200" dirty="0">
                <a:solidFill>
                  <a:schemeClr val="bg2"/>
                </a:solidFill>
                <a:latin typeface="Calibri" panose="020F0502020204030204" pitchFamily="34" charset="0"/>
                <a:ea typeface="Calibri" panose="020F0502020204030204" pitchFamily="34" charset="0"/>
                <a:cs typeface="Calibri" panose="020F0502020204030204" pitchFamily="34" charset="0"/>
              </a:rPr>
              <a:t>supervised </a:t>
            </a:r>
          </a:p>
          <a:p>
            <a:pPr algn="ctr"/>
            <a:r>
              <a:rPr lang="en-US" sz="7200" dirty="0">
                <a:solidFill>
                  <a:schemeClr val="bg2"/>
                </a:solidFill>
                <a:latin typeface="Calibri" panose="020F0502020204030204" pitchFamily="34" charset="0"/>
                <a:ea typeface="Calibri" panose="020F0502020204030204" pitchFamily="34" charset="0"/>
                <a:cs typeface="Calibri" panose="020F0502020204030204" pitchFamily="34" charset="0"/>
              </a:rPr>
              <a:t>learning</a:t>
            </a:r>
            <a:endParaRPr lang="en-IN" sz="7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344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F6D4-993E-1254-0EC2-01470AC7C4EC}"/>
              </a:ext>
            </a:extLst>
          </p:cNvPr>
          <p:cNvSpPr>
            <a:spLocks noGrp="1"/>
          </p:cNvSpPr>
          <p:nvPr>
            <p:ph type="ctrTitle"/>
          </p:nvPr>
        </p:nvSpPr>
        <p:spPr>
          <a:xfrm>
            <a:off x="4041397" y="1490180"/>
            <a:ext cx="3506497" cy="786848"/>
          </a:xfrm>
        </p:spPr>
        <p:txBody>
          <a:bodyPr/>
          <a:lstStyle/>
          <a:p>
            <a:pPr algn="ctr"/>
            <a:r>
              <a:rPr lang="en-US" b="1" u="sng" dirty="0">
                <a:latin typeface="zeitung"/>
              </a:rPr>
              <a:t>DATASET:</a:t>
            </a:r>
            <a:endParaRPr lang="en-IN" b="1" u="sng" dirty="0">
              <a:latin typeface="zeitung"/>
            </a:endParaRPr>
          </a:p>
        </p:txBody>
      </p:sp>
      <p:sp>
        <p:nvSpPr>
          <p:cNvPr id="7" name="TextBox 6">
            <a:extLst>
              <a:ext uri="{FF2B5EF4-FFF2-40B4-BE49-F238E27FC236}">
                <a16:creationId xmlns:a16="http://schemas.microsoft.com/office/drawing/2014/main" id="{0A7D84EB-6EA5-78EC-2505-856D189E53C2}"/>
              </a:ext>
            </a:extLst>
          </p:cNvPr>
          <p:cNvSpPr txBox="1"/>
          <p:nvPr/>
        </p:nvSpPr>
        <p:spPr>
          <a:xfrm>
            <a:off x="2552008" y="2644170"/>
            <a:ext cx="7361612" cy="1569660"/>
          </a:xfrm>
          <a:prstGeom prst="rect">
            <a:avLst/>
          </a:prstGeom>
          <a:noFill/>
        </p:spPr>
        <p:txBody>
          <a:bodyPr wrap="square">
            <a:spAutoFit/>
          </a:bodyPr>
          <a:lstStyle/>
          <a:p>
            <a:r>
              <a:rPr lang="en-IN" sz="3200" dirty="0">
                <a:latin typeface="Calibri" panose="020F0502020204030204" pitchFamily="34" charset="0"/>
                <a:ea typeface="Calibri" panose="020F0502020204030204" pitchFamily="34" charset="0"/>
                <a:cs typeface="Calibri" panose="020F0502020204030204" pitchFamily="34" charset="0"/>
                <a:hlinkClick r:id="rId2"/>
              </a:rPr>
              <a:t>https://drive.google.com/drive/folders/1xoyV73axan8I3Hi36VtnqRuEY9x8LQER?usp=share_link</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0468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emplate>Ion</Template>
  <TotalTime>298</TotalTime>
  <Words>718</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Candara</vt:lpstr>
      <vt:lpstr>Century Gothic</vt:lpstr>
      <vt:lpstr>source-serif-pro</vt:lpstr>
      <vt:lpstr>Wingdings</vt:lpstr>
      <vt:lpstr>Wingdings 3</vt:lpstr>
      <vt:lpstr>zeitung</vt:lpstr>
      <vt:lpstr>Ion Boardroom</vt:lpstr>
      <vt:lpstr>Face Glass Detection (Glasses or No Glasses)</vt:lpstr>
      <vt:lpstr>PowerPoint Presentation</vt:lpstr>
      <vt:lpstr>PowerPoint Presentation</vt:lpstr>
      <vt:lpstr>PROBLEM STATEMENT:</vt:lpstr>
      <vt:lpstr>PROPOSED STATEMENT:</vt:lpstr>
      <vt:lpstr>IMAGES:</vt:lpstr>
      <vt:lpstr>IMAGES:</vt:lpstr>
      <vt:lpstr>LEARNING MODEL:</vt:lpstr>
      <vt:lpstr>DATASET:</vt:lpstr>
      <vt:lpstr>DATA CONVERSION: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System </dc:title>
  <dc:creator>radhakrishnajunna@gmail.com</dc:creator>
  <cp:lastModifiedBy>GANI KORE</cp:lastModifiedBy>
  <cp:revision>57</cp:revision>
  <dcterms:created xsi:type="dcterms:W3CDTF">2023-03-03T15:08:08Z</dcterms:created>
  <dcterms:modified xsi:type="dcterms:W3CDTF">2023-04-25T06:24:01Z</dcterms:modified>
</cp:coreProperties>
</file>