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15"/>
  </p:notesMasterIdLst>
  <p:handoutMasterIdLst>
    <p:handoutMasterId r:id="rId16"/>
  </p:handoutMasterIdLst>
  <p:sldIdLst>
    <p:sldId id="256" r:id="rId2"/>
    <p:sldId id="257" r:id="rId3"/>
    <p:sldId id="271" r:id="rId4"/>
    <p:sldId id="258" r:id="rId5"/>
    <p:sldId id="260" r:id="rId6"/>
    <p:sldId id="265" r:id="rId7"/>
    <p:sldId id="264" r:id="rId8"/>
    <p:sldId id="270" r:id="rId9"/>
    <p:sldId id="272" r:id="rId10"/>
    <p:sldId id="263" r:id="rId11"/>
    <p:sldId id="269" r:id="rId12"/>
    <p:sldId id="267" r:id="rId13"/>
    <p:sldId id="268" r:id="rId1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userDrawn="1">
          <p15:clr>
            <a:srgbClr val="A4A3A4"/>
          </p15:clr>
        </p15:guide>
        <p15:guide id="3" orient="horz" pos="432">
          <p15:clr>
            <a:srgbClr val="A4A3A4"/>
          </p15:clr>
        </p15:guide>
        <p15:guide id="4" orient="horz" pos="3072">
          <p15:clr>
            <a:srgbClr val="A4A3A4"/>
          </p15:clr>
        </p15:guide>
        <p15:guide id="5" orient="horz" pos="3430" userDrawn="1">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1" d="100"/>
          <a:sy n="81" d="100"/>
        </p:scale>
        <p:origin x="754" y="62"/>
      </p:cViewPr>
      <p:guideLst>
        <p:guide orient="horz" pos="2160"/>
        <p:guide orient="horz" pos="3884"/>
        <p:guide orient="horz" pos="432"/>
        <p:guide orient="horz" pos="3072"/>
        <p:guide orient="horz" pos="3430"/>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7/16/2024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7/16/2024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D2365B-5397-4552-89D2-3C31D6B894C4}"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07634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0C4DA-EDE6-465C-B91D-0B6D7078AFBA}" type="datetime1">
              <a:rPr lang="en-US" smtClean="0"/>
              <a:pPr/>
              <a:t>7/16/2024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4263053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35917496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5450110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34598396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31449586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37333593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42214117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419387518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10051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34468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64881188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2110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01626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08202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950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02F23-BD92-4B7B-9DFF-42EEC8F21ED4}" type="datetime1">
              <a:rPr lang="en-US" smtClean="0"/>
              <a:t>7/16/2024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9584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0C4DA-EDE6-465C-B91D-0B6D7078AFBA}" type="datetime1">
              <a:rPr lang="en-US" smtClean="0"/>
              <a:pPr/>
              <a:t>7/16/2024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4082957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0C4DA-EDE6-465C-B91D-0B6D7078AFBA}" type="datetime1">
              <a:rPr lang="en-US" smtClean="0"/>
              <a:pPr/>
              <a:t>7/16/2024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1200659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76F355-F21B-43C0-ABBD-B5AEBBE279A6}" type="datetime1">
              <a:rPr lang="en-US" smtClean="0"/>
              <a:t>7/16/2024</a:t>
            </a:fld>
            <a:endParaRPr lang="en-US" dirty="0"/>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2092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AB95E7-F437-40FB-91EE-0B08B57CB523}" type="datetime1">
              <a:rPr lang="en-US" smtClean="0"/>
              <a:t>7/16/2024</a:t>
            </a:fld>
            <a:endParaRPr lang="en-US" dirty="0"/>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4695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90C4DA-EDE6-465C-B91D-0B6D7078AFBA}" type="datetime1">
              <a:rPr lang="en-US" smtClean="0"/>
              <a:pPr/>
              <a:t>7/16/2024</a:t>
            </a:fld>
            <a:endParaRPr lang="en-US" dirty="0"/>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0427568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EBD992-82F2-4752-BCD7-4BDCCFA26099}" type="datetime1">
              <a:rPr lang="en-US" smtClean="0"/>
              <a:t>7/16/2024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4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90C4DA-EDE6-465C-B91D-0B6D7078AFBA}" type="datetime1">
              <a:rPr lang="en-US" smtClean="0"/>
              <a:pPr/>
              <a:t>7/16/2024</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3495783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691" r:id="rId19"/>
    <p:sldLayoutId id="2147483692" r:id="rId20"/>
    <p:sldLayoutId id="2147483693" r:id="rId21"/>
    <p:sldLayoutId id="2147483694" r:id="rId22"/>
    <p:sldLayoutId id="2147483695"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550" y="44625"/>
            <a:ext cx="10766445" cy="2880320"/>
          </a:xfrm>
        </p:spPr>
        <p:txBody>
          <a:bodyPr>
            <a:normAutofit/>
          </a:bodyPr>
          <a:lstStyle/>
          <a:p>
            <a:r>
              <a:rPr lang="en-US" sz="8000" dirty="0">
                <a:solidFill>
                  <a:schemeClr val="tx2"/>
                </a:solidFill>
                <a:latin typeface="Algerian" panose="04020705040A02060702" pitchFamily="82" charset="0"/>
              </a:rPr>
              <a:t>APPLE Stock Price Prediction </a:t>
            </a:r>
          </a:p>
        </p:txBody>
      </p:sp>
      <p:sp>
        <p:nvSpPr>
          <p:cNvPr id="4" name="Subtitle 3">
            <a:extLst>
              <a:ext uri="{FF2B5EF4-FFF2-40B4-BE49-F238E27FC236}">
                <a16:creationId xmlns:a16="http://schemas.microsoft.com/office/drawing/2014/main" id="{E975B70E-77A5-1F84-B99D-C193F933A76E}"/>
              </a:ext>
            </a:extLst>
          </p:cNvPr>
          <p:cNvSpPr>
            <a:spLocks noGrp="1"/>
          </p:cNvSpPr>
          <p:nvPr>
            <p:ph type="subTitle" idx="1"/>
          </p:nvPr>
        </p:nvSpPr>
        <p:spPr>
          <a:xfrm>
            <a:off x="6598468" y="4509120"/>
            <a:ext cx="5477624" cy="2016224"/>
          </a:xfrm>
        </p:spPr>
        <p:txBody>
          <a:bodyPr>
            <a:normAutofit fontScale="92500" lnSpcReduction="10000"/>
          </a:bodyPr>
          <a:lstStyle/>
          <a:p>
            <a:r>
              <a:rPr lang="en-US" sz="3000" b="1" dirty="0">
                <a:solidFill>
                  <a:schemeClr val="bg2">
                    <a:lumMod val="20000"/>
                    <a:lumOff val="80000"/>
                  </a:schemeClr>
                </a:solidFill>
                <a:latin typeface="Times New Roman" panose="02020603050405020304" pitchFamily="18" charset="0"/>
                <a:ea typeface="Artifakt Element Black" panose="020B0A03050000020004" pitchFamily="34" charset="0"/>
                <a:cs typeface="Times New Roman" panose="02020603050405020304" pitchFamily="18" charset="0"/>
              </a:rPr>
              <a:t>PRESENTED BY:</a:t>
            </a:r>
          </a:p>
          <a:p>
            <a:r>
              <a:rPr lang="en-IN" sz="3000" dirty="0">
                <a:solidFill>
                  <a:schemeClr val="bg2">
                    <a:lumMod val="20000"/>
                    <a:lumOff val="80000"/>
                  </a:schemeClr>
                </a:solidFill>
                <a:latin typeface="Times New Roman" panose="02020603050405020304" pitchFamily="18" charset="0"/>
                <a:cs typeface="Times New Roman" panose="02020603050405020304" pitchFamily="18" charset="0"/>
              </a:rPr>
              <a:t>2103A52022     – K. Ganesh</a:t>
            </a:r>
          </a:p>
          <a:p>
            <a:r>
              <a:rPr lang="en-IN" sz="3000" dirty="0">
                <a:solidFill>
                  <a:schemeClr val="bg2">
                    <a:lumMod val="20000"/>
                    <a:lumOff val="80000"/>
                  </a:schemeClr>
                </a:solidFill>
                <a:latin typeface="Times New Roman" panose="02020603050405020304" pitchFamily="18" charset="0"/>
                <a:cs typeface="Times New Roman" panose="02020603050405020304" pitchFamily="18" charset="0"/>
              </a:rPr>
              <a:t>2103A52025 – N. Shiva Teja</a:t>
            </a:r>
          </a:p>
          <a:p>
            <a:r>
              <a:rPr lang="en-IN" sz="3000" dirty="0">
                <a:solidFill>
                  <a:schemeClr val="bg2">
                    <a:lumMod val="20000"/>
                    <a:lumOff val="80000"/>
                  </a:schemeClr>
                </a:solidFill>
                <a:latin typeface="Times New Roman" panose="02020603050405020304" pitchFamily="18" charset="0"/>
                <a:cs typeface="Times New Roman" panose="02020603050405020304" pitchFamily="18" charset="0"/>
              </a:rPr>
              <a:t>2103A52026-P. Jayavardhan</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57563B-A314-7C14-F720-276D2DB59316}"/>
              </a:ext>
            </a:extLst>
          </p:cNvPr>
          <p:cNvSpPr txBox="1"/>
          <p:nvPr/>
        </p:nvSpPr>
        <p:spPr>
          <a:xfrm>
            <a:off x="676924" y="1215336"/>
            <a:ext cx="10834973" cy="5262979"/>
          </a:xfrm>
          <a:prstGeom prst="rect">
            <a:avLst/>
          </a:prstGeom>
          <a:noFill/>
          <a:ln>
            <a:noFill/>
          </a:ln>
        </p:spPr>
        <p:txBody>
          <a:bodyPr wrap="square" rtlCol="0" anchor="ctr" anchorCtr="1">
            <a:spAutoFit/>
          </a:bodyPr>
          <a:lstStyle/>
          <a:p>
            <a:pPr marL="457200" indent="-457200">
              <a:buFont typeface="Wingdings" panose="05000000000000000000" pitchFamily="2" charset="2"/>
              <a:buChar char="v"/>
            </a:pPr>
            <a:r>
              <a:rPr lang="en-US" sz="2800" b="0" i="0" dirty="0">
                <a:effectLst/>
                <a:latin typeface="Times New Roman" panose="02020603050405020304" pitchFamily="18" charset="0"/>
                <a:ea typeface="Microsoft YaHei" panose="020B0503020204020204" pitchFamily="34" charset="-122"/>
                <a:cs typeface="Times New Roman" panose="02020603050405020304" pitchFamily="18" charset="0"/>
              </a:rPr>
              <a:t>One of the most straightforward techniques, Linear Regression, can be used to predict any continuous values, including the predictions of the stock price.</a:t>
            </a:r>
          </a:p>
          <a:p>
            <a:pPr marL="457200" indent="-457200">
              <a:buFont typeface="Wingdings" panose="05000000000000000000" pitchFamily="2" charset="2"/>
              <a:buChar char="v"/>
            </a:pPr>
            <a:r>
              <a:rPr lang="en-US" sz="2800" b="0" i="0" dirty="0">
                <a:effectLst/>
                <a:latin typeface="Times New Roman" panose="02020603050405020304" pitchFamily="18" charset="0"/>
                <a:ea typeface="Microsoft YaHei" panose="020B0503020204020204" pitchFamily="34" charset="-122"/>
                <a:cs typeface="Times New Roman" panose="02020603050405020304" pitchFamily="18" charset="0"/>
              </a:rPr>
              <a:t> Linear Regression, as the name suggests, is a linear technique, i.e., it finds the linear combination of the X variables that are used to predict the Y variable (the stock price in this case). </a:t>
            </a:r>
          </a:p>
          <a:p>
            <a:pPr marL="457200" indent="-457200">
              <a:buFont typeface="Wingdings" panose="05000000000000000000" pitchFamily="2" charset="2"/>
              <a:buChar char="v"/>
            </a:pPr>
            <a:r>
              <a:rPr lang="en-US" sz="2800" b="0" i="0" dirty="0">
                <a:effectLst/>
                <a:latin typeface="Times New Roman" panose="02020603050405020304" pitchFamily="18" charset="0"/>
                <a:ea typeface="Microsoft YaHei" panose="020B0503020204020204" pitchFamily="34" charset="-122"/>
                <a:cs typeface="Times New Roman" panose="02020603050405020304" pitchFamily="18" charset="0"/>
              </a:rPr>
              <a:t>The major advantage of this method is that it is high in interpretability as the user can know which factor influences the price of stock more and by how much.</a:t>
            </a:r>
          </a:p>
          <a:p>
            <a:pPr marL="457200" indent="-457200">
              <a:buFont typeface="Wingdings" panose="05000000000000000000" pitchFamily="2" charset="2"/>
              <a:buChar char="v"/>
            </a:pPr>
            <a:r>
              <a:rPr lang="en-US" sz="2800" b="0" i="0" dirty="0">
                <a:effectLst/>
                <a:latin typeface="Times New Roman" panose="02020603050405020304" pitchFamily="18" charset="0"/>
                <a:ea typeface="Microsoft YaHei" panose="020B0503020204020204" pitchFamily="34" charset="-122"/>
                <a:cs typeface="Times New Roman" panose="02020603050405020304" pitchFamily="18" charset="0"/>
              </a:rPr>
              <a:t>Machine Learning-based packages such as sci-kit learn to allow the user to use Linear Regression in a Machine Learning framework. Some libraries in R also allow the same, but the disadvantage persists.</a:t>
            </a:r>
            <a:endParaRPr lang="en-IN" sz="28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CD48F18F-FBDF-6CED-1917-AC5901FB33DE}"/>
              </a:ext>
            </a:extLst>
          </p:cNvPr>
          <p:cNvSpPr txBox="1"/>
          <p:nvPr/>
        </p:nvSpPr>
        <p:spPr>
          <a:xfrm>
            <a:off x="1353852" y="445895"/>
            <a:ext cx="9481119" cy="769441"/>
          </a:xfrm>
          <a:prstGeom prst="rect">
            <a:avLst/>
          </a:prstGeom>
          <a:noFill/>
          <a:ln>
            <a:noFill/>
          </a:ln>
        </p:spPr>
        <p:txBody>
          <a:bodyPr wrap="square" rtlCol="0" anchor="ctr" anchorCtr="1">
            <a:spAutoFit/>
          </a:bodyPr>
          <a:lstStyle/>
          <a:p>
            <a:r>
              <a:rPr lang="en-IN" sz="4400" dirty="0">
                <a:solidFill>
                  <a:srgbClr val="FF0000"/>
                </a:solidFill>
                <a:latin typeface="Algerian" panose="04020705040A02060702" pitchFamily="82" charset="0"/>
              </a:rPr>
              <a:t>Linear</a:t>
            </a:r>
            <a:r>
              <a:rPr lang="en-IN" sz="4400" dirty="0">
                <a:solidFill>
                  <a:srgbClr val="FF0000"/>
                </a:solidFill>
                <a:latin typeface="Bell MT" panose="02020503060305020303" pitchFamily="18" charset="0"/>
              </a:rPr>
              <a:t> </a:t>
            </a:r>
            <a:r>
              <a:rPr lang="en-IN" sz="4400" dirty="0">
                <a:solidFill>
                  <a:srgbClr val="FF0000"/>
                </a:solidFill>
                <a:latin typeface="Algerian" panose="04020705040A02060702" pitchFamily="82" charset="0"/>
              </a:rPr>
              <a:t>Regression</a:t>
            </a:r>
          </a:p>
        </p:txBody>
      </p:sp>
    </p:spTree>
    <p:extLst>
      <p:ext uri="{BB962C8B-B14F-4D97-AF65-F5344CB8AC3E}">
        <p14:creationId xmlns:p14="http://schemas.microsoft.com/office/powerpoint/2010/main" val="347293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D57-15C9-D94B-CB08-72DA2BE081F2}"/>
              </a:ext>
            </a:extLst>
          </p:cNvPr>
          <p:cNvSpPr>
            <a:spLocks noGrp="1"/>
          </p:cNvSpPr>
          <p:nvPr>
            <p:ph type="title"/>
          </p:nvPr>
        </p:nvSpPr>
        <p:spPr>
          <a:xfrm>
            <a:off x="4297641" y="204182"/>
            <a:ext cx="3600400" cy="792088"/>
          </a:xfrm>
        </p:spPr>
        <p:txBody>
          <a:bodyPr>
            <a:normAutofit/>
          </a:bodyPr>
          <a:lstStyle/>
          <a:p>
            <a:pPr algn="ctr"/>
            <a:r>
              <a:rPr lang="en-US" dirty="0">
                <a:solidFill>
                  <a:srgbClr val="FF0000"/>
                </a:solidFill>
                <a:latin typeface="Algerian" panose="04020705040A02060702" pitchFamily="82" charset="0"/>
              </a:rPr>
              <a:t>GRAPHS</a:t>
            </a:r>
            <a:endParaRPr lang="en-IN" dirty="0">
              <a:solidFill>
                <a:srgbClr val="FF0000"/>
              </a:solidFill>
              <a:latin typeface="Algerian" panose="04020705040A02060702" pitchFamily="82" charset="0"/>
            </a:endParaRPr>
          </a:p>
        </p:txBody>
      </p:sp>
      <p:pic>
        <p:nvPicPr>
          <p:cNvPr id="1026" name="Picture 2">
            <a:extLst>
              <a:ext uri="{FF2B5EF4-FFF2-40B4-BE49-F238E27FC236}">
                <a16:creationId xmlns:a16="http://schemas.microsoft.com/office/drawing/2014/main" id="{FF30F6C4-FBD8-5DD5-01D4-AB868357966C}"/>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711655" y="1021070"/>
            <a:ext cx="3442119" cy="22763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17E895-0117-8B4C-D295-0B32D6B46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10" y="996270"/>
            <a:ext cx="3442121" cy="22763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AEC8ACD-62D1-29E9-A5AB-524F5F6C1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636" y="953364"/>
            <a:ext cx="35718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BECB60C-466E-1E4D-D5A0-D493CD9CFD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554" y="4001621"/>
            <a:ext cx="3442120" cy="22763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D2A2258-2D7D-1A2C-139C-246EBA19CF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4532" y="4001621"/>
            <a:ext cx="3571875" cy="2486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745BBE-E8AF-6A5E-874A-F7EF1F86DF12}"/>
              </a:ext>
            </a:extLst>
          </p:cNvPr>
          <p:cNvSpPr txBox="1"/>
          <p:nvPr/>
        </p:nvSpPr>
        <p:spPr>
          <a:xfrm>
            <a:off x="1465721" y="3297459"/>
            <a:ext cx="23042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X=Open ,Y =Adj close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622376-4D09-F897-8AA1-28BC52C032E9}"/>
              </a:ext>
            </a:extLst>
          </p:cNvPr>
          <p:cNvSpPr txBox="1"/>
          <p:nvPr/>
        </p:nvSpPr>
        <p:spPr>
          <a:xfrm>
            <a:off x="5086300" y="3297459"/>
            <a:ext cx="23042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X=High ,Y =Adj close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88DD5F-3E9A-695D-2759-896D165C62BB}"/>
              </a:ext>
            </a:extLst>
          </p:cNvPr>
          <p:cNvSpPr txBox="1"/>
          <p:nvPr/>
        </p:nvSpPr>
        <p:spPr>
          <a:xfrm>
            <a:off x="9217045" y="3297459"/>
            <a:ext cx="24219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X=Low ,Y =Adj close</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1D8D93-7B99-0E1A-E833-8FA60973A023}"/>
              </a:ext>
            </a:extLst>
          </p:cNvPr>
          <p:cNvSpPr txBox="1"/>
          <p:nvPr/>
        </p:nvSpPr>
        <p:spPr>
          <a:xfrm>
            <a:off x="2952350" y="6254832"/>
            <a:ext cx="23762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X=Close ,Y =Adj close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FA50214-4A2A-15EF-5C19-BA8607F2B47E}"/>
              </a:ext>
            </a:extLst>
          </p:cNvPr>
          <p:cNvSpPr txBox="1"/>
          <p:nvPr/>
        </p:nvSpPr>
        <p:spPr>
          <a:xfrm>
            <a:off x="7898041" y="6302980"/>
            <a:ext cx="263800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X=Volume ,Y =Adj close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BB31E-9E03-07D7-EECD-BDA220FBE957}"/>
              </a:ext>
            </a:extLst>
          </p:cNvPr>
          <p:cNvSpPr txBox="1"/>
          <p:nvPr/>
        </p:nvSpPr>
        <p:spPr>
          <a:xfrm>
            <a:off x="950912" y="183406"/>
            <a:ext cx="10287000" cy="769441"/>
          </a:xfrm>
          <a:prstGeom prst="rect">
            <a:avLst/>
          </a:prstGeom>
          <a:noFill/>
          <a:ln>
            <a:noFill/>
          </a:ln>
        </p:spPr>
        <p:txBody>
          <a:bodyPr wrap="square" rtlCol="0" anchor="ctr" anchorCtr="1">
            <a:spAutoFit/>
          </a:bodyPr>
          <a:lstStyle/>
          <a:p>
            <a:r>
              <a:rPr lang="en-IN" sz="4400" dirty="0">
                <a:solidFill>
                  <a:srgbClr val="FF0000"/>
                </a:solidFill>
                <a:latin typeface="Algerian" panose="04020705040A02060702" pitchFamily="82" charset="0"/>
              </a:rPr>
              <a:t>Conclusion</a:t>
            </a:r>
          </a:p>
        </p:txBody>
      </p:sp>
      <p:sp>
        <p:nvSpPr>
          <p:cNvPr id="3" name="TextBox 2">
            <a:extLst>
              <a:ext uri="{FF2B5EF4-FFF2-40B4-BE49-F238E27FC236}">
                <a16:creationId xmlns:a16="http://schemas.microsoft.com/office/drawing/2014/main" id="{511CEED8-A4A1-BEE5-DE80-D26A7E3ACAB1}"/>
              </a:ext>
            </a:extLst>
          </p:cNvPr>
          <p:cNvSpPr txBox="1"/>
          <p:nvPr/>
        </p:nvSpPr>
        <p:spPr>
          <a:xfrm>
            <a:off x="391478" y="952847"/>
            <a:ext cx="11405867" cy="5693866"/>
          </a:xfrm>
          <a:prstGeom prst="rect">
            <a:avLst/>
          </a:prstGeom>
          <a:noFill/>
        </p:spPr>
        <p:txBody>
          <a:bodyPr wrap="square">
            <a:spAutoFit/>
          </a:bodyPr>
          <a:lstStyle/>
          <a:p>
            <a:pPr marL="342900" indent="-342900" algn="just">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However, with the introduction of Machine Learning and its strong algorithms, the most recent market research and Stock Market Prediction advancements have begun to include such approaches in analyzing stock market data. The Opening Value of the stock, the Highest and Lowest values of that stock on the same days, as well as the Closing Value at the end of the day, are all indicated for each date. </a:t>
            </a:r>
          </a:p>
          <a:p>
            <a:pPr marL="342900" indent="-342900" algn="just">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Predicting the stock market was a time-consuming and laborious procedure a few years or even a decade ago. However, with the application of machine learning for stock market forecasts, the procedure has become much simpler. Machine learning not only saves time and resources but also outperforms people in terms of performance. it will always prefer to use a trained computer algorithm since it will advise you based only on facts, numbers, and data and will not factor in emotions or prejudice.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47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F4E45A-CE77-9A02-5BC5-DC53A605847B}"/>
              </a:ext>
            </a:extLst>
          </p:cNvPr>
          <p:cNvSpPr txBox="1"/>
          <p:nvPr/>
        </p:nvSpPr>
        <p:spPr>
          <a:xfrm>
            <a:off x="2566020" y="2348880"/>
            <a:ext cx="7344816" cy="1631216"/>
          </a:xfrm>
          <a:prstGeom prst="rect">
            <a:avLst/>
          </a:prstGeom>
          <a:noFill/>
          <a:ln>
            <a:noFill/>
          </a:ln>
        </p:spPr>
        <p:txBody>
          <a:bodyPr wrap="square" rtlCol="0" anchor="ctr" anchorCtr="1">
            <a:spAutoFit/>
          </a:bodyPr>
          <a:lstStyle/>
          <a:p>
            <a:r>
              <a:rPr lang="en-US" sz="10000" dirty="0">
                <a:solidFill>
                  <a:srgbClr val="FF0000"/>
                </a:solidFill>
                <a:latin typeface="Algerian" panose="04020705040A02060702" pitchFamily="82" charset="0"/>
              </a:rPr>
              <a:t>THANK YOU</a:t>
            </a:r>
            <a:endParaRPr lang="en-IN" sz="10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25005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B13D0D-6AEB-2CED-3233-485E42E9761D}"/>
              </a:ext>
            </a:extLst>
          </p:cNvPr>
          <p:cNvSpPr txBox="1"/>
          <p:nvPr/>
        </p:nvSpPr>
        <p:spPr>
          <a:xfrm>
            <a:off x="3286100" y="157863"/>
            <a:ext cx="5616624"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r>
              <a:rPr lang="en-US" sz="4400" u="sng" dirty="0">
                <a:solidFill>
                  <a:srgbClr val="FF0000"/>
                </a:solidFill>
                <a:latin typeface="Algerian" panose="04020705040A02060702" pitchFamily="82" charset="0"/>
                <a:cs typeface="Times New Roman" panose="02020603050405020304" pitchFamily="18" charset="0"/>
              </a:rPr>
              <a:t>INTRODUCTION</a:t>
            </a:r>
            <a:endParaRPr lang="en-IN" sz="4400" u="sng" dirty="0">
              <a:solidFill>
                <a:srgbClr val="FF0000"/>
              </a:solidFill>
              <a:latin typeface="Algerian" panose="04020705040A02060702" pitchFamily="82" charset="0"/>
              <a:cs typeface="Times New Roman" panose="02020603050405020304" pitchFamily="18" charset="0"/>
            </a:endParaRPr>
          </a:p>
        </p:txBody>
      </p:sp>
      <p:sp>
        <p:nvSpPr>
          <p:cNvPr id="9" name="TextBox 8">
            <a:extLst>
              <a:ext uri="{FF2B5EF4-FFF2-40B4-BE49-F238E27FC236}">
                <a16:creationId xmlns:a16="http://schemas.microsoft.com/office/drawing/2014/main" id="{F666240A-3258-C0F3-9FC0-26AD4FCEC995}"/>
              </a:ext>
            </a:extLst>
          </p:cNvPr>
          <p:cNvSpPr txBox="1"/>
          <p:nvPr/>
        </p:nvSpPr>
        <p:spPr>
          <a:xfrm>
            <a:off x="621804" y="1052736"/>
            <a:ext cx="10117124" cy="5970865"/>
          </a:xfrm>
          <a:prstGeom prst="rect">
            <a:avLst/>
          </a:prstGeom>
          <a:noFill/>
          <a:ln>
            <a:noFill/>
          </a:ln>
        </p:spPr>
        <p:txBody>
          <a:bodyPr wrap="square" rtlCol="0" anchor="ctr" anchorCtr="1">
            <a:spAutoFit/>
          </a:bodyPr>
          <a:lstStyle/>
          <a:p>
            <a:pPr marL="457200" indent="-457200"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Apple Stock Price prediction is the act of trying to determine the future value of an Apple stock or other financial instrument traded on an exchange. </a:t>
            </a:r>
          </a:p>
          <a:p>
            <a:pPr marL="457200" indent="-457200"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The successful prediction of a stock's future price could yield significant profit.</a:t>
            </a:r>
          </a:p>
          <a:p>
            <a:pPr marL="457200" indent="-457200"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Apple Stock Price prediction refers to the process of understanding various aspects of the Apple stock that can influence the price of a stock and based on these potential factors building a model to predict the price of the stock.</a:t>
            </a:r>
          </a:p>
          <a:p>
            <a:pPr marL="457200" indent="-457200" algn="just">
              <a:buFont typeface="Wingdings" panose="05000000000000000000" pitchFamily="2" charset="2"/>
              <a:buChar char="Ø"/>
            </a:pPr>
            <a:r>
              <a:rPr lang="en-US" sz="2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Stock-Forecasting software predicts stock prices, generates trading "Buy-Hold-Sell" signals, computes the most profitable company to invest in and analyzes the accuracy of predictions. </a:t>
            </a:r>
          </a:p>
          <a:p>
            <a:pPr marL="285750" indent="-285750" algn="just">
              <a:buFont typeface="Arial" panose="020B0604020202020204" pitchFamily="34" charset="0"/>
              <a:buChar char="•"/>
            </a:pPr>
            <a:endParaRPr lang="en-US" sz="2800" b="0" i="0" dirty="0">
              <a:solidFill>
                <a:schemeClr val="tx1">
                  <a:lumMod val="95000"/>
                  <a:lumOff val="5000"/>
                </a:schemeClr>
              </a:solidFill>
              <a:effectLst/>
              <a:latin typeface="Perpetua" panose="02020502060401020303"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758D0-AB14-C17B-04C3-19C27684D7D6}"/>
              </a:ext>
            </a:extLst>
          </p:cNvPr>
          <p:cNvSpPr txBox="1"/>
          <p:nvPr/>
        </p:nvSpPr>
        <p:spPr>
          <a:xfrm>
            <a:off x="621804" y="1124744"/>
            <a:ext cx="10225136" cy="3970318"/>
          </a:xfrm>
          <a:prstGeom prst="rect">
            <a:avLst/>
          </a:prstGeom>
          <a:noFill/>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Prediction and analysis of the stock market are some of the most complicated tasks to do. There are several reasons for this, such as the market volatility and so many other dependent and independent factors for deciding the value of a particular stock in the market. These factors make it very difficult for any stock market analyst to predict the rise and fall with high accuracy degrees.</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Stock market prediction is the act of trying to determine the future value of a company stock or other financial instrument traded on an exchange. </a:t>
            </a:r>
          </a:p>
        </p:txBody>
      </p:sp>
    </p:spTree>
    <p:extLst>
      <p:ext uri="{BB962C8B-B14F-4D97-AF65-F5344CB8AC3E}">
        <p14:creationId xmlns:p14="http://schemas.microsoft.com/office/powerpoint/2010/main" val="162766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9A0A8C-37C5-E803-DF2B-51090CE06AED}"/>
              </a:ext>
            </a:extLst>
          </p:cNvPr>
          <p:cNvSpPr txBox="1"/>
          <p:nvPr/>
        </p:nvSpPr>
        <p:spPr>
          <a:xfrm>
            <a:off x="950912" y="472964"/>
            <a:ext cx="10287000" cy="769441"/>
          </a:xfrm>
          <a:prstGeom prst="rect">
            <a:avLst/>
          </a:prstGeom>
          <a:noFill/>
          <a:ln>
            <a:noFill/>
          </a:ln>
        </p:spPr>
        <p:txBody>
          <a:bodyPr wrap="square" rtlCol="0" anchor="ctr" anchorCtr="1">
            <a:spAutoFit/>
          </a:bodyPr>
          <a:lstStyle/>
          <a:p>
            <a:pPr algn="ctr"/>
            <a:r>
              <a:rPr lang="en-US" sz="4400" u="sng" dirty="0">
                <a:solidFill>
                  <a:srgbClr val="FF0000"/>
                </a:solidFill>
                <a:latin typeface="Algerian" panose="04020705040A02060702" pitchFamily="82" charset="0"/>
                <a:ea typeface="Cambria" panose="02040503050406030204" pitchFamily="18" charset="0"/>
              </a:rPr>
              <a:t>ADVANTAGES</a:t>
            </a:r>
            <a:endParaRPr lang="en-IN" sz="4400" u="sng" dirty="0">
              <a:solidFill>
                <a:srgbClr val="FF0000"/>
              </a:solidFill>
              <a:latin typeface="Algerian" panose="04020705040A02060702" pitchFamily="82" charset="0"/>
              <a:ea typeface="Cambria" panose="02040503050406030204" pitchFamily="18" charset="0"/>
            </a:endParaRPr>
          </a:p>
        </p:txBody>
      </p:sp>
      <p:sp>
        <p:nvSpPr>
          <p:cNvPr id="7" name="TextBox 6">
            <a:extLst>
              <a:ext uri="{FF2B5EF4-FFF2-40B4-BE49-F238E27FC236}">
                <a16:creationId xmlns:a16="http://schemas.microsoft.com/office/drawing/2014/main" id="{CDBA557E-7109-40E1-5C34-DF359FF214E7}"/>
              </a:ext>
            </a:extLst>
          </p:cNvPr>
          <p:cNvSpPr txBox="1"/>
          <p:nvPr/>
        </p:nvSpPr>
        <p:spPr>
          <a:xfrm>
            <a:off x="261764" y="1268760"/>
            <a:ext cx="7502625" cy="4539191"/>
          </a:xfrm>
          <a:prstGeom prst="rect">
            <a:avLst/>
          </a:prstGeom>
          <a:noFill/>
          <a:ln>
            <a:noFill/>
          </a:ln>
        </p:spPr>
        <p:txBody>
          <a:bodyPr wrap="square" rtlCol="0" anchor="ctr" anchorCtr="1">
            <a:spAutoFit/>
          </a:bodyPr>
          <a:lstStyle/>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Platform for stock value prediction using multiple algorithms at a time.</a:t>
            </a:r>
          </a:p>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Develops the habit of complete analysis.</a:t>
            </a:r>
          </a:p>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Minimize the losses.</a:t>
            </a:r>
          </a:p>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Assures Consistency</a:t>
            </a:r>
            <a:r>
              <a:rPr lang="en-IN" sz="28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Gives a better idea about entry and exit points.</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User friendly and simply to use.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F54B503-ED90-4DEE-1CB0-D1B865E7CC04}"/>
              </a:ext>
            </a:extLst>
          </p:cNvPr>
          <p:cNvSpPr txBox="1"/>
          <p:nvPr/>
        </p:nvSpPr>
        <p:spPr>
          <a:xfrm>
            <a:off x="2710036" y="404664"/>
            <a:ext cx="6480720" cy="769441"/>
          </a:xfrm>
          <a:prstGeom prst="rect">
            <a:avLst/>
          </a:prstGeom>
          <a:noFill/>
          <a:ln>
            <a:noFill/>
          </a:ln>
        </p:spPr>
        <p:txBody>
          <a:bodyPr wrap="square" rtlCol="0" anchor="ctr" anchorCtr="1">
            <a:spAutoFit/>
          </a:bodyPr>
          <a:lstStyle/>
          <a:p>
            <a:r>
              <a:rPr lang="en-IN" sz="4400" dirty="0">
                <a:solidFill>
                  <a:srgbClr val="FF0000"/>
                </a:solidFill>
                <a:latin typeface="Algerian" panose="04020705040A02060702" pitchFamily="82" charset="0"/>
              </a:rPr>
              <a:t>About</a:t>
            </a:r>
            <a:r>
              <a:rPr lang="en-IN" sz="4400" b="1" dirty="0">
                <a:solidFill>
                  <a:srgbClr val="FF0000"/>
                </a:solidFill>
                <a:latin typeface="Bell MT" panose="02020503060305020303" pitchFamily="18" charset="0"/>
              </a:rPr>
              <a:t> </a:t>
            </a:r>
            <a:r>
              <a:rPr lang="en-IN" sz="4400" dirty="0">
                <a:solidFill>
                  <a:srgbClr val="FF0000"/>
                </a:solidFill>
                <a:latin typeface="Algerian" panose="04020705040A02060702" pitchFamily="82" charset="0"/>
              </a:rPr>
              <a:t>DATASET</a:t>
            </a:r>
          </a:p>
        </p:txBody>
      </p:sp>
      <p:sp>
        <p:nvSpPr>
          <p:cNvPr id="13" name="TextBox 12">
            <a:extLst>
              <a:ext uri="{FF2B5EF4-FFF2-40B4-BE49-F238E27FC236}">
                <a16:creationId xmlns:a16="http://schemas.microsoft.com/office/drawing/2014/main" id="{3FA70422-B0D3-202D-4882-FB4B720CE6A3}"/>
              </a:ext>
            </a:extLst>
          </p:cNvPr>
          <p:cNvSpPr txBox="1"/>
          <p:nvPr/>
        </p:nvSpPr>
        <p:spPr>
          <a:xfrm>
            <a:off x="693812" y="1076247"/>
            <a:ext cx="9536952" cy="5262979"/>
          </a:xfrm>
          <a:prstGeom prst="rect">
            <a:avLst/>
          </a:prstGeom>
          <a:noFill/>
          <a:ln>
            <a:noFill/>
          </a:ln>
        </p:spPr>
        <p:txBody>
          <a:bodyPr wrap="square" rtlCol="0" anchor="ctr" anchorCtr="1">
            <a:spAutoFit/>
          </a:bodyPr>
          <a:lstStyle/>
          <a:p>
            <a:pPr marL="285750" indent="-285750" algn="just">
              <a:buFont typeface="Wingdings" panose="05000000000000000000" pitchFamily="2" charset="2"/>
              <a:buChar char="Ø"/>
            </a:pPr>
            <a:r>
              <a:rPr lang="en-IN" sz="2800" dirty="0">
                <a:latin typeface="Times New Roman" panose="02020603050405020304" pitchFamily="18" charset="0"/>
                <a:ea typeface="Microsoft YaHei" panose="020B0503020204020204" pitchFamily="34" charset="-122"/>
                <a:cs typeface="Times New Roman" panose="02020603050405020304" pitchFamily="18" charset="0"/>
              </a:rPr>
              <a:t>It is Supervised Machine Learning.</a:t>
            </a:r>
          </a:p>
          <a:p>
            <a:pPr marL="342900" indent="-342900" algn="just">
              <a:buFont typeface="Arial" panose="020B0604020202020204" pitchFamily="34" charset="0"/>
              <a:buChar char="•"/>
            </a:pPr>
            <a:r>
              <a:rPr lang="en-US"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Supervised learning, also known as supervised machine learning, is a subcategory of machine learning and artificial intelligence. </a:t>
            </a:r>
          </a:p>
          <a:p>
            <a:pPr marL="342900" indent="-342900" algn="just">
              <a:buFont typeface="Arial" panose="020B0604020202020204" pitchFamily="34" charset="0"/>
              <a:buChar char="•"/>
            </a:pPr>
            <a:r>
              <a:rPr lang="en-US"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It is defined by its use of labeled datasets to train algorithms that to classify data or predict outcomes accurately.</a:t>
            </a:r>
            <a:r>
              <a:rPr lang="en-IN"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lgn="just">
              <a:buFont typeface="Wingdings" panose="05000000000000000000" pitchFamily="2" charset="2"/>
              <a:buChar char="Ø"/>
            </a:pPr>
            <a:r>
              <a:rPr lang="en-US"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This dataset contains 2519  number of rows and 7 number of columns.</a:t>
            </a:r>
          </a:p>
          <a:p>
            <a:pPr marL="342900" indent="-3429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ea typeface="Microsoft YaHei" panose="020B0503020204020204" pitchFamily="34" charset="-122"/>
                <a:cs typeface="Times New Roman" panose="02020603050405020304" pitchFamily="18" charset="0"/>
              </a:rPr>
              <a:t>As this dataset considered as Supervised because it is labeled dataset to </a:t>
            </a:r>
            <a:r>
              <a:rPr lang="en-US"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train algorithms that to classify data or predict outcomes accurately.</a:t>
            </a:r>
            <a:r>
              <a:rPr lang="en-IN"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rPr>
              <a:t> </a:t>
            </a:r>
            <a:endParaRPr lang="en-US" sz="2800" i="0" dirty="0">
              <a:solidFill>
                <a:schemeClr val="tx1">
                  <a:lumMod val="95000"/>
                  <a:lumOff val="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2E1FC1-72F9-2070-FAEE-78B1FB5D0E32}"/>
              </a:ext>
            </a:extLst>
          </p:cNvPr>
          <p:cNvSpPr txBox="1"/>
          <p:nvPr/>
        </p:nvSpPr>
        <p:spPr>
          <a:xfrm>
            <a:off x="1713892" y="479812"/>
            <a:ext cx="7896943" cy="830997"/>
          </a:xfrm>
          <a:prstGeom prst="rect">
            <a:avLst/>
          </a:prstGeom>
          <a:noFill/>
          <a:ln>
            <a:noFill/>
          </a:ln>
        </p:spPr>
        <p:txBody>
          <a:bodyPr wrap="square" rtlCol="0" anchor="ctr" anchorCtr="1">
            <a:spAutoFit/>
          </a:bodyPr>
          <a:lstStyle/>
          <a:p>
            <a:r>
              <a:rPr lang="en-IN" sz="4800" u="sng" dirty="0">
                <a:solidFill>
                  <a:srgbClr val="FF0000"/>
                </a:solidFill>
                <a:latin typeface="Algerian" panose="04020705040A02060702" pitchFamily="82" charset="0"/>
              </a:rPr>
              <a:t>target</a:t>
            </a:r>
          </a:p>
        </p:txBody>
      </p:sp>
      <p:sp>
        <p:nvSpPr>
          <p:cNvPr id="9" name="TextBox 8">
            <a:extLst>
              <a:ext uri="{FF2B5EF4-FFF2-40B4-BE49-F238E27FC236}">
                <a16:creationId xmlns:a16="http://schemas.microsoft.com/office/drawing/2014/main" id="{47E19370-67C7-28CB-B36E-FB1A4885E36C}"/>
              </a:ext>
            </a:extLst>
          </p:cNvPr>
          <p:cNvSpPr txBox="1"/>
          <p:nvPr/>
        </p:nvSpPr>
        <p:spPr>
          <a:xfrm>
            <a:off x="1485900" y="3388300"/>
            <a:ext cx="8352928" cy="369332"/>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2FB464AC-4E95-2B46-C748-D059CE813C7F}"/>
              </a:ext>
            </a:extLst>
          </p:cNvPr>
          <p:cNvSpPr txBox="1"/>
          <p:nvPr/>
        </p:nvSpPr>
        <p:spPr>
          <a:xfrm>
            <a:off x="522087" y="1310809"/>
            <a:ext cx="10280551" cy="4401205"/>
          </a:xfrm>
          <a:prstGeom prst="rect">
            <a:avLst/>
          </a:prstGeom>
          <a:noFill/>
          <a:ln>
            <a:noFill/>
          </a:ln>
        </p:spPr>
        <p:txBody>
          <a:bodyPr wrap="square" rtlCol="0" anchor="ctr" anchorCtr="1">
            <a:spAutoFit/>
          </a:bodyPr>
          <a:lstStyle/>
          <a:p>
            <a:pPr marL="285750" indent="-285750" algn="just">
              <a:buFont typeface="Wingdings" panose="05000000000000000000" pitchFamily="2" charset="2"/>
              <a:buChar char="§"/>
            </a:pPr>
            <a:r>
              <a:rPr lang="en-US" sz="2800" i="0" dirty="0">
                <a:effectLst/>
                <a:latin typeface="Times New Roman" panose="02020603050405020304" pitchFamily="18" charset="0"/>
                <a:ea typeface="Microsoft YaHei" panose="020B0503020204020204" pitchFamily="34" charset="-122"/>
                <a:cs typeface="Times New Roman" panose="02020603050405020304" pitchFamily="18" charset="0"/>
              </a:rPr>
              <a:t>Before going forward, let’s quickly clarify what we are trying to predict here. </a:t>
            </a:r>
          </a:p>
          <a:p>
            <a:pPr marL="285750" indent="-285750" algn="just">
              <a:buFont typeface="Wingdings" panose="05000000000000000000" pitchFamily="2" charset="2"/>
              <a:buChar char="§"/>
            </a:pPr>
            <a:r>
              <a:rPr lang="en-US" sz="2800" i="0" dirty="0">
                <a:effectLst/>
                <a:latin typeface="Times New Roman" panose="02020603050405020304" pitchFamily="18" charset="0"/>
                <a:ea typeface="Microsoft YaHei" panose="020B0503020204020204" pitchFamily="34" charset="-122"/>
                <a:cs typeface="Times New Roman" panose="02020603050405020304" pitchFamily="18" charset="0"/>
              </a:rPr>
              <a:t>The stock market (or also called an exchange) is simply like any other market, but here stocks, i.e., shares of a company, are bought and sold. </a:t>
            </a:r>
          </a:p>
          <a:p>
            <a:pPr marL="285750" indent="-285750" algn="just">
              <a:buFont typeface="Wingdings" panose="05000000000000000000" pitchFamily="2" charset="2"/>
              <a:buChar char="§"/>
            </a:pPr>
            <a:r>
              <a:rPr lang="en-US" sz="2800" i="0" dirty="0">
                <a:effectLst/>
                <a:latin typeface="Times New Roman" panose="02020603050405020304" pitchFamily="18" charset="0"/>
                <a:ea typeface="Microsoft YaHei" panose="020B0503020204020204" pitchFamily="34" charset="-122"/>
                <a:cs typeface="Times New Roman" panose="02020603050405020304" pitchFamily="18" charset="0"/>
              </a:rPr>
              <a:t>In its simplest form, people buy a stock at a lower price, and as the company grows and its share value, aka stock price, increases, and the stockholder sells it at the market for a profit.</a:t>
            </a:r>
          </a:p>
          <a:p>
            <a:pPr marL="285750" indent="-285750" algn="just">
              <a:buFont typeface="Wingdings" panose="05000000000000000000" pitchFamily="2" charset="2"/>
              <a:buChar char="§"/>
            </a:pPr>
            <a:r>
              <a:rPr lang="en-US" sz="2800" i="0" dirty="0">
                <a:effectLst/>
                <a:latin typeface="Times New Roman" panose="02020603050405020304" pitchFamily="18" charset="0"/>
                <a:ea typeface="Microsoft YaHei" panose="020B0503020204020204" pitchFamily="34" charset="-122"/>
                <a:cs typeface="Times New Roman" panose="02020603050405020304" pitchFamily="18" charset="0"/>
              </a:rPr>
              <a:t> What the model needs to do is predict what will be the price of the stock </a:t>
            </a:r>
            <a:r>
              <a:rPr lang="en-US" sz="2800" dirty="0">
                <a:latin typeface="Times New Roman" panose="02020603050405020304" pitchFamily="18" charset="0"/>
                <a:ea typeface="Microsoft YaHei" panose="020B0503020204020204" pitchFamily="34" charset="-122"/>
                <a:cs typeface="Times New Roman" panose="02020603050405020304" pitchFamily="18" charset="0"/>
              </a:rPr>
              <a:t>in upcoming </a:t>
            </a:r>
            <a:r>
              <a:rPr lang="en-US" sz="2800" i="0" dirty="0">
                <a:effectLst/>
                <a:latin typeface="Times New Roman" panose="02020603050405020304" pitchFamily="18" charset="0"/>
                <a:ea typeface="Microsoft YaHei" panose="020B0503020204020204" pitchFamily="34" charset="-122"/>
                <a:cs typeface="Times New Roman" panose="02020603050405020304" pitchFamily="18" charset="0"/>
              </a:rPr>
              <a:t>days.</a:t>
            </a:r>
            <a:endParaRPr lang="en-IN" sz="28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9205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C238405-5B43-D7ED-287C-9E8132FEE608}"/>
              </a:ext>
            </a:extLst>
          </p:cNvPr>
          <p:cNvSpPr txBox="1"/>
          <p:nvPr/>
        </p:nvSpPr>
        <p:spPr>
          <a:xfrm>
            <a:off x="405780" y="397401"/>
            <a:ext cx="9973108" cy="6063198"/>
          </a:xfrm>
          <a:prstGeom prst="rect">
            <a:avLst/>
          </a:prstGeom>
          <a:noFill/>
          <a:ln>
            <a:noFill/>
          </a:ln>
        </p:spPr>
        <p:txBody>
          <a:bodyPr wrap="square" rtlCol="0" anchor="ctr" anchorCtr="1">
            <a:spAutoFit/>
          </a:bodyPr>
          <a:lstStyle/>
          <a:p>
            <a:r>
              <a:rPr lang="en-IN" sz="4400" u="sng" dirty="0">
                <a:solidFill>
                  <a:srgbClr val="FF0000"/>
                </a:solidFill>
                <a:latin typeface="Algerian" panose="04020705040A02060702" pitchFamily="82" charset="0"/>
              </a:rPr>
              <a:t>Features/Independent values</a:t>
            </a:r>
          </a:p>
          <a:p>
            <a:endParaRPr lang="en-IN" sz="3200" b="1" u="sng" dirty="0">
              <a:solidFill>
                <a:srgbClr val="FF0000"/>
              </a:solidFill>
              <a:latin typeface="Franklin Gothic Medium" panose="020B0603020102020204" pitchFamily="34" charset="0"/>
            </a:endParaRPr>
          </a:p>
          <a:p>
            <a:pPr marL="457200" indent="-457200">
              <a:buFont typeface="Arial" panose="020B0604020202020204" pitchFamily="34" charset="0"/>
              <a:buChar char="•"/>
            </a:pPr>
            <a:r>
              <a:rPr lang="en-IN" sz="2400" dirty="0">
                <a:latin typeface="Perpetua" panose="02020502060401020303" pitchFamily="18" charset="0"/>
              </a:rPr>
              <a:t>Date</a:t>
            </a:r>
          </a:p>
          <a:p>
            <a:pPr marL="457200"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a:latin typeface="Perpetua" panose="02020502060401020303" pitchFamily="18" charset="0"/>
              </a:rPr>
              <a:t>Close</a:t>
            </a:r>
          </a:p>
          <a:p>
            <a:pPr marL="1371600" lvl="2"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a:latin typeface="Perpetua" panose="02020502060401020303" pitchFamily="18" charset="0"/>
              </a:rPr>
              <a:t>High</a:t>
            </a:r>
          </a:p>
          <a:p>
            <a:pPr marL="457200"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a:latin typeface="Perpetua" panose="02020502060401020303" pitchFamily="18" charset="0"/>
              </a:rPr>
              <a:t>Low</a:t>
            </a:r>
          </a:p>
          <a:p>
            <a:pPr marL="457200"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a:latin typeface="Perpetua" panose="02020502060401020303" pitchFamily="18" charset="0"/>
              </a:rPr>
              <a:t>Open</a:t>
            </a:r>
          </a:p>
          <a:p>
            <a:pPr marL="457200"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a:latin typeface="Perpetua" panose="02020502060401020303" pitchFamily="18" charset="0"/>
              </a:rPr>
              <a:t>Volume</a:t>
            </a:r>
          </a:p>
          <a:p>
            <a:pPr marL="457200" indent="-457200">
              <a:buFont typeface="Arial" panose="020B0604020202020204" pitchFamily="34" charset="0"/>
              <a:buChar char="•"/>
            </a:pPr>
            <a:endParaRPr lang="en-IN" sz="2400" dirty="0">
              <a:latin typeface="Perpetua" panose="02020502060401020303" pitchFamily="18" charset="0"/>
            </a:endParaRPr>
          </a:p>
          <a:p>
            <a:pPr marL="457200" indent="-457200">
              <a:buFont typeface="Arial" panose="020B0604020202020204" pitchFamily="34" charset="0"/>
              <a:buChar char="•"/>
            </a:pPr>
            <a:r>
              <a:rPr lang="en-IN" sz="2400" dirty="0" err="1">
                <a:latin typeface="Perpetua" panose="02020502060401020303" pitchFamily="18" charset="0"/>
              </a:rPr>
              <a:t>Adj</a:t>
            </a:r>
            <a:r>
              <a:rPr lang="en-IN" sz="2400" dirty="0">
                <a:latin typeface="Perpetua" panose="02020502060401020303" pitchFamily="18" charset="0"/>
              </a:rPr>
              <a:t> Close</a:t>
            </a:r>
          </a:p>
        </p:txBody>
      </p: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4787-D73B-25BD-8D9D-CF987F5AFA25}"/>
              </a:ext>
            </a:extLst>
          </p:cNvPr>
          <p:cNvSpPr>
            <a:spLocks noGrp="1"/>
          </p:cNvSpPr>
          <p:nvPr>
            <p:ph type="title"/>
          </p:nvPr>
        </p:nvSpPr>
        <p:spPr>
          <a:xfrm>
            <a:off x="3646140" y="116632"/>
            <a:ext cx="4610487" cy="798983"/>
          </a:xfrm>
        </p:spPr>
        <p:txBody>
          <a:bodyPr>
            <a:normAutofit fontScale="90000"/>
          </a:bodyPr>
          <a:lstStyle/>
          <a:p>
            <a:pPr algn="ctr"/>
            <a:r>
              <a:rPr lang="en-US" sz="5400" dirty="0">
                <a:solidFill>
                  <a:srgbClr val="FF0000"/>
                </a:solidFill>
                <a:latin typeface="Algerian" panose="04020705040A02060702" pitchFamily="82" charset="0"/>
              </a:rPr>
              <a:t>DATASET</a:t>
            </a:r>
          </a:p>
        </p:txBody>
      </p:sp>
      <p:pic>
        <p:nvPicPr>
          <p:cNvPr id="10" name="Content Placeholder 9">
            <a:extLst>
              <a:ext uri="{FF2B5EF4-FFF2-40B4-BE49-F238E27FC236}">
                <a16:creationId xmlns:a16="http://schemas.microsoft.com/office/drawing/2014/main" id="{F642B227-CE9B-CC16-0264-FD55BB0358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38028" y="920071"/>
            <a:ext cx="6624736" cy="5695393"/>
          </a:xfrm>
        </p:spPr>
      </p:pic>
    </p:spTree>
    <p:extLst>
      <p:ext uri="{BB962C8B-B14F-4D97-AF65-F5344CB8AC3E}">
        <p14:creationId xmlns:p14="http://schemas.microsoft.com/office/powerpoint/2010/main" val="41748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41647-C67C-8623-B098-AEABC75A2888}"/>
              </a:ext>
            </a:extLst>
          </p:cNvPr>
          <p:cNvSpPr>
            <a:spLocks noGrp="1"/>
          </p:cNvSpPr>
          <p:nvPr>
            <p:ph type="title"/>
          </p:nvPr>
        </p:nvSpPr>
        <p:spPr>
          <a:xfrm>
            <a:off x="4384220" y="368660"/>
            <a:ext cx="3420381" cy="792088"/>
          </a:xfrm>
        </p:spPr>
        <p:txBody>
          <a:bodyPr>
            <a:normAutofit/>
          </a:bodyPr>
          <a:lstStyle/>
          <a:p>
            <a:pPr algn="ctr"/>
            <a:r>
              <a:rPr lang="en-US" sz="4400" dirty="0">
                <a:solidFill>
                  <a:srgbClr val="FF0000"/>
                </a:solidFill>
                <a:latin typeface="Algerian" panose="04020705040A02060702" pitchFamily="82" charset="0"/>
              </a:rPr>
              <a:t>Flowchart</a:t>
            </a:r>
          </a:p>
        </p:txBody>
      </p:sp>
      <p:pic>
        <p:nvPicPr>
          <p:cNvPr id="8" name="Picture 7">
            <a:extLst>
              <a:ext uri="{FF2B5EF4-FFF2-40B4-BE49-F238E27FC236}">
                <a16:creationId xmlns:a16="http://schemas.microsoft.com/office/drawing/2014/main" id="{783CC2C0-13EA-4D79-5956-852B5AA06A55}"/>
              </a:ext>
            </a:extLst>
          </p:cNvPr>
          <p:cNvPicPr>
            <a:picLocks noChangeAspect="1"/>
          </p:cNvPicPr>
          <p:nvPr/>
        </p:nvPicPr>
        <p:blipFill rotWithShape="1">
          <a:blip r:embed="rId2">
            <a:extLst>
              <a:ext uri="{28A0092B-C50C-407E-A947-70E740481C1C}">
                <a14:useLocalDpi xmlns:a14="http://schemas.microsoft.com/office/drawing/2010/main" val="0"/>
              </a:ext>
            </a:extLst>
          </a:blip>
          <a:srcRect l="-1" r="41540" b="-561"/>
          <a:stretch/>
        </p:blipFill>
        <p:spPr>
          <a:xfrm>
            <a:off x="3358106" y="1412776"/>
            <a:ext cx="5472608" cy="4608512"/>
          </a:xfrm>
          <a:prstGeom prst="rect">
            <a:avLst/>
          </a:prstGeom>
        </p:spPr>
      </p:pic>
    </p:spTree>
    <p:extLst>
      <p:ext uri="{BB962C8B-B14F-4D97-AF65-F5344CB8AC3E}">
        <p14:creationId xmlns:p14="http://schemas.microsoft.com/office/powerpoint/2010/main" val="345011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377</TotalTime>
  <Words>834</Words>
  <Application>Microsoft Office PowerPoint</Application>
  <PresentationFormat>Custom</PresentationFormat>
  <Paragraphs>64</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Bell MT</vt:lpstr>
      <vt:lpstr>Calibri</vt:lpstr>
      <vt:lpstr>Century Gothic</vt:lpstr>
      <vt:lpstr>Franklin Gothic Medium</vt:lpstr>
      <vt:lpstr>Perpetua</vt:lpstr>
      <vt:lpstr>Times New Roman</vt:lpstr>
      <vt:lpstr>Wingdings</vt:lpstr>
      <vt:lpstr>Wingdings 3</vt:lpstr>
      <vt:lpstr>Ion</vt:lpstr>
      <vt:lpstr>APPLE Stock Price Prediction </vt:lpstr>
      <vt:lpstr>PowerPoint Presentation</vt:lpstr>
      <vt:lpstr>PowerPoint Presentation</vt:lpstr>
      <vt:lpstr>PowerPoint Presentation</vt:lpstr>
      <vt:lpstr>PowerPoint Presentation</vt:lpstr>
      <vt:lpstr>PowerPoint Presentation</vt:lpstr>
      <vt:lpstr>PowerPoint Presentation</vt:lpstr>
      <vt:lpstr>DATASET</vt:lpstr>
      <vt:lpstr>Flowchart</vt:lpstr>
      <vt:lpstr>PowerPoint Presentation</vt:lpstr>
      <vt:lpstr>GRAPHS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Price Prediction  and Forecasting</dc:title>
  <dc:creator>Ganesh Kore</dc:creator>
  <cp:lastModifiedBy>Kore Ganesh</cp:lastModifiedBy>
  <cp:revision>22</cp:revision>
  <dcterms:created xsi:type="dcterms:W3CDTF">2022-09-26T14:16:47Z</dcterms:created>
  <dcterms:modified xsi:type="dcterms:W3CDTF">2024-07-16T13:19:04Z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