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7" r:id="rId6"/>
    <p:sldId id="309" r:id="rId7"/>
    <p:sldId id="278" r:id="rId8"/>
    <p:sldId id="319" r:id="rId9"/>
    <p:sldId id="320" r:id="rId10"/>
    <p:sldId id="318" r:id="rId11"/>
    <p:sldId id="263" r:id="rId12"/>
    <p:sldId id="310" r:id="rId13"/>
    <p:sldId id="311" r:id="rId14"/>
    <p:sldId id="312" r:id="rId15"/>
    <p:sldId id="316" r:id="rId16"/>
    <p:sldId id="314" r:id="rId17"/>
    <p:sldId id="315"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7" d="100"/>
          <a:sy n="77" d="100"/>
        </p:scale>
        <p:origin x="91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89873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88322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680684" y="830825"/>
            <a:ext cx="10830632" cy="1484992"/>
          </a:xfrm>
        </p:spPr>
        <p:txBody>
          <a:bodyPr anchor="ctr"/>
          <a:lstStyle/>
          <a:p>
            <a:r>
              <a:rPr lang="en-US" b="1" dirty="0">
                <a:cs typeface="Times New Roman" panose="02020603050405020304" pitchFamily="18" charset="0"/>
              </a:rPr>
              <a:t>Conversion of Low Resolution to High Resolution Image</a:t>
            </a:r>
          </a:p>
        </p:txBody>
      </p:sp>
      <p:graphicFrame>
        <p:nvGraphicFramePr>
          <p:cNvPr id="2" name="Table 4">
            <a:extLst>
              <a:ext uri="{FF2B5EF4-FFF2-40B4-BE49-F238E27FC236}">
                <a16:creationId xmlns:a16="http://schemas.microsoft.com/office/drawing/2014/main" id="{7E3A0258-AC26-7B5F-55D2-6352A909B2FC}"/>
              </a:ext>
            </a:extLst>
          </p:cNvPr>
          <p:cNvGraphicFramePr>
            <a:graphicFrameLocks/>
          </p:cNvGraphicFramePr>
          <p:nvPr>
            <p:extLst>
              <p:ext uri="{D42A27DB-BD31-4B8C-83A1-F6EECF244321}">
                <p14:modId xmlns:p14="http://schemas.microsoft.com/office/powerpoint/2010/main" val="252097566"/>
              </p:ext>
            </p:extLst>
          </p:nvPr>
        </p:nvGraphicFramePr>
        <p:xfrm>
          <a:off x="5098774" y="2435087"/>
          <a:ext cx="5941675" cy="3468756"/>
        </p:xfrm>
        <a:graphic>
          <a:graphicData uri="http://schemas.openxmlformats.org/drawingml/2006/table">
            <a:tbl>
              <a:tblPr firstRow="1" bandRow="1"/>
              <a:tblGrid>
                <a:gridCol w="5941675">
                  <a:extLst>
                    <a:ext uri="{9D8B030D-6E8A-4147-A177-3AD203B41FA5}">
                      <a16:colId xmlns:a16="http://schemas.microsoft.com/office/drawing/2014/main" val="1563570424"/>
                    </a:ext>
                  </a:extLst>
                </a:gridCol>
              </a:tblGrid>
              <a:tr h="346875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0" dirty="0">
                          <a:latin typeface="+mj-lt"/>
                          <a:cs typeface="Times New Roman" panose="02020603050405020304" pitchFamily="18" charset="0"/>
                        </a:rPr>
                        <a:t>K. Ganesh                             – 2103A52022</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0" kern="1200" dirty="0">
                          <a:solidFill>
                            <a:schemeClr val="tx1"/>
                          </a:solidFill>
                          <a:latin typeface="+mj-lt"/>
                          <a:ea typeface="+mn-ea"/>
                          <a:cs typeface="Times New Roman" panose="02020603050405020304" pitchFamily="18" charset="0"/>
                        </a:rPr>
                        <a:t>V. Akshay Kumar            – 2103A52039</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0" kern="1200" dirty="0">
                          <a:solidFill>
                            <a:schemeClr val="tx1"/>
                          </a:solidFill>
                          <a:latin typeface="+mj-lt"/>
                          <a:ea typeface="+mn-ea"/>
                          <a:cs typeface="Times New Roman" panose="02020603050405020304" pitchFamily="18" charset="0"/>
                        </a:rPr>
                        <a:t>B. </a:t>
                      </a:r>
                      <a:r>
                        <a:rPr lang="en-US" sz="2400" b="0" kern="1200" dirty="0" err="1">
                          <a:solidFill>
                            <a:schemeClr val="tx1"/>
                          </a:solidFill>
                          <a:latin typeface="+mj-lt"/>
                          <a:ea typeface="+mn-ea"/>
                          <a:cs typeface="Times New Roman" panose="02020603050405020304" pitchFamily="18" charset="0"/>
                        </a:rPr>
                        <a:t>Nithin</a:t>
                      </a:r>
                      <a:r>
                        <a:rPr lang="en-US" sz="2400" b="0" kern="1200" dirty="0">
                          <a:solidFill>
                            <a:schemeClr val="tx1"/>
                          </a:solidFill>
                          <a:latin typeface="+mj-lt"/>
                          <a:ea typeface="+mn-ea"/>
                          <a:cs typeface="Times New Roman" panose="02020603050405020304" pitchFamily="18" charset="0"/>
                        </a:rPr>
                        <a:t> Reddy               – 2103A52046</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0" kern="1200" dirty="0">
                          <a:solidFill>
                            <a:schemeClr val="tx1"/>
                          </a:solidFill>
                          <a:latin typeface="+mj-lt"/>
                          <a:ea typeface="+mn-ea"/>
                          <a:cs typeface="Times New Roman" panose="02020603050405020304" pitchFamily="18" charset="0"/>
                        </a:rPr>
                        <a:t>K. Durga </a:t>
                      </a:r>
                      <a:r>
                        <a:rPr lang="en-US" sz="2400" b="0" kern="1200" dirty="0" err="1">
                          <a:solidFill>
                            <a:schemeClr val="tx1"/>
                          </a:solidFill>
                          <a:latin typeface="+mj-lt"/>
                          <a:ea typeface="+mn-ea"/>
                          <a:cs typeface="Times New Roman" panose="02020603050405020304" pitchFamily="18" charset="0"/>
                        </a:rPr>
                        <a:t>Preetham</a:t>
                      </a:r>
                      <a:r>
                        <a:rPr lang="en-US" sz="2400" b="0" kern="1200" dirty="0">
                          <a:solidFill>
                            <a:schemeClr val="tx1"/>
                          </a:solidFill>
                          <a:latin typeface="+mj-lt"/>
                          <a:ea typeface="+mn-ea"/>
                          <a:cs typeface="Times New Roman" panose="02020603050405020304" pitchFamily="18" charset="0"/>
                        </a:rPr>
                        <a:t>      – 2103A52185</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0" kern="1200" dirty="0">
                          <a:solidFill>
                            <a:schemeClr val="tx1"/>
                          </a:solidFill>
                          <a:latin typeface="+mj-lt"/>
                          <a:ea typeface="+mn-ea"/>
                          <a:cs typeface="Times New Roman" panose="02020603050405020304" pitchFamily="18" charset="0"/>
                        </a:rPr>
                        <a:t>Ch. Bharath                        – 2103A52077</a:t>
                      </a:r>
                    </a:p>
                  </a:txBody>
                  <a:tcPr>
                    <a:lnL w="12700" cmpd="sng">
                      <a:noFill/>
                      <a:prstDash val="solid"/>
                    </a:lnL>
                    <a:lnR w="12700" cmpd="sng">
                      <a:noFill/>
                      <a:prstDash val="solid"/>
                    </a:lnR>
                    <a:lnT w="12700" cmpd="sng">
                      <a:noFill/>
                      <a:prstDash val="soli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bl>
          </a:graphicData>
        </a:graphic>
      </p:graphicFrame>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9" y="2039112"/>
            <a:ext cx="3364992" cy="3904488"/>
          </a:xfrm>
        </p:spPr>
        <p:txBody>
          <a:bodyPr/>
          <a:lstStyle/>
          <a:p>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039112"/>
            <a:ext cx="6537960" cy="3904488"/>
          </a:xfrm>
        </p:spPr>
        <p:txBody>
          <a:bodyPr/>
          <a:lstStyle/>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lstStyle/>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lstStyle/>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4" name="Content Placeholder 3">
            <a:extLst>
              <a:ext uri="{FF2B5EF4-FFF2-40B4-BE49-F238E27FC236}">
                <a16:creationId xmlns:a16="http://schemas.microsoft.com/office/drawing/2014/main" id="{164DF8A5-FC8A-4829-9C54-08C0B79C48F7}"/>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5378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6729984" cy="3840480"/>
          </a:xfrm>
        </p:spPr>
        <p:txBody>
          <a:bodyPr>
            <a:normAutofit/>
          </a:bodyPr>
          <a:lstStyle/>
          <a:p>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endParaRPr lang="en-US" dirty="0"/>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3" name="Table Placeholder 2">
            <a:extLst>
              <a:ext uri="{FF2B5EF4-FFF2-40B4-BE49-F238E27FC236}">
                <a16:creationId xmlns:a16="http://schemas.microsoft.com/office/drawing/2014/main" id="{3E6BDAE5-7E27-96BA-1AE7-C52374F33919}"/>
              </a:ext>
            </a:extLst>
          </p:cNvPr>
          <p:cNvSpPr>
            <a:spLocks noGrp="1"/>
          </p:cNvSpPr>
          <p:nvPr>
            <p:ph type="tbl" sz="quarter" idx="14"/>
          </p:nvPr>
        </p:nvSpPr>
        <p:spPr/>
      </p:sp>
    </p:spTree>
    <p:extLst>
      <p:ext uri="{BB962C8B-B14F-4D97-AF65-F5344CB8AC3E}">
        <p14:creationId xmlns:p14="http://schemas.microsoft.com/office/powerpoint/2010/main" val="306499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019839" y="914400"/>
            <a:ext cx="6152322" cy="5029200"/>
          </a:xfrm>
        </p:spPr>
        <p:txBody>
          <a:bodyPr/>
          <a:lstStyle/>
          <a:p>
            <a:r>
              <a:rPr lang="en-US" sz="8800"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438274834"/>
              </p:ext>
            </p:extLst>
          </p:nvPr>
        </p:nvGraphicFramePr>
        <p:xfrm>
          <a:off x="6928748" y="347869"/>
          <a:ext cx="4190999" cy="5824470"/>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ABSTRACT</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67301">
                <a:tc>
                  <a:txBody>
                    <a:bodyPr/>
                    <a:lstStyle/>
                    <a:p>
                      <a:pPr algn="r"/>
                      <a:r>
                        <a:rPr lang="en-US" sz="2400" b="0" dirty="0"/>
                        <a:t>INTRODUCTION</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99107">
                <a:tc>
                  <a:txBody>
                    <a:bodyPr/>
                    <a:lstStyle/>
                    <a:p>
                      <a:pPr algn="r"/>
                      <a:r>
                        <a:rPr lang="en-US" sz="2400" b="0" dirty="0"/>
                        <a:t>PROBLEM STATEMENT</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017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LITERATURE SURVEY</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931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OBJECTIVE</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PROPOSED SOLUTION</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111657"/>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EXISTING vs PROPOSED</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63543210"/>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722375" y="357809"/>
            <a:ext cx="4048408" cy="914400"/>
          </a:xfrm>
        </p:spPr>
        <p:txBody>
          <a:bodyPr/>
          <a:lstStyle/>
          <a:p>
            <a:r>
              <a:rPr lang="en-US" sz="4800" dirty="0">
                <a:cs typeface="Times New Roman" panose="02020603050405020304" pitchFamily="18" charset="0"/>
              </a:rPr>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722376" y="1113183"/>
            <a:ext cx="10631424" cy="5108713"/>
          </a:xfrm>
        </p:spPr>
        <p:txBody>
          <a:bodyPr>
            <a:normAutofit/>
          </a:bodyPr>
          <a:lstStyle/>
          <a:p>
            <a:endParaRPr lang="en-US" dirty="0">
              <a:latin typeface="+mj-lt"/>
              <a:cs typeface="Times New Roman" panose="02020603050405020304" pitchFamily="18" charset="0"/>
            </a:endParaRPr>
          </a:p>
          <a:p>
            <a:pPr algn="just"/>
            <a:r>
              <a:rPr lang="en-US" sz="2100" dirty="0">
                <a:latin typeface="+mj-lt"/>
                <a:cs typeface="Times New Roman" panose="02020603050405020304" pitchFamily="18" charset="0"/>
              </a:rPr>
              <a:t>Image Super Resolution focuses on enhancing the quality and clarity of low-resolution images by increasing pixel count while maintaining or improving details and sharpness. </a:t>
            </a:r>
          </a:p>
          <a:p>
            <a:pPr algn="just"/>
            <a:r>
              <a:rPr lang="en-US" sz="2100" dirty="0">
                <a:latin typeface="+mj-lt"/>
                <a:cs typeface="Times New Roman" panose="02020603050405020304" pitchFamily="18" charset="0"/>
              </a:rPr>
              <a:t>The project uses advanced machine learning techniques to train models that upscale images with minimal distortion, utilizing large and diverse datasets. </a:t>
            </a:r>
          </a:p>
          <a:p>
            <a:pPr algn="just"/>
            <a:r>
              <a:rPr lang="en-US" sz="2100" dirty="0">
                <a:latin typeface="+mj-lt"/>
                <a:cs typeface="Times New Roman" panose="02020603050405020304" pitchFamily="18" charset="0"/>
              </a:rPr>
              <a:t>The model has potential applications in fields like satellite imaging, medical diagnostics, and video processing, where high-resolution images are crucial for detailed analysis and decision-making. </a:t>
            </a:r>
          </a:p>
          <a:p>
            <a:pPr algn="just"/>
            <a:r>
              <a:rPr lang="en-US" sz="2100" dirty="0">
                <a:latin typeface="+mj-lt"/>
                <a:cs typeface="Times New Roman" panose="02020603050405020304" pitchFamily="18" charset="0"/>
              </a:rPr>
              <a:t>The project addresses the challenge of balancing computational efficiency with output quality, focusing on optimizing scalability for real-world applications. </a:t>
            </a:r>
          </a:p>
          <a:p>
            <a:pPr algn="just"/>
            <a:r>
              <a:rPr lang="en-US" sz="2100" dirty="0">
                <a:latin typeface="+mj-lt"/>
                <a:cs typeface="Times New Roman" panose="02020603050405020304" pitchFamily="18" charset="0"/>
              </a:rPr>
              <a:t>The goal is to develop a robust model capable of handling various types of images, ensuring both high-quality enhancement and efficiency in large-scale data processing.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r>
              <a:rPr lang="en-US" dirty="0"/>
              <a:t>3</a:t>
            </a:r>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06287" y="537906"/>
            <a:ext cx="7156174" cy="1024128"/>
          </a:xfrm>
        </p:spPr>
        <p:txBody>
          <a:bodyPr anchor="b"/>
          <a:lstStyle/>
          <a:p>
            <a:r>
              <a:rPr lang="en-US" dirty="0"/>
              <a:t>Problem Identification</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606287" y="1998163"/>
            <a:ext cx="10803835" cy="4013818"/>
          </a:xfrm>
        </p:spPr>
        <p:txBody>
          <a:bodyPr/>
          <a:lstStyle/>
          <a:p>
            <a:pPr algn="just">
              <a:lnSpc>
                <a:spcPct val="100000"/>
              </a:lnSpc>
            </a:pPr>
            <a:r>
              <a:rPr lang="en-US" cap="none" dirty="0">
                <a:latin typeface="+mj-lt"/>
                <a:cs typeface="Times New Roman" panose="02020603050405020304" pitchFamily="18" charset="0"/>
              </a:rPr>
              <a:t>	The problem of converting low-resolution images to high-resolution ones is critical in various fields where image clarity is essential. Low-resolution images often lose important details, leading to reduced accuracy in analysis and decision-making. Traditional methods of upscaling tend to blur or distort the image, making it challenging to preserve fine details. This is particularly problematic in domains like satellite imaging and medical diagnostics, where high precision is needed. The goal is to create a solution that not only increases pixel count but also reconstructs lost details. Achieving this with minimal computational resources is another significant challenge.</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554962" y="367748"/>
            <a:ext cx="5082075" cy="914400"/>
          </a:xfrm>
        </p:spPr>
        <p:txBody>
          <a:bodyPr/>
          <a:lstStyle/>
          <a:p>
            <a:r>
              <a:rPr lang="en-US" sz="4400" dirty="0">
                <a:cs typeface="Times New Roman" panose="02020603050405020304" pitchFamily="18" charset="0"/>
              </a:rPr>
              <a:t>Literature Survey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r>
              <a:rPr lang="en-US" dirty="0"/>
              <a:t>6</a:t>
            </a:r>
          </a:p>
        </p:txBody>
      </p:sp>
      <p:sp>
        <p:nvSpPr>
          <p:cNvPr id="4" name="Content Placeholder 3">
            <a:extLst>
              <a:ext uri="{FF2B5EF4-FFF2-40B4-BE49-F238E27FC236}">
                <a16:creationId xmlns:a16="http://schemas.microsoft.com/office/drawing/2014/main" id="{9CB9D7A8-5DD4-3253-9BB6-1BD59AF45D1F}"/>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356111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644414" y="208722"/>
            <a:ext cx="4903171" cy="914400"/>
          </a:xfrm>
        </p:spPr>
        <p:txBody>
          <a:bodyPr/>
          <a:lstStyle/>
          <a:p>
            <a:r>
              <a:rPr lang="en-US" sz="4400" dirty="0">
                <a:cs typeface="Times New Roman" panose="02020603050405020304" pitchFamily="18" charset="0"/>
              </a:rPr>
              <a:t>Literature Survey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r>
              <a:rPr lang="en-US" dirty="0"/>
              <a:t>7</a:t>
            </a:r>
          </a:p>
        </p:txBody>
      </p:sp>
      <p:sp>
        <p:nvSpPr>
          <p:cNvPr id="4" name="Content Placeholder 3">
            <a:extLst>
              <a:ext uri="{FF2B5EF4-FFF2-40B4-BE49-F238E27FC236}">
                <a16:creationId xmlns:a16="http://schemas.microsoft.com/office/drawing/2014/main" id="{B4A775A3-8196-D926-4CD8-91D4430F2D95}"/>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78369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B8B7-F6E6-0E85-CCCC-EEEC751D2C4B}"/>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A46199A2-81BB-48F9-6252-FADC9AF1516D}"/>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B76AC918-EA03-95A8-978A-7465112FB43F}"/>
              </a:ext>
            </a:extLst>
          </p:cNvPr>
          <p:cNvSpPr>
            <a:spLocks noGrp="1"/>
          </p:cNvSpPr>
          <p:nvPr>
            <p:ph idx="10"/>
          </p:nvPr>
        </p:nvSpPr>
        <p:spPr/>
        <p:txBody>
          <a:bodyPr/>
          <a:lstStyle/>
          <a:p>
            <a:endParaRPr lang="en-IN"/>
          </a:p>
        </p:txBody>
      </p:sp>
    </p:spTree>
    <p:extLst>
      <p:ext uri="{BB962C8B-B14F-4D97-AF65-F5344CB8AC3E}">
        <p14:creationId xmlns:p14="http://schemas.microsoft.com/office/powerpoint/2010/main" val="388156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endParaRPr lang="en-US" dirty="0"/>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423010696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{5E582316-8C51-4ADD-BCA6-C2C01DD5CF86}tf11964407_win32</Template>
  <TotalTime>71</TotalTime>
  <Words>318</Words>
  <Application>Microsoft Office PowerPoint</Application>
  <PresentationFormat>Widescreen</PresentationFormat>
  <Paragraphs>54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 Light</vt:lpstr>
      <vt:lpstr>Sagona Book</vt:lpstr>
      <vt:lpstr>Times New Roman</vt:lpstr>
      <vt:lpstr>Custom</vt:lpstr>
      <vt:lpstr>Conversion of Low Resolution to High Resolution Image</vt:lpstr>
      <vt:lpstr>Agenda</vt:lpstr>
      <vt:lpstr>Introduction</vt:lpstr>
      <vt:lpstr>Problem Identification</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Gupta</dc:creator>
  <cp:lastModifiedBy>Ganesh Kore</cp:lastModifiedBy>
  <cp:revision>3</cp:revision>
  <dcterms:created xsi:type="dcterms:W3CDTF">2024-10-20T09:36:49Z</dcterms:created>
  <dcterms:modified xsi:type="dcterms:W3CDTF">2024-10-20T13:24:54Z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