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2" r:id="rId6"/>
    <p:sldId id="258" r:id="rId7"/>
    <p:sldId id="261"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A2124-9ACF-B9B1-FF9C-530C89647629}"/>
              </a:ext>
            </a:extLst>
          </p:cNvPr>
          <p:cNvSpPr>
            <a:spLocks noGrp="1"/>
          </p:cNvSpPr>
          <p:nvPr>
            <p:ph type="ctrTitle"/>
          </p:nvPr>
        </p:nvSpPr>
        <p:spPr>
          <a:xfrm>
            <a:off x="2802944" y="107699"/>
            <a:ext cx="9208167" cy="2421464"/>
          </a:xfrm>
        </p:spPr>
        <p:txBody>
          <a:bodyPr/>
          <a:lstStyle/>
          <a:p>
            <a:r>
              <a:rPr lang="en-US" dirty="0"/>
              <a:t>MACHINE LEARNING USING PYTHON</a:t>
            </a:r>
            <a:endParaRPr lang="en-IN" dirty="0"/>
          </a:p>
        </p:txBody>
      </p:sp>
      <p:sp>
        <p:nvSpPr>
          <p:cNvPr id="3" name="Subtitle 2">
            <a:extLst>
              <a:ext uri="{FF2B5EF4-FFF2-40B4-BE49-F238E27FC236}">
                <a16:creationId xmlns:a16="http://schemas.microsoft.com/office/drawing/2014/main" id="{383CC764-5AE6-4060-EFD8-98B6449EB0E0}"/>
              </a:ext>
            </a:extLst>
          </p:cNvPr>
          <p:cNvSpPr>
            <a:spLocks noGrp="1"/>
          </p:cNvSpPr>
          <p:nvPr>
            <p:ph type="subTitle" idx="1"/>
          </p:nvPr>
        </p:nvSpPr>
        <p:spPr>
          <a:xfrm>
            <a:off x="8149389" y="3878179"/>
            <a:ext cx="3861722" cy="2362199"/>
          </a:xfrm>
        </p:spPr>
        <p:txBody>
          <a:bodyPr>
            <a:normAutofit fontScale="92500" lnSpcReduction="20000"/>
          </a:bodyPr>
          <a:lstStyle/>
          <a:p>
            <a:r>
              <a:rPr lang="en-US" sz="2000" b="1" dirty="0"/>
              <a:t>PRESENTED BY :</a:t>
            </a:r>
          </a:p>
          <a:p>
            <a:r>
              <a:rPr lang="en-IN" sz="2000" dirty="0" err="1"/>
              <a:t>Balagam</a:t>
            </a:r>
            <a:r>
              <a:rPr lang="en-IN" sz="2000" dirty="0"/>
              <a:t> vasu(221801340010)</a:t>
            </a:r>
          </a:p>
          <a:p>
            <a:r>
              <a:rPr lang="en-IN" sz="2000" dirty="0"/>
              <a:t>CHINTHA SRUJANA(221801340015)</a:t>
            </a:r>
          </a:p>
          <a:p>
            <a:r>
              <a:rPr lang="en-IN" sz="2000" dirty="0"/>
              <a:t>PANDI GANIBABU(221801340016)</a:t>
            </a:r>
          </a:p>
          <a:p>
            <a:r>
              <a:rPr lang="en-IN" sz="2000" dirty="0"/>
              <a:t>M MAHESH BABU(221801380024)</a:t>
            </a:r>
          </a:p>
          <a:p>
            <a:r>
              <a:rPr lang="en-IN" sz="2000" dirty="0"/>
              <a:t>M N HARINI DEVI(221801380030)</a:t>
            </a:r>
          </a:p>
          <a:p>
            <a:endParaRPr lang="en-IN" dirty="0"/>
          </a:p>
        </p:txBody>
      </p:sp>
      <p:pic>
        <p:nvPicPr>
          <p:cNvPr id="4" name="Picture 3">
            <a:extLst>
              <a:ext uri="{FF2B5EF4-FFF2-40B4-BE49-F238E27FC236}">
                <a16:creationId xmlns:a16="http://schemas.microsoft.com/office/drawing/2014/main" id="{10E31B44-773C-66E5-10DC-8C30DB188A66}"/>
              </a:ext>
            </a:extLst>
          </p:cNvPr>
          <p:cNvPicPr>
            <a:picLocks noChangeAspect="1"/>
          </p:cNvPicPr>
          <p:nvPr/>
        </p:nvPicPr>
        <p:blipFill>
          <a:blip r:embed="rId2"/>
          <a:stretch>
            <a:fillRect/>
          </a:stretch>
        </p:blipFill>
        <p:spPr>
          <a:xfrm>
            <a:off x="180889" y="96012"/>
            <a:ext cx="1429268" cy="2039112"/>
          </a:xfrm>
          <a:prstGeom prst="rect">
            <a:avLst/>
          </a:prstGeom>
        </p:spPr>
      </p:pic>
      <p:sp>
        <p:nvSpPr>
          <p:cNvPr id="5" name="TextBox 4">
            <a:extLst>
              <a:ext uri="{FF2B5EF4-FFF2-40B4-BE49-F238E27FC236}">
                <a16:creationId xmlns:a16="http://schemas.microsoft.com/office/drawing/2014/main" id="{732B4C3E-43E1-7258-3548-924E2A334794}"/>
              </a:ext>
            </a:extLst>
          </p:cNvPr>
          <p:cNvSpPr txBox="1"/>
          <p:nvPr/>
        </p:nvSpPr>
        <p:spPr>
          <a:xfrm>
            <a:off x="2047556" y="2783910"/>
            <a:ext cx="10144444" cy="584775"/>
          </a:xfrm>
          <a:prstGeom prst="rect">
            <a:avLst/>
          </a:prstGeom>
          <a:noFill/>
        </p:spPr>
        <p:txBody>
          <a:bodyPr wrap="none" rtlCol="0">
            <a:spAutoFit/>
          </a:bodyPr>
          <a:lstStyle/>
          <a:p>
            <a:r>
              <a:rPr lang="en-IN" sz="3200" b="1" dirty="0"/>
              <a:t>SMS SPAM DETECTION USING SUPPORT VECTOR MACHINE</a:t>
            </a:r>
          </a:p>
        </p:txBody>
      </p:sp>
    </p:spTree>
    <p:extLst>
      <p:ext uri="{BB962C8B-B14F-4D97-AF65-F5344CB8AC3E}">
        <p14:creationId xmlns:p14="http://schemas.microsoft.com/office/powerpoint/2010/main" val="10823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3A4F4-5286-67D8-7C4C-C56E09D51A48}"/>
              </a:ext>
            </a:extLst>
          </p:cNvPr>
          <p:cNvSpPr>
            <a:spLocks noGrp="1"/>
          </p:cNvSpPr>
          <p:nvPr>
            <p:ph type="title"/>
          </p:nvPr>
        </p:nvSpPr>
        <p:spPr>
          <a:xfrm>
            <a:off x="3755572" y="730897"/>
            <a:ext cx="3559628" cy="1456267"/>
          </a:xfrm>
        </p:spPr>
        <p:txBody>
          <a:bodyPr/>
          <a:lstStyle/>
          <a:p>
            <a:r>
              <a:rPr lang="en-US" b="1" dirty="0">
                <a:latin typeface="Georgia" panose="02040502050405020303" pitchFamily="18" charset="0"/>
              </a:rPr>
              <a:t>CONCLUSION</a:t>
            </a:r>
            <a:endParaRPr lang="en-IN" b="1" dirty="0">
              <a:latin typeface="Georgia" panose="02040502050405020303" pitchFamily="18" charset="0"/>
            </a:endParaRPr>
          </a:p>
        </p:txBody>
      </p:sp>
      <p:sp>
        <p:nvSpPr>
          <p:cNvPr id="3" name="TextBox 2">
            <a:extLst>
              <a:ext uri="{FF2B5EF4-FFF2-40B4-BE49-F238E27FC236}">
                <a16:creationId xmlns:a16="http://schemas.microsoft.com/office/drawing/2014/main" id="{72C31EF7-D2C2-B2E9-B095-B0130FF966BA}"/>
              </a:ext>
            </a:extLst>
          </p:cNvPr>
          <p:cNvSpPr txBox="1"/>
          <p:nvPr/>
        </p:nvSpPr>
        <p:spPr>
          <a:xfrm>
            <a:off x="2314575" y="2305615"/>
            <a:ext cx="7067550" cy="3108543"/>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ECECEC"/>
                </a:solidFill>
                <a:effectLst/>
                <a:latin typeface="Georgia" panose="02040502050405020303" pitchFamily="18" charset="0"/>
              </a:rPr>
              <a:t>Summary of key findings from the project.</a:t>
            </a:r>
          </a:p>
          <a:p>
            <a:pPr algn="l"/>
            <a:endParaRPr lang="en-US" sz="2800" b="0" i="0" dirty="0">
              <a:solidFill>
                <a:srgbClr val="ECECEC"/>
              </a:solidFill>
              <a:effectLst/>
              <a:latin typeface="Georgia" panose="02040502050405020303" pitchFamily="18" charset="0"/>
            </a:endParaRPr>
          </a:p>
          <a:p>
            <a:pPr algn="l">
              <a:buFont typeface="Arial" panose="020B0604020202020204" pitchFamily="34" charset="0"/>
              <a:buChar char="•"/>
            </a:pPr>
            <a:r>
              <a:rPr lang="en-US" sz="2800" b="0" i="0" dirty="0">
                <a:solidFill>
                  <a:srgbClr val="ECECEC"/>
                </a:solidFill>
                <a:effectLst/>
                <a:latin typeface="Georgia" panose="02040502050405020303" pitchFamily="18" charset="0"/>
              </a:rPr>
              <a:t>Importance of SMS spam detection and the role of SVM in addressing this issue.</a:t>
            </a:r>
          </a:p>
          <a:p>
            <a:pPr algn="l"/>
            <a:endParaRPr lang="en-US" sz="2800" b="0" i="0" dirty="0">
              <a:solidFill>
                <a:srgbClr val="ECECEC"/>
              </a:solidFill>
              <a:effectLst/>
              <a:latin typeface="Georgia" panose="02040502050405020303" pitchFamily="18" charset="0"/>
            </a:endParaRPr>
          </a:p>
          <a:p>
            <a:pPr algn="l">
              <a:buFont typeface="Arial" panose="020B0604020202020204" pitchFamily="34" charset="0"/>
              <a:buChar char="•"/>
            </a:pPr>
            <a:r>
              <a:rPr lang="en-US" sz="2800" b="0" i="0" dirty="0">
                <a:solidFill>
                  <a:srgbClr val="ECECEC"/>
                </a:solidFill>
                <a:effectLst/>
                <a:latin typeface="Georgia" panose="02040502050405020303" pitchFamily="18" charset="0"/>
              </a:rPr>
              <a:t>Future directions for improving the model and expanding its applicability.</a:t>
            </a:r>
          </a:p>
        </p:txBody>
      </p:sp>
    </p:spTree>
    <p:extLst>
      <p:ext uri="{BB962C8B-B14F-4D97-AF65-F5344CB8AC3E}">
        <p14:creationId xmlns:p14="http://schemas.microsoft.com/office/powerpoint/2010/main" val="3098170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65106-9C81-7545-E8A4-E6305F756B86}"/>
              </a:ext>
            </a:extLst>
          </p:cNvPr>
          <p:cNvSpPr>
            <a:spLocks noGrp="1"/>
          </p:cNvSpPr>
          <p:nvPr>
            <p:ph type="title"/>
          </p:nvPr>
        </p:nvSpPr>
        <p:spPr>
          <a:xfrm>
            <a:off x="2244013" y="2373086"/>
            <a:ext cx="6508101" cy="1456267"/>
          </a:xfrm>
        </p:spPr>
        <p:txBody>
          <a:bodyPr>
            <a:noAutofit/>
          </a:bodyPr>
          <a:lstStyle/>
          <a:p>
            <a:r>
              <a:rPr lang="en-US" sz="7200" b="1" dirty="0">
                <a:latin typeface="Georgia" panose="02040502050405020303" pitchFamily="18" charset="0"/>
              </a:rPr>
              <a:t>THANK YOU</a:t>
            </a:r>
            <a:endParaRPr lang="en-IN" sz="7200" b="1" dirty="0">
              <a:latin typeface="Georgia" panose="02040502050405020303" pitchFamily="18" charset="0"/>
            </a:endParaRPr>
          </a:p>
        </p:txBody>
      </p:sp>
    </p:spTree>
    <p:extLst>
      <p:ext uri="{BB962C8B-B14F-4D97-AF65-F5344CB8AC3E}">
        <p14:creationId xmlns:p14="http://schemas.microsoft.com/office/powerpoint/2010/main" val="3140300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AB855A-8770-43BD-3A15-CD01765357CB}"/>
              </a:ext>
            </a:extLst>
          </p:cNvPr>
          <p:cNvSpPr txBox="1"/>
          <p:nvPr/>
        </p:nvSpPr>
        <p:spPr>
          <a:xfrm>
            <a:off x="3583224" y="718949"/>
            <a:ext cx="3461204" cy="769441"/>
          </a:xfrm>
          <a:prstGeom prst="rect">
            <a:avLst/>
          </a:prstGeom>
          <a:noFill/>
        </p:spPr>
        <p:txBody>
          <a:bodyPr wrap="none" rtlCol="0">
            <a:spAutoFit/>
          </a:bodyPr>
          <a:lstStyle/>
          <a:p>
            <a:pPr algn="just"/>
            <a:r>
              <a:rPr lang="en-IN" sz="4400" b="1" dirty="0">
                <a:latin typeface="Georgia" panose="02040502050405020303" pitchFamily="18" charset="0"/>
              </a:rPr>
              <a:t>ABSTRACT</a:t>
            </a:r>
          </a:p>
        </p:txBody>
      </p:sp>
      <p:sp>
        <p:nvSpPr>
          <p:cNvPr id="4" name="TextBox 3">
            <a:extLst>
              <a:ext uri="{FF2B5EF4-FFF2-40B4-BE49-F238E27FC236}">
                <a16:creationId xmlns:a16="http://schemas.microsoft.com/office/drawing/2014/main" id="{587B252A-252C-F3E7-88F7-67A00DA41BBF}"/>
              </a:ext>
            </a:extLst>
          </p:cNvPr>
          <p:cNvSpPr txBox="1"/>
          <p:nvPr/>
        </p:nvSpPr>
        <p:spPr>
          <a:xfrm>
            <a:off x="545433" y="1812758"/>
            <a:ext cx="10892588" cy="3785652"/>
          </a:xfrm>
          <a:prstGeom prst="rect">
            <a:avLst/>
          </a:prstGeom>
          <a:noFill/>
        </p:spPr>
        <p:txBody>
          <a:bodyPr wrap="square" rtlCol="0">
            <a:spAutoFit/>
          </a:bodyPr>
          <a:lstStyle/>
          <a:p>
            <a:pPr algn="just"/>
            <a:r>
              <a:rPr lang="en-US" sz="2400" dirty="0"/>
              <a:t>This project tackles the growing issue of SMS spam by leveraging machine learning in Python to develop a robust detection system. We'll utilize a publicly available SMS dataset labeled as "spam" or "ham." After cleaning and preparing the text data, relevant features will be extracted, such as character n-grams or TF-IDF. Machine learning algorithms, likely including Support Vector Machines (SVM), will be implemented and compared for their effectiveness in classifying spam messages. The trained model's performance will be rigorously evaluated on a separate test set using metrics like accuracy, precision, and recall. Ultimately, this project aims to create a practical Python-based SMS spam detection system that can be deployed as a standalone program or an API for integration into messaging applications.</a:t>
            </a:r>
            <a:endParaRPr lang="en-IN" sz="2400" dirty="0"/>
          </a:p>
        </p:txBody>
      </p:sp>
    </p:spTree>
    <p:extLst>
      <p:ext uri="{BB962C8B-B14F-4D97-AF65-F5344CB8AC3E}">
        <p14:creationId xmlns:p14="http://schemas.microsoft.com/office/powerpoint/2010/main" val="2712299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A22E0-DCE6-B52B-29DF-64595F198940}"/>
              </a:ext>
            </a:extLst>
          </p:cNvPr>
          <p:cNvSpPr>
            <a:spLocks noGrp="1"/>
          </p:cNvSpPr>
          <p:nvPr>
            <p:ph type="title"/>
          </p:nvPr>
        </p:nvSpPr>
        <p:spPr>
          <a:xfrm>
            <a:off x="2919010" y="693576"/>
            <a:ext cx="5114647" cy="1456267"/>
          </a:xfrm>
        </p:spPr>
        <p:txBody>
          <a:bodyPr>
            <a:normAutofit/>
          </a:bodyPr>
          <a:lstStyle/>
          <a:p>
            <a:r>
              <a:rPr lang="en-IN" sz="4400" b="1" dirty="0">
                <a:latin typeface="Georgia" panose="02040502050405020303" pitchFamily="18" charset="0"/>
              </a:rPr>
              <a:t>introduction</a:t>
            </a:r>
          </a:p>
        </p:txBody>
      </p:sp>
      <p:sp>
        <p:nvSpPr>
          <p:cNvPr id="3" name="TextBox 2">
            <a:extLst>
              <a:ext uri="{FF2B5EF4-FFF2-40B4-BE49-F238E27FC236}">
                <a16:creationId xmlns:a16="http://schemas.microsoft.com/office/drawing/2014/main" id="{0BD92EE8-C70A-63D9-F6EC-44131D1E442D}"/>
              </a:ext>
            </a:extLst>
          </p:cNvPr>
          <p:cNvSpPr txBox="1"/>
          <p:nvPr/>
        </p:nvSpPr>
        <p:spPr>
          <a:xfrm>
            <a:off x="866275" y="2326104"/>
            <a:ext cx="10544676" cy="3416320"/>
          </a:xfrm>
          <a:prstGeom prst="rect">
            <a:avLst/>
          </a:prstGeom>
          <a:noFill/>
        </p:spPr>
        <p:txBody>
          <a:bodyPr wrap="square" rtlCol="0">
            <a:spAutoFit/>
          </a:bodyPr>
          <a:lstStyle/>
          <a:p>
            <a:pPr algn="just"/>
            <a:r>
              <a:rPr lang="en-US" sz="2400" dirty="0"/>
              <a:t>In today's digital world, unwanted spam text messages (SMS) are a constant annoyance, potentially leading to phishing attacks or unwanted promotions. This project delves into the realm of machine learning to combat this issue. We'll be building an SMS spam detection system using Python, a powerful programming language well-suited for machine learning tasks. By leveraging machine learning algorithms and text processing techniques, we aim to develop a system that can accurately distinguish between legitimate messages and spam. This project has the potential to significantly improve our mobile messaging experience by filtering out unwanted spam.</a:t>
            </a:r>
            <a:endParaRPr lang="en-IN" sz="2400" dirty="0"/>
          </a:p>
        </p:txBody>
      </p:sp>
    </p:spTree>
    <p:extLst>
      <p:ext uri="{BB962C8B-B14F-4D97-AF65-F5344CB8AC3E}">
        <p14:creationId xmlns:p14="http://schemas.microsoft.com/office/powerpoint/2010/main" val="3191598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63040-5F13-2E26-9B2C-1A768350BEFC}"/>
              </a:ext>
            </a:extLst>
          </p:cNvPr>
          <p:cNvSpPr>
            <a:spLocks noGrp="1"/>
          </p:cNvSpPr>
          <p:nvPr>
            <p:ph type="title"/>
          </p:nvPr>
        </p:nvSpPr>
        <p:spPr>
          <a:xfrm>
            <a:off x="2010747" y="852195"/>
            <a:ext cx="6694713" cy="1456267"/>
          </a:xfrm>
        </p:spPr>
        <p:txBody>
          <a:bodyPr>
            <a:normAutofit/>
          </a:bodyPr>
          <a:lstStyle/>
          <a:p>
            <a:r>
              <a:rPr lang="en-US" sz="4400" b="1" dirty="0">
                <a:latin typeface="Times New Roman" panose="02020603050405020304" pitchFamily="18" charset="0"/>
                <a:cs typeface="Times New Roman" panose="02020603050405020304" pitchFamily="18" charset="0"/>
              </a:rPr>
              <a:t>PROBLEM STATEMENT</a:t>
            </a:r>
            <a:endParaRPr lang="en-IN" sz="4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A91B983-22DD-6396-F8B0-06CE37F59D92}"/>
              </a:ext>
            </a:extLst>
          </p:cNvPr>
          <p:cNvSpPr txBox="1"/>
          <p:nvPr/>
        </p:nvSpPr>
        <p:spPr>
          <a:xfrm>
            <a:off x="2010747" y="2733657"/>
            <a:ext cx="6955971" cy="1815882"/>
          </a:xfrm>
          <a:prstGeom prst="rect">
            <a:avLst/>
          </a:prstGeom>
          <a:noFill/>
        </p:spPr>
        <p:txBody>
          <a:bodyPr wrap="square" rtlCol="0">
            <a:spAutoFit/>
          </a:bodyPr>
          <a:lstStyle/>
          <a:p>
            <a:r>
              <a:rPr lang="en-US" sz="2800" b="0" i="0" dirty="0">
                <a:solidFill>
                  <a:srgbClr val="ECECEC"/>
                </a:solidFill>
                <a:effectLst/>
                <a:latin typeface="Times New Roman" panose="02020603050405020304" pitchFamily="18" charset="0"/>
                <a:cs typeface="Times New Roman" panose="02020603050405020304" pitchFamily="18" charset="0"/>
              </a:rPr>
              <a:t>Identifying spam messages from legitimate ones in SMS communication.</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Amount of spam and non-spam messages.</a:t>
            </a:r>
          </a:p>
        </p:txBody>
      </p:sp>
    </p:spTree>
    <p:extLst>
      <p:ext uri="{BB962C8B-B14F-4D97-AF65-F5344CB8AC3E}">
        <p14:creationId xmlns:p14="http://schemas.microsoft.com/office/powerpoint/2010/main" val="1445053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5D56-54BF-84AB-6C10-64BBAB4AD0F8}"/>
              </a:ext>
            </a:extLst>
          </p:cNvPr>
          <p:cNvSpPr>
            <a:spLocks noGrp="1"/>
          </p:cNvSpPr>
          <p:nvPr>
            <p:ph type="title"/>
          </p:nvPr>
        </p:nvSpPr>
        <p:spPr>
          <a:xfrm>
            <a:off x="3846545" y="1020147"/>
            <a:ext cx="3111758" cy="1456267"/>
          </a:xfrm>
        </p:spPr>
        <p:txBody>
          <a:bodyPr/>
          <a:lstStyle/>
          <a:p>
            <a:r>
              <a:rPr lang="en-US" b="1" dirty="0" err="1">
                <a:latin typeface="Georgia" panose="02040502050405020303" pitchFamily="18" charset="0"/>
              </a:rPr>
              <a:t>ObJECTIVE</a:t>
            </a:r>
            <a:endParaRPr lang="en-IN" b="1" dirty="0">
              <a:latin typeface="Georgia" panose="02040502050405020303" pitchFamily="18" charset="0"/>
            </a:endParaRPr>
          </a:p>
        </p:txBody>
      </p:sp>
      <p:sp>
        <p:nvSpPr>
          <p:cNvPr id="3" name="TextBox 2">
            <a:extLst>
              <a:ext uri="{FF2B5EF4-FFF2-40B4-BE49-F238E27FC236}">
                <a16:creationId xmlns:a16="http://schemas.microsoft.com/office/drawing/2014/main" id="{BD5BA544-B65A-4FD3-E885-90FBA33A395B}"/>
              </a:ext>
            </a:extLst>
          </p:cNvPr>
          <p:cNvSpPr txBox="1"/>
          <p:nvPr/>
        </p:nvSpPr>
        <p:spPr>
          <a:xfrm>
            <a:off x="1147665" y="2892490"/>
            <a:ext cx="8509519" cy="2246769"/>
          </a:xfrm>
          <a:prstGeom prst="rect">
            <a:avLst/>
          </a:prstGeom>
          <a:noFill/>
        </p:spPr>
        <p:txBody>
          <a:bodyPr wrap="square" rtlCol="0">
            <a:spAutoFit/>
          </a:bodyPr>
          <a:lstStyle/>
          <a:p>
            <a:pPr algn="just">
              <a:buFont typeface="Arial" panose="020B0604020202020204" pitchFamily="34" charset="0"/>
              <a:buChar char="•"/>
            </a:pPr>
            <a:r>
              <a:rPr lang="en-US" sz="2800" b="0" i="0" dirty="0">
                <a:solidFill>
                  <a:srgbClr val="ECECEC"/>
                </a:solidFill>
                <a:effectLst/>
                <a:latin typeface="Georgia" panose="02040502050405020303" pitchFamily="18" charset="0"/>
              </a:rPr>
              <a:t>To develop a Support Vector Machine (SVM) model for SMS spam detection.</a:t>
            </a:r>
          </a:p>
          <a:p>
            <a:pPr algn="just"/>
            <a:endParaRPr lang="en-US" sz="2800" b="0" i="0" dirty="0">
              <a:solidFill>
                <a:srgbClr val="ECECEC"/>
              </a:solidFill>
              <a:effectLst/>
              <a:latin typeface="Georgia" panose="02040502050405020303" pitchFamily="18" charset="0"/>
            </a:endParaRPr>
          </a:p>
          <a:p>
            <a:pPr algn="just">
              <a:buFont typeface="Arial" panose="020B0604020202020204" pitchFamily="34" charset="0"/>
              <a:buChar char="•"/>
            </a:pPr>
            <a:r>
              <a:rPr lang="en-US" sz="2800" b="0" i="0" dirty="0">
                <a:solidFill>
                  <a:srgbClr val="ECECEC"/>
                </a:solidFill>
                <a:effectLst/>
                <a:latin typeface="Georgia" panose="02040502050405020303" pitchFamily="18" charset="0"/>
              </a:rPr>
              <a:t>Explanation of how the SVM algorithm can be effective in this context.</a:t>
            </a:r>
          </a:p>
        </p:txBody>
      </p:sp>
    </p:spTree>
    <p:extLst>
      <p:ext uri="{BB962C8B-B14F-4D97-AF65-F5344CB8AC3E}">
        <p14:creationId xmlns:p14="http://schemas.microsoft.com/office/powerpoint/2010/main" val="2858046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8FB48-E7E6-6B79-AC7D-20E3618648D4}"/>
              </a:ext>
            </a:extLst>
          </p:cNvPr>
          <p:cNvSpPr>
            <a:spLocks noGrp="1"/>
          </p:cNvSpPr>
          <p:nvPr>
            <p:ph type="title"/>
          </p:nvPr>
        </p:nvSpPr>
        <p:spPr>
          <a:xfrm>
            <a:off x="1282224" y="759709"/>
            <a:ext cx="7983075" cy="1456267"/>
          </a:xfrm>
        </p:spPr>
        <p:txBody>
          <a:bodyPr>
            <a:normAutofit/>
          </a:bodyPr>
          <a:lstStyle/>
          <a:p>
            <a:pPr algn="ctr"/>
            <a:r>
              <a:rPr lang="en-IN" sz="4000" b="1" dirty="0">
                <a:latin typeface="Times New Roman" panose="02020603050405020304" pitchFamily="18" charset="0"/>
                <a:cs typeface="Times New Roman" panose="02020603050405020304" pitchFamily="18" charset="0"/>
              </a:rPr>
              <a:t>What is meant by support vector machine</a:t>
            </a:r>
          </a:p>
        </p:txBody>
      </p:sp>
      <p:sp>
        <p:nvSpPr>
          <p:cNvPr id="3" name="TextBox 2">
            <a:extLst>
              <a:ext uri="{FF2B5EF4-FFF2-40B4-BE49-F238E27FC236}">
                <a16:creationId xmlns:a16="http://schemas.microsoft.com/office/drawing/2014/main" id="{248E35D3-BB3C-BEDE-FF80-FBE34BD430F0}"/>
              </a:ext>
            </a:extLst>
          </p:cNvPr>
          <p:cNvSpPr txBox="1"/>
          <p:nvPr/>
        </p:nvSpPr>
        <p:spPr>
          <a:xfrm>
            <a:off x="1520154" y="2676854"/>
            <a:ext cx="7507214" cy="2677656"/>
          </a:xfrm>
          <a:prstGeom prst="rect">
            <a:avLst/>
          </a:prstGeom>
          <a:noFill/>
        </p:spPr>
        <p:txBody>
          <a:bodyPr wrap="square" rtlCol="0">
            <a:spAutoFit/>
          </a:bodyPr>
          <a:lstStyle/>
          <a:p>
            <a:pPr algn="just"/>
            <a:r>
              <a:rPr lang="en-US" sz="2800" b="0" i="0" dirty="0">
                <a:effectLst/>
                <a:latin typeface="Georgia" panose="02040502050405020303" pitchFamily="18" charset="0"/>
              </a:rPr>
              <a:t>Support Vector Machine or SVM is one of the most popular Supervised Learning algorithms, which is used for Classification as well as Regression problems. However, primarily, it is used for Classification problems in Machine Learning.</a:t>
            </a:r>
          </a:p>
        </p:txBody>
      </p:sp>
    </p:spTree>
    <p:extLst>
      <p:ext uri="{BB962C8B-B14F-4D97-AF65-F5344CB8AC3E}">
        <p14:creationId xmlns:p14="http://schemas.microsoft.com/office/powerpoint/2010/main" val="348812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90E0FF-5193-A4E4-638F-A43B2D4E68F2}"/>
              </a:ext>
            </a:extLst>
          </p:cNvPr>
          <p:cNvSpPr txBox="1"/>
          <p:nvPr/>
        </p:nvSpPr>
        <p:spPr>
          <a:xfrm>
            <a:off x="1492899" y="2809468"/>
            <a:ext cx="7623109" cy="2677656"/>
          </a:xfrm>
          <a:prstGeom prst="rect">
            <a:avLst/>
          </a:prstGeom>
          <a:noFill/>
        </p:spPr>
        <p:txBody>
          <a:bodyPr wrap="square" rtlCol="0">
            <a:spAutoFit/>
          </a:bodyPr>
          <a:lstStyle/>
          <a:p>
            <a:pPr algn="just"/>
            <a:r>
              <a:rPr lang="en-US" sz="2800" dirty="0">
                <a:latin typeface="Georgia" panose="02040502050405020303" pitchFamily="18" charset="0"/>
              </a:rPr>
              <a:t>The goal of the SVM algorithm is to create the best line or decision boundary that can segregate n-dimensional space into classes so that we can easily put the new data point in the correct category in the future. This best decision boundary is called a hyperplane.</a:t>
            </a:r>
            <a:endParaRPr lang="en-IN" sz="2800" dirty="0">
              <a:latin typeface="Georgia" panose="02040502050405020303" pitchFamily="18" charset="0"/>
            </a:endParaRPr>
          </a:p>
        </p:txBody>
      </p:sp>
      <p:sp>
        <p:nvSpPr>
          <p:cNvPr id="5" name="TextBox 4">
            <a:extLst>
              <a:ext uri="{FF2B5EF4-FFF2-40B4-BE49-F238E27FC236}">
                <a16:creationId xmlns:a16="http://schemas.microsoft.com/office/drawing/2014/main" id="{AE3D7054-F2F9-2B8A-8C3B-184EC166DBE4}"/>
              </a:ext>
            </a:extLst>
          </p:cNvPr>
          <p:cNvSpPr txBox="1"/>
          <p:nvPr/>
        </p:nvSpPr>
        <p:spPr>
          <a:xfrm>
            <a:off x="1492899" y="834213"/>
            <a:ext cx="6512766" cy="1446550"/>
          </a:xfrm>
          <a:prstGeom prst="rect">
            <a:avLst/>
          </a:prstGeom>
          <a:noFill/>
        </p:spPr>
        <p:txBody>
          <a:bodyPr wrap="square">
            <a:spAutoFit/>
          </a:bodyPr>
          <a:lstStyle/>
          <a:p>
            <a:pPr algn="ctr"/>
            <a:r>
              <a:rPr lang="en-IN" sz="4400" b="1" dirty="0">
                <a:latin typeface="Times New Roman" panose="02020603050405020304" pitchFamily="18" charset="0"/>
                <a:cs typeface="Times New Roman" panose="02020603050405020304" pitchFamily="18" charset="0"/>
              </a:rPr>
              <a:t>What is meant by Support Vector Machine</a:t>
            </a:r>
            <a:endParaRPr lang="en-IN" sz="4400" dirty="0"/>
          </a:p>
        </p:txBody>
      </p:sp>
    </p:spTree>
    <p:extLst>
      <p:ext uri="{BB962C8B-B14F-4D97-AF65-F5344CB8AC3E}">
        <p14:creationId xmlns:p14="http://schemas.microsoft.com/office/powerpoint/2010/main" val="1211955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36C4-84F2-E4DE-D266-9A11C4161403}"/>
              </a:ext>
            </a:extLst>
          </p:cNvPr>
          <p:cNvSpPr>
            <a:spLocks noGrp="1"/>
          </p:cNvSpPr>
          <p:nvPr>
            <p:ph type="title"/>
          </p:nvPr>
        </p:nvSpPr>
        <p:spPr>
          <a:xfrm>
            <a:off x="3205067" y="964164"/>
            <a:ext cx="4744615" cy="1456267"/>
          </a:xfrm>
        </p:spPr>
        <p:txBody>
          <a:bodyPr/>
          <a:lstStyle/>
          <a:p>
            <a:r>
              <a:rPr lang="en-US" b="1" dirty="0">
                <a:latin typeface="Georgia" panose="02040502050405020303" pitchFamily="18" charset="0"/>
              </a:rPr>
              <a:t>Model training</a:t>
            </a:r>
            <a:endParaRPr lang="en-IN" b="1" dirty="0">
              <a:latin typeface="Georgia" panose="02040502050405020303" pitchFamily="18" charset="0"/>
            </a:endParaRPr>
          </a:p>
        </p:txBody>
      </p:sp>
      <p:sp>
        <p:nvSpPr>
          <p:cNvPr id="3" name="TextBox 2">
            <a:extLst>
              <a:ext uri="{FF2B5EF4-FFF2-40B4-BE49-F238E27FC236}">
                <a16:creationId xmlns:a16="http://schemas.microsoft.com/office/drawing/2014/main" id="{5E1EC5A2-AFB6-6FB7-2CF1-4107B583177C}"/>
              </a:ext>
            </a:extLst>
          </p:cNvPr>
          <p:cNvSpPr txBox="1"/>
          <p:nvPr/>
        </p:nvSpPr>
        <p:spPr>
          <a:xfrm>
            <a:off x="1785646" y="2794713"/>
            <a:ext cx="8329904" cy="2246769"/>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ECECEC"/>
                </a:solidFill>
                <a:effectLst/>
                <a:latin typeface="Georgia" panose="02040502050405020303" pitchFamily="18" charset="0"/>
              </a:rPr>
              <a:t>Details of model training process, including parameter tuning and cross-validation.</a:t>
            </a:r>
          </a:p>
          <a:p>
            <a:pPr algn="l"/>
            <a:endParaRPr lang="en-US" sz="2800" b="0" i="0" dirty="0">
              <a:solidFill>
                <a:srgbClr val="ECECEC"/>
              </a:solidFill>
              <a:effectLst/>
              <a:latin typeface="Georgia" panose="02040502050405020303" pitchFamily="18" charset="0"/>
            </a:endParaRPr>
          </a:p>
          <a:p>
            <a:pPr algn="l">
              <a:buFont typeface="Arial" panose="020B0604020202020204" pitchFamily="34" charset="0"/>
              <a:buChar char="•"/>
            </a:pPr>
            <a:r>
              <a:rPr lang="en-US" sz="2800" b="0" i="0" dirty="0">
                <a:solidFill>
                  <a:srgbClr val="ECECEC"/>
                </a:solidFill>
                <a:effectLst/>
                <a:latin typeface="Georgia" panose="02040502050405020303" pitchFamily="18" charset="0"/>
              </a:rPr>
              <a:t>Explanation of how SVM learns to classify spam and non-spam messages.</a:t>
            </a:r>
          </a:p>
        </p:txBody>
      </p:sp>
    </p:spTree>
    <p:extLst>
      <p:ext uri="{BB962C8B-B14F-4D97-AF65-F5344CB8AC3E}">
        <p14:creationId xmlns:p14="http://schemas.microsoft.com/office/powerpoint/2010/main" val="134299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DBDF0-208C-1C10-EA11-BAE979F1C2A9}"/>
              </a:ext>
            </a:extLst>
          </p:cNvPr>
          <p:cNvSpPr>
            <a:spLocks noGrp="1"/>
          </p:cNvSpPr>
          <p:nvPr>
            <p:ph type="title"/>
          </p:nvPr>
        </p:nvSpPr>
        <p:spPr>
          <a:xfrm>
            <a:off x="4567335" y="450980"/>
            <a:ext cx="2188028" cy="1456267"/>
          </a:xfrm>
        </p:spPr>
        <p:txBody>
          <a:bodyPr/>
          <a:lstStyle/>
          <a:p>
            <a:r>
              <a:rPr lang="en-US" b="1" dirty="0">
                <a:latin typeface="Georgia" panose="02040502050405020303" pitchFamily="18" charset="0"/>
              </a:rPr>
              <a:t>RESULT</a:t>
            </a:r>
            <a:endParaRPr lang="en-IN" b="1" dirty="0">
              <a:latin typeface="Georgia" panose="02040502050405020303" pitchFamily="18" charset="0"/>
            </a:endParaRPr>
          </a:p>
        </p:txBody>
      </p:sp>
      <p:sp>
        <p:nvSpPr>
          <p:cNvPr id="3" name="TextBox 2">
            <a:extLst>
              <a:ext uri="{FF2B5EF4-FFF2-40B4-BE49-F238E27FC236}">
                <a16:creationId xmlns:a16="http://schemas.microsoft.com/office/drawing/2014/main" id="{08FBD87E-E9D0-7DA4-F824-4567DF02BBA6}"/>
              </a:ext>
            </a:extLst>
          </p:cNvPr>
          <p:cNvSpPr txBox="1"/>
          <p:nvPr/>
        </p:nvSpPr>
        <p:spPr>
          <a:xfrm>
            <a:off x="2172477" y="1907247"/>
            <a:ext cx="7847045" cy="3539430"/>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ECECEC"/>
                </a:solidFill>
                <a:effectLst/>
                <a:latin typeface="Georgia" panose="02040502050405020303" pitchFamily="18" charset="0"/>
              </a:rPr>
              <a:t>Presentation of results obtained from the SVM model.</a:t>
            </a:r>
          </a:p>
          <a:p>
            <a:pPr algn="l">
              <a:buFont typeface="Arial" panose="020B0604020202020204" pitchFamily="34" charset="0"/>
              <a:buChar char="•"/>
            </a:pPr>
            <a:endParaRPr lang="en-US" sz="2800" b="0" i="0" dirty="0">
              <a:solidFill>
                <a:srgbClr val="ECECEC"/>
              </a:solidFill>
              <a:effectLst/>
              <a:latin typeface="Georgia" panose="02040502050405020303" pitchFamily="18" charset="0"/>
            </a:endParaRPr>
          </a:p>
          <a:p>
            <a:pPr algn="l">
              <a:buFont typeface="Arial" panose="020B0604020202020204" pitchFamily="34" charset="0"/>
              <a:buChar char="•"/>
            </a:pPr>
            <a:r>
              <a:rPr lang="en-US" sz="2800" b="0" i="0" dirty="0">
                <a:solidFill>
                  <a:srgbClr val="ECECEC"/>
                </a:solidFill>
                <a:effectLst/>
                <a:latin typeface="Georgia" panose="02040502050405020303" pitchFamily="18" charset="0"/>
              </a:rPr>
              <a:t>Confusion matrix and ROC curve analysis for assessing model performance.</a:t>
            </a:r>
          </a:p>
          <a:p>
            <a:pPr algn="l">
              <a:buFont typeface="Arial" panose="020B0604020202020204" pitchFamily="34" charset="0"/>
              <a:buChar char="•"/>
            </a:pPr>
            <a:endParaRPr lang="en-US" sz="2800" b="0" i="0" dirty="0">
              <a:solidFill>
                <a:srgbClr val="ECECEC"/>
              </a:solidFill>
              <a:effectLst/>
              <a:latin typeface="Georgia" panose="02040502050405020303" pitchFamily="18" charset="0"/>
            </a:endParaRPr>
          </a:p>
          <a:p>
            <a:pPr algn="l">
              <a:buFont typeface="Arial" panose="020B0604020202020204" pitchFamily="34" charset="0"/>
              <a:buChar char="•"/>
            </a:pPr>
            <a:r>
              <a:rPr lang="en-US" sz="2800" b="0" i="0" dirty="0">
                <a:solidFill>
                  <a:srgbClr val="ECECEC"/>
                </a:solidFill>
                <a:effectLst/>
                <a:latin typeface="Georgia" panose="02040502050405020303" pitchFamily="18" charset="0"/>
              </a:rPr>
              <a:t>Discussion of model strengths and areas for improvement.</a:t>
            </a:r>
          </a:p>
        </p:txBody>
      </p:sp>
    </p:spTree>
    <p:extLst>
      <p:ext uri="{BB962C8B-B14F-4D97-AF65-F5344CB8AC3E}">
        <p14:creationId xmlns:p14="http://schemas.microsoft.com/office/powerpoint/2010/main" val="10272703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156</TotalTime>
  <Words>531</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Georgia</vt:lpstr>
      <vt:lpstr>Times New Roman</vt:lpstr>
      <vt:lpstr>Celestial</vt:lpstr>
      <vt:lpstr>MACHINE LEARNING USING PYTHON</vt:lpstr>
      <vt:lpstr>PowerPoint Presentation</vt:lpstr>
      <vt:lpstr>introduction</vt:lpstr>
      <vt:lpstr>PROBLEM STATEMENT</vt:lpstr>
      <vt:lpstr>ObJECTIVE</vt:lpstr>
      <vt:lpstr>What is meant by support vector machine</vt:lpstr>
      <vt:lpstr>PowerPoint Presentation</vt:lpstr>
      <vt:lpstr>Model training</vt:lpstr>
      <vt:lpstr>RESULT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USING PYTHON</dc:title>
  <dc:creator>ganni905984@outlook.com</dc:creator>
  <cp:lastModifiedBy>ganni905984@outlook.com</cp:lastModifiedBy>
  <cp:revision>7</cp:revision>
  <dcterms:created xsi:type="dcterms:W3CDTF">2024-03-26T04:30:36Z</dcterms:created>
  <dcterms:modified xsi:type="dcterms:W3CDTF">2024-04-02T10:14:02Z</dcterms:modified>
</cp:coreProperties>
</file>