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5362-9C99-85F8-070A-E2FAFB32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621" y="2623887"/>
            <a:ext cx="8991600" cy="111556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OPERATING SYSTEMS CONCEPTS</a:t>
            </a:r>
            <a:b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br>
              <a:rPr lang="en-IN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W Command and vi editor</a:t>
            </a:r>
            <a:b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IN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62B9A-295B-AAB2-3AAA-14FAAABA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8218"/>
            <a:ext cx="12192000" cy="1239894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CODE : CUTM1032                  PRSENTED BY : 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CREDIT : (1-1-1)                     M N HARINI DEVI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221801380030</a:t>
            </a:r>
            <a:endParaRPr lang="en-IN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C9BDF-16F3-159F-D482-B7CAFFB4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9" y="96012"/>
            <a:ext cx="1429268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9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D62D-CE52-512A-D936-C3AA3C39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00987"/>
            <a:ext cx="7729728" cy="1188720"/>
          </a:xfrm>
        </p:spPr>
        <p:txBody>
          <a:bodyPr>
            <a:normAutofit/>
          </a:bodyPr>
          <a:lstStyle/>
          <a:p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043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903B-F341-CC90-2277-E12617F6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W COMMAND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99F3-E093-F1F2-265E-9FD2594C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Command w is used to display detailed information about the users who are currently logged in.</a:t>
            </a:r>
          </a:p>
          <a:p>
            <a:r>
              <a:rPr lang="en-IN" sz="2800" dirty="0">
                <a:latin typeface="Arial Rounded MT Bold" panose="020F0704030504030204" pitchFamily="34" charset="0"/>
              </a:rPr>
              <a:t>How much the computer is being used.</a:t>
            </a:r>
          </a:p>
          <a:p>
            <a:r>
              <a:rPr lang="en-IN" sz="2800" dirty="0">
                <a:latin typeface="Arial Rounded MT Bold" panose="020F0704030504030204" pitchFamily="34" charset="0"/>
              </a:rPr>
              <a:t>What are the programs being </a:t>
            </a:r>
            <a:r>
              <a:rPr lang="en-IN" sz="2800" dirty="0" err="1">
                <a:latin typeface="Arial Rounded MT Bold" panose="020F0704030504030204" pitchFamily="34" charset="0"/>
              </a:rPr>
              <a:t>runned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18B74A-BA0F-13F3-DA7E-600CE69C4857}"/>
              </a:ext>
            </a:extLst>
          </p:cNvPr>
          <p:cNvSpPr txBox="1"/>
          <p:nvPr/>
        </p:nvSpPr>
        <p:spPr>
          <a:xfrm>
            <a:off x="585216" y="630936"/>
            <a:ext cx="6236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tos Display" panose="020B0004020202020204" pitchFamily="34" charset="0"/>
              </a:rPr>
              <a:t>How to use the command w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1B9DA-2466-1170-2D8F-6E5E76A39C81}"/>
              </a:ext>
            </a:extLst>
          </p:cNvPr>
          <p:cNvSpPr txBox="1"/>
          <p:nvPr/>
        </p:nvSpPr>
        <p:spPr>
          <a:xfrm>
            <a:off x="786384" y="1554266"/>
            <a:ext cx="94659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Step 1</a:t>
            </a:r>
          </a:p>
          <a:p>
            <a:r>
              <a:rPr lang="en-US" sz="3200" dirty="0"/>
              <a:t>Type "w" in the terminal and press Enter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8E75B-4131-F009-B69C-89B66A98A652}"/>
              </a:ext>
            </a:extLst>
          </p:cNvPr>
          <p:cNvSpPr txBox="1"/>
          <p:nvPr/>
        </p:nvSpPr>
        <p:spPr>
          <a:xfrm>
            <a:off x="786384" y="3056880"/>
            <a:ext cx="53126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Step 2</a:t>
            </a:r>
          </a:p>
          <a:p>
            <a:r>
              <a:rPr lang="en-US" sz="3200" dirty="0"/>
              <a:t>Observe the details of current user sessions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461C5-5D55-3672-B0A8-7E1F92A5B33B}"/>
              </a:ext>
            </a:extLst>
          </p:cNvPr>
          <p:cNvSpPr txBox="1"/>
          <p:nvPr/>
        </p:nvSpPr>
        <p:spPr>
          <a:xfrm>
            <a:off x="786384" y="4830263"/>
            <a:ext cx="51358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Step 3</a:t>
            </a:r>
          </a:p>
          <a:p>
            <a:r>
              <a:rPr lang="en-US" sz="3200" dirty="0"/>
              <a:t>Interact with the displayed user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57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0A2-D22B-91A5-932C-D0CCA784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VI EDITOR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049F-B49F-0964-4F3B-40D163CE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Vim is acronym for Vi Improved. It is free and open source text editor written by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Bram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Moolenaar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was first released in 1991 for UNIX variants and its main goal was to provide enhancement to the Vi editor, which was released way back in 1976.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io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994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>
            <a:extLst>
              <a:ext uri="{FF2B5EF4-FFF2-40B4-BE49-F238E27FC236}">
                <a16:creationId xmlns:a16="http://schemas.microsoft.com/office/drawing/2014/main" id="{A1177111-A07F-0DC7-BA95-F7330205BEC5}"/>
              </a:ext>
            </a:extLst>
          </p:cNvPr>
          <p:cNvSpPr txBox="1"/>
          <p:nvPr/>
        </p:nvSpPr>
        <p:spPr>
          <a:xfrm>
            <a:off x="1229170" y="308762"/>
            <a:ext cx="13106400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6999" dirty="0">
                <a:solidFill>
                  <a:srgbClr val="2A2E3A"/>
                </a:solidFill>
                <a:latin typeface="Klein Bold"/>
              </a:rPr>
              <a:t>Moving the Cursor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07951-63D0-BCE9-3496-2FBD6F9F1CEC}"/>
              </a:ext>
            </a:extLst>
          </p:cNvPr>
          <p:cNvSpPr txBox="1"/>
          <p:nvPr/>
        </p:nvSpPr>
        <p:spPr>
          <a:xfrm>
            <a:off x="1028700" y="8957310"/>
            <a:ext cx="3974546" cy="271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solidFill>
                  <a:srgbClr val="2A2E3A"/>
                </a:solidFill>
                <a:latin typeface="Helios"/>
              </a:rPr>
              <a:t>Vi Editor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33664A-2D9A-57D6-E9DA-AFFF5C03CD9B}"/>
              </a:ext>
            </a:extLst>
          </p:cNvPr>
          <p:cNvGrpSpPr/>
          <p:nvPr/>
        </p:nvGrpSpPr>
        <p:grpSpPr>
          <a:xfrm>
            <a:off x="1021715" y="1639586"/>
            <a:ext cx="7539863" cy="414910"/>
            <a:chOff x="0" y="0"/>
            <a:chExt cx="10053151" cy="55321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878B9DF-7EBD-6DD4-DD32-8F6428B8941D}"/>
                </a:ext>
              </a:extLst>
            </p:cNvPr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68BE4-D14B-ECAF-5486-D5C6AEBEC0BE}"/>
                </a:ext>
              </a:extLst>
            </p:cNvPr>
            <p:cNvSpPr txBox="1"/>
            <p:nvPr/>
          </p:nvSpPr>
          <p:spPr>
            <a:xfrm>
              <a:off x="1314169" y="-57150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  <a:spcBef>
                  <a:spcPct val="0"/>
                </a:spcBef>
              </a:pPr>
              <a:r>
                <a:rPr lang="en-US" sz="2800" dirty="0">
                  <a:effectLst/>
                </a:rPr>
                <a:t>Use the </a:t>
              </a:r>
              <a:r>
                <a:rPr lang="en-US" sz="2800" b="1" dirty="0">
                  <a:effectLst/>
                </a:rPr>
                <a:t>h</a:t>
              </a:r>
              <a:r>
                <a:rPr lang="en-US" sz="2800" dirty="0">
                  <a:effectLst/>
                </a:rPr>
                <a:t> key to move the cursor to the left.</a:t>
              </a: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24245A-1B31-BAC1-A031-3B94FA6557D7}"/>
              </a:ext>
            </a:extLst>
          </p:cNvPr>
          <p:cNvGrpSpPr/>
          <p:nvPr/>
        </p:nvGrpSpPr>
        <p:grpSpPr>
          <a:xfrm>
            <a:off x="1028700" y="3343640"/>
            <a:ext cx="7539863" cy="414910"/>
            <a:chOff x="0" y="0"/>
            <a:chExt cx="10053151" cy="55321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2921EC6-45A0-8DEA-96AE-BFC0588220E2}"/>
                </a:ext>
              </a:extLst>
            </p:cNvPr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5A913D-B2C6-DFAB-DBBE-0D8F53476F97}"/>
                </a:ext>
              </a:extLst>
            </p:cNvPr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  <a:spcBef>
                  <a:spcPct val="0"/>
                </a:spcBef>
              </a:pPr>
              <a:r>
                <a:rPr lang="en-US" sz="2800" dirty="0">
                  <a:effectLst/>
                </a:rPr>
                <a:t>Use the </a:t>
              </a:r>
              <a:r>
                <a:rPr lang="en-US" sz="2800" b="1" dirty="0">
                  <a:effectLst/>
                </a:rPr>
                <a:t>j</a:t>
              </a:r>
              <a:r>
                <a:rPr lang="en-US" sz="2800" dirty="0">
                  <a:effectLst/>
                </a:rPr>
                <a:t> key to move the cursor down.</a:t>
              </a: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3E2EE-7706-5360-FF00-1D88019A24CD}"/>
              </a:ext>
            </a:extLst>
          </p:cNvPr>
          <p:cNvGrpSpPr/>
          <p:nvPr/>
        </p:nvGrpSpPr>
        <p:grpSpPr>
          <a:xfrm>
            <a:off x="1028700" y="4000207"/>
            <a:ext cx="7539863" cy="414910"/>
            <a:chOff x="0" y="0"/>
            <a:chExt cx="10053151" cy="553213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D92B734-A21E-7E65-A833-3E2FBD575CF4}"/>
                </a:ext>
              </a:extLst>
            </p:cNvPr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B4088-1CF0-DBDC-8709-7E3A98125D35}"/>
                </a:ext>
              </a:extLst>
            </p:cNvPr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  <a:spcBef>
                  <a:spcPct val="0"/>
                </a:spcBef>
              </a:pPr>
              <a:r>
                <a:rPr lang="en-US" sz="2800" dirty="0">
                  <a:effectLst/>
                </a:rPr>
                <a:t>Use the </a:t>
              </a:r>
              <a:r>
                <a:rPr lang="en-US" sz="2800" b="1" dirty="0">
                  <a:effectLst/>
                </a:rPr>
                <a:t>k</a:t>
              </a:r>
              <a:r>
                <a:rPr lang="en-US" sz="2800" dirty="0">
                  <a:effectLst/>
                </a:rPr>
                <a:t> key to move the cursor up.</a:t>
              </a: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26B1C7-4BBC-26B9-AE75-C31D7B14CA81}"/>
              </a:ext>
            </a:extLst>
          </p:cNvPr>
          <p:cNvGrpSpPr/>
          <p:nvPr/>
        </p:nvGrpSpPr>
        <p:grpSpPr>
          <a:xfrm>
            <a:off x="1028700" y="2247304"/>
            <a:ext cx="7539863" cy="414910"/>
            <a:chOff x="0" y="0"/>
            <a:chExt cx="10053151" cy="553213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40F2F0-8038-35FB-6887-B6FB9B29F0CE}"/>
                </a:ext>
              </a:extLst>
            </p:cNvPr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DC4B1D-FA6B-D041-CEB5-318599C59548}"/>
                </a:ext>
              </a:extLst>
            </p:cNvPr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  <a:spcBef>
                  <a:spcPct val="0"/>
                </a:spcBef>
              </a:pPr>
              <a:r>
                <a:rPr lang="en-US" sz="2800" dirty="0">
                  <a:effectLst/>
                </a:rPr>
                <a:t>Use the </a:t>
              </a:r>
              <a:r>
                <a:rPr lang="en-US" sz="2800" b="1" dirty="0">
                  <a:effectLst/>
                </a:rPr>
                <a:t>l</a:t>
              </a:r>
              <a:r>
                <a:rPr lang="en-US" sz="2800" dirty="0">
                  <a:effectLst/>
                </a:rPr>
                <a:t> key to move the cursor to the right.</a:t>
              </a: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3AB1226-343E-ECA5-E036-A582E584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398" y="415898"/>
            <a:ext cx="1037344" cy="1037344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:a16="http://schemas.microsoft.com/office/drawing/2014/main" id="{544A0309-83AB-A3E2-5F23-DB27B64C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ACB7A786-D93D-E1A5-4D1C-726BE0EA1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399"/>
            <a:ext cx="18287996" cy="649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91CED7-B917-9E9D-0B59-E318FB970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365" y="4783722"/>
            <a:ext cx="6082425" cy="16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7">
            <a:extLst>
              <a:ext uri="{FF2B5EF4-FFF2-40B4-BE49-F238E27FC236}">
                <a16:creationId xmlns:a16="http://schemas.microsoft.com/office/drawing/2014/main" id="{88F667C3-9E4B-34C6-0568-18E8D263D749}"/>
              </a:ext>
            </a:extLst>
          </p:cNvPr>
          <p:cNvGrpSpPr/>
          <p:nvPr/>
        </p:nvGrpSpPr>
        <p:grpSpPr>
          <a:xfrm>
            <a:off x="1" y="-144661"/>
            <a:ext cx="6096000" cy="7002661"/>
            <a:chOff x="0" y="-38100"/>
            <a:chExt cx="2478633" cy="2747433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065130A-9720-41FE-547A-6E7B71398BBE}"/>
                </a:ext>
              </a:extLst>
            </p:cNvPr>
            <p:cNvSpPr/>
            <p:nvPr/>
          </p:nvSpPr>
          <p:spPr>
            <a:xfrm>
              <a:off x="0" y="0"/>
              <a:ext cx="1585462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429E154C-1DA0-A777-B28B-35E56520B68D}"/>
                </a:ext>
              </a:extLst>
            </p:cNvPr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E04721C-F990-F904-9A07-A036CF755D18}"/>
              </a:ext>
            </a:extLst>
          </p:cNvPr>
          <p:cNvGrpSpPr/>
          <p:nvPr/>
        </p:nvGrpSpPr>
        <p:grpSpPr>
          <a:xfrm>
            <a:off x="413263" y="2360869"/>
            <a:ext cx="3542999" cy="1204868"/>
            <a:chOff x="-194176" y="3628813"/>
            <a:chExt cx="8995831" cy="3350967"/>
          </a:xfrm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72700E42-5998-223D-DE6F-08B71438FDFA}"/>
                </a:ext>
              </a:extLst>
            </p:cNvPr>
            <p:cNvSpPr txBox="1"/>
            <p:nvPr/>
          </p:nvSpPr>
          <p:spPr>
            <a:xfrm>
              <a:off x="-194176" y="3977413"/>
              <a:ext cx="8995831" cy="3002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99"/>
                </a:lnSpc>
              </a:pPr>
              <a:r>
                <a:rPr lang="en-US" sz="6999" dirty="0">
                  <a:solidFill>
                    <a:srgbClr val="2A2E3A"/>
                  </a:solidFill>
                  <a:latin typeface="Klein Bold"/>
                </a:rPr>
                <a:t>Paging</a:t>
              </a: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F33E36E-ACA5-87C7-6A66-C6555E5AA37A}"/>
                </a:ext>
              </a:extLst>
            </p:cNvPr>
            <p:cNvSpPr txBox="1"/>
            <p:nvPr/>
          </p:nvSpPr>
          <p:spPr>
            <a:xfrm>
              <a:off x="0" y="3628813"/>
              <a:ext cx="7058406" cy="69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endParaRPr lang="en-US" sz="31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BAFC59F7-935E-5B69-5E3E-D41614FF3C45}"/>
              </a:ext>
            </a:extLst>
          </p:cNvPr>
          <p:cNvGrpSpPr/>
          <p:nvPr/>
        </p:nvGrpSpPr>
        <p:grpSpPr>
          <a:xfrm>
            <a:off x="4657672" y="195145"/>
            <a:ext cx="4775131" cy="2539623"/>
            <a:chOff x="-3273714" y="20008"/>
            <a:chExt cx="7446817" cy="7063183"/>
          </a:xfrm>
        </p:grpSpPr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F6B1F855-CAF8-9AE6-3265-E9A80F6C832D}"/>
                </a:ext>
              </a:extLst>
            </p:cNvPr>
            <p:cNvSpPr txBox="1"/>
            <p:nvPr/>
          </p:nvSpPr>
          <p:spPr>
            <a:xfrm>
              <a:off x="-3273714" y="20008"/>
              <a:ext cx="7446815" cy="153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59"/>
                </a:lnSpc>
                <a:spcBef>
                  <a:spcPct val="0"/>
                </a:spcBef>
              </a:pPr>
              <a:endParaRPr lang="en-US" sz="3799" u="none" dirty="0">
                <a:solidFill>
                  <a:srgbClr val="FA643F"/>
                </a:solidFill>
                <a:latin typeface="Klein Bold"/>
              </a:endParaRP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4F3F28E2-8DCB-4D53-2C7B-4BD90E29D1DD}"/>
                </a:ext>
              </a:extLst>
            </p:cNvPr>
            <p:cNvSpPr txBox="1"/>
            <p:nvPr/>
          </p:nvSpPr>
          <p:spPr>
            <a:xfrm>
              <a:off x="-3273714" y="1873042"/>
              <a:ext cx="7446817" cy="5210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kern="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Calibri" panose="020F0502020204030204" pitchFamily="34" charset="0"/>
                </a:rPr>
                <a:t>Paging moves the cursor up or down through the text </a:t>
              </a:r>
              <a:r>
                <a:rPr lang="en-US" sz="2000" b="1" kern="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Calibri" panose="020F0502020204030204" pitchFamily="34" charset="0"/>
                </a:rPr>
                <a:t>a screenful at a time .</a:t>
              </a:r>
            </a:p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en-US" sz="2000" b="1" u="sng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Page Forward One Screen</a:t>
              </a:r>
              <a:endParaRPr lang="en-IN" sz="2000" b="1" u="sng" dirty="0">
                <a:solidFill>
                  <a:srgbClr val="4472C4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</a:rPr>
                <a:t>To scroll forward (move down) one screenful, press Ctrl-F. (Hold down the Control key and press the F key.) The cursor moves to the upper left corner of the new screen.</a:t>
              </a:r>
              <a:endParaRPr lang="en-IN" sz="2000" dirty="0">
                <a:effectLst/>
                <a:latin typeface="Helios" panose="020B0604020202020204" charset="0"/>
                <a:ea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en-US" sz="2000" b="1" u="sng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Page Backward One Screen</a:t>
              </a:r>
              <a:endParaRPr lang="en-IN" sz="2000" b="1" u="sng" dirty="0">
                <a:solidFill>
                  <a:srgbClr val="4472C4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</a:rPr>
                <a:t>To scroll backward (that is., move up) one screenful, press Ctrl-B.</a:t>
              </a:r>
              <a:endParaRPr lang="en-IN" sz="2000" dirty="0">
                <a:effectLst/>
                <a:latin typeface="Helios" panose="020B0604020202020204" charset="0"/>
                <a:ea typeface="Times New Roman" panose="02020603050405020304" pitchFamily="18" charset="0"/>
              </a:endParaRPr>
            </a:p>
            <a:p>
              <a:pPr marL="0" lvl="0" indent="0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BCFD708F-C9D0-9B83-31C0-AB8B25EDBEE6}"/>
              </a:ext>
            </a:extLst>
          </p:cNvPr>
          <p:cNvSpPr txBox="1"/>
          <p:nvPr/>
        </p:nvSpPr>
        <p:spPr>
          <a:xfrm>
            <a:off x="1028701" y="8957310"/>
            <a:ext cx="3628972" cy="27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solidFill>
                  <a:srgbClr val="2A2E3A"/>
                </a:solidFill>
                <a:latin typeface="Helios"/>
              </a:rPr>
              <a:t>Vi Editor</a:t>
            </a:r>
          </a:p>
        </p:txBody>
      </p:sp>
    </p:spTree>
    <p:extLst>
      <p:ext uri="{BB962C8B-B14F-4D97-AF65-F5344CB8AC3E}">
        <p14:creationId xmlns:p14="http://schemas.microsoft.com/office/powerpoint/2010/main" val="40862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D398A3BA-C98F-B0B2-6CDA-6DB7246F9960}"/>
              </a:ext>
            </a:extLst>
          </p:cNvPr>
          <p:cNvGrpSpPr/>
          <p:nvPr/>
        </p:nvGrpSpPr>
        <p:grpSpPr>
          <a:xfrm>
            <a:off x="4703376" y="734420"/>
            <a:ext cx="7769978" cy="4171545"/>
            <a:chOff x="-3262198" y="-6285173"/>
            <a:chExt cx="7647063" cy="5562060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80CB5A4E-7458-5314-45C6-5F6D1B8E3B83}"/>
                </a:ext>
              </a:extLst>
            </p:cNvPr>
            <p:cNvSpPr txBox="1"/>
            <p:nvPr/>
          </p:nvSpPr>
          <p:spPr>
            <a:xfrm>
              <a:off x="-3061952" y="-6285173"/>
              <a:ext cx="7446817" cy="737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59"/>
                </a:lnSpc>
                <a:spcBef>
                  <a:spcPct val="0"/>
                </a:spcBef>
              </a:pPr>
              <a:endParaRPr lang="en-US" sz="3799" u="none" dirty="0">
                <a:solidFill>
                  <a:srgbClr val="FB714F"/>
                </a:solidFill>
                <a:latin typeface="Klein Bold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39CA08F-C6ED-42DC-B705-32784A8BFD89}"/>
                </a:ext>
              </a:extLst>
            </p:cNvPr>
            <p:cNvSpPr txBox="1"/>
            <p:nvPr/>
          </p:nvSpPr>
          <p:spPr>
            <a:xfrm>
              <a:off x="-3262198" y="-4679581"/>
              <a:ext cx="5979150" cy="3956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  <a:spcBef>
                  <a:spcPct val="0"/>
                </a:spcBef>
              </a:pPr>
              <a:r>
                <a:rPr lang="en-US" sz="2000" kern="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Calibri" panose="020F0502020204030204" pitchFamily="34" charset="0"/>
                </a:rPr>
                <a:t>Scrolling actually scrolls the cursor up or down through the text </a:t>
              </a:r>
              <a:r>
                <a:rPr lang="en-US" sz="2000" b="1" kern="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Calibri" panose="020F0502020204030204" pitchFamily="34" charset="0"/>
                </a:rPr>
                <a:t>a line at a time, </a:t>
              </a:r>
              <a:r>
                <a:rPr lang="en-US" sz="2000" kern="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Calibri" panose="020F0502020204030204" pitchFamily="34" charset="0"/>
                </a:rPr>
                <a:t>as though it were on a paper scroll. </a:t>
              </a:r>
            </a:p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en-US" sz="2000" b="1" u="sng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Scroll Forward One-Half Screen</a:t>
              </a:r>
              <a:endParaRPr lang="en-IN" sz="2000" b="1" u="sng" dirty="0">
                <a:solidFill>
                  <a:srgbClr val="4472C4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</a:rPr>
                <a:t>To scroll forward one half of a screen, press Ctrl-D.</a:t>
              </a:r>
              <a:endParaRPr lang="en-IN" sz="2000" dirty="0">
                <a:effectLst/>
                <a:latin typeface="Helios" panose="020B0604020202020204" charset="0"/>
                <a:ea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ts val="1000"/>
                </a:spcBef>
              </a:pPr>
              <a:r>
                <a:rPr lang="en-US" sz="2000" b="1" u="sng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Scroll Backward One-Half Screen</a:t>
              </a:r>
              <a:endParaRPr lang="en-IN" sz="2000" b="1" u="sng" dirty="0">
                <a:solidFill>
                  <a:srgbClr val="4472C4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Helios" panose="020B0604020202020204" charset="0"/>
                  <a:ea typeface="Times New Roman" panose="02020603050405020304" pitchFamily="18" charset="0"/>
                </a:rPr>
                <a:t>To scroll backward one half of a screen, press Ctrl-U.</a:t>
              </a:r>
              <a:endParaRPr lang="en-IN" sz="2000" dirty="0">
                <a:effectLst/>
                <a:latin typeface="Helios" panose="020B060402020202020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2821CDD9-3B25-4B5A-273C-05038DFFEF5D}"/>
              </a:ext>
            </a:extLst>
          </p:cNvPr>
          <p:cNvGrpSpPr/>
          <p:nvPr/>
        </p:nvGrpSpPr>
        <p:grpSpPr>
          <a:xfrm>
            <a:off x="1" y="-144661"/>
            <a:ext cx="6587392" cy="7002661"/>
            <a:chOff x="0" y="-38100"/>
            <a:chExt cx="2478633" cy="2747433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9E9DE98-8A52-5C8E-A3C4-F01DC326D77A}"/>
                </a:ext>
              </a:extLst>
            </p:cNvPr>
            <p:cNvSpPr/>
            <p:nvPr/>
          </p:nvSpPr>
          <p:spPr>
            <a:xfrm>
              <a:off x="0" y="0"/>
              <a:ext cx="1585462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DA313E78-ADE9-91C9-4AB0-DC0D11F69C36}"/>
                </a:ext>
              </a:extLst>
            </p:cNvPr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dirty="0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6507A2E2-FB27-AE80-8271-A089CA5D0D1B}"/>
              </a:ext>
            </a:extLst>
          </p:cNvPr>
          <p:cNvGrpSpPr/>
          <p:nvPr/>
        </p:nvGrpSpPr>
        <p:grpSpPr>
          <a:xfrm>
            <a:off x="489739" y="1028700"/>
            <a:ext cx="6746873" cy="3301660"/>
            <a:chOff x="0" y="-76200"/>
            <a:chExt cx="8995831" cy="4402213"/>
          </a:xfrm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CF80ADBF-FDA2-0D40-ACED-C61F7EB09EE9}"/>
                </a:ext>
              </a:extLst>
            </p:cNvPr>
            <p:cNvSpPr txBox="1"/>
            <p:nvPr/>
          </p:nvSpPr>
          <p:spPr>
            <a:xfrm>
              <a:off x="0" y="-76200"/>
              <a:ext cx="8995831" cy="2995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099"/>
                </a:lnSpc>
              </a:pPr>
              <a:endParaRPr lang="en-US" sz="6999" dirty="0">
                <a:latin typeface="Klein Bold"/>
              </a:endParaRPr>
            </a:p>
            <a:p>
              <a:pPr>
                <a:lnSpc>
                  <a:spcPts val="9099"/>
                </a:lnSpc>
              </a:pPr>
              <a:r>
                <a:rPr lang="en-US" sz="6999" dirty="0">
                  <a:latin typeface="Klein Bold"/>
                </a:rPr>
                <a:t>Scrolling</a:t>
              </a: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E8BD87A2-08EF-1D64-8125-0ECB4594B276}"/>
                </a:ext>
              </a:extLst>
            </p:cNvPr>
            <p:cNvSpPr txBox="1"/>
            <p:nvPr/>
          </p:nvSpPr>
          <p:spPr>
            <a:xfrm>
              <a:off x="0" y="3628813"/>
              <a:ext cx="7058406" cy="697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endParaRPr lang="en-US" sz="3199" u="none" dirty="0">
                <a:solidFill>
                  <a:srgbClr val="2A2E3A"/>
                </a:solidFill>
                <a:latin typeface="Helios"/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1CDAFEF9-0BA7-1403-9053-17B8BC98AF58}"/>
              </a:ext>
            </a:extLst>
          </p:cNvPr>
          <p:cNvSpPr txBox="1"/>
          <p:nvPr/>
        </p:nvSpPr>
        <p:spPr>
          <a:xfrm>
            <a:off x="1028700" y="8957310"/>
            <a:ext cx="6910589" cy="271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 dirty="0">
                <a:solidFill>
                  <a:srgbClr val="2A2E3A"/>
                </a:solidFill>
                <a:latin typeface="Helios"/>
              </a:rPr>
              <a:t>Vi Editor</a:t>
            </a:r>
          </a:p>
        </p:txBody>
      </p:sp>
    </p:spTree>
    <p:extLst>
      <p:ext uri="{BB962C8B-B14F-4D97-AF65-F5344CB8AC3E}">
        <p14:creationId xmlns:p14="http://schemas.microsoft.com/office/powerpoint/2010/main" val="257617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DFC1-344A-A8C3-6136-C20D015C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925" y="57229"/>
            <a:ext cx="7313917" cy="815981"/>
          </a:xfrm>
        </p:spPr>
        <p:txBody>
          <a:bodyPr>
            <a:normAutofit/>
          </a:bodyPr>
          <a:lstStyle/>
          <a:p>
            <a:r>
              <a:rPr lang="en-US" sz="3200" b="1" u="none" dirty="0">
                <a:latin typeface="Klein Bold" panose="020B0604020202020204" charset="0"/>
              </a:rPr>
              <a:t>Searching and </a:t>
            </a:r>
            <a:r>
              <a:rPr lang="en-US" sz="3200" b="1" u="none" dirty="0" err="1">
                <a:latin typeface="Klein Bold" panose="020B0604020202020204" charset="0"/>
              </a:rPr>
              <a:t>Substuting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0B22-E7F0-3ECF-264D-BAE5FCB3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074822"/>
            <a:ext cx="9704832" cy="5061284"/>
          </a:xfrm>
        </p:spPr>
        <p:txBody>
          <a:bodyPr>
            <a:no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The formal syntax for searching is: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:s/string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For example, suppose you want to search some text for the string "cherry." Type the following and press ENTER: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:s/cherry</a:t>
            </a:r>
            <a:endParaRPr lang="en-US" altLang="en-US" sz="1600" b="1" dirty="0"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The syntax for replacing one string with another string in the current line is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:s/pattern/replace/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Here "pattern" represents the old string and "replace" represents the new string. For example, to replace each occurrence of the word "lemon" in a line with "orange," type: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:s/lemon/orange/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The syntax for replacing every occurrence of a string in the entire text is similar. The only difference is the addition of a "%" in front of the "s":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:%s/pattern/replace/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Thus repeating the previous example for the entire text instead of just for a single line would be: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  <a:ea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ios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:%s/lemon/orange/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ios" panose="020B060402020202020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2278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CB41-3D70-81E8-A154-12505E1F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0713"/>
            <a:ext cx="7729728" cy="1188720"/>
          </a:xfrm>
        </p:spPr>
        <p:txBody>
          <a:bodyPr>
            <a:normAutofit/>
          </a:bodyPr>
          <a:lstStyle/>
          <a:p>
            <a:r>
              <a:rPr lang="en-IN" sz="3600" b="1" dirty="0"/>
              <a:t>COPY, DELETE &amp;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C99B-F9A2-C631-0CC6-B9BC4057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4769279"/>
          </a:xfrm>
        </p:spPr>
        <p:txBody>
          <a:bodyPr>
            <a:noAutofit/>
          </a:bodyPr>
          <a:lstStyle/>
          <a:p>
            <a:r>
              <a:rPr lang="en-IN" sz="2400" dirty="0"/>
              <a:t>COPYING ( YANKING )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err="1"/>
              <a:t>yy</a:t>
            </a:r>
            <a:r>
              <a:rPr lang="en-IN" sz="2400" dirty="0"/>
              <a:t> : Copy the current line in vi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err="1"/>
              <a:t>yiw</a:t>
            </a:r>
            <a:r>
              <a:rPr lang="en-IN" sz="2400" dirty="0"/>
              <a:t> : Copy the current word</a:t>
            </a:r>
          </a:p>
          <a:p>
            <a:pPr marL="0" indent="0">
              <a:buNone/>
            </a:pPr>
            <a:r>
              <a:rPr lang="en-IN" sz="2400" dirty="0"/>
              <a:t>CUTTING ( DELETING )</a:t>
            </a:r>
          </a:p>
          <a:p>
            <a:pPr marL="0" indent="0">
              <a:buNone/>
            </a:pPr>
            <a:r>
              <a:rPr lang="en-IN" sz="2400" dirty="0"/>
              <a:t>    dd : Cut the current line</a:t>
            </a:r>
          </a:p>
          <a:p>
            <a:pPr marL="0" indent="0">
              <a:buNone/>
            </a:pPr>
            <a:r>
              <a:rPr lang="en-IN" sz="2400" dirty="0"/>
              <a:t>    3dd : Cut 3 lines , starting from the cursor</a:t>
            </a:r>
          </a:p>
          <a:p>
            <a:pPr marL="0" indent="0">
              <a:buNone/>
            </a:pPr>
            <a:r>
              <a:rPr lang="en-IN" sz="2400" dirty="0"/>
              <a:t>PUTTING ( PASTING )</a:t>
            </a:r>
          </a:p>
          <a:p>
            <a:pPr marL="0" indent="0">
              <a:buNone/>
            </a:pPr>
            <a:r>
              <a:rPr lang="en-IN" sz="2400" dirty="0"/>
              <a:t>   P (uppercase) : Paste before the cursor</a:t>
            </a:r>
          </a:p>
          <a:p>
            <a:pPr marL="0" indent="0">
              <a:buNone/>
            </a:pPr>
            <a:r>
              <a:rPr lang="en-IN" sz="2400" dirty="0"/>
              <a:t>   p (lowercase) : Paste after the cursor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60024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588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Aptos Display</vt:lpstr>
      <vt:lpstr>Arial</vt:lpstr>
      <vt:lpstr>Arial Black</vt:lpstr>
      <vt:lpstr>Arial Rounded MT Bold</vt:lpstr>
      <vt:lpstr>Gill Sans MT</vt:lpstr>
      <vt:lpstr>Helios</vt:lpstr>
      <vt:lpstr>Klein Bold</vt:lpstr>
      <vt:lpstr>Parcel</vt:lpstr>
      <vt:lpstr>OPERATING SYSTEMS CONCEPTS  W Command and vi editor  </vt:lpstr>
      <vt:lpstr>WHAT IS W COMMAND</vt:lpstr>
      <vt:lpstr>PowerPoint Presentation</vt:lpstr>
      <vt:lpstr>VI EDITOR</vt:lpstr>
      <vt:lpstr>PowerPoint Presentation</vt:lpstr>
      <vt:lpstr>PowerPoint Presentation</vt:lpstr>
      <vt:lpstr>PowerPoint Presentation</vt:lpstr>
      <vt:lpstr>Searching and Substuting</vt:lpstr>
      <vt:lpstr>COPY, DELETE &amp; PASTE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CONCEPTS  W Command and vi editor</dc:title>
  <dc:creator>ganni905984@outlook.com</dc:creator>
  <cp:lastModifiedBy>ganni905984@outlook.com</cp:lastModifiedBy>
  <cp:revision>2</cp:revision>
  <dcterms:created xsi:type="dcterms:W3CDTF">2024-03-21T09:22:54Z</dcterms:created>
  <dcterms:modified xsi:type="dcterms:W3CDTF">2024-03-21T10:11:28Z</dcterms:modified>
</cp:coreProperties>
</file>