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7" r:id="rId2"/>
    <p:sldId id="258" r:id="rId3"/>
    <p:sldId id="266" r:id="rId4"/>
    <p:sldId id="264" r:id="rId5"/>
    <p:sldId id="265" r:id="rId6"/>
    <p:sldId id="268" r:id="rId7"/>
    <p:sldId id="269" r:id="rId8"/>
    <p:sldId id="27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22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36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538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05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9441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2511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775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75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221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36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582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796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796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972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69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37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52607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114299"/>
            <a:ext cx="1308100" cy="1866245"/>
          </a:xfrm>
          <a:prstGeom prst="rect">
            <a:avLst/>
          </a:prstGeom>
        </p:spPr>
      </p:pic>
      <p:sp>
        <p:nvSpPr>
          <p:cNvPr id="3" name="TextBox 2"/>
          <p:cNvSpPr txBox="1"/>
          <p:nvPr/>
        </p:nvSpPr>
        <p:spPr>
          <a:xfrm>
            <a:off x="2489200" y="1438938"/>
            <a:ext cx="7874000" cy="1446550"/>
          </a:xfrm>
          <a:prstGeom prst="rect">
            <a:avLst/>
          </a:prstGeom>
          <a:noFill/>
        </p:spPr>
        <p:txBody>
          <a:bodyPr wrap="square" rtlCol="0">
            <a:spAutoFit/>
          </a:bodyPr>
          <a:lstStyle/>
          <a:p>
            <a:pPr algn="ctr"/>
            <a:r>
              <a:rPr lang="en-US" sz="4400" dirty="0">
                <a:solidFill>
                  <a:srgbClr val="002060"/>
                </a:solidFill>
                <a:latin typeface="Arial Black" panose="020B0A04020102020204" pitchFamily="34" charset="0"/>
              </a:rPr>
              <a:t>HEAD COMMAND AND CONTROL LOOPS</a:t>
            </a:r>
          </a:p>
        </p:txBody>
      </p:sp>
      <p:sp>
        <p:nvSpPr>
          <p:cNvPr id="4" name="TextBox 3"/>
          <p:cNvSpPr txBox="1"/>
          <p:nvPr/>
        </p:nvSpPr>
        <p:spPr>
          <a:xfrm>
            <a:off x="4158861" y="3141516"/>
            <a:ext cx="5994400" cy="830997"/>
          </a:xfrm>
          <a:prstGeom prst="rect">
            <a:avLst/>
          </a:prstGeom>
          <a:noFill/>
        </p:spPr>
        <p:txBody>
          <a:bodyPr wrap="square" rtlCol="0">
            <a:spAutoFit/>
          </a:bodyPr>
          <a:lstStyle/>
          <a:p>
            <a:r>
              <a:rPr lang="en-US" sz="2400" dirty="0">
                <a:solidFill>
                  <a:schemeClr val="tx1">
                    <a:lumMod val="95000"/>
                    <a:lumOff val="5000"/>
                  </a:schemeClr>
                </a:solidFill>
                <a:latin typeface="Arial Black" panose="020B0A04020102020204" pitchFamily="34" charset="0"/>
              </a:rPr>
              <a:t>Course Code : CUTM1032</a:t>
            </a:r>
          </a:p>
          <a:p>
            <a:r>
              <a:rPr lang="en-US" sz="2400" dirty="0">
                <a:solidFill>
                  <a:schemeClr val="tx1">
                    <a:lumMod val="95000"/>
                    <a:lumOff val="5000"/>
                  </a:schemeClr>
                </a:solidFill>
                <a:latin typeface="Arial Black" panose="020B0A04020102020204" pitchFamily="34" charset="0"/>
              </a:rPr>
              <a:t>           Credit : (1-1-1)</a:t>
            </a:r>
          </a:p>
        </p:txBody>
      </p:sp>
      <p:sp>
        <p:nvSpPr>
          <p:cNvPr id="5" name="TextBox 4"/>
          <p:cNvSpPr txBox="1"/>
          <p:nvPr/>
        </p:nvSpPr>
        <p:spPr>
          <a:xfrm>
            <a:off x="8343900" y="4610100"/>
            <a:ext cx="3213100" cy="584775"/>
          </a:xfrm>
          <a:prstGeom prst="rect">
            <a:avLst/>
          </a:prstGeom>
          <a:noFill/>
        </p:spPr>
        <p:txBody>
          <a:bodyPr wrap="square" rtlCol="0">
            <a:spAutoFit/>
          </a:bodyPr>
          <a:lstStyle/>
          <a:p>
            <a:r>
              <a:rPr lang="en-US" sz="3200" dirty="0">
                <a:solidFill>
                  <a:srgbClr val="0070C0"/>
                </a:solidFill>
              </a:rPr>
              <a:t>Presented by</a:t>
            </a:r>
          </a:p>
        </p:txBody>
      </p:sp>
      <p:sp>
        <p:nvSpPr>
          <p:cNvPr id="6" name="TextBox 5"/>
          <p:cNvSpPr txBox="1"/>
          <p:nvPr/>
        </p:nvSpPr>
        <p:spPr>
          <a:xfrm>
            <a:off x="8420100" y="5321300"/>
            <a:ext cx="3771900" cy="707886"/>
          </a:xfrm>
          <a:prstGeom prst="rect">
            <a:avLst/>
          </a:prstGeom>
          <a:noFill/>
        </p:spPr>
        <p:txBody>
          <a:bodyPr wrap="square" rtlCol="0">
            <a:spAutoFit/>
          </a:bodyPr>
          <a:lstStyle/>
          <a:p>
            <a:r>
              <a:rPr lang="en-US" sz="2000" dirty="0"/>
              <a:t>Name: </a:t>
            </a:r>
            <a:r>
              <a:rPr lang="en-US" sz="2000" dirty="0" err="1"/>
              <a:t>P.Gani</a:t>
            </a:r>
            <a:r>
              <a:rPr lang="en-US" sz="2000" dirty="0"/>
              <a:t> Babu</a:t>
            </a:r>
          </a:p>
          <a:p>
            <a:r>
              <a:rPr lang="en-US" sz="2000" dirty="0"/>
              <a:t>Roll Number : 221801340016</a:t>
            </a:r>
          </a:p>
        </p:txBody>
      </p:sp>
    </p:spTree>
    <p:extLst>
      <p:ext uri="{BB962C8B-B14F-4D97-AF65-F5344CB8AC3E}">
        <p14:creationId xmlns:p14="http://schemas.microsoft.com/office/powerpoint/2010/main" val="199655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9900" y="685800"/>
            <a:ext cx="6273800" cy="1200329"/>
          </a:xfrm>
          <a:prstGeom prst="rect">
            <a:avLst/>
          </a:prstGeom>
          <a:noFill/>
        </p:spPr>
        <p:txBody>
          <a:bodyPr wrap="square" rtlCol="0">
            <a:spAutoFit/>
          </a:bodyPr>
          <a:lstStyle/>
          <a:p>
            <a:r>
              <a:rPr lang="en-US" sz="3600" b="1" dirty="0">
                <a:solidFill>
                  <a:srgbClr val="002060"/>
                </a:solidFill>
              </a:rPr>
              <a:t>What is a head command?</a:t>
            </a:r>
          </a:p>
          <a:p>
            <a:endParaRPr lang="en-US" sz="3600" b="1" dirty="0">
              <a:solidFill>
                <a:srgbClr val="002060"/>
              </a:solidFill>
            </a:endParaRPr>
          </a:p>
        </p:txBody>
      </p:sp>
      <p:sp>
        <p:nvSpPr>
          <p:cNvPr id="3" name="TextBox 2"/>
          <p:cNvSpPr txBox="1"/>
          <p:nvPr/>
        </p:nvSpPr>
        <p:spPr>
          <a:xfrm>
            <a:off x="838200" y="1585674"/>
            <a:ext cx="10947400" cy="558563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dirty="0"/>
              <a:t>The head command writes to standard output a specified number of lines or bytes of each of the specified files, or of the standard input. If no flag is specified with the head command, the first 10 lines are displayed by default. The File parameter specifies the names of the input files. </a:t>
            </a:r>
          </a:p>
          <a:p>
            <a:pPr marL="469900" indent="-457200" algn="just">
              <a:lnSpc>
                <a:spcPct val="150000"/>
              </a:lnSpc>
              <a:spcBef>
                <a:spcPts val="100"/>
              </a:spcBef>
              <a:buFont typeface="Wingdings" panose="05000000000000000000" pitchFamily="2" charset="2"/>
              <a:buChar char="q"/>
            </a:pPr>
            <a:r>
              <a:rPr lang="en-US" sz="2400" dirty="0"/>
              <a:t>  The head command can be used to display the beginning of multiple files at once. By specifying multiple file names as arguments, you can view the initial content of each file in succession. This is useful for comparing the beginnings of different files. </a:t>
            </a:r>
            <a:endParaRPr lang="en-US" sz="2400" dirty="0">
              <a:cs typeface="Verdana"/>
            </a:endParaRPr>
          </a:p>
          <a:p>
            <a:pPr marL="457200" indent="-457200" algn="just">
              <a:lnSpc>
                <a:spcPct val="150000"/>
              </a:lnSpc>
              <a:buFont typeface="Wingdings" panose="05000000000000000000" pitchFamily="2" charset="2"/>
              <a:buChar char="q"/>
            </a:pPr>
            <a:endParaRPr lang="en-US" sz="2400" dirty="0"/>
          </a:p>
          <a:p>
            <a:pPr marL="457200" indent="-457200" algn="just">
              <a:lnSpc>
                <a:spcPct val="150000"/>
              </a:lnSpc>
              <a:buFont typeface="Wingdings" panose="05000000000000000000" pitchFamily="2" charset="2"/>
              <a:buChar char="q"/>
            </a:pPr>
            <a:br>
              <a:rPr lang="en-US" sz="2400" dirty="0"/>
            </a:br>
            <a:endParaRPr lang="en-US" sz="2400" dirty="0"/>
          </a:p>
        </p:txBody>
      </p:sp>
    </p:spTree>
    <p:extLst>
      <p:ext uri="{BB962C8B-B14F-4D97-AF65-F5344CB8AC3E}">
        <p14:creationId xmlns:p14="http://schemas.microsoft.com/office/powerpoint/2010/main" val="34114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3300" y="1143001"/>
            <a:ext cx="6667500" cy="584775"/>
          </a:xfrm>
          <a:prstGeom prst="rect">
            <a:avLst/>
          </a:prstGeom>
          <a:noFill/>
        </p:spPr>
        <p:txBody>
          <a:bodyPr wrap="square" rtlCol="0">
            <a:spAutoFit/>
          </a:bodyPr>
          <a:lstStyle/>
          <a:p>
            <a:r>
              <a:rPr lang="en-US" sz="3200" b="1" dirty="0">
                <a:solidFill>
                  <a:srgbClr val="002060"/>
                </a:solidFill>
              </a:rPr>
              <a:t>Basic usage of head command :</a:t>
            </a:r>
          </a:p>
        </p:txBody>
      </p:sp>
      <p:sp>
        <p:nvSpPr>
          <p:cNvPr id="3" name="TextBox 2"/>
          <p:cNvSpPr txBox="1"/>
          <p:nvPr/>
        </p:nvSpPr>
        <p:spPr>
          <a:xfrm>
            <a:off x="1003300" y="1841501"/>
            <a:ext cx="11010900" cy="4686300"/>
          </a:xfrm>
          <a:prstGeom prst="rect">
            <a:avLst/>
          </a:prstGeom>
          <a:noFill/>
        </p:spPr>
        <p:txBody>
          <a:bodyPr wrap="square" rtlCol="0">
            <a:spAutoFit/>
          </a:bodyPr>
          <a:lstStyle/>
          <a:p>
            <a:pPr algn="just">
              <a:lnSpc>
                <a:spcPct val="150000"/>
              </a:lnSpc>
            </a:pPr>
            <a:r>
              <a:rPr lang="en-US" sz="2400" dirty="0"/>
              <a:t>To display the first 10 lines of a file, simply use the head command followed by the file name. </a:t>
            </a:r>
          </a:p>
          <a:p>
            <a:pPr algn="just">
              <a:lnSpc>
                <a:spcPct val="150000"/>
              </a:lnSpc>
            </a:pPr>
            <a:r>
              <a:rPr lang="en-US" sz="2400" dirty="0"/>
              <a:t>For example : head.file.txt will show the first 10 lines of </a:t>
            </a:r>
            <a:r>
              <a:rPr lang="en-US" sz="2400" dirty="0" err="1"/>
              <a:t>file.txt.Additional</a:t>
            </a:r>
            <a:r>
              <a:rPr lang="en-US" sz="2400" dirty="0"/>
              <a:t> options can be used to adjust the number of lines displayed.</a:t>
            </a:r>
          </a:p>
          <a:p>
            <a:pPr algn="just">
              <a:lnSpc>
                <a:spcPct val="150000"/>
              </a:lnSpc>
            </a:pPr>
            <a:r>
              <a:rPr lang="en-US" sz="2400" dirty="0"/>
              <a:t>The head command can be combined with pipelines to process the output of other commands. This allows for flexible manipulation of data. By piping the output of a command into head, you can quickly analyze the beginning of the data stream.</a:t>
            </a:r>
          </a:p>
        </p:txBody>
      </p:sp>
    </p:spTree>
    <p:extLst>
      <p:ext uri="{BB962C8B-B14F-4D97-AF65-F5344CB8AC3E}">
        <p14:creationId xmlns:p14="http://schemas.microsoft.com/office/powerpoint/2010/main" val="213166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0" y="1318737"/>
            <a:ext cx="10287000" cy="5816977"/>
          </a:xfrm>
          <a:prstGeom prst="rect">
            <a:avLst/>
          </a:prstGeom>
        </p:spPr>
        <p:txBody>
          <a:bodyPr wrap="square">
            <a:spAutoFit/>
          </a:bodyPr>
          <a:lstStyle/>
          <a:p>
            <a:pPr algn="just">
              <a:lnSpc>
                <a:spcPct val="150000"/>
              </a:lnSpc>
            </a:pPr>
            <a:r>
              <a:rPr lang="en-US" sz="2800" b="1" dirty="0">
                <a:solidFill>
                  <a:srgbClr val="002060"/>
                </a:solidFill>
              </a:rPr>
              <a:t>Linux head command</a:t>
            </a:r>
          </a:p>
          <a:p>
            <a:pPr algn="just">
              <a:lnSpc>
                <a:spcPct val="150000"/>
              </a:lnSpc>
            </a:pPr>
            <a:r>
              <a:rPr lang="en-US" sz="2400" dirty="0">
                <a:solidFill>
                  <a:srgbClr val="333333"/>
                </a:solidFill>
              </a:rPr>
              <a:t>The 'head' command displays the starting content of a file. By default, it displays starting 10 lines of any file.</a:t>
            </a:r>
          </a:p>
          <a:p>
            <a:pPr algn="just">
              <a:lnSpc>
                <a:spcPct val="150000"/>
              </a:lnSpc>
            </a:pPr>
            <a:r>
              <a:rPr lang="en-US" sz="2400" b="1" dirty="0">
                <a:solidFill>
                  <a:srgbClr val="333333"/>
                </a:solidFill>
              </a:rPr>
              <a:t>Syntax :</a:t>
            </a:r>
            <a:r>
              <a:rPr lang="en-US" sz="2400" dirty="0">
                <a:solidFill>
                  <a:srgbClr val="333333"/>
                </a:solidFill>
              </a:rPr>
              <a:t> </a:t>
            </a:r>
            <a:r>
              <a:rPr lang="en-US" sz="2400" dirty="0">
                <a:solidFill>
                  <a:srgbClr val="000000"/>
                </a:solidFill>
              </a:rPr>
              <a:t>head </a:t>
            </a:r>
            <a:r>
              <a:rPr lang="en-US" sz="2400" b="1" dirty="0">
                <a:solidFill>
                  <a:srgbClr val="006699"/>
                </a:solidFill>
              </a:rPr>
              <a:t>&lt;file</a:t>
            </a:r>
            <a:r>
              <a:rPr lang="en-US" sz="2400" dirty="0">
                <a:solidFill>
                  <a:srgbClr val="000000"/>
                </a:solidFill>
              </a:rPr>
              <a:t> name</a:t>
            </a:r>
            <a:r>
              <a:rPr lang="en-US" sz="2400" b="1" dirty="0">
                <a:solidFill>
                  <a:srgbClr val="006699"/>
                </a:solidFill>
              </a:rPr>
              <a:t>&gt;</a:t>
            </a:r>
            <a:r>
              <a:rPr lang="en-US" sz="2400" dirty="0">
                <a:solidFill>
                  <a:srgbClr val="000000"/>
                </a:solidFill>
              </a:rPr>
              <a:t> </a:t>
            </a:r>
          </a:p>
          <a:p>
            <a:pPr algn="just">
              <a:lnSpc>
                <a:spcPct val="150000"/>
              </a:lnSpc>
            </a:pPr>
            <a:r>
              <a:rPr lang="en-US" sz="2800" b="1" dirty="0">
                <a:solidFill>
                  <a:srgbClr val="002060"/>
                </a:solidFill>
              </a:rPr>
              <a:t>Head command for multiple files</a:t>
            </a:r>
          </a:p>
          <a:p>
            <a:pPr algn="just">
              <a:lnSpc>
                <a:spcPct val="150000"/>
              </a:lnSpc>
            </a:pPr>
            <a:r>
              <a:rPr lang="en-US" sz="2400" dirty="0"/>
              <a:t>If we'll write two file names then it will display first ten lines (in this case file has five lines only) of each file separated by a heading.</a:t>
            </a:r>
          </a:p>
          <a:p>
            <a:pPr algn="just">
              <a:lnSpc>
                <a:spcPct val="150000"/>
              </a:lnSpc>
            </a:pPr>
            <a:r>
              <a:rPr lang="en-US" sz="2400" b="1" dirty="0"/>
              <a:t>Syntax :</a:t>
            </a:r>
            <a:r>
              <a:rPr lang="en-US" sz="2400" dirty="0"/>
              <a:t> head </a:t>
            </a:r>
            <a:r>
              <a:rPr lang="en-US" sz="2400" b="1" dirty="0"/>
              <a:t>&lt;file</a:t>
            </a:r>
            <a:r>
              <a:rPr lang="en-US" sz="2400" dirty="0"/>
              <a:t> name</a:t>
            </a:r>
            <a:r>
              <a:rPr lang="en-US" sz="2400" b="1" dirty="0"/>
              <a:t>&gt;</a:t>
            </a:r>
            <a:r>
              <a:rPr lang="en-US" sz="2400" dirty="0"/>
              <a:t> </a:t>
            </a:r>
            <a:r>
              <a:rPr lang="en-US" sz="2400" b="1" dirty="0"/>
              <a:t>&lt;file</a:t>
            </a:r>
            <a:r>
              <a:rPr lang="en-US" sz="2400" dirty="0"/>
              <a:t> name</a:t>
            </a:r>
            <a:r>
              <a:rPr lang="en-US" sz="2400" b="1" dirty="0"/>
              <a:t>&gt;</a:t>
            </a:r>
          </a:p>
          <a:p>
            <a:pPr algn="just">
              <a:lnSpc>
                <a:spcPct val="150000"/>
              </a:lnSpc>
            </a:pPr>
            <a:endParaRPr lang="en-US" sz="2400" dirty="0"/>
          </a:p>
          <a:p>
            <a:pPr algn="just">
              <a:lnSpc>
                <a:spcPct val="150000"/>
              </a:lnSpc>
            </a:pPr>
            <a:endParaRPr lang="en-US" sz="2400" b="0" i="0" dirty="0">
              <a:solidFill>
                <a:srgbClr val="000000"/>
              </a:solidFill>
              <a:effectLst/>
            </a:endParaRPr>
          </a:p>
        </p:txBody>
      </p:sp>
      <p:sp>
        <p:nvSpPr>
          <p:cNvPr id="3" name="TextBox 2"/>
          <p:cNvSpPr txBox="1"/>
          <p:nvPr/>
        </p:nvSpPr>
        <p:spPr>
          <a:xfrm>
            <a:off x="5168900" y="3365500"/>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634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1066800"/>
            <a:ext cx="9359900" cy="5078313"/>
          </a:xfrm>
          <a:prstGeom prst="rect">
            <a:avLst/>
          </a:prstGeom>
        </p:spPr>
        <p:txBody>
          <a:bodyPr wrap="square">
            <a:spAutoFit/>
          </a:bodyPr>
          <a:lstStyle/>
          <a:p>
            <a:pPr algn="just">
              <a:lnSpc>
                <a:spcPct val="150000"/>
              </a:lnSpc>
            </a:pPr>
            <a:r>
              <a:rPr lang="en-US" sz="2400" b="1" dirty="0">
                <a:solidFill>
                  <a:srgbClr val="002060"/>
                </a:solidFill>
              </a:rPr>
              <a:t>Linux head -n</a:t>
            </a:r>
          </a:p>
          <a:p>
            <a:pPr algn="just">
              <a:lnSpc>
                <a:spcPct val="150000"/>
              </a:lnSpc>
            </a:pPr>
            <a:r>
              <a:rPr lang="en-US" sz="2400" dirty="0"/>
              <a:t>The 'head -n' option displays specified number of lines.</a:t>
            </a:r>
          </a:p>
          <a:p>
            <a:pPr algn="just">
              <a:lnSpc>
                <a:spcPct val="150000"/>
              </a:lnSpc>
            </a:pPr>
            <a:r>
              <a:rPr lang="en-US" sz="2400" b="1" dirty="0"/>
              <a:t>Syntax:</a:t>
            </a:r>
            <a:endParaRPr lang="en-US" sz="2400" dirty="0"/>
          </a:p>
          <a:p>
            <a:pPr algn="just">
              <a:lnSpc>
                <a:spcPct val="150000"/>
              </a:lnSpc>
            </a:pPr>
            <a:r>
              <a:rPr lang="en-US" sz="2400" dirty="0"/>
              <a:t>head -n </a:t>
            </a:r>
            <a:r>
              <a:rPr lang="en-US" sz="2400" b="1" dirty="0"/>
              <a:t>&lt;file</a:t>
            </a:r>
            <a:r>
              <a:rPr lang="en-US" sz="2400" dirty="0"/>
              <a:t> name</a:t>
            </a:r>
            <a:r>
              <a:rPr lang="en-US" sz="2400" b="1" dirty="0"/>
              <a:t>&gt;</a:t>
            </a:r>
            <a:r>
              <a:rPr lang="en-US" sz="2400" dirty="0"/>
              <a:t>  </a:t>
            </a:r>
          </a:p>
          <a:p>
            <a:pPr algn="just">
              <a:lnSpc>
                <a:spcPct val="150000"/>
              </a:lnSpc>
            </a:pPr>
            <a:endParaRPr lang="en-US" sz="2400" dirty="0">
              <a:solidFill>
                <a:srgbClr val="610B38"/>
              </a:solidFill>
            </a:endParaRPr>
          </a:p>
          <a:p>
            <a:pPr algn="just">
              <a:lnSpc>
                <a:spcPct val="150000"/>
              </a:lnSpc>
            </a:pPr>
            <a:r>
              <a:rPr lang="en-US" sz="2400" b="1" dirty="0">
                <a:solidFill>
                  <a:srgbClr val="002060"/>
                </a:solidFill>
              </a:rPr>
              <a:t>Linux head -c</a:t>
            </a:r>
          </a:p>
          <a:p>
            <a:pPr algn="just">
              <a:lnSpc>
                <a:spcPct val="150000"/>
              </a:lnSpc>
            </a:pPr>
            <a:r>
              <a:rPr lang="en-US" sz="2400" dirty="0">
                <a:solidFill>
                  <a:srgbClr val="333333"/>
                </a:solidFill>
              </a:rPr>
              <a:t>The 'head -c' command counts the number of bytes of a file.</a:t>
            </a:r>
          </a:p>
          <a:p>
            <a:pPr algn="just">
              <a:lnSpc>
                <a:spcPct val="150000"/>
              </a:lnSpc>
            </a:pPr>
            <a:r>
              <a:rPr lang="en-US" sz="2400" b="1" dirty="0">
                <a:solidFill>
                  <a:srgbClr val="333333"/>
                </a:solidFill>
              </a:rPr>
              <a:t>Syntax:</a:t>
            </a:r>
            <a:endParaRPr lang="en-US" sz="2400" dirty="0">
              <a:solidFill>
                <a:srgbClr val="333333"/>
              </a:solidFill>
            </a:endParaRPr>
          </a:p>
          <a:p>
            <a:pPr algn="just">
              <a:lnSpc>
                <a:spcPct val="150000"/>
              </a:lnSpc>
            </a:pPr>
            <a:r>
              <a:rPr lang="en-US" sz="2400" dirty="0">
                <a:solidFill>
                  <a:srgbClr val="000000"/>
                </a:solidFill>
              </a:rPr>
              <a:t>head -c </a:t>
            </a:r>
            <a:r>
              <a:rPr lang="en-US" sz="2400" b="1" dirty="0">
                <a:solidFill>
                  <a:srgbClr val="006699"/>
                </a:solidFill>
              </a:rPr>
              <a:t>&lt;number&gt;</a:t>
            </a:r>
            <a:r>
              <a:rPr lang="en-US" sz="2400" dirty="0">
                <a:solidFill>
                  <a:srgbClr val="000000"/>
                </a:solidFill>
              </a:rPr>
              <a:t> </a:t>
            </a:r>
            <a:r>
              <a:rPr lang="en-US" sz="2400" b="1" dirty="0">
                <a:solidFill>
                  <a:srgbClr val="006699"/>
                </a:solidFill>
              </a:rPr>
              <a:t>&lt;file</a:t>
            </a:r>
            <a:r>
              <a:rPr lang="en-US" sz="2400" dirty="0">
                <a:solidFill>
                  <a:srgbClr val="000000"/>
                </a:solidFill>
              </a:rPr>
              <a:t> name</a:t>
            </a:r>
            <a:r>
              <a:rPr lang="en-US" sz="2400" b="1" dirty="0">
                <a:solidFill>
                  <a:srgbClr val="006699"/>
                </a:solidFill>
              </a:rPr>
              <a:t>&gt;</a:t>
            </a:r>
            <a:r>
              <a:rPr lang="en-US" sz="2400" dirty="0">
                <a:solidFill>
                  <a:srgbClr val="000000"/>
                </a:solidFill>
              </a:rPr>
              <a:t>  </a:t>
            </a:r>
            <a:endParaRPr lang="en-US" sz="2400" b="0" i="0" dirty="0">
              <a:solidFill>
                <a:srgbClr val="000000"/>
              </a:solidFill>
              <a:effectLst/>
            </a:endParaRPr>
          </a:p>
        </p:txBody>
      </p:sp>
    </p:spTree>
    <p:extLst>
      <p:ext uri="{BB962C8B-B14F-4D97-AF65-F5344CB8AC3E}">
        <p14:creationId xmlns:p14="http://schemas.microsoft.com/office/powerpoint/2010/main" val="230287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773D-5A99-EC90-C690-255C93EA336F}"/>
              </a:ext>
            </a:extLst>
          </p:cNvPr>
          <p:cNvSpPr>
            <a:spLocks noGrp="1"/>
          </p:cNvSpPr>
          <p:nvPr>
            <p:ph type="title"/>
          </p:nvPr>
        </p:nvSpPr>
        <p:spPr>
          <a:xfrm>
            <a:off x="1640156" y="782730"/>
            <a:ext cx="8911687" cy="1280890"/>
          </a:xfrm>
        </p:spPr>
        <p:txBody>
          <a:bodyPr/>
          <a:lstStyle/>
          <a:p>
            <a:pPr algn="ctr"/>
            <a:r>
              <a:rPr lang="en-US" b="1" dirty="0">
                <a:solidFill>
                  <a:srgbClr val="002060"/>
                </a:solidFill>
                <a:latin typeface="Century Gothic" panose="020B0502020202020204" pitchFamily="34" charset="0"/>
              </a:rPr>
              <a:t>INTRODUCTION TO </a:t>
            </a:r>
            <a:br>
              <a:rPr lang="en-US" b="1" dirty="0">
                <a:solidFill>
                  <a:srgbClr val="002060"/>
                </a:solidFill>
                <a:latin typeface="Century Gothic" panose="020B0502020202020204" pitchFamily="34" charset="0"/>
              </a:rPr>
            </a:br>
            <a:r>
              <a:rPr lang="en-US" b="1" dirty="0">
                <a:solidFill>
                  <a:srgbClr val="002060"/>
                </a:solidFill>
                <a:latin typeface="Century Gothic" panose="020B0502020202020204" pitchFamily="34" charset="0"/>
              </a:rPr>
              <a:t>CONTROL LOOPS</a:t>
            </a:r>
            <a:endParaRPr lang="en-IN"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607F297A-39A6-6E41-0C09-7907D4CB760A}"/>
              </a:ext>
            </a:extLst>
          </p:cNvPr>
          <p:cNvSpPr>
            <a:spLocks noGrp="1"/>
          </p:cNvSpPr>
          <p:nvPr>
            <p:ph idx="1"/>
          </p:nvPr>
        </p:nvSpPr>
        <p:spPr>
          <a:xfrm>
            <a:off x="1973392" y="2297648"/>
            <a:ext cx="8915400" cy="3777622"/>
          </a:xfrm>
        </p:spPr>
        <p:txBody>
          <a:bodyPr/>
          <a:lstStyle/>
          <a:p>
            <a:r>
              <a:rPr lang="en-US" sz="2400" dirty="0"/>
              <a:t>An introduction to the fundamental concepts and applications of control loops in engineering and automation systems.</a:t>
            </a:r>
          </a:p>
          <a:p>
            <a:endParaRPr lang="en-IN" dirty="0"/>
          </a:p>
          <a:p>
            <a:endParaRPr lang="en-IN" dirty="0"/>
          </a:p>
        </p:txBody>
      </p:sp>
    </p:spTree>
    <p:extLst>
      <p:ext uri="{BB962C8B-B14F-4D97-AF65-F5344CB8AC3E}">
        <p14:creationId xmlns:p14="http://schemas.microsoft.com/office/powerpoint/2010/main" val="135983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7013-0177-2D9F-A1D8-E9E0FEA560B4}"/>
              </a:ext>
            </a:extLst>
          </p:cNvPr>
          <p:cNvSpPr>
            <a:spLocks noGrp="1"/>
          </p:cNvSpPr>
          <p:nvPr>
            <p:ph type="title"/>
          </p:nvPr>
        </p:nvSpPr>
        <p:spPr/>
        <p:txBody>
          <a:bodyPr>
            <a:normAutofit/>
          </a:bodyPr>
          <a:lstStyle/>
          <a:p>
            <a:r>
              <a:rPr lang="en-US" b="1" dirty="0">
                <a:solidFill>
                  <a:srgbClr val="002060"/>
                </a:solidFill>
                <a:latin typeface="Century Gothic" panose="020B0502020202020204" pitchFamily="34" charset="0"/>
              </a:rPr>
              <a:t>WHAT IS A CONTROL LOOP?</a:t>
            </a:r>
            <a:endParaRPr lang="en-IN" dirty="0">
              <a:solidFill>
                <a:srgbClr val="002060"/>
              </a:solidFill>
              <a:latin typeface="Century Gothic" panose="020B0502020202020204" pitchFamily="34" charset="0"/>
            </a:endParaRPr>
          </a:p>
        </p:txBody>
      </p:sp>
      <p:sp>
        <p:nvSpPr>
          <p:cNvPr id="4" name="TextBox 3">
            <a:extLst>
              <a:ext uri="{FF2B5EF4-FFF2-40B4-BE49-F238E27FC236}">
                <a16:creationId xmlns:a16="http://schemas.microsoft.com/office/drawing/2014/main" id="{51A29B20-1F96-7F20-53A3-0CDB3A38E235}"/>
              </a:ext>
            </a:extLst>
          </p:cNvPr>
          <p:cNvSpPr txBox="1"/>
          <p:nvPr/>
        </p:nvSpPr>
        <p:spPr>
          <a:xfrm>
            <a:off x="821093" y="2136338"/>
            <a:ext cx="3125756" cy="3231654"/>
          </a:xfrm>
          <a:prstGeom prst="rect">
            <a:avLst/>
          </a:prstGeom>
          <a:noFill/>
        </p:spPr>
        <p:txBody>
          <a:bodyPr wrap="square" rtlCol="0">
            <a:spAutoFit/>
          </a:bodyPr>
          <a:lstStyle/>
          <a:p>
            <a:r>
              <a:rPr lang="en-US" sz="2400" b="1" dirty="0">
                <a:solidFill>
                  <a:srgbClr val="002060"/>
                </a:solidFill>
                <a:latin typeface="Century Gothic" panose="020B0502020202020204" pitchFamily="34" charset="0"/>
              </a:rPr>
              <a:t>Definition</a:t>
            </a:r>
          </a:p>
          <a:p>
            <a:endParaRPr lang="en-US" sz="1800" b="1" dirty="0">
              <a:latin typeface="Comic Sans MS" panose="030F0702030302020204" pitchFamily="66" charset="0"/>
            </a:endParaRPr>
          </a:p>
          <a:p>
            <a:r>
              <a:rPr lang="en-US" sz="2400" dirty="0"/>
              <a:t>A control loop is a system that continuously calculates an error signal and uses it to adjust the process.</a:t>
            </a:r>
          </a:p>
          <a:p>
            <a:endParaRPr lang="en-IN" dirty="0"/>
          </a:p>
        </p:txBody>
      </p:sp>
      <p:sp>
        <p:nvSpPr>
          <p:cNvPr id="5" name="TextBox 4">
            <a:extLst>
              <a:ext uri="{FF2B5EF4-FFF2-40B4-BE49-F238E27FC236}">
                <a16:creationId xmlns:a16="http://schemas.microsoft.com/office/drawing/2014/main" id="{1B02C923-A3EB-C68E-37DA-937445DBC92A}"/>
              </a:ext>
            </a:extLst>
          </p:cNvPr>
          <p:cNvSpPr txBox="1"/>
          <p:nvPr/>
        </p:nvSpPr>
        <p:spPr>
          <a:xfrm>
            <a:off x="4413380" y="2136338"/>
            <a:ext cx="3554962" cy="2862322"/>
          </a:xfrm>
          <a:prstGeom prst="rect">
            <a:avLst/>
          </a:prstGeom>
          <a:noFill/>
        </p:spPr>
        <p:txBody>
          <a:bodyPr wrap="square" rtlCol="0">
            <a:spAutoFit/>
          </a:bodyPr>
          <a:lstStyle/>
          <a:p>
            <a:r>
              <a:rPr lang="en-US" sz="2400" b="1" dirty="0">
                <a:solidFill>
                  <a:srgbClr val="002060"/>
                </a:solidFill>
                <a:latin typeface="Century Gothic" panose="020B0502020202020204" pitchFamily="34" charset="0"/>
              </a:rPr>
              <a:t>Function</a:t>
            </a:r>
          </a:p>
          <a:p>
            <a:endParaRPr lang="en-US" sz="2400" b="1" dirty="0">
              <a:latin typeface="Comic Sans MS" panose="030F0702030302020204" pitchFamily="66" charset="0"/>
            </a:endParaRPr>
          </a:p>
          <a:p>
            <a:r>
              <a:rPr lang="en-US" sz="2400" dirty="0"/>
              <a:t>It aims to maintain or achieve a desired setpoint by controlling the process variables.</a:t>
            </a:r>
          </a:p>
          <a:p>
            <a:endParaRPr lang="en-IN" dirty="0"/>
          </a:p>
          <a:p>
            <a:endParaRPr lang="en-IN" dirty="0"/>
          </a:p>
        </p:txBody>
      </p:sp>
      <p:sp>
        <p:nvSpPr>
          <p:cNvPr id="6" name="TextBox 5">
            <a:extLst>
              <a:ext uri="{FF2B5EF4-FFF2-40B4-BE49-F238E27FC236}">
                <a16:creationId xmlns:a16="http://schemas.microsoft.com/office/drawing/2014/main" id="{9C2B3415-1132-0525-BE14-8BE5820AD378}"/>
              </a:ext>
            </a:extLst>
          </p:cNvPr>
          <p:cNvSpPr txBox="1"/>
          <p:nvPr/>
        </p:nvSpPr>
        <p:spPr>
          <a:xfrm>
            <a:off x="8593493" y="2136338"/>
            <a:ext cx="3125756" cy="3600986"/>
          </a:xfrm>
          <a:prstGeom prst="rect">
            <a:avLst/>
          </a:prstGeom>
          <a:noFill/>
        </p:spPr>
        <p:txBody>
          <a:bodyPr wrap="square" rtlCol="0">
            <a:spAutoFit/>
          </a:bodyPr>
          <a:lstStyle/>
          <a:p>
            <a:r>
              <a:rPr lang="en-US" sz="2400" b="1" dirty="0">
                <a:solidFill>
                  <a:srgbClr val="002060"/>
                </a:solidFill>
                <a:latin typeface="Century Gothic" panose="020B0502020202020204" pitchFamily="34" charset="0"/>
              </a:rPr>
              <a:t>Types</a:t>
            </a:r>
          </a:p>
          <a:p>
            <a:endParaRPr lang="en-US" sz="2400" b="1" dirty="0">
              <a:latin typeface="Comic Sans MS" panose="030F0702030302020204" pitchFamily="66" charset="0"/>
            </a:endParaRPr>
          </a:p>
          <a:p>
            <a:r>
              <a:rPr lang="en-US" sz="2400" dirty="0"/>
              <a:t>There are various types, including open-loop, closed-loop, and feedback control loops.</a:t>
            </a:r>
          </a:p>
          <a:p>
            <a:endParaRPr lang="en-IN" dirty="0"/>
          </a:p>
          <a:p>
            <a:endParaRPr lang="en-IN" dirty="0"/>
          </a:p>
        </p:txBody>
      </p:sp>
    </p:spTree>
    <p:extLst>
      <p:ext uri="{BB962C8B-B14F-4D97-AF65-F5344CB8AC3E}">
        <p14:creationId xmlns:p14="http://schemas.microsoft.com/office/powerpoint/2010/main" val="280765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A985-6177-7420-D9C6-949C585883AA}"/>
              </a:ext>
            </a:extLst>
          </p:cNvPr>
          <p:cNvSpPr>
            <a:spLocks noGrp="1"/>
          </p:cNvSpPr>
          <p:nvPr>
            <p:ph type="title"/>
          </p:nvPr>
        </p:nvSpPr>
        <p:spPr>
          <a:xfrm>
            <a:off x="3138212" y="372184"/>
            <a:ext cx="10353854" cy="1280890"/>
          </a:xfrm>
        </p:spPr>
        <p:txBody>
          <a:bodyPr>
            <a:normAutofit/>
          </a:bodyPr>
          <a:lstStyle/>
          <a:p>
            <a:r>
              <a:rPr lang="en-US" b="1" dirty="0">
                <a:solidFill>
                  <a:srgbClr val="002060"/>
                </a:solidFill>
                <a:latin typeface="Century Gothic" panose="020B0502020202020204" pitchFamily="34" charset="0"/>
              </a:rPr>
              <a:t>ADVANTAGES OF USING </a:t>
            </a:r>
            <a:br>
              <a:rPr lang="en-US" b="1" dirty="0">
                <a:solidFill>
                  <a:srgbClr val="002060"/>
                </a:solidFill>
                <a:latin typeface="Century Gothic" panose="020B0502020202020204" pitchFamily="34" charset="0"/>
              </a:rPr>
            </a:br>
            <a:r>
              <a:rPr lang="en-US" b="1" dirty="0">
                <a:solidFill>
                  <a:srgbClr val="002060"/>
                </a:solidFill>
                <a:latin typeface="Century Gothic" panose="020B0502020202020204" pitchFamily="34" charset="0"/>
              </a:rPr>
              <a:t>CONTROL LOOPS</a:t>
            </a:r>
            <a:endParaRPr lang="en-IN" dirty="0">
              <a:solidFill>
                <a:srgbClr val="002060"/>
              </a:solidFill>
              <a:latin typeface="Century Gothic" panose="020B0502020202020204" pitchFamily="34" charset="0"/>
            </a:endParaRPr>
          </a:p>
        </p:txBody>
      </p:sp>
      <p:sp>
        <p:nvSpPr>
          <p:cNvPr id="4" name="TextBox 3">
            <a:extLst>
              <a:ext uri="{FF2B5EF4-FFF2-40B4-BE49-F238E27FC236}">
                <a16:creationId xmlns:a16="http://schemas.microsoft.com/office/drawing/2014/main" id="{D45A20B7-252A-BE02-E5ED-1A283D8FC356}"/>
              </a:ext>
            </a:extLst>
          </p:cNvPr>
          <p:cNvSpPr txBox="1"/>
          <p:nvPr/>
        </p:nvSpPr>
        <p:spPr>
          <a:xfrm>
            <a:off x="1436913" y="2080727"/>
            <a:ext cx="4152123" cy="1846659"/>
          </a:xfrm>
          <a:prstGeom prst="rect">
            <a:avLst/>
          </a:prstGeom>
          <a:noFill/>
        </p:spPr>
        <p:txBody>
          <a:bodyPr wrap="square" rtlCol="0">
            <a:spAutoFit/>
          </a:bodyPr>
          <a:lstStyle/>
          <a:p>
            <a:r>
              <a:rPr lang="en-IN" sz="2400" b="1" dirty="0">
                <a:solidFill>
                  <a:srgbClr val="002060"/>
                </a:solidFill>
                <a:latin typeface="Century Gothic" panose="020B0502020202020204" pitchFamily="34" charset="0"/>
              </a:rPr>
              <a:t>Precision</a:t>
            </a:r>
          </a:p>
          <a:p>
            <a:r>
              <a:rPr lang="en-IN" sz="2400" dirty="0"/>
              <a:t>Precise and accurate control over process variables.</a:t>
            </a:r>
          </a:p>
          <a:p>
            <a:endParaRPr lang="en-IN" dirty="0"/>
          </a:p>
        </p:txBody>
      </p:sp>
      <p:sp>
        <p:nvSpPr>
          <p:cNvPr id="5" name="TextBox 4">
            <a:extLst>
              <a:ext uri="{FF2B5EF4-FFF2-40B4-BE49-F238E27FC236}">
                <a16:creationId xmlns:a16="http://schemas.microsoft.com/office/drawing/2014/main" id="{8BDDB50D-B551-5240-5E24-1794ED42BAE0}"/>
              </a:ext>
            </a:extLst>
          </p:cNvPr>
          <p:cNvSpPr txBox="1"/>
          <p:nvPr/>
        </p:nvSpPr>
        <p:spPr>
          <a:xfrm>
            <a:off x="6867330" y="2068390"/>
            <a:ext cx="4264089" cy="1569660"/>
          </a:xfrm>
          <a:prstGeom prst="rect">
            <a:avLst/>
          </a:prstGeom>
          <a:noFill/>
        </p:spPr>
        <p:txBody>
          <a:bodyPr wrap="square" rtlCol="0">
            <a:spAutoFit/>
          </a:bodyPr>
          <a:lstStyle/>
          <a:p>
            <a:r>
              <a:rPr lang="en-US" sz="2400" b="1" dirty="0">
                <a:solidFill>
                  <a:srgbClr val="002060"/>
                </a:solidFill>
                <a:latin typeface="Century Gothic" panose="020B0502020202020204" pitchFamily="34" charset="0"/>
              </a:rPr>
              <a:t>Stability</a:t>
            </a:r>
          </a:p>
          <a:p>
            <a:r>
              <a:rPr lang="en-US" sz="2400" dirty="0"/>
              <a:t>Enhanced system stability and reduced oscillations.</a:t>
            </a:r>
          </a:p>
          <a:p>
            <a:endParaRPr lang="en-IN" sz="2400" dirty="0"/>
          </a:p>
        </p:txBody>
      </p:sp>
      <p:sp>
        <p:nvSpPr>
          <p:cNvPr id="6" name="TextBox 5">
            <a:extLst>
              <a:ext uri="{FF2B5EF4-FFF2-40B4-BE49-F238E27FC236}">
                <a16:creationId xmlns:a16="http://schemas.microsoft.com/office/drawing/2014/main" id="{B09AA11E-8B32-B4C9-87CF-1B09559295CE}"/>
              </a:ext>
            </a:extLst>
          </p:cNvPr>
          <p:cNvSpPr txBox="1"/>
          <p:nvPr/>
        </p:nvSpPr>
        <p:spPr>
          <a:xfrm>
            <a:off x="2020078" y="4189445"/>
            <a:ext cx="7889031" cy="1477328"/>
          </a:xfrm>
          <a:prstGeom prst="rect">
            <a:avLst/>
          </a:prstGeom>
          <a:noFill/>
        </p:spPr>
        <p:txBody>
          <a:bodyPr wrap="square" rtlCol="0">
            <a:spAutoFit/>
          </a:bodyPr>
          <a:lstStyle/>
          <a:p>
            <a:r>
              <a:rPr lang="en-US" sz="2400" b="1" dirty="0">
                <a:solidFill>
                  <a:srgbClr val="002060"/>
                </a:solidFill>
                <a:latin typeface="Century Gothic" panose="020B0502020202020204" pitchFamily="34" charset="0"/>
              </a:rPr>
              <a:t>Automation</a:t>
            </a:r>
          </a:p>
          <a:p>
            <a:r>
              <a:rPr lang="en-US" sz="2400" dirty="0"/>
              <a:t>Automated operation leading to improved efficiency.</a:t>
            </a:r>
          </a:p>
          <a:p>
            <a:endParaRPr lang="en-IN" dirty="0"/>
          </a:p>
        </p:txBody>
      </p:sp>
    </p:spTree>
    <p:extLst>
      <p:ext uri="{BB962C8B-B14F-4D97-AF65-F5344CB8AC3E}">
        <p14:creationId xmlns:p14="http://schemas.microsoft.com/office/powerpoint/2010/main" val="137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17800" y="679450"/>
            <a:ext cx="7099300" cy="4945029"/>
          </a:xfrm>
          <a:prstGeom prst="rect">
            <a:avLst/>
          </a:prstGeom>
        </p:spPr>
      </p:pic>
    </p:spTree>
    <p:extLst>
      <p:ext uri="{BB962C8B-B14F-4D97-AF65-F5344CB8AC3E}">
        <p14:creationId xmlns:p14="http://schemas.microsoft.com/office/powerpoint/2010/main" val="2494850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315</TotalTime>
  <Words>492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Century Gothic</vt:lpstr>
      <vt:lpstr>Comic Sans MS</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INTRODUCTION TO  CONTROL LOOPS</vt:lpstr>
      <vt:lpstr>WHAT IS A CONTROL LOOP?</vt:lpstr>
      <vt:lpstr>ADVANTAGES OF USING  CONTROL LOOPS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ganni905984@outlook.com</cp:lastModifiedBy>
  <cp:revision>23</cp:revision>
  <dcterms:created xsi:type="dcterms:W3CDTF">2024-03-19T14:23:55Z</dcterms:created>
  <dcterms:modified xsi:type="dcterms:W3CDTF">2024-03-21T08:45:04Z</dcterms:modified>
</cp:coreProperties>
</file>