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65" r:id="rId4"/>
    <p:sldId id="268" r:id="rId5"/>
    <p:sldId id="266" r:id="rId6"/>
    <p:sldId id="261" r:id="rId7"/>
    <p:sldId id="258" r:id="rId8"/>
    <p:sldId id="259" r:id="rId9"/>
    <p:sldId id="262" r:id="rId10"/>
    <p:sldId id="264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Лист1!$A$2:$A$6</cx:f>
        <cx:lvl ptCount="5">
          <cx:pt idx="0">Не размеченные изображения</cx:pt>
          <cx:pt idx="1">Размеченные изображения</cx:pt>
          <cx:pt idx="2">Изображения с контак. данными</cx:pt>
          <cx:pt idx="3">Вручную размеч. изображения с конт. данными</cx:pt>
          <cx:pt idx="4">Изображения с логотипами</cx:pt>
        </cx:lvl>
      </cx:strDim>
      <cx:numDim type="val">
        <cx:f>Лист1!$B$2:$B$6</cx:f>
        <cx:lvl ptCount="5" formatCode="Основной">
          <cx:pt idx="0">101000</cx:pt>
          <cx:pt idx="1">54000</cx:pt>
          <cx:pt idx="2">7000</cx:pt>
          <cx:pt idx="3">1200</cx:pt>
          <cx:pt idx="4">320</cx:pt>
        </cx:lvl>
      </cx:numDim>
    </cx:data>
  </cx:chartData>
  <cx:chart>
    <cx:title pos="t" align="ctr" overlay="0">
      <cx:tx>
        <cx:txData>
          <cx:v>Сводная информация по изображениям из объявлений Авито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ru-RU" sz="1862" b="0" i="0" u="none" strike="noStrike" cap="none" spc="20" baseline="0" dirty="0">
              <a:solidFill>
                <a:prstClr val="black">
                  <a:lumMod val="50000"/>
                  <a:lumOff val="50000"/>
                </a:prstClr>
              </a:solidFill>
              <a:latin typeface="Trebuchet MS" panose="020B0603020202020204"/>
            </a:rPr>
            <a:t>Сводная информация по изображениям из объявлений Авито</a:t>
          </a:r>
        </a:p>
      </cx:txPr>
    </cx:title>
    <cx:plotArea>
      <cx:plotAreaRegion>
        <cx:series layoutId="funnel" uniqueId="{CD71995C-CF7C-4757-BD90-BBAF59045F8D}">
          <cx:tx>
            <cx:txData>
              <cx:f>Лист1!$B$1</cx:f>
              <cx:v>Кол-во изображений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endParaRPr lang="ru-RU" sz="1197" b="0" i="0" u="none" strike="noStrike" baseline="0">
              <a:solidFill>
                <a:prstClr val="black">
                  <a:lumMod val="50000"/>
                  <a:lumOff val="50000"/>
                </a:prstClr>
              </a:solidFill>
              <a:latin typeface="Trebuchet MS" panose="020B0603020202020204"/>
            </a:endParaRPr>
          </a:p>
        </cx:txPr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ru-RU" sz="1197" b="0" i="0" u="none" strike="noStrike" baseline="0">
            <a:solidFill>
              <a:prstClr val="black">
                <a:lumMod val="50000"/>
                <a:lumOff val="50000"/>
              </a:prstClr>
            </a:solidFill>
            <a:latin typeface="Trebuchet MS" panose="020B0603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25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70854-D258-4883-8549-0AA347B203DC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0C5D4-BB22-4C90-BB08-585A946D10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75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4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83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633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9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8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468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C5D4-BB22-4C90-BB08-585A946D10A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73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9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87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9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50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652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98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6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26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91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05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85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51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8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2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A3F58-C27F-4452-93B8-C1ED6A31E68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EA89C2-EFDF-4B2A-9776-4DA5EBC89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92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github.com/GanievAA/AAA-Final-course-projec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10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EF28D-DB2D-A73E-C501-1F9900484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Детекция логотипов конкурентов Авито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EF6469-950A-6D43-2276-31D5ED33E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Абдурахим Ганиев</a:t>
            </a:r>
          </a:p>
          <a:p>
            <a:r>
              <a:rPr lang="ru-RU" dirty="0"/>
              <a:t>под руководством Евгения Фролова </a:t>
            </a:r>
          </a:p>
        </p:txBody>
      </p:sp>
    </p:spTree>
    <p:extLst>
      <p:ext uri="{BB962C8B-B14F-4D97-AF65-F5344CB8AC3E}">
        <p14:creationId xmlns:p14="http://schemas.microsoft.com/office/powerpoint/2010/main" val="42265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65FE-C7CB-B325-ED8F-9D28FE6F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8314"/>
            <a:ext cx="9995319" cy="1009796"/>
          </a:xfrm>
        </p:spPr>
        <p:txBody>
          <a:bodyPr>
            <a:noAutofit/>
          </a:bodyPr>
          <a:lstStyle/>
          <a:p>
            <a:r>
              <a:rPr lang="ru-RU" sz="3400" dirty="0"/>
              <a:t>Результаты работы модели на реальных </a:t>
            </a:r>
            <a:br>
              <a:rPr lang="en-US" sz="3400" dirty="0"/>
            </a:br>
            <a:r>
              <a:rPr lang="ru-RU" sz="3400" dirty="0"/>
              <a:t>данных Авито</a:t>
            </a:r>
            <a:r>
              <a:rPr lang="en-US" sz="3400" dirty="0"/>
              <a:t> </a:t>
            </a:r>
            <a:r>
              <a:rPr lang="ru-RU" sz="3400" dirty="0"/>
              <a:t>часть 2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FA87B5-AE57-8602-9A41-5FDF583A1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45" y="4297238"/>
            <a:ext cx="3270802" cy="2455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BD02586-FB20-DEFC-A63A-F78F7CD5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45" y="4297238"/>
            <a:ext cx="1858715" cy="247586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8777A4-9E9B-1A97-8280-77BCD1E09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62" y="4291108"/>
            <a:ext cx="2958690" cy="246163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тена, дверь, строительство&#10;&#10;Автоматически созданное описание">
            <a:extLst>
              <a:ext uri="{FF2B5EF4-FFF2-40B4-BE49-F238E27FC236}">
                <a16:creationId xmlns:a16="http://schemas.microsoft.com/office/drawing/2014/main" id="{7CF0080F-8DAC-3215-6DF5-12B56E57B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02" y="1477502"/>
            <a:ext cx="3610262" cy="2710344"/>
          </a:xfrm>
          <a:prstGeom prst="rect">
            <a:avLst/>
          </a:prstGeom>
        </p:spPr>
      </p:pic>
      <p:pic>
        <p:nvPicPr>
          <p:cNvPr id="7" name="Рисунок 6" descr="Изображение выглядит как на открытом воздухе, строительство, дом, Наземный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9962BC52-3132-4EF0-2947-73A27835F3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59" y="1477502"/>
            <a:ext cx="3610263" cy="271034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560A63C-03D5-4900-72DC-18E5FBC54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145" y="4297238"/>
            <a:ext cx="3270802" cy="24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E5012-FB8C-16DB-77CC-A0E2E58F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5840"/>
            <a:ext cx="8596668" cy="877173"/>
          </a:xfrm>
        </p:spPr>
        <p:txBody>
          <a:bodyPr>
            <a:normAutofit fontScale="90000"/>
          </a:bodyPr>
          <a:lstStyle/>
          <a:p>
            <a:r>
              <a:rPr lang="ru-RU" dirty="0"/>
              <a:t>Демо работы модели по детекции</a:t>
            </a:r>
            <a:r>
              <a:rPr lang="en-US" dirty="0"/>
              <a:t> </a:t>
            </a:r>
            <a:r>
              <a:rPr lang="ru-RU" dirty="0"/>
              <a:t>и распознаванию логотипов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7C02B-82E3-1E5E-3F02-1EF1DFF2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113"/>
            <a:ext cx="8596668" cy="4568550"/>
          </a:xfrm>
        </p:spPr>
        <p:txBody>
          <a:bodyPr/>
          <a:lstStyle/>
          <a:p>
            <a:r>
              <a:rPr lang="en-US" b="1" dirty="0"/>
              <a:t>Demo url: </a:t>
            </a:r>
            <a:r>
              <a:rPr lang="en-US" dirty="0">
                <a:hlinkClick r:id="rId3"/>
              </a:rPr>
              <a:t>http://localhost:8000</a:t>
            </a:r>
            <a:endParaRPr lang="ru-RU" dirty="0"/>
          </a:p>
          <a:p>
            <a:r>
              <a:rPr lang="en-US" b="1" dirty="0"/>
              <a:t>Probability threshold:</a:t>
            </a:r>
            <a:r>
              <a:rPr lang="ru-RU" dirty="0"/>
              <a:t> 50%</a:t>
            </a:r>
            <a:r>
              <a:rPr lang="en-US" dirty="0"/>
              <a:t> (</a:t>
            </a:r>
            <a:r>
              <a:rPr lang="ru-RU" dirty="0"/>
              <a:t>если вероятность ниже данного порога логотипы не отображаются в демо</a:t>
            </a:r>
            <a:r>
              <a:rPr lang="en-US" dirty="0"/>
              <a:t>)</a:t>
            </a:r>
            <a:endParaRPr lang="ru-RU" b="1" dirty="0"/>
          </a:p>
          <a:p>
            <a:r>
              <a:rPr lang="en-US" b="1" dirty="0"/>
              <a:t>GitHub: </a:t>
            </a:r>
            <a:r>
              <a:rPr lang="en-US" dirty="0">
                <a:hlinkClick r:id="rId4"/>
              </a:rPr>
              <a:t>https://github.com/GanievAA/AAA-Final-course-project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854CC5E-3027-F715-7060-44E2880EA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4" y="3207544"/>
            <a:ext cx="10174514" cy="29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6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919FF-BB5D-63ED-2DFA-10A0A49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764" y="2717606"/>
            <a:ext cx="5018470" cy="77945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633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6866E-8FDA-F3F8-0F9D-CDA97D0A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7E5EE-4004-AF54-BD73-67B8DF8E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034"/>
            <a:ext cx="8596668" cy="4903786"/>
          </a:xfrm>
        </p:spPr>
        <p:txBody>
          <a:bodyPr>
            <a:normAutofit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Бизнес задача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r>
              <a:rPr lang="ru-RU" dirty="0"/>
              <a:t>минимизировать отток на альтернативные платформы</a:t>
            </a:r>
            <a:r>
              <a:rPr lang="en-US" dirty="0"/>
              <a:t> </a:t>
            </a:r>
            <a:r>
              <a:rPr lang="ru-RU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и улучшать пользовательский опыт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ru-RU" dirty="0"/>
              <a:t>путем</a:t>
            </a:r>
            <a:r>
              <a:rPr lang="ru-RU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отклонения </a:t>
            </a:r>
            <a:r>
              <a:rPr lang="ru-RU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изображений </a:t>
            </a:r>
            <a:r>
              <a:rPr lang="ru-RU" dirty="0"/>
              <a:t>(объявлений)</a:t>
            </a:r>
            <a:r>
              <a:rPr lang="ru-RU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с</a:t>
            </a:r>
            <a:r>
              <a:rPr lang="ru-RU" dirty="0"/>
              <a:t> логотипами конкурентов. </a:t>
            </a:r>
            <a:endParaRPr lang="ru-RU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ru-RU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Цель проекта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  <a:r>
              <a:rPr lang="ru-RU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обнаружить изображения с логотипами конкурентов </a:t>
            </a:r>
          </a:p>
          <a:p>
            <a:r>
              <a:rPr lang="ru-RU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Основные конкуренты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: 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cian.ru, hh.ru, domclick.ru, drom.ru, avto.ru </a:t>
            </a:r>
            <a:r>
              <a:rPr lang="ru-RU" i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и </a:t>
            </a:r>
            <a:r>
              <a:rPr lang="en-US" i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farpost.ru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ru-RU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Целевые логотипы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</a:t>
            </a:r>
            <a:r>
              <a:rPr lang="ru-RU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которые хотим обнаружить в объявлениях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  <a:endParaRPr lang="ru-RU" i="1" dirty="0">
              <a:solidFill>
                <a:srgbClr val="222222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ru-RU" i="1" dirty="0">
              <a:solidFill>
                <a:srgbClr val="222222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ru-RU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ru-RU" i="1" dirty="0">
              <a:solidFill>
                <a:srgbClr val="222222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C8F29-4011-705B-ED75-41D7622FA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04" y="3761427"/>
            <a:ext cx="1159395" cy="11593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17AEBF-1A79-450E-9735-3093D10AD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63" y="3469889"/>
            <a:ext cx="1932928" cy="193292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3149FD-4ADB-4EB8-BC54-96BC7E95B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330" y="3360298"/>
            <a:ext cx="1763369" cy="176336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BFBB1C-E293-942E-C992-930C6E221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052" y="4987324"/>
            <a:ext cx="2410151" cy="9473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4AC0FE-6FAD-9873-240D-962342711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12" y="3788770"/>
            <a:ext cx="2825709" cy="9964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CA25D-CCF4-7EC5-5056-5F5DBEFE3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0" y="5113239"/>
            <a:ext cx="3835944" cy="63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1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90452-764B-BE3D-A52E-0D0C9E26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6780"/>
            <a:ext cx="8596668" cy="793411"/>
          </a:xfrm>
        </p:spPr>
        <p:txBody>
          <a:bodyPr/>
          <a:lstStyle/>
          <a:p>
            <a:r>
              <a:rPr lang="ru-RU" dirty="0"/>
              <a:t>Разметка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B8B0E-3D6D-B7D0-0C4C-17F7931B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0191"/>
            <a:ext cx="8596668" cy="4701172"/>
          </a:xfrm>
        </p:spPr>
        <p:txBody>
          <a:bodyPr/>
          <a:lstStyle/>
          <a:p>
            <a:r>
              <a:rPr lang="ru-RU" b="1" dirty="0"/>
              <a:t>Идея</a:t>
            </a:r>
            <a:r>
              <a:rPr lang="en-US" b="1" dirty="0"/>
              <a:t>:</a:t>
            </a:r>
            <a:r>
              <a:rPr lang="ru-RU" b="1" dirty="0"/>
              <a:t> </a:t>
            </a:r>
            <a:r>
              <a:rPr lang="ru-RU" dirty="0"/>
              <a:t>к реальным картинкам без логотипов из объявлений Авито добавлять логотипы основных конкурентов в разной вариации логотипов (цветные логотипы, вотермарки).</a:t>
            </a:r>
            <a:endParaRPr lang="en-US" dirty="0"/>
          </a:p>
          <a:p>
            <a:r>
              <a:rPr lang="ru-RU" b="1" dirty="0"/>
              <a:t>Пример</a:t>
            </a:r>
            <a:r>
              <a:rPr lang="en-US" b="1" dirty="0"/>
              <a:t>:</a:t>
            </a:r>
            <a:endParaRPr lang="ru-RU" b="1" dirty="0"/>
          </a:p>
        </p:txBody>
      </p:sp>
      <p:sp>
        <p:nvSpPr>
          <p:cNvPr id="6" name="Знак ''плюс'' 5">
            <a:extLst>
              <a:ext uri="{FF2B5EF4-FFF2-40B4-BE49-F238E27FC236}">
                <a16:creationId xmlns:a16="http://schemas.microsoft.com/office/drawing/2014/main" id="{BB57E963-26AC-4EF7-74D2-FC9C3AD8EAC7}"/>
              </a:ext>
            </a:extLst>
          </p:cNvPr>
          <p:cNvSpPr/>
          <p:nvPr/>
        </p:nvSpPr>
        <p:spPr>
          <a:xfrm>
            <a:off x="4417572" y="3317696"/>
            <a:ext cx="968910" cy="938871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1182130-5DF4-8C4A-5AC8-48704F1B1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054" y="2694333"/>
            <a:ext cx="3495966" cy="26245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090B91-79E3-D99C-6076-BFD23E635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55" y="3096079"/>
            <a:ext cx="1671821" cy="16718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47DA8A-AC2E-BC0B-FE1E-F24185E5B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8" y="2694334"/>
            <a:ext cx="3495965" cy="2624537"/>
          </a:xfrm>
          <a:prstGeom prst="rect">
            <a:avLst/>
          </a:prstGeom>
        </p:spPr>
      </p:pic>
      <p:sp>
        <p:nvSpPr>
          <p:cNvPr id="12" name="Равно 11">
            <a:extLst>
              <a:ext uri="{FF2B5EF4-FFF2-40B4-BE49-F238E27FC236}">
                <a16:creationId xmlns:a16="http://schemas.microsoft.com/office/drawing/2014/main" id="{9E830A8B-BACC-0227-618B-E7DF13D9337F}"/>
              </a:ext>
            </a:extLst>
          </p:cNvPr>
          <p:cNvSpPr/>
          <p:nvPr/>
        </p:nvSpPr>
        <p:spPr>
          <a:xfrm>
            <a:off x="6729490" y="3317696"/>
            <a:ext cx="1040265" cy="93887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15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76F8B-E73C-2774-812D-E3364F99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8991"/>
            <a:ext cx="8596668" cy="835292"/>
          </a:xfrm>
        </p:spPr>
        <p:txBody>
          <a:bodyPr/>
          <a:lstStyle/>
          <a:p>
            <a:r>
              <a:rPr lang="ru-RU" dirty="0"/>
              <a:t>Изображения из объявлений Авито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503CC-9309-7740-CD74-4E25AAFE1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4283"/>
            <a:ext cx="8596668" cy="4807080"/>
          </a:xfrm>
        </p:spPr>
        <p:txBody>
          <a:bodyPr/>
          <a:lstStyle/>
          <a:p>
            <a:r>
              <a:rPr lang="ru-RU" b="1" dirty="0"/>
              <a:t>Соревнование на </a:t>
            </a:r>
            <a:r>
              <a:rPr lang="en-US" b="1" dirty="0"/>
              <a:t>Kaggle: </a:t>
            </a:r>
            <a:r>
              <a:rPr lang="ru-RU" b="1" dirty="0"/>
              <a:t>«</a:t>
            </a:r>
            <a:r>
              <a:rPr lang="ru-RU" dirty="0"/>
              <a:t>Есть ли контакты на фото (в т.ч. логотипы основных конкурентов)?»</a:t>
            </a:r>
            <a:r>
              <a:rPr lang="ru-RU" b="1" dirty="0"/>
              <a:t> </a:t>
            </a:r>
            <a:r>
              <a:rPr lang="ru-RU" dirty="0"/>
              <a:t>(в рамках курса «Разметка датасетов» ААА)</a:t>
            </a:r>
            <a:endParaRPr lang="en-US" dirty="0"/>
          </a:p>
          <a:p>
            <a:r>
              <a:rPr lang="ru-RU" b="1" dirty="0"/>
              <a:t>Источник</a:t>
            </a:r>
            <a:r>
              <a:rPr lang="en-US" b="1" dirty="0"/>
              <a:t>: </a:t>
            </a:r>
            <a:r>
              <a:rPr lang="en-US" dirty="0"/>
              <a:t>https://www.kaggle.com/competitions/contacts24/data</a:t>
            </a:r>
          </a:p>
          <a:p>
            <a:endParaRPr lang="ru-RU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Диаграмма 5">
                <a:extLst>
                  <a:ext uri="{FF2B5EF4-FFF2-40B4-BE49-F238E27FC236}">
                    <a16:creationId xmlns:a16="http://schemas.microsoft.com/office/drawing/2014/main" id="{64584502-A8DB-41DC-28D0-A96F63BF6D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487644"/>
                  </p:ext>
                </p:extLst>
              </p:nvPr>
            </p:nvGraphicFramePr>
            <p:xfrm>
              <a:off x="677334" y="2341756"/>
              <a:ext cx="8935017" cy="4303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Диаграмма 5">
                <a:extLst>
                  <a:ext uri="{FF2B5EF4-FFF2-40B4-BE49-F238E27FC236}">
                    <a16:creationId xmlns:a16="http://schemas.microsoft.com/office/drawing/2014/main" id="{64584502-A8DB-41DC-28D0-A96F63BF6D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334" y="2341756"/>
                <a:ext cx="8935017" cy="43033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173F67E-E0D5-44FC-09AB-0E1F8AF0AE85}"/>
              </a:ext>
            </a:extLst>
          </p:cNvPr>
          <p:cNvSpPr txBox="1"/>
          <p:nvPr/>
        </p:nvSpPr>
        <p:spPr>
          <a:xfrm>
            <a:off x="6617184" y="5373209"/>
            <a:ext cx="551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+mj-lt"/>
              </a:rPr>
              <a:t>1200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25814-00D9-D39A-336B-B386CCA11BAA}"/>
              </a:ext>
            </a:extLst>
          </p:cNvPr>
          <p:cNvSpPr txBox="1"/>
          <p:nvPr/>
        </p:nvSpPr>
        <p:spPr>
          <a:xfrm>
            <a:off x="6645104" y="6083052"/>
            <a:ext cx="551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+mj-lt"/>
              </a:rPr>
              <a:t>32</a:t>
            </a:r>
            <a:r>
              <a:rPr lang="en-US" sz="1200" dirty="0">
                <a:latin typeface="+mj-lt"/>
              </a:rPr>
              <a:t>0</a:t>
            </a:r>
            <a:endParaRPr lang="ru-RU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D375D-E181-ED97-FC18-EDCC09C579A7}"/>
              </a:ext>
            </a:extLst>
          </p:cNvPr>
          <p:cNvSpPr txBox="1"/>
          <p:nvPr/>
        </p:nvSpPr>
        <p:spPr>
          <a:xfrm>
            <a:off x="4975668" y="6409796"/>
            <a:ext cx="4167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cian, hh.ru, drom, auto.ru, farpost, domclick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37989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6">
            <a:extLst>
              <a:ext uri="{FF2B5EF4-FFF2-40B4-BE49-F238E27FC236}">
                <a16:creationId xmlns:a16="http://schemas.microsoft.com/office/drawing/2014/main" id="{A7D594D4-7E29-C270-12F2-B141C392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1932" y="2556120"/>
            <a:ext cx="1666871" cy="16668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C7D69-2962-1DEF-BEE9-536FBB17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4" y="143096"/>
            <a:ext cx="6499835" cy="56652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разметки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ABFBB77-42DE-7FC0-DB8B-A8C5E4125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0" y="2556120"/>
            <a:ext cx="1666871" cy="16668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07A19-B6F2-6292-3DA5-A7AC2C1DE303}"/>
                  </a:ext>
                </a:extLst>
              </p:cNvPr>
              <p:cNvSpPr txBox="1"/>
              <p:nvPr/>
            </p:nvSpPr>
            <p:spPr>
              <a:xfrm>
                <a:off x="2187046" y="2678962"/>
                <a:ext cx="1311193" cy="1295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𝑐𝑖𝑎𝑛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𝑑𝑜𝑚𝑐𝑙𝑖𝑐𝑘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hh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𝑟𝑢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𝑎𝑢𝑡𝑜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𝑟𝑢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𝑓𝑎𝑟𝑝𝑜𝑠𝑡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𝑟𝑢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𝑑𝑟𝑜𝑚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307A19-B6F2-6292-3DA5-A7AC2C1D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046" y="2678962"/>
                <a:ext cx="1311193" cy="1295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D262802-537D-86AD-52C2-636FF1A5A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43" y="1067791"/>
            <a:ext cx="1080270" cy="3809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5FFE2B7-B01B-C61C-0F40-F84B7BE2A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564" y="1036113"/>
            <a:ext cx="1356329" cy="4364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3427AEC-65C9-3DD5-E655-A485850F9A53}"/>
              </a:ext>
            </a:extLst>
          </p:cNvPr>
          <p:cNvSpPr txBox="1"/>
          <p:nvPr/>
        </p:nvSpPr>
        <p:spPr>
          <a:xfrm>
            <a:off x="4096471" y="914281"/>
            <a:ext cx="1177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cian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  <a:endParaRPr lang="en-US" sz="1400" b="1" dirty="0">
              <a:solidFill>
                <a:schemeClr val="accent1"/>
              </a:solidFill>
            </a:endParaRPr>
          </a:p>
          <a:p>
            <a:r>
              <a:rPr lang="en-US" sz="1400" b="1" dirty="0">
                <a:solidFill>
                  <a:schemeClr val="accent1"/>
                </a:solidFill>
              </a:rPr>
              <a:t>watermark</a:t>
            </a:r>
            <a:endParaRPr lang="ru-RU" sz="1400" b="1" dirty="0">
              <a:solidFill>
                <a:schemeClr val="accent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B549C0E-422F-6D32-6A06-DD1A426EFD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799" y="2855245"/>
            <a:ext cx="851691" cy="85169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C4B07BB-518D-F892-6A90-BA380B48C1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3" y="2855245"/>
            <a:ext cx="851692" cy="8516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8C65258-BAC0-FE25-AC5F-35291BBC558C}"/>
              </a:ext>
            </a:extLst>
          </p:cNvPr>
          <p:cNvSpPr txBox="1"/>
          <p:nvPr/>
        </p:nvSpPr>
        <p:spPr>
          <a:xfrm>
            <a:off x="9346424" y="3166314"/>
            <a:ext cx="7153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(x, y)</a:t>
            </a:r>
            <a:endParaRPr lang="ru-RU" sz="15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763F23-075E-144B-696C-D07F25D900C7}"/>
              </a:ext>
            </a:extLst>
          </p:cNvPr>
          <p:cNvSpPr txBox="1"/>
          <p:nvPr/>
        </p:nvSpPr>
        <p:spPr>
          <a:xfrm>
            <a:off x="10675280" y="2865353"/>
            <a:ext cx="92239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b="1" dirty="0"/>
              <a:t>random logotype</a:t>
            </a:r>
            <a:endParaRPr lang="ru-RU" sz="1250" b="1" dirty="0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529C614-175E-4B01-F73D-063BAD894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24" y="1660577"/>
            <a:ext cx="1224249" cy="122424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AC931FB-9240-1B7E-50EF-A9B660323E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89" y="1924634"/>
            <a:ext cx="1604726" cy="5832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ED9BE5-D01B-E969-6A6E-9E6E0B65D82F}"/>
              </a:ext>
            </a:extLst>
          </p:cNvPr>
          <p:cNvSpPr txBox="1"/>
          <p:nvPr/>
        </p:nvSpPr>
        <p:spPr>
          <a:xfrm>
            <a:off x="4006831" y="1837972"/>
            <a:ext cx="1150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domclick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watermark</a:t>
            </a:r>
            <a:endParaRPr lang="ru-RU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04D9F0-06CE-8690-067B-913739291DD7}"/>
              </a:ext>
            </a:extLst>
          </p:cNvPr>
          <p:cNvSpPr txBox="1"/>
          <p:nvPr/>
        </p:nvSpPr>
        <p:spPr>
          <a:xfrm>
            <a:off x="4142230" y="728807"/>
            <a:ext cx="947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85%</a:t>
            </a:r>
            <a:endParaRPr lang="ru-RU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528C51-72C2-CAB4-77EF-90E79149E62B}"/>
              </a:ext>
            </a:extLst>
          </p:cNvPr>
          <p:cNvSpPr txBox="1"/>
          <p:nvPr/>
        </p:nvSpPr>
        <p:spPr>
          <a:xfrm>
            <a:off x="5522045" y="728807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10%</a:t>
            </a:r>
            <a:endParaRPr lang="ru-RU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DA771F-F095-4054-7859-6CCCF42FB830}"/>
              </a:ext>
            </a:extLst>
          </p:cNvPr>
          <p:cNvSpPr txBox="1"/>
          <p:nvPr/>
        </p:nvSpPr>
        <p:spPr>
          <a:xfrm>
            <a:off x="6571476" y="728500"/>
            <a:ext cx="95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5%</a:t>
            </a:r>
            <a:endParaRPr lang="ru-RU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34CB54-EF96-A585-9795-46B23CE17A90}"/>
              </a:ext>
            </a:extLst>
          </p:cNvPr>
          <p:cNvSpPr txBox="1"/>
          <p:nvPr/>
        </p:nvSpPr>
        <p:spPr>
          <a:xfrm>
            <a:off x="4161447" y="1583246"/>
            <a:ext cx="925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8</a:t>
            </a:r>
            <a:r>
              <a:rPr lang="ru-RU" sz="1400" b="1" dirty="0"/>
              <a:t>0%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FF1193-56D2-E247-8E68-E0C09EB7F336}"/>
              </a:ext>
            </a:extLst>
          </p:cNvPr>
          <p:cNvSpPr txBox="1"/>
          <p:nvPr/>
        </p:nvSpPr>
        <p:spPr>
          <a:xfrm>
            <a:off x="5168367" y="1580023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1</a:t>
            </a:r>
            <a:r>
              <a:rPr lang="ru-RU" sz="1400" b="1" dirty="0"/>
              <a:t>0%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1194AE-81BA-5C1F-5262-1929A0ED2244}"/>
              </a:ext>
            </a:extLst>
          </p:cNvPr>
          <p:cNvSpPr txBox="1"/>
          <p:nvPr/>
        </p:nvSpPr>
        <p:spPr>
          <a:xfrm>
            <a:off x="6433789" y="1590221"/>
            <a:ext cx="95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1</a:t>
            </a:r>
            <a:r>
              <a:rPr lang="ru-RU" sz="1400" b="1" dirty="0"/>
              <a:t>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B7E694-C1A0-C7C4-1FDF-233E6549BEB4}"/>
              </a:ext>
            </a:extLst>
          </p:cNvPr>
          <p:cNvSpPr txBox="1"/>
          <p:nvPr/>
        </p:nvSpPr>
        <p:spPr>
          <a:xfrm>
            <a:off x="4217827" y="2534784"/>
            <a:ext cx="9756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p = 75</a:t>
            </a:r>
            <a:r>
              <a:rPr lang="ru-RU" sz="1500" b="1" dirty="0"/>
              <a:t>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88F4BE-EB99-343C-41F3-80BC4A134BA9}"/>
              </a:ext>
            </a:extLst>
          </p:cNvPr>
          <p:cNvSpPr txBox="1"/>
          <p:nvPr/>
        </p:nvSpPr>
        <p:spPr>
          <a:xfrm>
            <a:off x="5341143" y="2530797"/>
            <a:ext cx="92591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p = 25</a:t>
            </a:r>
            <a:r>
              <a:rPr lang="ru-RU" sz="1500" b="1" dirty="0"/>
              <a:t>%</a:t>
            </a:r>
          </a:p>
        </p:txBody>
      </p: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B0C1BEB3-557A-3F3D-7923-EF9A3AB42A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946" y="6264812"/>
            <a:ext cx="1187041" cy="30599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FEC1A5D-82F2-C8FE-824A-1B674A832E7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17" y="6275647"/>
            <a:ext cx="1243222" cy="34659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968615-E3A2-55ED-0FCE-238743F53D06}"/>
              </a:ext>
            </a:extLst>
          </p:cNvPr>
          <p:cNvSpPr txBox="1"/>
          <p:nvPr/>
        </p:nvSpPr>
        <p:spPr>
          <a:xfrm>
            <a:off x="4158631" y="6214182"/>
            <a:ext cx="1142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drom</a:t>
            </a:r>
            <a:r>
              <a:rPr lang="ru-RU" sz="1400" b="1" dirty="0">
                <a:solidFill>
                  <a:srgbClr val="C00000"/>
                </a:solidFill>
              </a:rPr>
              <a:t> </a:t>
            </a:r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rgbClr val="C00000"/>
                </a:solidFill>
              </a:rPr>
              <a:t>watermark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63" name="Левая круглая скобка 62">
            <a:extLst>
              <a:ext uri="{FF2B5EF4-FFF2-40B4-BE49-F238E27FC236}">
                <a16:creationId xmlns:a16="http://schemas.microsoft.com/office/drawing/2014/main" id="{D4342D4B-925A-EC50-8E4D-F2B87D876C13}"/>
              </a:ext>
            </a:extLst>
          </p:cNvPr>
          <p:cNvSpPr/>
          <p:nvPr/>
        </p:nvSpPr>
        <p:spPr>
          <a:xfrm>
            <a:off x="4002805" y="706335"/>
            <a:ext cx="167963" cy="781774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Левая круглая скобка 63">
            <a:extLst>
              <a:ext uri="{FF2B5EF4-FFF2-40B4-BE49-F238E27FC236}">
                <a16:creationId xmlns:a16="http://schemas.microsoft.com/office/drawing/2014/main" id="{C0E6D858-BBE1-F23F-344E-EFA129E122F5}"/>
              </a:ext>
            </a:extLst>
          </p:cNvPr>
          <p:cNvSpPr/>
          <p:nvPr/>
        </p:nvSpPr>
        <p:spPr>
          <a:xfrm>
            <a:off x="4016167" y="1670128"/>
            <a:ext cx="164333" cy="81216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Левая круглая скобка 64">
            <a:extLst>
              <a:ext uri="{FF2B5EF4-FFF2-40B4-BE49-F238E27FC236}">
                <a16:creationId xmlns:a16="http://schemas.microsoft.com/office/drawing/2014/main" id="{7016D6B6-8569-6C18-F3F0-3DD4A449742A}"/>
              </a:ext>
            </a:extLst>
          </p:cNvPr>
          <p:cNvSpPr/>
          <p:nvPr/>
        </p:nvSpPr>
        <p:spPr>
          <a:xfrm>
            <a:off x="4023468" y="2640996"/>
            <a:ext cx="157475" cy="1021350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Левая круглая скобка 65">
            <a:extLst>
              <a:ext uri="{FF2B5EF4-FFF2-40B4-BE49-F238E27FC236}">
                <a16:creationId xmlns:a16="http://schemas.microsoft.com/office/drawing/2014/main" id="{D4D87BE3-545C-F238-E4C8-673549BECE88}"/>
              </a:ext>
            </a:extLst>
          </p:cNvPr>
          <p:cNvSpPr/>
          <p:nvPr/>
        </p:nvSpPr>
        <p:spPr>
          <a:xfrm>
            <a:off x="4009186" y="3826019"/>
            <a:ext cx="164333" cy="81216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Левая круглая скобка 67">
            <a:extLst>
              <a:ext uri="{FF2B5EF4-FFF2-40B4-BE49-F238E27FC236}">
                <a16:creationId xmlns:a16="http://schemas.microsoft.com/office/drawing/2014/main" id="{493B8EA7-F967-B647-9FCA-6C454AA0A918}"/>
              </a:ext>
            </a:extLst>
          </p:cNvPr>
          <p:cNvSpPr/>
          <p:nvPr/>
        </p:nvSpPr>
        <p:spPr>
          <a:xfrm>
            <a:off x="4009185" y="4837672"/>
            <a:ext cx="169954" cy="87208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Левая круглая скобка 68">
            <a:extLst>
              <a:ext uri="{FF2B5EF4-FFF2-40B4-BE49-F238E27FC236}">
                <a16:creationId xmlns:a16="http://schemas.microsoft.com/office/drawing/2014/main" id="{836A8074-E392-D496-A4B1-A0F8A318AC65}"/>
              </a:ext>
            </a:extLst>
          </p:cNvPr>
          <p:cNvSpPr/>
          <p:nvPr/>
        </p:nvSpPr>
        <p:spPr>
          <a:xfrm>
            <a:off x="4019053" y="5887771"/>
            <a:ext cx="169954" cy="872088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33F9DE-AF6B-5427-282D-12880ECE004C}"/>
              </a:ext>
            </a:extLst>
          </p:cNvPr>
          <p:cNvSpPr txBox="1"/>
          <p:nvPr/>
        </p:nvSpPr>
        <p:spPr>
          <a:xfrm>
            <a:off x="4063197" y="4017365"/>
            <a:ext cx="1446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auto.ru</a:t>
            </a:r>
            <a:r>
              <a:rPr lang="ru-RU" sz="1400" b="1" dirty="0">
                <a:solidFill>
                  <a:srgbClr val="FF0000"/>
                </a:solidFill>
              </a:rPr>
              <a:t> 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watermark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34AB49-CA2D-24EF-CCE7-00A21B43D689}"/>
              </a:ext>
            </a:extLst>
          </p:cNvPr>
          <p:cNvSpPr txBox="1"/>
          <p:nvPr/>
        </p:nvSpPr>
        <p:spPr>
          <a:xfrm>
            <a:off x="4096471" y="5017793"/>
            <a:ext cx="1446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Farpost.ru</a:t>
            </a:r>
            <a:r>
              <a:rPr lang="ru-RU" sz="1400" b="1" dirty="0">
                <a:solidFill>
                  <a:srgbClr val="FFC000"/>
                </a:solidFill>
              </a:rPr>
              <a:t> </a:t>
            </a:r>
            <a:endParaRPr lang="en-US" sz="1400" b="1" dirty="0">
              <a:solidFill>
                <a:srgbClr val="FFC000"/>
              </a:solidFill>
            </a:endParaRPr>
          </a:p>
          <a:p>
            <a:r>
              <a:rPr lang="en-US" sz="1400" b="1" dirty="0">
                <a:solidFill>
                  <a:srgbClr val="FFC000"/>
                </a:solidFill>
              </a:rPr>
              <a:t>watermark</a:t>
            </a:r>
            <a:endParaRPr lang="ru-RU" sz="1400" b="1" dirty="0">
              <a:solidFill>
                <a:srgbClr val="FFC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8E4B0DF-7D57-B369-1FF6-1217284F374D}"/>
              </a:ext>
            </a:extLst>
          </p:cNvPr>
          <p:cNvSpPr txBox="1"/>
          <p:nvPr/>
        </p:nvSpPr>
        <p:spPr>
          <a:xfrm>
            <a:off x="4231501" y="5904325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8</a:t>
            </a:r>
            <a:r>
              <a:rPr lang="ru-RU" sz="1400" b="1" dirty="0"/>
              <a:t>5%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D738C0-E8E7-B574-3349-B7AF9B29CBDB}"/>
              </a:ext>
            </a:extLst>
          </p:cNvPr>
          <p:cNvSpPr txBox="1"/>
          <p:nvPr/>
        </p:nvSpPr>
        <p:spPr>
          <a:xfrm>
            <a:off x="5402167" y="5903043"/>
            <a:ext cx="10953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7</a:t>
            </a:r>
            <a:r>
              <a:rPr lang="ru-RU" sz="1400" b="1" dirty="0"/>
              <a:t>.</a:t>
            </a:r>
            <a:r>
              <a:rPr lang="en-US" sz="1400" b="1" dirty="0"/>
              <a:t>5</a:t>
            </a:r>
            <a:r>
              <a:rPr lang="ru-RU" sz="1400" b="1" dirty="0"/>
              <a:t>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BDB0D2-38A5-F38E-1C95-19741D86D74B}"/>
              </a:ext>
            </a:extLst>
          </p:cNvPr>
          <p:cNvSpPr txBox="1"/>
          <p:nvPr/>
        </p:nvSpPr>
        <p:spPr>
          <a:xfrm>
            <a:off x="6769227" y="5903042"/>
            <a:ext cx="95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7</a:t>
            </a:r>
            <a:r>
              <a:rPr lang="ru-RU" sz="1400" b="1" dirty="0"/>
              <a:t>.</a:t>
            </a:r>
            <a:r>
              <a:rPr lang="en-US" sz="1400" b="1" dirty="0"/>
              <a:t>5</a:t>
            </a:r>
            <a:r>
              <a:rPr lang="ru-RU" sz="1400" b="1" dirty="0"/>
              <a:t>%</a:t>
            </a:r>
          </a:p>
        </p:txBody>
      </p: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224CE7E8-4A92-3229-B421-04315B2829A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53" y="5150457"/>
            <a:ext cx="2250710" cy="37511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7F441AF-D396-B992-031D-A8DA837F7969}"/>
              </a:ext>
            </a:extLst>
          </p:cNvPr>
          <p:cNvSpPr txBox="1"/>
          <p:nvPr/>
        </p:nvSpPr>
        <p:spPr>
          <a:xfrm>
            <a:off x="4292238" y="4784558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9</a:t>
            </a:r>
            <a:r>
              <a:rPr lang="ru-RU" sz="1400" b="1" dirty="0"/>
              <a:t>0%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F2969B-0E35-CFFB-CBC1-E6E3158C01FA}"/>
              </a:ext>
            </a:extLst>
          </p:cNvPr>
          <p:cNvSpPr txBox="1"/>
          <p:nvPr/>
        </p:nvSpPr>
        <p:spPr>
          <a:xfrm>
            <a:off x="6046306" y="4784558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1</a:t>
            </a:r>
            <a:r>
              <a:rPr lang="ru-RU" sz="1400" b="1" dirty="0"/>
              <a:t>0%</a:t>
            </a: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0AFE67CB-1011-70F9-9D49-376C051991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859" y="4034986"/>
            <a:ext cx="2191935" cy="52322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2E924EC-4F9B-22A8-9297-053AC554FB49}"/>
              </a:ext>
            </a:extLst>
          </p:cNvPr>
          <p:cNvSpPr txBox="1"/>
          <p:nvPr/>
        </p:nvSpPr>
        <p:spPr>
          <a:xfrm>
            <a:off x="4214314" y="3769766"/>
            <a:ext cx="880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7</a:t>
            </a:r>
            <a:r>
              <a:rPr lang="ru-RU" sz="1400" b="1" dirty="0"/>
              <a:t>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1307E8-6D3B-D8FD-A1BF-64FC6757FE94}"/>
              </a:ext>
            </a:extLst>
          </p:cNvPr>
          <p:cNvSpPr txBox="1"/>
          <p:nvPr/>
        </p:nvSpPr>
        <p:spPr>
          <a:xfrm>
            <a:off x="6188316" y="3784892"/>
            <a:ext cx="9259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 = 3</a:t>
            </a:r>
            <a:r>
              <a:rPr lang="ru-RU" sz="1400" b="1" dirty="0"/>
              <a:t>0%</a:t>
            </a:r>
          </a:p>
        </p:txBody>
      </p:sp>
      <p:sp>
        <p:nvSpPr>
          <p:cNvPr id="89" name="Правая круглая скобка 88">
            <a:extLst>
              <a:ext uri="{FF2B5EF4-FFF2-40B4-BE49-F238E27FC236}">
                <a16:creationId xmlns:a16="http://schemas.microsoft.com/office/drawing/2014/main" id="{E8AF0043-E0A8-7446-3D71-F6CCE7963232}"/>
              </a:ext>
            </a:extLst>
          </p:cNvPr>
          <p:cNvSpPr/>
          <p:nvPr/>
        </p:nvSpPr>
        <p:spPr>
          <a:xfrm>
            <a:off x="7490488" y="748988"/>
            <a:ext cx="191025" cy="781774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авая круглая скобка 89">
            <a:extLst>
              <a:ext uri="{FF2B5EF4-FFF2-40B4-BE49-F238E27FC236}">
                <a16:creationId xmlns:a16="http://schemas.microsoft.com/office/drawing/2014/main" id="{9EFE1E34-267E-3A58-38B0-DFB31F05738E}"/>
              </a:ext>
            </a:extLst>
          </p:cNvPr>
          <p:cNvSpPr/>
          <p:nvPr/>
        </p:nvSpPr>
        <p:spPr>
          <a:xfrm>
            <a:off x="7505707" y="1694787"/>
            <a:ext cx="191025" cy="781774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авая круглая скобка 90">
            <a:extLst>
              <a:ext uri="{FF2B5EF4-FFF2-40B4-BE49-F238E27FC236}">
                <a16:creationId xmlns:a16="http://schemas.microsoft.com/office/drawing/2014/main" id="{1744C089-1198-CFC1-6110-3F99E36460EA}"/>
              </a:ext>
            </a:extLst>
          </p:cNvPr>
          <p:cNvSpPr/>
          <p:nvPr/>
        </p:nvSpPr>
        <p:spPr>
          <a:xfrm>
            <a:off x="7501601" y="2640586"/>
            <a:ext cx="199238" cy="1069927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авая круглая скобка 91">
            <a:extLst>
              <a:ext uri="{FF2B5EF4-FFF2-40B4-BE49-F238E27FC236}">
                <a16:creationId xmlns:a16="http://schemas.microsoft.com/office/drawing/2014/main" id="{7193CB6F-FC20-D96B-8E6D-BCBF3EF6B26D}"/>
              </a:ext>
            </a:extLst>
          </p:cNvPr>
          <p:cNvSpPr/>
          <p:nvPr/>
        </p:nvSpPr>
        <p:spPr>
          <a:xfrm>
            <a:off x="7554307" y="3819846"/>
            <a:ext cx="165079" cy="812169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авая круглая скобка 92">
            <a:extLst>
              <a:ext uri="{FF2B5EF4-FFF2-40B4-BE49-F238E27FC236}">
                <a16:creationId xmlns:a16="http://schemas.microsoft.com/office/drawing/2014/main" id="{773DFF5E-6696-73BE-59B7-FA165ED01EAA}"/>
              </a:ext>
            </a:extLst>
          </p:cNvPr>
          <p:cNvSpPr/>
          <p:nvPr/>
        </p:nvSpPr>
        <p:spPr>
          <a:xfrm>
            <a:off x="7549432" y="4842221"/>
            <a:ext cx="169954" cy="87208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авая круглая скобка 93">
            <a:extLst>
              <a:ext uri="{FF2B5EF4-FFF2-40B4-BE49-F238E27FC236}">
                <a16:creationId xmlns:a16="http://schemas.microsoft.com/office/drawing/2014/main" id="{0CA0CED8-B531-A852-1724-C89D5BD28443}"/>
              </a:ext>
            </a:extLst>
          </p:cNvPr>
          <p:cNvSpPr/>
          <p:nvPr/>
        </p:nvSpPr>
        <p:spPr>
          <a:xfrm>
            <a:off x="7579502" y="5887771"/>
            <a:ext cx="169954" cy="872088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C3E46F-5515-7953-BA27-306D45C0E7A5}"/>
              </a:ext>
            </a:extLst>
          </p:cNvPr>
          <p:cNvSpPr txBox="1"/>
          <p:nvPr/>
        </p:nvSpPr>
        <p:spPr>
          <a:xfrm>
            <a:off x="0" y="2279098"/>
            <a:ext cx="2047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An image from Avito </a:t>
            </a:r>
            <a:r>
              <a:rPr lang="en-US" sz="1400" b="1" dirty="0">
                <a:solidFill>
                  <a:srgbClr val="FF0000"/>
                </a:solidFill>
              </a:rPr>
              <a:t>without</a:t>
            </a:r>
            <a:r>
              <a:rPr lang="en-US" sz="1400" b="1" dirty="0"/>
              <a:t> contact data</a:t>
            </a:r>
            <a:endParaRPr lang="ru-RU" sz="1400" b="1" dirty="0"/>
          </a:p>
        </p:txBody>
      </p:sp>
      <p:sp>
        <p:nvSpPr>
          <p:cNvPr id="96" name="Стрелка: вправо 95">
            <a:extLst>
              <a:ext uri="{FF2B5EF4-FFF2-40B4-BE49-F238E27FC236}">
                <a16:creationId xmlns:a16="http://schemas.microsoft.com/office/drawing/2014/main" id="{6933A47D-5E4C-A167-0521-01E70FED2B93}"/>
              </a:ext>
            </a:extLst>
          </p:cNvPr>
          <p:cNvSpPr/>
          <p:nvPr/>
        </p:nvSpPr>
        <p:spPr>
          <a:xfrm>
            <a:off x="1830215" y="3244218"/>
            <a:ext cx="277970" cy="1540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Стрелка: вправо 96">
            <a:extLst>
              <a:ext uri="{FF2B5EF4-FFF2-40B4-BE49-F238E27FC236}">
                <a16:creationId xmlns:a16="http://schemas.microsoft.com/office/drawing/2014/main" id="{234758BD-E91A-464B-E9E6-A9A154320663}"/>
              </a:ext>
            </a:extLst>
          </p:cNvPr>
          <p:cNvSpPr/>
          <p:nvPr/>
        </p:nvSpPr>
        <p:spPr>
          <a:xfrm>
            <a:off x="3572129" y="3235525"/>
            <a:ext cx="277970" cy="1540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Стрелка: вправо 97">
            <a:extLst>
              <a:ext uri="{FF2B5EF4-FFF2-40B4-BE49-F238E27FC236}">
                <a16:creationId xmlns:a16="http://schemas.microsoft.com/office/drawing/2014/main" id="{26BB9339-20AA-B047-EC82-127AC9AFA305}"/>
              </a:ext>
            </a:extLst>
          </p:cNvPr>
          <p:cNvSpPr/>
          <p:nvPr/>
        </p:nvSpPr>
        <p:spPr>
          <a:xfrm>
            <a:off x="7840009" y="3250241"/>
            <a:ext cx="277970" cy="1540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Стрелка: вправо 99">
            <a:extLst>
              <a:ext uri="{FF2B5EF4-FFF2-40B4-BE49-F238E27FC236}">
                <a16:creationId xmlns:a16="http://schemas.microsoft.com/office/drawing/2014/main" id="{06FEE9DE-C55E-6855-8468-DCCCBDC31051}"/>
              </a:ext>
            </a:extLst>
          </p:cNvPr>
          <p:cNvSpPr/>
          <p:nvPr/>
        </p:nvSpPr>
        <p:spPr>
          <a:xfrm>
            <a:off x="10104589" y="3264029"/>
            <a:ext cx="277970" cy="1540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328FEF-5A4E-C1E2-1EED-01CA6DEEC233}"/>
              </a:ext>
            </a:extLst>
          </p:cNvPr>
          <p:cNvSpPr txBox="1"/>
          <p:nvPr/>
        </p:nvSpPr>
        <p:spPr>
          <a:xfrm>
            <a:off x="10590147" y="2279098"/>
            <a:ext cx="1581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An image from Avito </a:t>
            </a:r>
            <a:r>
              <a:rPr lang="en-US" sz="1400" b="1" dirty="0">
                <a:solidFill>
                  <a:srgbClr val="FFFF00"/>
                </a:solidFill>
              </a:rPr>
              <a:t>with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 logo</a:t>
            </a:r>
            <a:endParaRPr lang="ru-RU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81E22C-5121-6447-4689-EE33C6340C51}"/>
              </a:ext>
            </a:extLst>
          </p:cNvPr>
          <p:cNvSpPr txBox="1"/>
          <p:nvPr/>
        </p:nvSpPr>
        <p:spPr>
          <a:xfrm>
            <a:off x="5043671" y="418842"/>
            <a:ext cx="20052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random choice</a:t>
            </a:r>
            <a:endParaRPr lang="ru-RU" sz="1400" b="1" i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C19F794-123D-24EC-5E73-2048AD0127C8}"/>
              </a:ext>
            </a:extLst>
          </p:cNvPr>
          <p:cNvSpPr txBox="1"/>
          <p:nvPr/>
        </p:nvSpPr>
        <p:spPr>
          <a:xfrm>
            <a:off x="9099099" y="2567438"/>
            <a:ext cx="12206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/>
              <a:t>random point logo</a:t>
            </a:r>
            <a:r>
              <a:rPr lang="ru-RU" sz="1400" b="1" i="1" dirty="0"/>
              <a:t> </a:t>
            </a:r>
            <a:r>
              <a:rPr lang="en-US" sz="1400" b="1" i="1" dirty="0"/>
              <a:t>insert</a:t>
            </a:r>
            <a:endParaRPr lang="ru-RU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021BA6-E897-B581-0257-E2B0F840EC4B}"/>
              </a:ext>
            </a:extLst>
          </p:cNvPr>
          <p:cNvSpPr txBox="1"/>
          <p:nvPr/>
        </p:nvSpPr>
        <p:spPr>
          <a:xfrm>
            <a:off x="2194862" y="2192828"/>
            <a:ext cx="16350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random choice</a:t>
            </a:r>
            <a:r>
              <a:rPr lang="ru-RU" sz="1400" b="1" i="1" dirty="0"/>
              <a:t> </a:t>
            </a:r>
            <a:r>
              <a:rPr lang="en-US" sz="1400" b="1" i="1" dirty="0"/>
              <a:t>with p = 16</a:t>
            </a:r>
            <a:r>
              <a:rPr lang="ru-RU" sz="1400" b="1" i="1" dirty="0"/>
              <a:t>.</a:t>
            </a:r>
            <a:r>
              <a:rPr lang="en-US" sz="1400" b="1" i="1" dirty="0"/>
              <a:t>6</a:t>
            </a:r>
            <a:r>
              <a:rPr lang="ru-RU" sz="1400" b="1" i="1" dirty="0"/>
              <a:t>%</a:t>
            </a:r>
          </a:p>
        </p:txBody>
      </p:sp>
      <p:pic>
        <p:nvPicPr>
          <p:cNvPr id="6" name="Рисунок 5" descr="Изображение выглядит как Графика, Красочность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E533F92-24A0-0D0E-D4A9-AC971D4840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3774133"/>
            <a:ext cx="492262" cy="1932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0865F5-A351-AE8F-6820-BE451278930A}"/>
              </a:ext>
            </a:extLst>
          </p:cNvPr>
          <p:cNvSpPr txBox="1"/>
          <p:nvPr/>
        </p:nvSpPr>
        <p:spPr>
          <a:xfrm>
            <a:off x="7941454" y="2747610"/>
            <a:ext cx="122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/>
              <a:t>random logo resize</a:t>
            </a:r>
            <a:endParaRPr lang="ru-RU" sz="1400" dirty="0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C2596E42-99A5-867F-AFB8-33414AA325E5}"/>
              </a:ext>
            </a:extLst>
          </p:cNvPr>
          <p:cNvSpPr/>
          <p:nvPr/>
        </p:nvSpPr>
        <p:spPr>
          <a:xfrm>
            <a:off x="9008030" y="3274971"/>
            <a:ext cx="277970" cy="1540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E50841-7C12-5B92-2461-56E9ADFE6DF2}"/>
              </a:ext>
            </a:extLst>
          </p:cNvPr>
          <p:cNvSpPr txBox="1"/>
          <p:nvPr/>
        </p:nvSpPr>
        <p:spPr>
          <a:xfrm>
            <a:off x="8071690" y="3169695"/>
            <a:ext cx="9078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(w, h)</a:t>
            </a:r>
            <a:endParaRPr lang="ru-RU" sz="1400" b="1" dirty="0"/>
          </a:p>
        </p:txBody>
      </p:sp>
      <p:pic>
        <p:nvPicPr>
          <p:cNvPr id="5" name="Рисунок 4" descr="Изображение выглядит как Графика, Красочность, круг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D94343DF-B3E0-9470-9B4A-F002D1BDFB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086" y="3762776"/>
            <a:ext cx="492262" cy="1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C77B9-3F06-241B-6E51-46B5DD93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1" y="372274"/>
            <a:ext cx="8899435" cy="967914"/>
          </a:xfrm>
        </p:spPr>
        <p:txBody>
          <a:bodyPr>
            <a:normAutofit/>
          </a:bodyPr>
          <a:lstStyle/>
          <a:p>
            <a:r>
              <a:rPr lang="ru-RU" dirty="0"/>
              <a:t>Примеры синтетических данных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314BAAC-42C4-B748-F7D8-DA44EC85E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6" y="1106759"/>
            <a:ext cx="4277649" cy="299611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BF8D80-E752-28BA-A359-093061E5B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14" y="4207926"/>
            <a:ext cx="3695404" cy="2529550"/>
          </a:xfrm>
          <a:prstGeom prst="rect">
            <a:avLst/>
          </a:prstGeom>
        </p:spPr>
      </p:pic>
      <p:pic>
        <p:nvPicPr>
          <p:cNvPr id="7" name="Рисунок 6" descr="Изображение выглядит как в помещении, стена, Аксессуар для ванной комнаты, Сантехнический прибор&#10;&#10;Автоматически созданное описание">
            <a:extLst>
              <a:ext uri="{FF2B5EF4-FFF2-40B4-BE49-F238E27FC236}">
                <a16:creationId xmlns:a16="http://schemas.microsoft.com/office/drawing/2014/main" id="{C4265FF3-AC83-4DB8-4395-6A73964B0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68" y="4207926"/>
            <a:ext cx="4626934" cy="2529549"/>
          </a:xfrm>
          <a:prstGeom prst="rect">
            <a:avLst/>
          </a:prstGeom>
        </p:spPr>
      </p:pic>
      <p:pic>
        <p:nvPicPr>
          <p:cNvPr id="5" name="Рисунок 4" descr="Изображение выглядит как окно, в помещении, Дневной свет, пол&#10;&#10;Автоматически созданное описание">
            <a:extLst>
              <a:ext uri="{FF2B5EF4-FFF2-40B4-BE49-F238E27FC236}">
                <a16:creationId xmlns:a16="http://schemas.microsoft.com/office/drawing/2014/main" id="{E201B45A-CAC5-80CC-EAF8-F8D8BEEFC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14" y="1106759"/>
            <a:ext cx="4044687" cy="29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30AE-5010-CD72-DD93-7F247BCC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8660"/>
            <a:ext cx="8596668" cy="842271"/>
          </a:xfrm>
        </p:spPr>
        <p:txBody>
          <a:bodyPr/>
          <a:lstStyle/>
          <a:p>
            <a:r>
              <a:rPr lang="ru-RU" dirty="0"/>
              <a:t>Данные для разработки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6ED87-7E58-3E88-0F95-9B1A42E4A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4693"/>
            <a:ext cx="8596668" cy="4526670"/>
          </a:xfrm>
        </p:spPr>
        <p:txBody>
          <a:bodyPr/>
          <a:lstStyle/>
          <a:p>
            <a:r>
              <a:rPr lang="ru-RU" b="1" dirty="0"/>
              <a:t>Сбор и разметка синтетических данных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train sample </a:t>
            </a:r>
            <a:r>
              <a:rPr lang="ru-RU" dirty="0"/>
              <a:t>2</a:t>
            </a:r>
            <a:r>
              <a:rPr lang="en-US" dirty="0"/>
              <a:t>7</a:t>
            </a:r>
            <a:r>
              <a:rPr lang="ru-RU" dirty="0"/>
              <a:t> 000</a:t>
            </a:r>
            <a:r>
              <a:rPr lang="en-US" dirty="0"/>
              <a:t> </a:t>
            </a:r>
            <a:r>
              <a:rPr lang="ru-RU" dirty="0"/>
              <a:t>изображений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validation sample</a:t>
            </a:r>
            <a:r>
              <a:rPr lang="ru-RU" b="1" dirty="0"/>
              <a:t> </a:t>
            </a:r>
            <a:r>
              <a:rPr lang="en-US" dirty="0"/>
              <a:t>3</a:t>
            </a:r>
            <a:r>
              <a:rPr lang="ru-RU" dirty="0"/>
              <a:t> 000</a:t>
            </a:r>
            <a:r>
              <a:rPr lang="en-US" dirty="0"/>
              <a:t> </a:t>
            </a:r>
            <a:r>
              <a:rPr lang="ru-RU" dirty="0"/>
              <a:t>изображений</a:t>
            </a:r>
          </a:p>
          <a:p>
            <a:r>
              <a:rPr lang="ru-RU" b="1" dirty="0"/>
              <a:t>Ручная разметка</a:t>
            </a:r>
            <a:r>
              <a:rPr lang="en-US" b="1" dirty="0"/>
              <a:t> </a:t>
            </a:r>
            <a:r>
              <a:rPr lang="ru-RU" b="1" dirty="0"/>
              <a:t>1200 реальных изображений</a:t>
            </a:r>
            <a:r>
              <a:rPr lang="en-US" b="1" dirty="0"/>
              <a:t> </a:t>
            </a:r>
            <a:r>
              <a:rPr lang="ru-RU" b="1" dirty="0"/>
              <a:t>Авито</a:t>
            </a:r>
            <a:r>
              <a:rPr lang="en-US" b="1" dirty="0"/>
              <a:t>: </a:t>
            </a:r>
            <a:r>
              <a:rPr lang="ru-RU" dirty="0"/>
              <a:t>обнаружено</a:t>
            </a:r>
            <a:r>
              <a:rPr lang="en-US" b="1" dirty="0"/>
              <a:t> </a:t>
            </a:r>
            <a:r>
              <a:rPr lang="ru-RU" dirty="0"/>
              <a:t>32</a:t>
            </a:r>
            <a:r>
              <a:rPr lang="en-US" dirty="0"/>
              <a:t>0 </a:t>
            </a:r>
            <a:r>
              <a:rPr lang="ru-RU" dirty="0"/>
              <a:t>изображений</a:t>
            </a:r>
            <a:r>
              <a:rPr lang="en-US" dirty="0"/>
              <a:t> c </a:t>
            </a:r>
            <a:r>
              <a:rPr lang="ru-RU" dirty="0"/>
              <a:t>логотипами конкурентов (</a:t>
            </a:r>
            <a:r>
              <a:rPr lang="en-US" dirty="0"/>
              <a:t>test sample</a:t>
            </a:r>
            <a:r>
              <a:rPr lang="ru-RU" dirty="0"/>
              <a:t>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F24AD9F-FD3C-4B07-1A4F-D5A3F66DA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41561"/>
              </p:ext>
            </p:extLst>
          </p:nvPr>
        </p:nvGraphicFramePr>
        <p:xfrm>
          <a:off x="677334" y="3429000"/>
          <a:ext cx="940200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5329">
                  <a:extLst>
                    <a:ext uri="{9D8B030D-6E8A-4147-A177-3AD203B41FA5}">
                      <a16:colId xmlns:a16="http://schemas.microsoft.com/office/drawing/2014/main" val="2028177850"/>
                    </a:ext>
                  </a:extLst>
                </a:gridCol>
                <a:gridCol w="1085084">
                  <a:extLst>
                    <a:ext uri="{9D8B030D-6E8A-4147-A177-3AD203B41FA5}">
                      <a16:colId xmlns:a16="http://schemas.microsoft.com/office/drawing/2014/main" val="2646588992"/>
                    </a:ext>
                  </a:extLst>
                </a:gridCol>
                <a:gridCol w="858558">
                  <a:extLst>
                    <a:ext uri="{9D8B030D-6E8A-4147-A177-3AD203B41FA5}">
                      <a16:colId xmlns:a16="http://schemas.microsoft.com/office/drawing/2014/main" val="3565958450"/>
                    </a:ext>
                  </a:extLst>
                </a:gridCol>
                <a:gridCol w="1640336">
                  <a:extLst>
                    <a:ext uri="{9D8B030D-6E8A-4147-A177-3AD203B41FA5}">
                      <a16:colId xmlns:a16="http://schemas.microsoft.com/office/drawing/2014/main" val="2321295901"/>
                    </a:ext>
                  </a:extLst>
                </a:gridCol>
                <a:gridCol w="1109844">
                  <a:extLst>
                    <a:ext uri="{9D8B030D-6E8A-4147-A177-3AD203B41FA5}">
                      <a16:colId xmlns:a16="http://schemas.microsoft.com/office/drawing/2014/main" val="839008794"/>
                    </a:ext>
                  </a:extLst>
                </a:gridCol>
                <a:gridCol w="1214547">
                  <a:extLst>
                    <a:ext uri="{9D8B030D-6E8A-4147-A177-3AD203B41FA5}">
                      <a16:colId xmlns:a16="http://schemas.microsoft.com/office/drawing/2014/main" val="2125899330"/>
                    </a:ext>
                  </a:extLst>
                </a:gridCol>
                <a:gridCol w="1298308">
                  <a:extLst>
                    <a:ext uri="{9D8B030D-6E8A-4147-A177-3AD203B41FA5}">
                      <a16:colId xmlns:a16="http://schemas.microsoft.com/office/drawing/2014/main" val="150111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Cian.ru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hh.ru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Domclick.ru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Drom.ru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Farpost.ru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27383"/>
                  </a:ext>
                </a:extLst>
              </a:tr>
              <a:tr h="53502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Train sample</a:t>
                      </a:r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synthetic data)</a:t>
                      </a:r>
                      <a:endParaRPr lang="ru-RU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16.8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</a:t>
                      </a:r>
                      <a:r>
                        <a:rPr lang="en-US" dirty="0"/>
                        <a:t>5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</a:t>
                      </a:r>
                      <a:r>
                        <a:rPr lang="en-US"/>
                        <a:t>5 %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73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Validation sample </a:t>
                      </a:r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synthetic data</a:t>
                      </a:r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2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16.6 %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8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 dirty="0"/>
                        <a:t>5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  <a:r>
                        <a:rPr lang="en-US"/>
                        <a:t>7</a:t>
                      </a:r>
                      <a:r>
                        <a:rPr lang="ru-RU"/>
                        <a:t>.4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1984"/>
                  </a:ext>
                </a:extLst>
              </a:tr>
              <a:tr h="63728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sample </a:t>
                      </a:r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 Avito data</a:t>
                      </a:r>
                      <a:r>
                        <a:rPr lang="ru-RU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</a:t>
                      </a:r>
                      <a:r>
                        <a:rPr lang="en-US" dirty="0"/>
                        <a:t>.</a:t>
                      </a:r>
                      <a:r>
                        <a:rPr lang="ru-RU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ru-RU" dirty="0"/>
                        <a:t>.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ru-RU" dirty="0"/>
                        <a:t>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  <a:r>
                        <a:rPr lang="en-US" dirty="0"/>
                        <a:t>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 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42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35820-902A-2E07-E450-E1597852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4965"/>
            <a:ext cx="8596668" cy="849252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модели и метрики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BE043C-91BA-E013-6313-91D79A2A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217"/>
            <a:ext cx="8596668" cy="493881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Модель</a:t>
            </a:r>
            <a:r>
              <a:rPr lang="en-US" b="1"/>
              <a:t>: </a:t>
            </a:r>
            <a:r>
              <a:rPr lang="en-US"/>
              <a:t>YOLOv8 </a:t>
            </a:r>
            <a:r>
              <a:rPr lang="en-US" dirty="0"/>
              <a:t>small</a:t>
            </a:r>
          </a:p>
          <a:p>
            <a:r>
              <a:rPr lang="ru-RU" b="1" dirty="0"/>
              <a:t>Метрики качества модели на синтетических данных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ru-RU" b="1" dirty="0"/>
              <a:t>Метрики качества модели на реальных данных Авито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*</a:t>
            </a:r>
            <a:r>
              <a:rPr lang="ru-RU" dirty="0"/>
              <a:t>Оценка скорости работы модели была сделана на локальном компьютере с характеристиками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Inter Core i7 Nvidia RTX3080i</a:t>
            </a:r>
            <a:endParaRPr lang="ru-RU" dirty="0"/>
          </a:p>
          <a:p>
            <a:endParaRPr lang="en-US" b="1" dirty="0"/>
          </a:p>
          <a:p>
            <a:endParaRPr lang="ru-RU" b="1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FB7EB96-C9BD-7896-5722-B837067F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678360"/>
              </p:ext>
            </p:extLst>
          </p:nvPr>
        </p:nvGraphicFramePr>
        <p:xfrm>
          <a:off x="1118072" y="2142635"/>
          <a:ext cx="85966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77">
                  <a:extLst>
                    <a:ext uri="{9D8B030D-6E8A-4147-A177-3AD203B41FA5}">
                      <a16:colId xmlns:a16="http://schemas.microsoft.com/office/drawing/2014/main" val="2422027989"/>
                    </a:ext>
                  </a:extLst>
                </a:gridCol>
                <a:gridCol w="1825114">
                  <a:extLst>
                    <a:ext uri="{9D8B030D-6E8A-4147-A177-3AD203B41FA5}">
                      <a16:colId xmlns:a16="http://schemas.microsoft.com/office/drawing/2014/main" val="1570704782"/>
                    </a:ext>
                  </a:extLst>
                </a:gridCol>
                <a:gridCol w="2052138">
                  <a:extLst>
                    <a:ext uri="{9D8B030D-6E8A-4147-A177-3AD203B41FA5}">
                      <a16:colId xmlns:a16="http://schemas.microsoft.com/office/drawing/2014/main" val="1102276581"/>
                    </a:ext>
                  </a:extLst>
                </a:gridCol>
                <a:gridCol w="2052138">
                  <a:extLst>
                    <a:ext uri="{9D8B030D-6E8A-4147-A177-3AD203B41FA5}">
                      <a16:colId xmlns:a16="http://schemas.microsoft.com/office/drawing/2014/main" val="12124818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sample: 3000 images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 per second</a:t>
                      </a:r>
                      <a:r>
                        <a:rPr lang="ru-R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34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mAP@50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mAP@50-95</a:t>
                      </a:r>
                      <a:endParaRPr lang="ru-RU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5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YOLOv8 logotype detector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93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33859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715E60A-BA7C-201B-E2AF-D07D2B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50546"/>
              </p:ext>
            </p:extLst>
          </p:nvPr>
        </p:nvGraphicFramePr>
        <p:xfrm>
          <a:off x="1118071" y="3938330"/>
          <a:ext cx="859666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277">
                  <a:extLst>
                    <a:ext uri="{9D8B030D-6E8A-4147-A177-3AD203B41FA5}">
                      <a16:colId xmlns:a16="http://schemas.microsoft.com/office/drawing/2014/main" val="2422027989"/>
                    </a:ext>
                  </a:extLst>
                </a:gridCol>
                <a:gridCol w="1825114">
                  <a:extLst>
                    <a:ext uri="{9D8B030D-6E8A-4147-A177-3AD203B41FA5}">
                      <a16:colId xmlns:a16="http://schemas.microsoft.com/office/drawing/2014/main" val="1570704782"/>
                    </a:ext>
                  </a:extLst>
                </a:gridCol>
                <a:gridCol w="2052138">
                  <a:extLst>
                    <a:ext uri="{9D8B030D-6E8A-4147-A177-3AD203B41FA5}">
                      <a16:colId xmlns:a16="http://schemas.microsoft.com/office/drawing/2014/main" val="1102276581"/>
                    </a:ext>
                  </a:extLst>
                </a:gridCol>
                <a:gridCol w="2052138">
                  <a:extLst>
                    <a:ext uri="{9D8B030D-6E8A-4147-A177-3AD203B41FA5}">
                      <a16:colId xmlns:a16="http://schemas.microsoft.com/office/drawing/2014/main" val="121248188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sample: 320 images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Frame per second</a:t>
                      </a:r>
                      <a:r>
                        <a:rPr lang="ru-RU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9634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mAP@50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mAP@50-95</a:t>
                      </a:r>
                      <a:endParaRPr lang="ru-RU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5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YOLOv8 logotype detector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82</a:t>
                      </a:r>
                      <a:r>
                        <a:rPr lang="en-US" dirty="0"/>
                        <a:t>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58</a:t>
                      </a:r>
                      <a:r>
                        <a:rPr lang="en-US" dirty="0"/>
                        <a:t> 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33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53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665FE-C7CB-B325-ED8F-9D28FE6F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8314"/>
            <a:ext cx="9995319" cy="1009796"/>
          </a:xfrm>
        </p:spPr>
        <p:txBody>
          <a:bodyPr>
            <a:noAutofit/>
          </a:bodyPr>
          <a:lstStyle/>
          <a:p>
            <a:r>
              <a:rPr lang="ru-RU" sz="3400" dirty="0"/>
              <a:t>Результаты работы модели на реальных </a:t>
            </a:r>
            <a:br>
              <a:rPr lang="en-US" sz="3400" dirty="0"/>
            </a:br>
            <a:r>
              <a:rPr lang="ru-RU" sz="3400" dirty="0"/>
              <a:t>данных Авито</a:t>
            </a:r>
            <a:r>
              <a:rPr lang="en-US" sz="3400" dirty="0"/>
              <a:t> </a:t>
            </a:r>
            <a:r>
              <a:rPr lang="ru-RU" sz="3400" dirty="0"/>
              <a:t>часть</a:t>
            </a:r>
            <a:r>
              <a:rPr lang="en-US" sz="3400" dirty="0"/>
              <a:t> 1</a:t>
            </a:r>
            <a:endParaRPr lang="ru-RU" sz="3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ABA91B-97EA-DE48-4D43-8B50357C2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2" y="4306728"/>
            <a:ext cx="3378229" cy="2400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028C7E-E1D8-EC6A-EA49-CEFDD59A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53" y="4300556"/>
            <a:ext cx="3197866" cy="24007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C6AD24-3D77-AA0E-B0F5-D153A5E63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43" y="4300555"/>
            <a:ext cx="3183800" cy="240074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ранспортное средство, Наземный транспорт, колесо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0DBFF278-BC14-5BF4-F19E-738A86934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08" y="1477502"/>
            <a:ext cx="3612700" cy="2712174"/>
          </a:xfrm>
          <a:prstGeom prst="rect">
            <a:avLst/>
          </a:prstGeom>
        </p:spPr>
      </p:pic>
      <p:pic>
        <p:nvPicPr>
          <p:cNvPr id="6" name="Рисунок 5" descr="Изображение выглядит как транспортное средство, Наземный транспорт, колесо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A253725E-F825-86D8-B828-4C4B322BCF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2" y="1477503"/>
            <a:ext cx="4132086" cy="271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60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Words>612</Words>
  <Application>Microsoft Office PowerPoint</Application>
  <PresentationFormat>Широкоэкранный</PresentationFormat>
  <Paragraphs>132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Roboto</vt:lpstr>
      <vt:lpstr>Trebuchet MS</vt:lpstr>
      <vt:lpstr>Wingdings</vt:lpstr>
      <vt:lpstr>Wingdings 3</vt:lpstr>
      <vt:lpstr>Аспект</vt:lpstr>
      <vt:lpstr>Детекция логотипов конкурентов Авито</vt:lpstr>
      <vt:lpstr>Бизнес задача</vt:lpstr>
      <vt:lpstr>Разметка данных</vt:lpstr>
      <vt:lpstr>Изображения из объявлений Авито</vt:lpstr>
      <vt:lpstr>Алгоритм разметки</vt:lpstr>
      <vt:lpstr>Примеры синтетических данных</vt:lpstr>
      <vt:lpstr>Данные для разработки модели</vt:lpstr>
      <vt:lpstr>Архитектура модели и метрики качества</vt:lpstr>
      <vt:lpstr>Результаты работы модели на реальных  данных Авито часть 1</vt:lpstr>
      <vt:lpstr>Результаты работы модели на реальных  данных Авито часть 2</vt:lpstr>
      <vt:lpstr>Демо работы модели по детекции и распознаванию логотипов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Детекция логотипов конкурентов Авито</dc:title>
  <dc:creator>Абдурахим Ганиев</dc:creator>
  <cp:lastModifiedBy>Абдурахим Ганиев</cp:lastModifiedBy>
  <cp:revision>361</cp:revision>
  <dcterms:created xsi:type="dcterms:W3CDTF">2024-06-01T16:50:54Z</dcterms:created>
  <dcterms:modified xsi:type="dcterms:W3CDTF">2024-06-20T15:15:28Z</dcterms:modified>
</cp:coreProperties>
</file>