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ab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abin-bold.fntdata"/><Relationship Id="rId10" Type="http://schemas.openxmlformats.org/officeDocument/2006/relationships/slide" Target="slides/slide6.xml"/><Relationship Id="rId21" Type="http://schemas.openxmlformats.org/officeDocument/2006/relationships/font" Target="fonts/Cabin-regular.fntdata"/><Relationship Id="rId13" Type="http://schemas.openxmlformats.org/officeDocument/2006/relationships/slide" Target="slides/slide9.xml"/><Relationship Id="rId24" Type="http://schemas.openxmlformats.org/officeDocument/2006/relationships/font" Target="fonts/Cabin-boldItalic.fntdata"/><Relationship Id="rId12" Type="http://schemas.openxmlformats.org/officeDocument/2006/relationships/slide" Target="slides/slide8.xml"/><Relationship Id="rId23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451579" y="2015732"/>
            <a:ext cx="9603275" cy="3450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0" name="Shape 20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7477385" y="482170"/>
            <a:ext cx="4074531" cy="5149101"/>
            <a:chOff x="7477385" y="482170"/>
            <a:chExt cx="4074531" cy="5149101"/>
          </a:xfrm>
        </p:grpSpPr>
        <p:sp>
          <p:nvSpPr>
            <p:cNvPr id="77" name="Shape 77"/>
            <p:cNvSpPr/>
            <p:nvPr/>
          </p:nvSpPr>
          <p:spPr>
            <a:xfrm>
              <a:off x="7477385" y="482170"/>
              <a:ext cx="40745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1451204" y="1129512"/>
            <a:ext cx="5532327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450329" y="3145991"/>
            <a:ext cx="5524402" cy="200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447382" y="5469855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447382" y="318638"/>
            <a:ext cx="5541002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5" name="Shape 8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4527908" y="-1060599"/>
            <a:ext cx="3450611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2" name="Shape 9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7917037" y="2321045"/>
            <a:ext cx="4659887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3029141" y="-785497"/>
            <a:ext cx="4659887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9" name="Shape 99"/>
          <p:cNvCxnSpPr/>
          <p:nvPr/>
        </p:nvCxnSpPr>
        <p:spPr>
          <a:xfrm>
            <a:off x="9439110" y="798972"/>
            <a:ext cx="0" cy="4659887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2417777" y="802297"/>
            <a:ext cx="8637072" cy="2541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417780" y="3531203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416500" y="329307"/>
            <a:ext cx="497391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437662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593366"/>
            <a:ext cx="11360800" cy="763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536632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09" y="6217621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454237" y="1756130"/>
            <a:ext cx="8643153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454237" y="3806194"/>
            <a:ext cx="8630445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8" name="Shape 38"/>
          <p:cNvCxnSpPr/>
          <p:nvPr/>
        </p:nvCxnSpPr>
        <p:spPr>
          <a:xfrm>
            <a:off x="1454237" y="3804985"/>
            <a:ext cx="863044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449216" y="804889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447329" y="2010876"/>
            <a:ext cx="4645151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413771" y="2017341"/>
            <a:ext cx="4645151" cy="3441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46" name="Shape 46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447191" y="804162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447191" y="2019549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1447191" y="2824267"/>
            <a:ext cx="4645151" cy="2644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412362" y="2023001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412362" y="2821491"/>
            <a:ext cx="4645151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6" name="Shape 56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62" name="Shape 62"/>
          <p:cNvCxnSpPr/>
          <p:nvPr/>
        </p:nvCxnSpPr>
        <p:spPr>
          <a:xfrm>
            <a:off x="1453895" y="1847088"/>
            <a:ext cx="960752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444670" y="798972"/>
            <a:ext cx="3273097" cy="22471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043714" y="798974"/>
            <a:ext cx="6012469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444670" y="3205491"/>
            <a:ext cx="3275011" cy="22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4" name="Shape 74"/>
          <p:cNvCxnSpPr/>
          <p:nvPr/>
        </p:nvCxnSpPr>
        <p:spPr>
          <a:xfrm>
            <a:off x="1448279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5"/>
            <a:ext cx="12192000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51579" y="80451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51579" y="2015732"/>
            <a:ext cx="9603275" cy="3450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68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51579" y="329307"/>
            <a:ext cx="593883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bin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2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0" y="612841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-2.cs.cmu.edu/afs/cs.cmu.edu/project/theo-73/www/papers/XueruiReport-10-2002.pdf" TargetMode="External"/><Relationship Id="rId4" Type="http://schemas.openxmlformats.org/officeDocument/2006/relationships/hyperlink" Target="https://www-2.cs.cmu.edu/afs/cs.cmu.edu/project/theo-73/www/papers/JohnRamishReport2004.pdf" TargetMode="External"/><Relationship Id="rId5" Type="http://schemas.openxmlformats.org/officeDocument/2006/relationships/hyperlink" Target="https://www-2.cs.cmu.edu/afs/cs.cmu.edu/project/theo-73/www/papers/hbm2005sub.pdf" TargetMode="External"/><Relationship Id="rId6" Type="http://schemas.openxmlformats.org/officeDocument/2006/relationships/hyperlink" Target="https://www-2.cs.cmu.edu/afs/cs.cmu.edu/project/theo-73/www/papers/mlj04-final-published.pdf" TargetMode="External"/><Relationship Id="rId7" Type="http://schemas.openxmlformats.org/officeDocument/2006/relationships/hyperlink" Target="https://www-2.cs.cmu.edu/afs/cs.cmu.edu/project/theo-73/www/papers/nips03-submitted.pdf" TargetMode="External"/><Relationship Id="rId8" Type="http://schemas.openxmlformats.org/officeDocument/2006/relationships/hyperlink" Target="https://www-2.cs.cmu.edu/afs/cs.cmu.edu/project/theo-73/www/papers/amia2003-final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013075" y="973500"/>
            <a:ext cx="87243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/>
              <a:t>Brain imaging data (fMRI) </a:t>
            </a:r>
          </a:p>
          <a:p>
            <a:pPr lvl="0" rtl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/>
              <a:t>pattern recognition</a:t>
            </a:r>
          </a:p>
          <a:p>
            <a:pPr lvl="0" rtl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645200" y="5364100"/>
            <a:ext cx="2450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/>
              <a:t>Ganijon Rahimov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451574" y="728325"/>
            <a:ext cx="9603300" cy="10491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09700" lIns="109700" rIns="109700" tIns="109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Feature Selection and Preprocessing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451575" y="1859500"/>
            <a:ext cx="9961500" cy="4248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09700" lIns="109700" rIns="109700" tIns="109700">
            <a:noAutofit/>
          </a:bodyPr>
          <a:lstStyle/>
          <a:p>
            <a:pPr indent="-430531" lvl="0" marL="533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Data from data set is loaded</a:t>
            </a:r>
          </a:p>
          <a:p>
            <a:pPr indent="-430531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Collect the non-noise and non-fixation trials</a:t>
            </a:r>
          </a:p>
          <a:p>
            <a:pPr lvl="1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Arial"/>
            </a:pPr>
            <a:r>
              <a:rPr lang="en-US" sz="2400">
                <a:solidFill>
                  <a:srgbClr val="000000"/>
                </a:solidFill>
              </a:rPr>
              <a:t> 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reates examples for a fixation learning task</a:t>
            </a:r>
          </a:p>
          <a:p>
            <a:pPr lvl="1" rtl="0">
              <a:spcBef>
                <a:spcPts val="480"/>
              </a:spcBef>
              <a:buSzPct val="100000"/>
            </a:pPr>
            <a:r>
              <a:rPr lang="en-US" sz="2400"/>
              <a:t> Returns a copy of info, data, meta containing only the specified trials</a:t>
            </a:r>
          </a:p>
          <a:p>
            <a:pPr lvl="1" rtl="0">
              <a:spcBef>
                <a:spcPts val="480"/>
              </a:spcBef>
              <a:buSzPct val="100000"/>
            </a:pPr>
            <a:r>
              <a:rPr lang="en-US" sz="2400"/>
              <a:t> Gets the data based on the condition specified in the cond of info dataset</a:t>
            </a:r>
          </a:p>
          <a:p>
            <a:pPr indent="-430531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turns a trial (#voxels over a time interval corresponding to performance of the task in a given condition) into example.</a:t>
            </a:r>
          </a:p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324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451499" y="728325"/>
            <a:ext cx="9603300" cy="10491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09700" lIns="109700" rIns="109700" tIns="109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Regions of Interest (ROI)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rIns="109700" tIns="109700">
            <a:noAutofit/>
          </a:bodyPr>
          <a:lstStyle/>
          <a:p>
            <a:pPr indent="-430531" lvl="0" marL="533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copy of info, data, and meta, selecting  voxels that belong to ROIs found on ROI list.</a:t>
            </a:r>
          </a:p>
          <a:p>
            <a:pPr indent="-430531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Seven ROIs are selected since  they are enough to classify picture and sentence.</a:t>
            </a:r>
          </a:p>
          <a:p>
            <a:pPr indent="-430531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IDM where the data contains just the voxels belonging to the seven regions are returned.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501250" y="728325"/>
            <a:ext cx="9553500" cy="10491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09700" lIns="109700" rIns="109700" tIns="109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Separate Pictures and Sentences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501250" y="1961875"/>
            <a:ext cx="10031100" cy="4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rIns="109700" tIns="109700">
            <a:noAutofit/>
          </a:bodyPr>
          <a:lstStyle/>
          <a:p>
            <a:pPr indent="-427990" lvl="0" marL="533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ct val="100000"/>
              <a:buFont typeface="Arial"/>
            </a:pPr>
            <a:r>
              <a:rPr lang="en-US" sz="2400"/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irst, picture and sentence are selected from the trail.</a:t>
            </a:r>
          </a:p>
          <a:p>
            <a:pPr indent="-42799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A61C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read picture and sentence separately: slice time correction is applied.</a:t>
            </a:r>
          </a:p>
          <a:p>
            <a:pPr lvl="1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DA1F28"/>
              </a:buClr>
              <a:buSzPct val="98181"/>
              <a:buFont typeface="Arial"/>
            </a:pPr>
            <a:r>
              <a:rPr lang="en-US" sz="2160"/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voxel is acquired at different time point in one Time of repetition (picture in first 16 seconds and sentence in next 16 seconds or vice versa)</a:t>
            </a:r>
          </a:p>
          <a:p>
            <a:pPr indent="-42799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A61C00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Convert IDM structure to examples</a:t>
            </a:r>
          </a:p>
          <a:p>
            <a:pPr indent="-42799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A61C00"/>
              </a:buClr>
              <a:buSzPct val="100000"/>
              <a:buFont typeface="Arial"/>
            </a:pPr>
            <a:r>
              <a:rPr lang="en-US" sz="2400"/>
              <a:t>combine examples,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labels structure, which can be used in training and applying a classifier.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Network Architecture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NetLab Toolbox (Matlab)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451575" y="2015724"/>
            <a:ext cx="9603300" cy="38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Network type: 3-layer feed-forward multi-layer perceptron network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number of hidden neurons: 2  = number of classes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number of output neurons: 2  = number of classes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Output activation function: softmax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common for classification problems, uses 1-of-N encoding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scales output of each neuron down, so the total output is 1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clear winner is neuron with output closer to 1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Optimization method: scaled conjugate gradient 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converges generally faster than gradient descent optimization on mlp with backpropagation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search is performed along conjugate gradient directions to determine the step size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1451575" y="2015724"/>
            <a:ext cx="9603300" cy="3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Prepare training data</a:t>
            </a:r>
          </a:p>
          <a:p>
            <a:pPr lvl="1" marL="9144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Normalize data points to mean 0 stdv 1</a:t>
            </a:r>
          </a:p>
          <a:p>
            <a:pPr lvl="1" marL="9144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Convert targets into 1-of-N encoding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2400"/>
              <a:t>Training network using </a:t>
            </a:r>
            <a:r>
              <a:rPr lang="en-US" sz="1800"/>
              <a:t>'</a:t>
            </a:r>
            <a:r>
              <a:rPr lang="en-US" sz="2400"/>
              <a:t>scg</a:t>
            </a:r>
            <a:r>
              <a:rPr lang="en-US" sz="1800"/>
              <a:t>'</a:t>
            </a:r>
            <a:r>
              <a:rPr lang="en-US" sz="2400"/>
              <a:t> optimizer</a:t>
            </a:r>
          </a:p>
          <a:p>
            <a:pPr lvl="1" marL="914400" rtl="0">
              <a:spcBef>
                <a:spcPts val="0"/>
              </a:spcBef>
              <a:buFont typeface="Cabin"/>
            </a:pPr>
            <a:r>
              <a:rPr lang="en-US"/>
              <a:t>net = netopt(net, options, x, t, 'scg')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2400"/>
              <a:t>Cross-validation using </a:t>
            </a:r>
            <a:r>
              <a:rPr lang="en-US" sz="1800"/>
              <a:t>'</a:t>
            </a:r>
            <a:r>
              <a:rPr lang="en-US" sz="2400"/>
              <a:t>leave-one-out</a:t>
            </a:r>
            <a:r>
              <a:rPr lang="en-US" sz="1800"/>
              <a:t>'</a:t>
            </a:r>
            <a:r>
              <a:rPr lang="en-US" sz="2400"/>
              <a:t> method</a:t>
            </a:r>
          </a:p>
          <a:p>
            <a:pPr lvl="1" marL="9144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k-fold method extended, by k = N (# of input vectors)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Testing using test subject data flipped in order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bin"/>
            </a:pPr>
            <a:r>
              <a:rPr lang="en-US" sz="2400"/>
              <a:t>Performance measurement using confusion matrix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Classification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rIns="109700" tIns="109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Demo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rIns="109700" tIns="109700">
            <a:noAutofit/>
          </a:bodyPr>
          <a:lstStyle/>
          <a:p>
            <a:pPr indent="-307340" lvl="0" marL="5486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Dataset</a:t>
            </a:r>
          </a:p>
          <a:p>
            <a:pPr indent="-307340" lvl="0" marL="5486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</a:t>
            </a:r>
          </a:p>
          <a:p>
            <a:pPr indent="-307340" lvl="0" marL="5486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451575" y="1853625"/>
            <a:ext cx="9603300" cy="42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Keller, T. A., Just, M. A., &amp; Stenger, V. A. (2001). Reading span and the time-course of cortical activation in sentence-picture verification. Annual Convention of the Psychonomic Society, Orlando, FL.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Wang, X., Mitchell, T.,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Detecting cognitive states using machine learning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 Iterim working paper, October 2002.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Ramish, J.,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Learning common features from fMRI data of multiple subjects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 Summer project report, August 2004.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Learning to Identify Overlapping and Hidden Cognitive Processes from fMRI Data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,"R. Hutchinson, T.M. Mitchell, I. Rustandi,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submitted to HBM 2005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Learning to Decode Cognitive States from Brain Images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,"T.M. Mitchell, R. Hutchinson, R.S. Niculescu, F.Pereira, X. Wang, M. Just, and S. Newman,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Vol. 57, Issue 1-2, pp. 145-175. October 2004.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Training fMRI Classifiers to Detect Cognitive States across Multiple Human Subjects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," X. Wang, R. Hutchinson, and T. M. Mitchell,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Neural Information Processing Systems 2003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 December 2003.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Classifying Instantaneous Cognitive States from fMRI Data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," T. Mitchell, R. Hutchinson, M. Just, R.S. Niculescu, F. Pereira, X. Wang,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American Medical Informatics Association Symposium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October 2003.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fMRI Machine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42505" t="0"/>
          <a:stretch/>
        </p:blipFill>
        <p:spPr>
          <a:xfrm>
            <a:off x="1156500" y="2286000"/>
            <a:ext cx="3671400" cy="32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375" y="2209899"/>
            <a:ext cx="4947500" cy="34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1415950" y="699450"/>
            <a:ext cx="9655800" cy="5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Functional Magnetic Resonance Imaging (fMRI)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sz="2400"/>
          </a:p>
          <a:p>
            <a:pPr indent="-2667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1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MRI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a technique for obtaining </a:t>
            </a:r>
            <a:r>
              <a:rPr lang="en-US" sz="2600"/>
              <a:t>3D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images related to neural activity in the brain through time.</a:t>
            </a:r>
          </a:p>
          <a:p>
            <a:pPr indent="-2667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sz="2600"/>
              <a:t>fMRI is Blood oxygen level dependent(BOLD) used to detect brain activity.</a:t>
            </a:r>
          </a:p>
          <a:p>
            <a:pPr indent="-2667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sz="2600"/>
              <a:t>It works by detecting  the changes in blood oxygenation and flow that occurs in response to neural activity</a:t>
            </a:r>
          </a:p>
          <a:p>
            <a:pPr indent="-2667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sz="2600"/>
              <a:t>fMRI is used to produce activation maps showing which parts of the brain are involved in a particular mental process.</a:t>
            </a: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433025" y="716525"/>
            <a:ext cx="8750100" cy="7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fMRI Process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294350" y="1695049"/>
            <a:ext cx="9603300" cy="439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buSzPct val="100000"/>
            </a:pPr>
            <a:r>
              <a:rPr lang="en-US" sz="2600"/>
              <a:t>The sensitivity of fMRI in detecting neural activation is dependent on the relative level of</a:t>
            </a:r>
            <a:r>
              <a:rPr b="1" lang="en-US" sz="2600"/>
              <a:t> </a:t>
            </a:r>
            <a:r>
              <a:rPr lang="en-US" sz="2600"/>
              <a:t>signal and noise</a:t>
            </a:r>
            <a:r>
              <a:rPr b="1" lang="en-US" sz="2600"/>
              <a:t> </a:t>
            </a:r>
            <a:r>
              <a:rPr lang="en-US" sz="2600"/>
              <a:t>in the time-series data.</a:t>
            </a:r>
          </a:p>
          <a:p>
            <a:pPr indent="-393700" lvl="0" marL="457200" rtl="0" algn="just">
              <a:spcBef>
                <a:spcPts val="0"/>
              </a:spcBef>
              <a:buSzPct val="100000"/>
            </a:pPr>
            <a:r>
              <a:rPr lang="en-US" sz="2600"/>
              <a:t>the whole brain is represented/divided into a number of unit volumes called Voxels.</a:t>
            </a:r>
          </a:p>
          <a:p>
            <a:pPr indent="-393700" lvl="0" marL="457200" rtl="0" algn="just">
              <a:spcBef>
                <a:spcPts val="0"/>
              </a:spcBef>
              <a:buSzPct val="100000"/>
            </a:pPr>
            <a:r>
              <a:rPr lang="en-US" sz="2600"/>
              <a:t>This will helps in production of high dimensional  data </a:t>
            </a:r>
          </a:p>
          <a:p>
            <a:pPr indent="-393700" lvl="0" marL="457200" rtl="0" algn="just">
              <a:spcBef>
                <a:spcPts val="0"/>
              </a:spcBef>
              <a:buSzPct val="100000"/>
            </a:pPr>
            <a:r>
              <a:rPr lang="en-US" sz="2600"/>
              <a:t>An fMRI scanner measure the value of fMRI signals at all the points in a three </a:t>
            </a:r>
            <a:r>
              <a:rPr lang="en-US" sz="2600"/>
              <a:t>dimensional</a:t>
            </a:r>
            <a:r>
              <a:rPr lang="en-US" sz="2600"/>
              <a:t> grid every few seconds(4-6)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indent="0" lvl="0" marL="0" algn="just"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451575" y="801801"/>
            <a:ext cx="9603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Project Objective and Method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t/>
            </a:r>
            <a:endParaRPr sz="3000"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451575" y="1893625"/>
            <a:ext cx="96033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035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Our project is targeted on </a:t>
            </a:r>
            <a:r>
              <a:rPr lang="en-US" sz="2500"/>
              <a:t>to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make predictions whether an individual is reading a sentence or perceiving(seeing) a picture at a given time..</a:t>
            </a:r>
          </a:p>
          <a:p>
            <a:pPr indent="-2603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Neural network is trained with a picture and sentence data received from fMRI machine and able to predict for future problems(inputs).</a:t>
            </a:r>
          </a:p>
          <a:p>
            <a:pPr indent="-2603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1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Neural network classifier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used for classification of the data </a:t>
            </a:r>
            <a:r>
              <a:rPr lang="en-US" sz="2500"/>
              <a:t>collected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2603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MATLAB is used for implementation.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451579" y="773368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The Experiment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The experiment consists of a set of trials, and data is partitioned into trials.</a:t>
            </a: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The subject was shown a picture and sentence.</a:t>
            </a:r>
          </a:p>
          <a:p>
            <a: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The subject instructed to press a button to indicate whether the sentence correctly described the picture</a:t>
            </a:r>
          </a:p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7291" l="0" r="0" t="36185"/>
          <a:stretch/>
        </p:blipFill>
        <p:spPr>
          <a:xfrm>
            <a:off x="918450" y="2184775"/>
            <a:ext cx="10360374" cy="383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437" y="196237"/>
            <a:ext cx="23336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287" y="196237"/>
            <a:ext cx="25812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8262" y="196237"/>
            <a:ext cx="24098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97587" y="196237"/>
            <a:ext cx="21812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451579" y="804518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Timing within each such trial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4350" y="1703698"/>
            <a:ext cx="9603300" cy="41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The first stimulus (sentence or picture) was presented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Four seconds later the stimulus was removed.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Four seconds later the second stimulus was presented.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 rest period of 15 seconds  was added after the second stimulus was removed from the screen.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433025" y="774000"/>
            <a:ext cx="94692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D</a:t>
            </a:r>
            <a:r>
              <a:rPr lang="en-US" sz="3600"/>
              <a:t>ata structure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433025" y="1739825"/>
            <a:ext cx="10338900" cy="4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980000"/>
              </a:buClr>
              <a:buSzPct val="100000"/>
              <a:buChar char="●"/>
            </a:pPr>
            <a:r>
              <a:rPr lang="en-US" sz="3000"/>
              <a:t>meta</a:t>
            </a:r>
          </a:p>
          <a:p>
            <a:pPr indent="-381000" lvl="1" marL="914400" rtl="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provides information about the data set, e.g.: subject: '05710', ntrials: 54, nvoxels: 4634, dimx: 64, dimy: 64, dimz: 8</a:t>
            </a:r>
          </a:p>
          <a:p>
            <a:pPr indent="-419100" lvl="0" marL="457200">
              <a:spcBef>
                <a:spcPts val="0"/>
              </a:spcBef>
              <a:buClr>
                <a:srgbClr val="980000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info</a:t>
            </a:r>
          </a:p>
          <a:p>
            <a:pPr indent="-381000" lvl="1" marL="91440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This variable defines the experiment in terms of a sequence of 'trials'. Relevant fields are: cond: 2, firstStimulus: 'P'</a:t>
            </a:r>
          </a:p>
          <a:p>
            <a:pPr indent="-419100" lvl="0" marL="457200">
              <a:spcBef>
                <a:spcPts val="0"/>
              </a:spcBef>
              <a:buClr>
                <a:srgbClr val="980000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data</a:t>
            </a:r>
          </a:p>
          <a:p>
            <a:pPr indent="-381000" lvl="1" marL="914400">
              <a:spcBef>
                <a:spcPts val="0"/>
              </a:spcBef>
              <a:buClr>
                <a:srgbClr val="980000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This variable contains the raw observed data.  The fMRI data is a sequence of images collected over time, one image each 500 msec.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