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1" r:id="rId4"/>
    <p:sldId id="271" r:id="rId5"/>
    <p:sldId id="272" r:id="rId6"/>
    <p:sldId id="280" r:id="rId7"/>
    <p:sldId id="275" r:id="rId8"/>
    <p:sldId id="274" r:id="rId9"/>
    <p:sldId id="258" r:id="rId10"/>
    <p:sldId id="276" r:id="rId11"/>
    <p:sldId id="277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2" y="66"/>
      </p:cViewPr>
      <p:guideLst>
        <p:guide orient="horz" pos="11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0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1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CE0B-AD68-4F44-ABAE-47F56C470D0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1D08-AEB4-4890-8C4C-B53B7E57D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209005" y="627017"/>
            <a:ext cx="11730445" cy="123702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«ИНЖЕНЕРНАЯ 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ГРАФИКА»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часть «НАЧЕРТАТЕЛЬНАЯ ГЕОМЕТРИЯ»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Лектор АЗИМОВ ТАХИР ДЖУРАЕВИЧ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09005" y="1998616"/>
            <a:ext cx="11730445" cy="4493623"/>
          </a:xfrm>
        </p:spPr>
        <p:txBody>
          <a:bodyPr>
            <a:normAutofit lnSpcReduction="1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  <a:p>
            <a:pPr marL="342900" indent="-342900" algn="l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Т.Д. Конспект лекции по начертательной геометрии. Учебное пособие. Дополненное второе издание. Ташкент 2008, 156 стр.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Начертательная геометрия. Учебное пособия – Т.: ТГТУ, 2011. – 167 с.</a:t>
            </a:r>
          </a:p>
          <a:p>
            <a:pPr marL="342900" indent="-342900" algn="l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Т.Д. и другие. Сборник вопросов по первому промежуточному контролю знаний студентов по начертательной геометрии. Ташкент 2002, 98 стр.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Т.Д. Начертательная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и инженерная графика. Ташкент, Издательства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Адабиёт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учкунлари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2019. 216 стр.</a:t>
            </a:r>
          </a:p>
          <a:p>
            <a:pPr marL="342900" indent="-342900" algn="l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Т.Д., Алимова Д.К., Балтабаев К.К.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методический комплекс дисциплины «Инженерная и компьютерная графика» Ташкент 2022, 234 стр.</a:t>
            </a:r>
          </a:p>
          <a:p>
            <a:pPr marL="342900" indent="-342900" algn="l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www.twi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Конспект лекции по начертательной геометрии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Т.Д.Азимов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2008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/>
        </p:nvSpPr>
        <p:spPr bwMode="auto">
          <a:xfrm rot="10800000" flipV="1">
            <a:off x="204978" y="3671661"/>
            <a:ext cx="116910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Если в пространстве выбрать точку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таким образом, что проецирующий луч, проходящий через него, будет параллельным плоскости проекции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то в этом случае проекция точки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теоретически образуется в бесконечности.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 rot="10800000">
            <a:off x="1028233" y="2304256"/>
            <a:ext cx="1052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320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60192" y="113842"/>
            <a:ext cx="116910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Если точка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принадлежит плоскости проецирования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то проекция данной точки совпадает с положением самой точки       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т.е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endParaRPr lang="ru-RU" sz="3200" dirty="0"/>
          </a:p>
          <a:p>
            <a:pPr algn="just"/>
            <a:r>
              <a:rPr lang="ru-RU" sz="3200" dirty="0" smtClean="0"/>
              <a:t>Точки </a:t>
            </a:r>
            <a:r>
              <a:rPr lang="ru-RU" sz="3200" b="1" dirty="0"/>
              <a:t>А,В,С,</a:t>
            </a:r>
            <a:r>
              <a:rPr lang="en-US" sz="3200" b="1" dirty="0"/>
              <a:t>D</a:t>
            </a:r>
            <a:r>
              <a:rPr lang="ru-RU" sz="3200" dirty="0"/>
              <a:t> - собственные точки плоскости </a:t>
            </a:r>
            <a:r>
              <a:rPr lang="ru-RU" sz="3200" b="1" dirty="0"/>
              <a:t>Р</a:t>
            </a:r>
            <a:r>
              <a:rPr lang="ru-RU" sz="3200" dirty="0"/>
              <a:t>.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44089"/>
              </p:ext>
            </p:extLst>
          </p:nvPr>
        </p:nvGraphicFramePr>
        <p:xfrm>
          <a:off x="6205727" y="1975945"/>
          <a:ext cx="424280" cy="33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Уравнение" r:id="rId3" imgW="190417" imgH="152334" progId="Equation.3">
                  <p:embed/>
                </p:oleObj>
              </mc:Choice>
              <mc:Fallback>
                <p:oleObj name="Уравнение" r:id="rId3" imgW="190417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27" y="1975945"/>
                        <a:ext cx="424280" cy="33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007416" y="1834881"/>
            <a:ext cx="3198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(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)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Р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16637"/>
              </p:ext>
            </p:extLst>
          </p:nvPr>
        </p:nvGraphicFramePr>
        <p:xfrm>
          <a:off x="109728" y="758952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Уравнение" r:id="rId5" imgW="190417" imgH="152334" progId="Equation.3">
                  <p:embed/>
                </p:oleObj>
              </mc:Choice>
              <mc:Fallback>
                <p:oleObj name="Уравнение" r:id="rId5" imgW="190417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" y="758952"/>
                        <a:ext cx="1905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205727" y="1853270"/>
            <a:ext cx="16594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 = D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621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SK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|| Р 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Параллельное проецирование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Если проецирующие лучи взаимно параллельны, то такое проецирование называется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параллельным проецированием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</a:rPr>
              <a:t>В этом методе предполагается, что центр проецирования находится в бесконечности и, следовательно, задается направление проецирования </a:t>
            </a:r>
            <a:r>
              <a:rPr lang="en-US" sz="2800" b="1" dirty="0">
                <a:latin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</a:rPr>
              <a:t> (рис.2).</a:t>
            </a:r>
            <a:endParaRPr lang="ru-RU" sz="2800" b="1" dirty="0">
              <a:latin typeface="PANDA Times UZ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</a:rPr>
              <a:t> - направление проецирования (обычно задано)</a:t>
            </a:r>
            <a:endParaRPr lang="ru-RU" sz="2800" b="1" dirty="0">
              <a:latin typeface="PANDA Times UZ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Aa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</a:rPr>
              <a:t>[</a:t>
            </a:r>
            <a:r>
              <a:rPr lang="ru-RU" sz="2800" b="1" dirty="0" err="1">
                <a:latin typeface="Times New Roman" panose="02020603050405020304" pitchFamily="18" charset="0"/>
              </a:rPr>
              <a:t>Aa</a:t>
            </a:r>
            <a:r>
              <a:rPr lang="ru-RU" sz="2800" b="1" dirty="0">
                <a:latin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</a:rPr>
              <a:t> = a</a:t>
            </a:r>
            <a:r>
              <a:rPr lang="ru-RU" sz="2800" dirty="0">
                <a:latin typeface="Times New Roman" panose="02020603050405020304" pitchFamily="18" charset="0"/>
              </a:rPr>
              <a:t> – параллельная проекция пространственной точки </a:t>
            </a:r>
            <a:r>
              <a:rPr lang="ru-RU" sz="2800" b="1" dirty="0">
                <a:latin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</a:rPr>
              <a:t> на плоскости </a:t>
            </a:r>
            <a:r>
              <a:rPr lang="ru-RU" sz="2800" b="1" dirty="0">
                <a:latin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</a:rPr>
              <a:t>.</a:t>
            </a:r>
            <a:endParaRPr lang="ru-RU" sz="2800" b="1" dirty="0" smtClean="0">
              <a:latin typeface="PANDA Times UZ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Bb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||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[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Bb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 =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параллельная проекция пространственной точки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плоскости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араллелограмм 2"/>
          <p:cNvSpPr/>
          <p:nvPr/>
        </p:nvSpPr>
        <p:spPr>
          <a:xfrm>
            <a:off x="110456" y="2361991"/>
            <a:ext cx="6070888" cy="2743200"/>
          </a:xfrm>
          <a:prstGeom prst="parallelogram">
            <a:avLst>
              <a:gd name="adj" fmla="val 44619"/>
            </a:avLst>
          </a:prstGeom>
          <a:solidFill>
            <a:srgbClr val="ABF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134685" y="-10489"/>
            <a:ext cx="6369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S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8368" y="2689246"/>
            <a:ext cx="364758" cy="584775"/>
          </a:xfrm>
          <a:prstGeom prst="rect">
            <a:avLst/>
          </a:prstGeom>
          <a:solidFill>
            <a:srgbClr val="ABF99B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anose="020B0604020202020204" pitchFamily="34" charset="0"/>
              </a:rPr>
              <a:t>a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7831" y="542974"/>
            <a:ext cx="6008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A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468" y="4511230"/>
            <a:ext cx="377060" cy="580198"/>
          </a:xfrm>
          <a:prstGeom prst="rect">
            <a:avLst/>
          </a:prstGeom>
          <a:solidFill>
            <a:srgbClr val="ABF99B"/>
          </a:solidFill>
        </p:spPr>
        <p:txBody>
          <a:bodyPr wrap="square" rtlCol="0">
            <a:spAutoFit/>
          </a:bodyPr>
          <a:lstStyle/>
          <a:p>
            <a:r>
              <a:rPr lang="uz-Cyrl-UZ" sz="3200" b="1" i="1" dirty="0">
                <a:latin typeface="ISOCPEUR" panose="020B0604020202020204" pitchFamily="34" charset="0"/>
              </a:rPr>
              <a:t>Р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4996" y="4148543"/>
            <a:ext cx="594261" cy="584775"/>
          </a:xfrm>
          <a:prstGeom prst="rect">
            <a:avLst/>
          </a:prstGeom>
          <a:solidFill>
            <a:srgbClr val="ABF99B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b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9639" y="1751903"/>
            <a:ext cx="4298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B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697652" y="2760400"/>
            <a:ext cx="525967" cy="68884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34" idx="1"/>
          </p:cNvCxnSpPr>
          <p:nvPr/>
        </p:nvCxnSpPr>
        <p:spPr>
          <a:xfrm>
            <a:off x="2723324" y="725071"/>
            <a:ext cx="1709963" cy="2371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1977567" y="1021085"/>
            <a:ext cx="931124" cy="9182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36691" y="94761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3756165" y="3101617"/>
            <a:ext cx="730568" cy="111648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437107" y="1651400"/>
            <a:ext cx="506864" cy="71231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795305" y="51467"/>
            <a:ext cx="1033808" cy="146246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321158">
            <a:off x="3117174" y="3636586"/>
            <a:ext cx="340158" cy="707886"/>
          </a:xfrm>
          <a:prstGeom prst="rect">
            <a:avLst/>
          </a:prstGeom>
          <a:solidFill>
            <a:srgbClr val="ABF99B"/>
          </a:solidFill>
        </p:spPr>
        <p:txBody>
          <a:bodyPr wrap="non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720626" y="1605860"/>
            <a:ext cx="1994121" cy="2699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427851" y="4252816"/>
            <a:ext cx="2249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05139" y="184611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611209" y="417141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12199" y="307531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71830" y="3596779"/>
                <a:ext cx="440826" cy="492443"/>
              </a:xfrm>
              <a:prstGeom prst="rect">
                <a:avLst/>
              </a:prstGeom>
              <a:solidFill>
                <a:srgbClr val="ABF99B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ru-RU" sz="32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30" y="3596779"/>
                <a:ext cx="44082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78759"/>
              </p:ext>
            </p:extLst>
          </p:nvPr>
        </p:nvGraphicFramePr>
        <p:xfrm>
          <a:off x="6511483" y="184882"/>
          <a:ext cx="5357596" cy="6669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7596">
                  <a:extLst>
                    <a:ext uri="{9D8B030D-6E8A-4147-A177-3AD203B41FA5}">
                      <a16:colId xmlns:a16="http://schemas.microsoft.com/office/drawing/2014/main" val="4191658875"/>
                    </a:ext>
                  </a:extLst>
                </a:gridCol>
              </a:tblGrid>
              <a:tr h="66693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ru-RU" sz="2800" dirty="0">
                          <a:effectLst/>
                        </a:rPr>
                        <a:t> - угол наклона проецирующего луча к плоскости проекции Р.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&lt;</a:t>
                      </a: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ru-RU" sz="2800" dirty="0">
                          <a:effectLst/>
                        </a:rPr>
                        <a:t>=Р ^ (</a:t>
                      </a:r>
                      <a:r>
                        <a:rPr lang="en-US" sz="2800" dirty="0">
                          <a:effectLst/>
                        </a:rPr>
                        <a:t>S</a:t>
                      </a:r>
                      <a:r>
                        <a:rPr lang="ru-RU" sz="2800" dirty="0">
                          <a:effectLst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При </a:t>
                      </a: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ru-RU" sz="2800" dirty="0">
                          <a:effectLst/>
                        </a:rPr>
                        <a:t> </a:t>
                      </a: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ru-RU" sz="2800" dirty="0">
                          <a:effectLst/>
                        </a:rPr>
                        <a:t> 90</a:t>
                      </a:r>
                      <a:r>
                        <a:rPr lang="ru-RU" sz="2800" baseline="30000" dirty="0">
                          <a:effectLst/>
                        </a:rPr>
                        <a:t>0</a:t>
                      </a:r>
                      <a:r>
                        <a:rPr lang="ru-RU" sz="2800" dirty="0">
                          <a:effectLst/>
                        </a:rPr>
                        <a:t>, параллельное проецирование называется косоугольным проецированием.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При </a:t>
                      </a: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ru-RU" sz="2800" dirty="0">
                          <a:effectLst/>
                        </a:rPr>
                        <a:t> = 90</a:t>
                      </a:r>
                      <a:r>
                        <a:rPr lang="ru-RU" sz="2800" baseline="30000" dirty="0">
                          <a:effectLst/>
                        </a:rPr>
                        <a:t>0  </a:t>
                      </a:r>
                      <a:r>
                        <a:rPr lang="ru-RU" sz="2800" dirty="0">
                          <a:effectLst/>
                        </a:rPr>
                        <a:t>проецирование называется прямоугольным (ортогональным) проецированием</a:t>
                      </a:r>
                      <a:r>
                        <a:rPr lang="ru-RU" sz="2800" dirty="0" smtClean="0">
                          <a:effectLst/>
                        </a:rPr>
                        <a:t>.</a:t>
                      </a:r>
                    </a:p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28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160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6888" y="5191734"/>
            <a:ext cx="11329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</a:t>
            </a:r>
            <a:r>
              <a:rPr lang="ru-RU" sz="3200" dirty="0" smtClean="0">
                <a:solidFill>
                  <a:srgbClr val="0070C0"/>
                </a:solidFill>
              </a:rPr>
              <a:t>Метод </a:t>
            </a:r>
            <a:r>
              <a:rPr lang="ru-RU" sz="3200" dirty="0">
                <a:solidFill>
                  <a:srgbClr val="0070C0"/>
                </a:solidFill>
              </a:rPr>
              <a:t>прямоугольного проецирования создал в конце </a:t>
            </a:r>
            <a:r>
              <a:rPr lang="en-US" sz="3200" dirty="0">
                <a:solidFill>
                  <a:srgbClr val="0070C0"/>
                </a:solidFill>
              </a:rPr>
              <a:t>XVIII</a:t>
            </a:r>
            <a:r>
              <a:rPr lang="ru-RU" sz="3200" dirty="0">
                <a:solidFill>
                  <a:srgbClr val="0070C0"/>
                </a:solidFill>
              </a:rPr>
              <a:t> века французский ученый </a:t>
            </a:r>
            <a:r>
              <a:rPr lang="ru-RU" sz="3200" dirty="0" err="1">
                <a:solidFill>
                  <a:srgbClr val="0070C0"/>
                </a:solidFill>
              </a:rPr>
              <a:t>Гаспар</a:t>
            </a:r>
            <a:r>
              <a:rPr lang="ru-RU" sz="3200" dirty="0">
                <a:solidFill>
                  <a:srgbClr val="0070C0"/>
                </a:solidFill>
              </a:rPr>
              <a:t> Монж (1746-1818) и положил основу науки – начертательная геометрия. </a:t>
            </a:r>
          </a:p>
          <a:p>
            <a:r>
              <a:rPr lang="ru-RU" sz="3200" dirty="0">
                <a:solidFill>
                  <a:srgbClr val="0070C0"/>
                </a:solidFill>
              </a:rPr>
              <a:t> 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26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  <p:bldP spid="14" grpId="0" animBg="1"/>
      <p:bldP spid="17" grpId="0" animBg="1"/>
      <p:bldP spid="19" grpId="0" animBg="1"/>
      <p:bldP spid="32" grpId="0" animBg="1"/>
      <p:bldP spid="28" grpId="0" animBg="1"/>
      <p:bldP spid="35" grpId="0" animBg="1"/>
      <p:bldP spid="33" grpId="0" animBg="1"/>
      <p:bldP spid="34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5488" y="555843"/>
            <a:ext cx="1151229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параллельного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проецирования.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Проекция точки на плоскости есть точка.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Проекция прямой на плоскости проекции есть прямая.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точка принадлежит прямой, то её проекция на плоскости проекции также принадлежит прямой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Проекции параллельных прямых на плоскости проекции также взаимно параллельны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200" dirty="0"/>
          </a:p>
          <a:p>
            <a:r>
              <a:rPr lang="ru-RU" sz="3200" dirty="0" smtClean="0">
                <a:solidFill>
                  <a:srgbClr val="FF0000"/>
                </a:solidFill>
              </a:rPr>
              <a:t>   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слова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Проекция, центральное проецирование, параллельное проецирование, ортогональное проецирование, центр проецирование, луч, плоскость проекции, точка. </a:t>
            </a:r>
          </a:p>
        </p:txBody>
      </p:sp>
    </p:spTree>
    <p:extLst>
      <p:ext uri="{BB962C8B-B14F-4D97-AF65-F5344CB8AC3E}">
        <p14:creationId xmlns:p14="http://schemas.microsoft.com/office/powerpoint/2010/main" val="1809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489167"/>
            <a:ext cx="9640824" cy="3958044"/>
          </a:xfrm>
        </p:spPr>
        <p:txBody>
          <a:bodyPr>
            <a:noAutofit/>
          </a:bodyPr>
          <a:lstStyle/>
          <a:p>
            <a:r>
              <a:rPr lang="uz-Cyrl-UZ" sz="13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</a:t>
            </a:r>
            <a:r>
              <a:rPr lang="ru-RU" sz="13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е!</a:t>
            </a:r>
            <a:endParaRPr lang="ru-RU" sz="13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31" y="365125"/>
            <a:ext cx="11717383" cy="1325563"/>
          </a:xfrm>
        </p:spPr>
        <p:txBody>
          <a:bodyPr>
            <a:noAutofit/>
          </a:bodyPr>
          <a:lstStyle/>
          <a:p>
            <a:pPr algn="ctr"/>
            <a:r>
              <a:rPr lang="ru-RU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ЧЕРТЕЖНЫЕ ПРЕДНАДЛЕЖНОСТИ</a:t>
            </a:r>
            <a:endParaRPr lang="ru-RU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1" y="1825625"/>
            <a:ext cx="11717383" cy="4351338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Карандаши чертежные М, ТМ, Т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Карандаши цветные – синий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красний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Линейки мерительные – 30 см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Линейки треугольные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Резина стиральная</a:t>
            </a:r>
          </a:p>
          <a:p>
            <a:pPr marL="342900" indent="-342900">
              <a:buAutoNum type="arabicPeriod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Линейко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лекало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Циркуль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Чертежные бумаги А 3 (420х297)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Тетрадь (баннер) в клетку для конспекта лекции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адрес лекции по начертательной геометрии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8643"/>
            <a:ext cx="121920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ЛЕКЦИЯ.</a:t>
            </a:r>
            <a:endParaRPr lang="en-US" sz="7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7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начертательной геометрии, её задачи и </a:t>
            </a:r>
            <a:endParaRPr lang="en-US" sz="7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подготовки бакалавра. </a:t>
            </a:r>
            <a:endParaRPr lang="en-US" sz="7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0536" y="-1721421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дение</a:t>
            </a:r>
            <a:endParaRPr lang="ru-RU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272" y="566230"/>
            <a:ext cx="11649456" cy="3054794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целям курса «Начертательная геометрия» относятся: развитие пространственного представления и конструктивно-геометрического мышления, развитие способности к анализу,  синтезу и обобщению  способов проектирования различных геометрических, а также технических объектов , изучение, составление чертежей.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курса: изучение способов изображения пространственных форм на плоскости и применение его теоретических основ для решения проектируемых различных технических, конструкторских задач путём геометрических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построений.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В основе изучения курса «Начертательная геометрия» лежат изучение и проецирование геометрических образов трехмерного пространства на координатные плоскости проекции: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цисса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ордината,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аппликата.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Начертательная геометрия как учебная дисциплина первые была издана французским ученым-инженером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Гаспаром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Монжом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1798 году.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911" y="1502229"/>
            <a:ext cx="1157630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Гаспар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Монж разработал метод проецирования на две взаимно перпендикулярное плоскости проекции. Поэтому ортогональное проецирование в курсе «Начертательной геометрии» назван именем Монжа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Гаспар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Монж разработал метод проецирования на две взаимно перпендикулярное плоскости проекции. Поэтому ортогональное проецирование в курсе «Начертательной геометрии» назван именем Монжа.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3" y="193963"/>
            <a:ext cx="11859489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ЛЕКЦИЯ.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начертательной геометрии, её задачи и роль при подготовки бакалавра. Методы проецирования. Метод Монжа.</a:t>
            </a:r>
            <a:b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НАЧЕРТАТЕЛЬНОЙ ГЕОМЕТРИИ, ЕЁ ЗАДАЧИ</a:t>
            </a:r>
            <a:b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3" y="1910916"/>
            <a:ext cx="1185948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Начертательная геометрия является специальным разделом математики, в котором рассматриваются следующие основные задачи: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Способы проецирования пространственных форм геометрических тел (точек, прямых, плоскостей и поверхностей) на плоскость.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Изучение и анализ геометрических свойств форм пространственных тел по их эпюрам (плоским чертежам).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Решение пространственных геометрических задач графическими способами.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2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-140725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ПРОЕЦИРОВАНИЯ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836" y="370748"/>
            <a:ext cx="11585448" cy="165576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Проецирование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мысленный процесс получения изображения предметов на плоскости при помощи пучка воображаемых проецирующих лучей.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направления проецирующих лучей различают два метода проецирования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Центральное проецирование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проецирующие лучи исходят из одной точки, то такое проецирование называется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метода заключается в том, что задается центр проецирования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неподвижным и все проецирующие лучи исходят из этой неподвижной точки.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6032" y="1864698"/>
            <a:ext cx="1165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в пространстве даны точки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А,В,С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(рис.1.), необходимо получить их проекции на плоскости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этого из этих точек проводим проецирующие лучи, проходящие из центра проецирования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Проецирующие лучи, пересекаясь с плоскостью проекции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образуют точки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Эти точки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являются проекциями пространственных точек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А,В,С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плоскости проекции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386" y="-7096"/>
            <a:ext cx="12194034" cy="68637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/>
          </a:p>
        </p:txBody>
      </p:sp>
      <p:sp>
        <p:nvSpPr>
          <p:cNvPr id="4" name="Параллелограмм 3"/>
          <p:cNvSpPr/>
          <p:nvPr/>
        </p:nvSpPr>
        <p:spPr>
          <a:xfrm>
            <a:off x="234594" y="3522133"/>
            <a:ext cx="7044267" cy="2362199"/>
          </a:xfrm>
          <a:prstGeom prst="parallelogram">
            <a:avLst>
              <a:gd name="adj" fmla="val 65502"/>
            </a:avLst>
          </a:prstGeom>
          <a:solidFill>
            <a:srgbClr val="ABF99B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015177" y="1225472"/>
            <a:ext cx="1050953" cy="3869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4215162" y="2063501"/>
            <a:ext cx="545201" cy="340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058614" y="1236133"/>
            <a:ext cx="2980830" cy="3223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791" y="5366194"/>
            <a:ext cx="377060" cy="58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solidFill>
                  <a:schemeClr val="accent2">
                    <a:lumMod val="75000"/>
                  </a:schemeClr>
                </a:solidFill>
              </a:rPr>
              <a:t>Р</a:t>
            </a:r>
            <a:endParaRPr lang="ru-RU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2622" y="497751"/>
            <a:ext cx="63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ISOCPEUR" panose="020B0604020202020204" pitchFamily="34" charset="0"/>
              </a:rPr>
              <a:t>S</a:t>
            </a:r>
            <a:endParaRPr lang="ru-RU" sz="4000" b="1" i="1" dirty="0">
              <a:latin typeface="ISOCPEUR" panose="020B0604020202020204" pitchFamily="34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326718" y="2025249"/>
            <a:ext cx="260449" cy="777081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-120000" flipH="1">
            <a:off x="4468180" y="2677713"/>
            <a:ext cx="230636" cy="74324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356986" y="1263378"/>
            <a:ext cx="853962" cy="494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20000" flipH="1">
            <a:off x="3253654" y="2511025"/>
            <a:ext cx="594868" cy="67352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101421" y="1222069"/>
            <a:ext cx="1079535" cy="313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5134490" y="1255749"/>
            <a:ext cx="23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6" idx="0"/>
          </p:cNvCxnSpPr>
          <p:nvPr/>
        </p:nvCxnSpPr>
        <p:spPr>
          <a:xfrm flipH="1">
            <a:off x="4788530" y="1164133"/>
            <a:ext cx="287202" cy="366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40849" y="4087153"/>
            <a:ext cx="36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anose="020B0604020202020204" pitchFamily="34" charset="0"/>
              </a:rPr>
              <a:t>a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4175977" y="2034393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689892" y="2327152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2083711" y="4429006"/>
            <a:ext cx="1989211" cy="6361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996132" y="5005899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4108786" y="4666647"/>
            <a:ext cx="59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b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15249" y="4431281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c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68879" y="6014914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600" b="1" dirty="0">
                <a:solidFill>
                  <a:srgbClr val="0070C0"/>
                </a:solidFill>
                <a:latin typeface="ISOCPEUR" panose="020B0604020202020204" pitchFamily="34" charset="0"/>
              </a:rPr>
              <a:t>С</a:t>
            </a:r>
            <a:r>
              <a:rPr lang="en-US" sz="2400" b="1" dirty="0" smtClean="0">
                <a:latin typeface="ISOCPEUR" panose="020B0604020202020204" pitchFamily="34" charset="0"/>
              </a:rPr>
              <a:t> </a:t>
            </a:r>
            <a:endParaRPr lang="ru-RU" sz="2400" b="1" dirty="0">
              <a:latin typeface="ISOCPEUR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985732" y="1164133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7361065" y="1200709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128987" y="4271280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7473988" y="829450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K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880631" y="4369322"/>
                <a:ext cx="10344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31" y="4369322"/>
                <a:ext cx="10344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227197" y="2275161"/>
            <a:ext cx="39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B </a:t>
            </a:r>
            <a:endParaRPr lang="ru-RU" sz="36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59678" y="1583408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A</a:t>
            </a:r>
            <a:r>
              <a:rPr lang="en-US" sz="24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4853888" y="2707992"/>
            <a:ext cx="97469" cy="114796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88" y="4534756"/>
            <a:ext cx="249958" cy="274344"/>
          </a:xfrm>
          <a:prstGeom prst="rect">
            <a:avLst/>
          </a:prstGeom>
        </p:spPr>
      </p:pic>
      <p:cxnSp>
        <p:nvCxnSpPr>
          <p:cNvPr id="41" name="Прямая соединительная линия 40"/>
          <p:cNvCxnSpPr/>
          <p:nvPr/>
        </p:nvCxnSpPr>
        <p:spPr>
          <a:xfrm flipH="1">
            <a:off x="4701306" y="4780376"/>
            <a:ext cx="85783" cy="114184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4648597" y="641397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684309" y="5946392"/>
            <a:ext cx="9119" cy="467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53300" y="4645663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78054" y="43787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780260" y="705768"/>
            <a:ext cx="74152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</a:rPr>
              <a:t>   Р</a:t>
            </a:r>
            <a:r>
              <a:rPr lang="ru-RU" sz="2400" dirty="0" smtClean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- плоскость проекций.</a:t>
            </a:r>
            <a:endParaRPr lang="ru-RU" sz="2400" b="1" dirty="0">
              <a:latin typeface="PANDA Times UZ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центр проецирования.</a:t>
            </a: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А,В,С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точки 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трёхмерном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лучи 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проецирования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центральная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 пространственной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точки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плоскости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центральная 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пространственной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центральная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проекция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пространственной</a:t>
            </a: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40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animBg="1"/>
      <p:bldP spid="49" grpId="0" animBg="1"/>
      <p:bldP spid="52" grpId="0" animBg="1"/>
      <p:bldP spid="58" grpId="0"/>
      <p:bldP spid="63" grpId="0"/>
      <p:bldP spid="67" grpId="0"/>
      <p:bldP spid="68" grpId="0" animBg="1"/>
      <p:bldP spid="69" grpId="0" animBg="1"/>
      <p:bldP spid="70" grpId="0"/>
      <p:bldP spid="72" grpId="0"/>
      <p:bldP spid="81" grpId="0"/>
      <p:bldP spid="82" grpId="0"/>
      <p:bldP spid="44" grpId="0" animBg="1"/>
      <p:bldP spid="43" grpId="0" animBg="1"/>
      <p:bldP spid="3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1625</TotalTime>
  <Words>896</Words>
  <Application>Microsoft Office PowerPoint</Application>
  <PresentationFormat>Широкоэкранный</PresentationFormat>
  <Paragraphs>112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ISOCPEUR</vt:lpstr>
      <vt:lpstr>PANDA Times UZ</vt:lpstr>
      <vt:lpstr>Symbol</vt:lpstr>
      <vt:lpstr>Times New Roman</vt:lpstr>
      <vt:lpstr>Тема Office</vt:lpstr>
      <vt:lpstr>Уравнение</vt:lpstr>
      <vt:lpstr>Предмет «ИНЖЕНЕРНАЯ И КОМПЬЮТЕРНАЯ ГРАФИКА» Первая часть «НАЧЕРТАТЕЛЬНАЯ ГЕОМЕТРИЯ» Лектор АЗИМОВ ТАХИР ДЖУРАЕВИЧ</vt:lpstr>
      <vt:lpstr>ЧЕРТЕЖНЫЕ ПРЕДНАДЛЕЖНОСТИ</vt:lpstr>
      <vt:lpstr>Презентация PowerPoint</vt:lpstr>
      <vt:lpstr>Введение</vt:lpstr>
      <vt:lpstr>Презентация PowerPoint</vt:lpstr>
      <vt:lpstr> 1 - ЛЕКЦИЯ. Предмет начертательной геометрии, её задачи и роль при подготовки бакалавра. Методы проецирования. Метод Монжа. ПРЕДМЕТ НАЧЕРТАТЕЛЬНОЙ ГЕОМЕТРИИ, ЕЁ ЗАДАЧИ </vt:lpstr>
      <vt:lpstr>МЕТОДЫ ПРОЕЦИРОВАНИЯ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</cp:lastModifiedBy>
  <cp:revision>123</cp:revision>
  <dcterms:created xsi:type="dcterms:W3CDTF">2022-06-24T05:36:28Z</dcterms:created>
  <dcterms:modified xsi:type="dcterms:W3CDTF">2023-09-13T07:11:44Z</dcterms:modified>
</cp:coreProperties>
</file>