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7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2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5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02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0444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75350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47668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083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5103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7910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649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655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068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015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5081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624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417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214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18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749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FAC8CC4-E008-4F26-8980-B4092EC38B7C}" type="datetimeFigureOut">
              <a:rPr lang="ru-RU" smtClean="0"/>
              <a:pPr/>
              <a:t>12.09.2023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24DD46B-EADB-4A11-B7EC-654A50FC9F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84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039148" cy="3981976"/>
          </a:xfrm>
        </p:spPr>
        <p:txBody>
          <a:bodyPr>
            <a:normAutofit/>
          </a:bodyPr>
          <a:lstStyle/>
          <a:p>
            <a:br>
              <a:rPr lang="ru-RU" dirty="0"/>
            </a:b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1- MA’RUZA. </a:t>
            </a:r>
            <a:br>
              <a:rPr lang="en-US" b="1" dirty="0">
                <a:latin typeface="Times New Roman" pitchFamily="18" charset="0"/>
                <a:cs typeface="Times New Roman" pitchFamily="18" charset="0"/>
              </a:rPr>
            </a:b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Chizma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geometriya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fani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vazifalari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bakalavrlar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tayyorlashdagi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b="1" dirty="0" err="1">
                <a:latin typeface="Times New Roman" pitchFamily="18" charset="0"/>
                <a:cs typeface="Times New Roman" pitchFamily="18" charset="0"/>
              </a:rPr>
              <a:t>o’rni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2064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238537" y="303010"/>
            <a:ext cx="11722804" cy="62337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	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Chizma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geometriya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matematika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fanining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maxsus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tarmoqlaridan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bo’lib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unda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quyidagi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asosiy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masalalar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ko’rib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chiqiladi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Fazoviy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jismlarni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nuqta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to’g’ri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chiziq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tekislik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sirt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ni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tekislikda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tasvir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usullari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Jismlarning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epyuri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tekis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chizmasi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bo’yicha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uning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geometrik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xossalarini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tekshirish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Fazoda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geometrik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jismlarning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joylashishiga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oid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masalalarni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grafika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yordamida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yechish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Chizma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geometriya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barcha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texnika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yo’nalishidagi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oliy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o’quv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yurtlarining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talabalari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fan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sifatida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o’qitiladi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. U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texnika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yo’nalishidagi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bo’lajak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bakalavrlarning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fazoviy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tasavvurlarini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o’stiradi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boyitadi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kelajakda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yangi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mashina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mexanizmlarning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texnologiyalarning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loyixalarini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yaratishga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asos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600" cap="none" dirty="0" err="1">
                <a:latin typeface="Times New Roman" pitchFamily="18" charset="0"/>
                <a:cs typeface="Times New Roman" pitchFamily="18" charset="0"/>
              </a:rPr>
              <a:t>soladi</a:t>
            </a:r>
            <a:r>
              <a:rPr lang="en-US" sz="2600" cap="none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2600" cap="none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36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56591" y="159026"/>
            <a:ext cx="10721635" cy="576471"/>
          </a:xfrm>
        </p:spPr>
        <p:txBody>
          <a:bodyPr>
            <a:normAutofit fontScale="90000"/>
          </a:bodyPr>
          <a:lstStyle/>
          <a:p>
            <a:r>
              <a:rPr lang="en-US" dirty="0"/>
              <a:t>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PROYEKSIYALASH USULLARI 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quarter" idx="13"/>
          </p:nvPr>
        </p:nvSpPr>
        <p:spPr>
          <a:xfrm>
            <a:off x="457199" y="506627"/>
            <a:ext cx="11407973" cy="6128951"/>
          </a:xfrm>
        </p:spPr>
        <p:txBody>
          <a:bodyPr>
            <a:normAutofit fontScale="70000" lnSpcReduction="20000"/>
          </a:bodyPr>
          <a:lstStyle/>
          <a:p>
            <a:endParaRPr lang="ru-RU" dirty="0"/>
          </a:p>
          <a:p>
            <a:pPr marL="0" indent="0" algn="just">
              <a:buNone/>
            </a:pPr>
            <a:r>
              <a:rPr lang="en-US" sz="3300" cap="none" dirty="0"/>
              <a:t>	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Geometrik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jismlarning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biror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tekislikdagi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proyeksiyasini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hosil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qilish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jarayoni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sz="3300" b="1" cap="none" dirty="0" err="1">
                <a:latin typeface="Times New Roman" pitchFamily="18" charset="0"/>
                <a:cs typeface="Times New Roman" pitchFamily="18" charset="0"/>
              </a:rPr>
              <a:t>proyeksiyalash</a:t>
            </a:r>
            <a:r>
              <a:rPr lang="en-US" sz="3300" b="1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deb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ataladi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Proyeksiyalovchi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nurlarning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yo’nalishiga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qarab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proyeksiyalash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usullari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ikkiga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bo’linadi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r>
              <a:rPr lang="en-US" sz="3300" b="1" cap="none" dirty="0"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3300" b="1" cap="none" dirty="0" err="1">
                <a:latin typeface="Times New Roman" pitchFamily="18" charset="0"/>
                <a:cs typeface="Times New Roman" pitchFamily="18" charset="0"/>
              </a:rPr>
              <a:t>Markaziy</a:t>
            </a:r>
            <a:r>
              <a:rPr lang="en-US" sz="3300" b="1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cap="none" dirty="0" err="1">
                <a:latin typeface="Times New Roman" pitchFamily="18" charset="0"/>
                <a:cs typeface="Times New Roman" pitchFamily="18" charset="0"/>
              </a:rPr>
              <a:t>proyeksiyalash</a:t>
            </a:r>
            <a:r>
              <a:rPr lang="en-US" sz="3300" b="1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cap="none" dirty="0" err="1">
                <a:latin typeface="Times New Roman" pitchFamily="18" charset="0"/>
                <a:cs typeface="Times New Roman" pitchFamily="18" charset="0"/>
              </a:rPr>
              <a:t>usuli</a:t>
            </a:r>
            <a:r>
              <a:rPr lang="en-US" sz="3300" b="1" cap="none" dirty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3300" cap="none" dirty="0"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Narsaning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proyeksiyasini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hosil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qiluvchi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proyeksiyalovchi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nurlar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bir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nuqtadan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chiqqan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bo’lsa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bunday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proyeksiyalash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cap="none" dirty="0" err="1">
                <a:latin typeface="Times New Roman" pitchFamily="18" charset="0"/>
                <a:cs typeface="Times New Roman" pitchFamily="18" charset="0"/>
              </a:rPr>
              <a:t>markaziy</a:t>
            </a:r>
            <a:r>
              <a:rPr lang="en-US" sz="3300" b="1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cap="none" dirty="0" err="1">
                <a:latin typeface="Times New Roman" pitchFamily="18" charset="0"/>
                <a:cs typeface="Times New Roman" pitchFamily="18" charset="0"/>
              </a:rPr>
              <a:t>proyeksiyalash</a:t>
            </a:r>
            <a:r>
              <a:rPr lang="en-US" sz="3300" b="1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deb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ataladi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	Bu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usulning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asosiy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mohiyati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shundan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iboratki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bunda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proyeksiyalash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markazi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cap="none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deb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ataluvchi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qo’zg’almas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nuqta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beriladi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va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hamma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proyeksiyalash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nurlari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qo’zg’almas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nuqtadan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o’tadi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Masalan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fazoda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cap="none" dirty="0">
                <a:latin typeface="Times New Roman" pitchFamily="18" charset="0"/>
                <a:cs typeface="Times New Roman" pitchFamily="18" charset="0"/>
              </a:rPr>
              <a:t>a, b, c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nuqtalar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berilgan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(1-chizma),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ularning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cap="none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tekislikdagi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proyeksiyalarini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chizish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kerak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Buning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uchun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shu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nuqtalarni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proyeksiyalash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markazi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cap="none" dirty="0">
                <a:latin typeface="Times New Roman" pitchFamily="18" charset="0"/>
                <a:cs typeface="Times New Roman" pitchFamily="18" charset="0"/>
              </a:rPr>
              <a:t>S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tutashtiruvchi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proyeksiyalovchi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nurlar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o’tkazilsa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nurlar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cap="none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proyeksiyalar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tekisligi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bilan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kesishib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cap="none" dirty="0">
                <a:latin typeface="Times New Roman" pitchFamily="18" charset="0"/>
                <a:cs typeface="Times New Roman" pitchFamily="18" charset="0"/>
              </a:rPr>
              <a:t>a, b, c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nuqtalarni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hosil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qiladi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. Bu </a:t>
            </a:r>
            <a:r>
              <a:rPr lang="en-US" sz="3300" b="1" cap="none" dirty="0">
                <a:latin typeface="Times New Roman" pitchFamily="18" charset="0"/>
                <a:cs typeface="Times New Roman" pitchFamily="18" charset="0"/>
              </a:rPr>
              <a:t>a, b, c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nuqtalar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fazodagi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cap="none" dirty="0">
                <a:latin typeface="Times New Roman" pitchFamily="18" charset="0"/>
                <a:cs typeface="Times New Roman" pitchFamily="18" charset="0"/>
              </a:rPr>
              <a:t>A, B, C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nuqtalarning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b="1" cap="none" dirty="0">
                <a:latin typeface="Times New Roman" pitchFamily="18" charset="0"/>
                <a:cs typeface="Times New Roman" pitchFamily="18" charset="0"/>
              </a:rPr>
              <a:t>P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tekislikdagi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300" cap="none" dirty="0" err="1">
                <a:latin typeface="Times New Roman" pitchFamily="18" charset="0"/>
                <a:cs typeface="Times New Roman" pitchFamily="18" charset="0"/>
              </a:rPr>
              <a:t>proyeksiyasidir</a:t>
            </a:r>
            <a:r>
              <a:rPr lang="en-US" sz="3300" cap="none" dirty="0">
                <a:latin typeface="Times New Roman" pitchFamily="18" charset="0"/>
                <a:cs typeface="Times New Roman" pitchFamily="18" charset="0"/>
              </a:rPr>
              <a:t>. </a:t>
            </a:r>
            <a:endParaRPr lang="ru-RU" sz="3300" cap="none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ru-RU" sz="2600" cap="none" dirty="0"/>
          </a:p>
        </p:txBody>
      </p:sp>
    </p:spTree>
    <p:extLst>
      <p:ext uri="{BB962C8B-B14F-4D97-AF65-F5344CB8AC3E}">
        <p14:creationId xmlns:p14="http://schemas.microsoft.com/office/powerpoint/2010/main" val="13937866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7129848" y="1581"/>
            <a:ext cx="4868563" cy="55861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proyeksiyalar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tekisligi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S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proyeksiyalash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markazi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A,B,C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fazodagi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nuqtalar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[SA), [SB), [SC)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proyeksiyalovchi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nurlar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</a:p>
          <a:p>
            <a:r>
              <a:rPr lang="en-US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[SA) 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∩ </a:t>
            </a:r>
            <a:r>
              <a:rPr lang="en-US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P= a 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–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fazodagi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nuqtaning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markaziy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proyeksiyasi</a:t>
            </a:r>
            <a:endParaRPr lang="en-US" sz="19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[SB) 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∩ </a:t>
            </a:r>
            <a:r>
              <a:rPr lang="en-US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P= b 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fazodagi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B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nuqtaning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markaziy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proyeksiyasi</a:t>
            </a:r>
            <a:endParaRPr lang="en-US" sz="19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[SC) 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∩ </a:t>
            </a:r>
            <a:r>
              <a:rPr lang="en-US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P= c 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fazodagi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C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nuqtaning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markaziy</a:t>
            </a:r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19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proyeksiyasi</a:t>
            </a:r>
            <a:endParaRPr lang="en-US" sz="19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19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 fazoda emas, balki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 tekisligiga tegishli deb olsak, u holda</a:t>
            </a:r>
            <a:r>
              <a:rPr lang="tr-TR" sz="19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uning markaziy proyeksiyasi</a:t>
            </a:r>
            <a:r>
              <a:rPr lang="tr-TR" sz="19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o’zi bilan</a:t>
            </a:r>
            <a:r>
              <a:rPr lang="tr-TR" sz="19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tr-TR" sz="19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 tekisligiga</a:t>
            </a:r>
            <a:r>
              <a:rPr lang="tr-TR" sz="1900" spc="3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ustma – ust tushadi ya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ni</a:t>
            </a:r>
            <a:r>
              <a:rPr lang="tr-TR" sz="19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tr-TR" sz="1900" dirty="0">
                <a:latin typeface="Symbol" panose="05050102010706020507" pitchFamily="18" charset="2"/>
                <a:ea typeface="Times New Roman" panose="02020603050405020304" pitchFamily="18" charset="0"/>
              </a:rPr>
              <a:t>·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)</a:t>
            </a:r>
            <a:r>
              <a:rPr lang="tr-TR" sz="1900" b="1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tr-TR" sz="19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Symbol" panose="05050102010706020507" pitchFamily="18" charset="2"/>
                <a:ea typeface="Times New Roman" panose="02020603050405020304" pitchFamily="18" charset="0"/>
              </a:rPr>
              <a:t>Î</a:t>
            </a:r>
            <a:r>
              <a:rPr lang="tr-TR" sz="19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tr-TR" sz="19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Symbol" panose="05050102010706020507" pitchFamily="18" charset="2"/>
                <a:ea typeface="Times New Roman" panose="02020603050405020304" pitchFamily="18" charset="0"/>
              </a:rPr>
              <a:t>Þ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d</a:t>
            </a:r>
            <a:r>
              <a:rPr lang="tr-TR" sz="1900" b="1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 D.</a:t>
            </a:r>
            <a:endParaRPr lang="en-US" sz="19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A,</a:t>
            </a:r>
            <a:r>
              <a:rPr lang="tr-TR" sz="19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B,</a:t>
            </a:r>
            <a:r>
              <a:rPr lang="tr-TR" sz="19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C, D</a:t>
            </a:r>
            <a:r>
              <a:rPr lang="tr-TR" sz="1900" b="1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nuqtalar</a:t>
            </a:r>
            <a:r>
              <a:rPr lang="tr-TR" sz="19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tr-TR" sz="19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tr-TR" sz="19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tekislikka</a:t>
            </a:r>
            <a:r>
              <a:rPr lang="tr-TR" sz="190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xos</a:t>
            </a:r>
            <a:r>
              <a:rPr lang="tr-TR" sz="19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nuqtalardir.</a:t>
            </a:r>
            <a:endParaRPr lang="ru-RU" sz="1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sz="2000" dirty="0"/>
          </a:p>
        </p:txBody>
      </p:sp>
      <p:sp>
        <p:nvSpPr>
          <p:cNvPr id="7" name="Параллелограмм 6"/>
          <p:cNvSpPr/>
          <p:nvPr/>
        </p:nvSpPr>
        <p:spPr>
          <a:xfrm>
            <a:off x="218862" y="2099342"/>
            <a:ext cx="6455658" cy="2067452"/>
          </a:xfrm>
          <a:prstGeom prst="parallelogram">
            <a:avLst>
              <a:gd name="adj" fmla="val 70680"/>
            </a:avLst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единительная линия 8"/>
          <p:cNvCxnSpPr>
            <a:stCxn id="19" idx="6"/>
          </p:cNvCxnSpPr>
          <p:nvPr/>
        </p:nvCxnSpPr>
        <p:spPr>
          <a:xfrm>
            <a:off x="4567083" y="461932"/>
            <a:ext cx="850464" cy="34634"/>
          </a:xfrm>
          <a:prstGeom prst="line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>
            <a:endCxn id="18" idx="6"/>
          </p:cNvCxnSpPr>
          <p:nvPr/>
        </p:nvCxnSpPr>
        <p:spPr>
          <a:xfrm>
            <a:off x="5349983" y="501840"/>
            <a:ext cx="999988" cy="2777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/>
          <p:cNvSpPr/>
          <p:nvPr/>
        </p:nvSpPr>
        <p:spPr>
          <a:xfrm rot="1044456">
            <a:off x="6244444" y="459459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>
            <a:stCxn id="19" idx="4"/>
          </p:cNvCxnSpPr>
          <p:nvPr/>
        </p:nvCxnSpPr>
        <p:spPr>
          <a:xfrm flipH="1">
            <a:off x="3710940" y="497304"/>
            <a:ext cx="788461" cy="1747099"/>
          </a:xfrm>
          <a:prstGeom prst="line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/>
          <p:cNvCxnSpPr>
            <a:stCxn id="19" idx="3"/>
          </p:cNvCxnSpPr>
          <p:nvPr/>
        </p:nvCxnSpPr>
        <p:spPr>
          <a:xfrm flipH="1">
            <a:off x="3395072" y="470789"/>
            <a:ext cx="1072625" cy="1138617"/>
          </a:xfrm>
          <a:prstGeom prst="line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/>
          <p:cNvSpPr/>
          <p:nvPr/>
        </p:nvSpPr>
        <p:spPr>
          <a:xfrm rot="1044456">
            <a:off x="4461556" y="391777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9" name="Прямая соединительная линия 28"/>
          <p:cNvCxnSpPr>
            <a:stCxn id="19" idx="4"/>
          </p:cNvCxnSpPr>
          <p:nvPr/>
        </p:nvCxnSpPr>
        <p:spPr>
          <a:xfrm flipH="1">
            <a:off x="4360273" y="497304"/>
            <a:ext cx="139128" cy="1747099"/>
          </a:xfrm>
          <a:prstGeom prst="line">
            <a:avLst/>
          </a:prstGeom>
          <a:ln w="3175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>
            <a:stCxn id="19" idx="5"/>
          </p:cNvCxnSpPr>
          <p:nvPr/>
        </p:nvCxnSpPr>
        <p:spPr>
          <a:xfrm>
            <a:off x="4540568" y="493636"/>
            <a:ext cx="1060132" cy="19343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Овал 36"/>
          <p:cNvSpPr/>
          <p:nvPr/>
        </p:nvSpPr>
        <p:spPr>
          <a:xfrm rot="1044456">
            <a:off x="5546700" y="2374018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8" name="Прямая соединительная линия 37"/>
          <p:cNvCxnSpPr/>
          <p:nvPr/>
        </p:nvCxnSpPr>
        <p:spPr>
          <a:xfrm>
            <a:off x="3839573" y="1103002"/>
            <a:ext cx="556066" cy="4487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 flipH="1">
            <a:off x="2334626" y="1572891"/>
            <a:ext cx="1096961" cy="10779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/>
          <p:nvPr/>
        </p:nvCxnSpPr>
        <p:spPr>
          <a:xfrm flipH="1">
            <a:off x="4245975" y="2206304"/>
            <a:ext cx="119061" cy="11239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 flipH="1">
            <a:off x="3011805" y="2210609"/>
            <a:ext cx="708660" cy="13910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Овал 48"/>
          <p:cNvSpPr/>
          <p:nvPr/>
        </p:nvSpPr>
        <p:spPr>
          <a:xfrm rot="1044456">
            <a:off x="2953635" y="3557169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 rot="1044456">
            <a:off x="4191975" y="3282591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 rot="1044456">
            <a:off x="2267629" y="2593640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H="1">
            <a:off x="2711511" y="3661552"/>
            <a:ext cx="256815" cy="59088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/>
          <p:nvPr/>
        </p:nvCxnSpPr>
        <p:spPr>
          <a:xfrm flipH="1">
            <a:off x="2491726" y="4152151"/>
            <a:ext cx="259053" cy="55984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 rot="1044456">
            <a:off x="2437725" y="4657994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" name="TextBox 59"/>
          <p:cNvSpPr txBox="1"/>
          <p:nvPr/>
        </p:nvSpPr>
        <p:spPr>
          <a:xfrm>
            <a:off x="4304255" y="-52431"/>
            <a:ext cx="472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S</a:t>
            </a:r>
            <a:endParaRPr lang="ru-RU" sz="2800" i="1" dirty="0">
              <a:latin typeface="ISOCPEUR" pitchFamily="34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075317" y="3322821"/>
            <a:ext cx="35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c</a:t>
            </a:r>
            <a:endParaRPr lang="ru-RU" sz="2800" i="1" dirty="0">
              <a:latin typeface="ISOCPEUR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259959" y="3222775"/>
            <a:ext cx="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b</a:t>
            </a:r>
            <a:endParaRPr lang="ru-RU" sz="2800" i="1" dirty="0">
              <a:latin typeface="ISOCPEUR" pitchFamily="34" charset="0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343855" y="2498931"/>
            <a:ext cx="472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D</a:t>
            </a:r>
            <a:endParaRPr lang="ru-RU" sz="2800" i="1" dirty="0">
              <a:latin typeface="ISOCPEUR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395072" y="647464"/>
            <a:ext cx="502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A</a:t>
            </a:r>
            <a:endParaRPr lang="ru-RU" sz="2800" i="1" dirty="0">
              <a:latin typeface="ISOCPEUR" pitchFamily="34" charset="0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362179" y="1390384"/>
            <a:ext cx="472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B</a:t>
            </a:r>
            <a:endParaRPr lang="ru-RU" sz="2800" i="1" dirty="0">
              <a:latin typeface="ISOCPEUR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039672" y="1581"/>
            <a:ext cx="472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K</a:t>
            </a:r>
            <a:endParaRPr lang="ru-RU" sz="2800" i="1" dirty="0">
              <a:latin typeface="ISOCPEUR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1864421" y="2375050"/>
            <a:ext cx="4424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a</a:t>
            </a:r>
            <a:endParaRPr lang="ru-RU" sz="2800" i="1" dirty="0">
              <a:latin typeface="ISOCPEUR" pitchFamily="34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 rot="1246477">
            <a:off x="1093022" y="3336604"/>
            <a:ext cx="472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P</a:t>
            </a:r>
            <a:endParaRPr lang="ru-RU" sz="2800" i="1" dirty="0">
              <a:latin typeface="ISOCPEUR" pitchFamily="34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2575656" y="4432136"/>
            <a:ext cx="35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latin typeface="ISOCPEUR" pitchFamily="34" charset="0"/>
              </a:rPr>
              <a:t>C</a:t>
            </a:r>
            <a:endParaRPr lang="ru-RU" sz="2800" i="1" dirty="0">
              <a:latin typeface="ISOCPEUR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 rot="1044456">
            <a:off x="4356780" y="1491915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5622507" y="2462416"/>
                <a:ext cx="6534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/>
                        <a:ea typeface="Cambria Math"/>
                      </a:rPr>
                      <m:t>≡</m:t>
                    </m:r>
                  </m:oMath>
                </a14:m>
                <a:r>
                  <a:rPr lang="en-US" sz="2800" i="1" dirty="0">
                    <a:latin typeface="ISOCPEUR" pitchFamily="34" charset="0"/>
                  </a:rPr>
                  <a:t>d</a:t>
                </a:r>
                <a:endParaRPr lang="ru-RU" sz="2800" i="1" dirty="0">
                  <a:latin typeface="ISOCPEUR" pitchFamily="34" charset="0"/>
                </a:endParaRPr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507" y="2462416"/>
                <a:ext cx="653478" cy="523220"/>
              </a:xfrm>
              <a:prstGeom prst="rect">
                <a:avLst/>
              </a:prstGeom>
              <a:blipFill>
                <a:blip r:embed="rId2"/>
                <a:stretch>
                  <a:fillRect t="-12791" r="-6481" b="-313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Прямая соединительная линия 91"/>
          <p:cNvCxnSpPr>
            <a:stCxn id="51" idx="6"/>
            <a:endCxn id="50" idx="1"/>
          </p:cNvCxnSpPr>
          <p:nvPr/>
        </p:nvCxnSpPr>
        <p:spPr>
          <a:xfrm>
            <a:off x="2373156" y="2663795"/>
            <a:ext cx="1847807" cy="6249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/>
          <p:cNvSpPr/>
          <p:nvPr/>
        </p:nvSpPr>
        <p:spPr>
          <a:xfrm>
            <a:off x="339549" y="4784597"/>
            <a:ext cx="11782425" cy="23493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11505" algn="just">
              <a:lnSpc>
                <a:spcPts val="1365"/>
              </a:lnSpc>
              <a:spcAft>
                <a:spcPts val="0"/>
              </a:spcAft>
            </a:pP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1505" algn="just">
              <a:lnSpc>
                <a:spcPts val="1365"/>
              </a:lnSpc>
              <a:spcAft>
                <a:spcPts val="0"/>
              </a:spcAft>
            </a:pP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11505" algn="just">
              <a:lnSpc>
                <a:spcPts val="1365"/>
              </a:lnSpc>
              <a:spcAft>
                <a:spcPts val="0"/>
              </a:spcAft>
            </a:pPr>
            <a:endParaRPr lang="en-US" sz="20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 marR="70485" indent="359410" algn="just">
              <a:spcAft>
                <a:spcPts val="0"/>
              </a:spcAft>
            </a:pP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</a:t>
            </a:r>
            <a:r>
              <a:rPr lang="tr-TR" sz="19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fazoda</a:t>
            </a:r>
            <a:r>
              <a:rPr lang="tr-TR" sz="19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tr-TR" sz="1900" b="1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</a:t>
            </a:r>
            <a:r>
              <a:rPr lang="tr-TR" sz="19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shunday</a:t>
            </a:r>
            <a:r>
              <a:rPr lang="tr-TR" sz="19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tanlab</a:t>
            </a:r>
            <a:r>
              <a:rPr lang="tr-TR" sz="19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olsakki</a:t>
            </a:r>
            <a:r>
              <a:rPr lang="tr-TR" sz="19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undan</a:t>
            </a:r>
            <a:r>
              <a:rPr lang="tr-TR" sz="19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o’tuvchi</a:t>
            </a:r>
            <a:r>
              <a:rPr lang="tr-TR" sz="19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proyeksiyalovchi</a:t>
            </a:r>
            <a:r>
              <a:rPr lang="tr-TR" sz="19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nur</a:t>
            </a:r>
            <a:r>
              <a:rPr lang="tr-TR" sz="19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</a:t>
            </a:r>
            <a:r>
              <a:rPr lang="tr-TR" sz="19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tekisligi</a:t>
            </a:r>
            <a:r>
              <a:rPr lang="tr-TR" sz="19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tr-TR" sz="1900" b="1" spc="-7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</a:t>
            </a:r>
            <a:r>
              <a:rPr lang="tr-TR" sz="19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parallel</a:t>
            </a:r>
            <a:r>
              <a:rPr lang="tr-TR" sz="19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bo’lsa,</a:t>
            </a:r>
            <a:r>
              <a:rPr lang="tr-TR" sz="19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tr-TR" sz="1900" b="1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19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r>
              <a:rPr lang="tr-TR" sz="19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nazariy</a:t>
            </a:r>
            <a:r>
              <a:rPr lang="tr-TR" sz="1900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jihatdan</a:t>
            </a:r>
            <a:r>
              <a:rPr lang="tr-TR" sz="19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cheksizlikda</a:t>
            </a:r>
            <a:r>
              <a:rPr lang="tr-TR" sz="1900" spc="-29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bo’ladi.</a:t>
            </a:r>
            <a:endParaRPr lang="ru-RU" sz="1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699770" marR="594995" algn="ctr">
              <a:lnSpc>
                <a:spcPts val="1550"/>
              </a:lnSpc>
              <a:spcAft>
                <a:spcPts val="0"/>
              </a:spcAft>
            </a:pP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[SK)</a:t>
            </a:r>
            <a:r>
              <a:rPr lang="tr-TR" sz="19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Symbol" panose="05050102010706020507" pitchFamily="18" charset="2"/>
                <a:ea typeface="Times New Roman" panose="02020603050405020304" pitchFamily="18" charset="0"/>
              </a:rPr>
              <a:t>||</a:t>
            </a:r>
            <a:r>
              <a:rPr lang="tr-TR" sz="19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tr-TR" sz="1900" b="1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Symbol" panose="05050102010706020507" pitchFamily="18" charset="2"/>
                <a:ea typeface="Times New Roman" panose="02020603050405020304" pitchFamily="18" charset="0"/>
              </a:rPr>
              <a:t>Þ</a:t>
            </a:r>
            <a:r>
              <a:rPr lang="tr-TR" sz="19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[SK)</a:t>
            </a:r>
            <a:r>
              <a:rPr lang="tr-TR" sz="1900" b="1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Symbol" panose="05050102010706020507" pitchFamily="18" charset="2"/>
                <a:ea typeface="Times New Roman" panose="02020603050405020304" pitchFamily="18" charset="0"/>
              </a:rPr>
              <a:t>Ç</a:t>
            </a:r>
            <a:r>
              <a:rPr lang="tr-TR" sz="19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tr-TR" sz="19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=</a:t>
            </a:r>
            <a:r>
              <a:rPr lang="tr-TR" sz="19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tr-TR" sz="1900" b="1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Symbol" panose="05050102010706020507" pitchFamily="18" charset="2"/>
                <a:ea typeface="Times New Roman" panose="02020603050405020304" pitchFamily="18" charset="0"/>
              </a:rPr>
              <a:t>¥</a:t>
            </a:r>
            <a:endParaRPr lang="ru-RU" sz="1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51460">
              <a:spcBef>
                <a:spcPts val="370"/>
              </a:spcBef>
              <a:spcAft>
                <a:spcPts val="0"/>
              </a:spcAft>
            </a:pPr>
            <a:r>
              <a:rPr lang="en-US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  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K</a:t>
            </a:r>
            <a:r>
              <a:rPr lang="tr-TR" sz="1900" b="1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</a:t>
            </a:r>
            <a:r>
              <a:rPr lang="tr-TR" sz="19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P</a:t>
            </a:r>
            <a:r>
              <a:rPr lang="tr-TR" sz="1900" b="1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tekislikka</a:t>
            </a:r>
            <a:r>
              <a:rPr lang="tr-TR" sz="19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tegishli bo’lmagan</a:t>
            </a:r>
            <a:r>
              <a:rPr lang="tr-TR" sz="19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nuqtadir.</a:t>
            </a:r>
            <a:endParaRPr lang="ru-RU" sz="1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1165">
              <a:spcBef>
                <a:spcPts val="15"/>
              </a:spcBef>
              <a:spcAft>
                <a:spcPts val="0"/>
              </a:spcAft>
            </a:pP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Xulosa</a:t>
            </a:r>
            <a:r>
              <a:rPr lang="tr-TR" sz="1900" spc="-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qilib</a:t>
            </a:r>
            <a:r>
              <a:rPr lang="tr-TR" sz="19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aytganda</a:t>
            </a:r>
            <a:r>
              <a:rPr lang="tr-TR" sz="190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markaziy</a:t>
            </a:r>
            <a:r>
              <a:rPr lang="tr-TR" sz="19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proyeksiyalash</a:t>
            </a:r>
            <a:r>
              <a:rPr lang="tr-TR" sz="1900" spc="-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usuli</a:t>
            </a:r>
            <a:r>
              <a:rPr lang="tr-TR" sz="19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tasviriy</a:t>
            </a:r>
            <a:r>
              <a:rPr lang="tr-TR" sz="19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san</a:t>
            </a:r>
            <a:r>
              <a:rPr lang="en-US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atda</a:t>
            </a:r>
            <a:r>
              <a:rPr lang="tr-TR" sz="19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(dizaynda),</a:t>
            </a:r>
            <a:r>
              <a:rPr lang="tr-TR" sz="19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arxitektura</a:t>
            </a:r>
            <a:endParaRPr lang="ru-RU" sz="1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431165">
              <a:spcBef>
                <a:spcPts val="10"/>
              </a:spcBef>
              <a:spcAft>
                <a:spcPts val="0"/>
              </a:spcAft>
            </a:pP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–</a:t>
            </a:r>
            <a:r>
              <a:rPr lang="tr-TR" sz="19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qurilish</a:t>
            </a:r>
            <a:r>
              <a:rPr lang="tr-TR" sz="19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(perspektiva)</a:t>
            </a:r>
            <a:r>
              <a:rPr lang="tr-TR" sz="19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chizmalarini</a:t>
            </a:r>
            <a:r>
              <a:rPr lang="tr-TR" sz="19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loyixalashda</a:t>
            </a:r>
            <a:r>
              <a:rPr lang="tr-TR" sz="19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keng</a:t>
            </a:r>
            <a:r>
              <a:rPr lang="tr-TR" sz="19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19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qo’llaniladi.</a:t>
            </a:r>
            <a:endParaRPr lang="ru-RU" sz="19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Овал 19"/>
          <p:cNvSpPr/>
          <p:nvPr/>
        </p:nvSpPr>
        <p:spPr>
          <a:xfrm rot="1044456">
            <a:off x="3785280" y="1049002"/>
            <a:ext cx="108000" cy="1080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550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8" grpId="0" animBg="1"/>
      <p:bldP spid="19" grpId="0" animBg="1"/>
      <p:bldP spid="37" grpId="0" animBg="1"/>
      <p:bldP spid="49" grpId="0" animBg="1"/>
      <p:bldP spid="50" grpId="0" animBg="1"/>
      <p:bldP spid="51" grpId="0" animBg="1"/>
      <p:bldP spid="48" grpId="0" animBg="1"/>
      <p:bldP spid="60" grpId="0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3" grpId="0"/>
      <p:bldP spid="21" grpId="0" animBg="1"/>
      <p:bldP spid="90" grpId="0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Прямоугольник 9"/>
              <p:cNvSpPr/>
              <p:nvPr/>
            </p:nvSpPr>
            <p:spPr>
              <a:xfrm>
                <a:off x="477077" y="633179"/>
                <a:ext cx="11350487" cy="60939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  <a:spcBef>
                    <a:spcPts val="640"/>
                  </a:spcBef>
                  <a:buSzPts val="1200"/>
                  <a:tabLst>
                    <a:tab pos="2307590" algn="l"/>
                  </a:tabLst>
                </a:pPr>
                <a:r>
                  <a:rPr lang="ru-RU" sz="2600" b="1" kern="0" spc="-2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2. </a:t>
                </a:r>
                <a:r>
                  <a:rPr lang="tr-TR" sz="2600" b="1" kern="0" spc="-2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Parallel</a:t>
                </a:r>
                <a:r>
                  <a:rPr lang="tr-TR" sz="2600" b="1" kern="0" spc="-6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b="1" kern="0" spc="-2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proyeksiyalash</a:t>
                </a:r>
                <a:r>
                  <a:rPr lang="tr-TR" sz="2600" b="1" kern="0" spc="-4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b="1" kern="0" spc="-2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usuli.</a:t>
                </a:r>
                <a:endParaRPr lang="ru-RU" sz="2600" b="1" kern="0" spc="-2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0"/>
                  </a:spcBef>
                  <a:spcAft>
                    <a:spcPts val="0"/>
                  </a:spcAft>
                </a:pP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Agar</a:t>
                </a:r>
                <a:r>
                  <a:rPr lang="tr-TR" sz="2600" spc="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proyeksiyalovchi</a:t>
                </a:r>
                <a:r>
                  <a:rPr lang="tr-TR" sz="2600" spc="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nurlar</a:t>
                </a:r>
                <a:r>
                  <a:rPr lang="tr-TR" sz="2600" spc="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o’zaro</a:t>
                </a:r>
                <a:r>
                  <a:rPr lang="tr-TR" sz="2600" spc="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parallel</a:t>
                </a:r>
                <a:r>
                  <a:rPr lang="tr-TR" sz="2600" spc="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bo’lsa,</a:t>
                </a:r>
                <a:r>
                  <a:rPr lang="tr-TR" sz="2600" spc="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bunday</a:t>
                </a:r>
                <a:r>
                  <a:rPr lang="tr-TR" sz="2600" spc="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proyeksiyalash</a:t>
                </a:r>
                <a:r>
                  <a:rPr lang="tr-TR" sz="2600" spc="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parallel</a:t>
                </a:r>
                <a:r>
                  <a:rPr lang="tr-TR" sz="2600" b="1" spc="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proyeksiyalash</a:t>
                </a:r>
                <a:r>
                  <a:rPr lang="tr-TR" sz="2600" b="1" spc="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deb</a:t>
                </a:r>
                <a:r>
                  <a:rPr lang="tr-TR" sz="2600" spc="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ataladi. Bu usulda proyeksiyalash</a:t>
                </a:r>
                <a:r>
                  <a:rPr lang="tr-TR" sz="2600" spc="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markazi cheksizlikda</a:t>
                </a:r>
                <a:r>
                  <a:rPr lang="tr-TR" sz="2600" spc="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deb</a:t>
                </a:r>
                <a:r>
                  <a:rPr lang="tr-TR" sz="2600" spc="3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faraz qilinib,</a:t>
                </a:r>
                <a:r>
                  <a:rPr lang="tr-TR" sz="2600" spc="-28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</a:t>
                </a:r>
                <a:r>
                  <a:rPr lang="tr-TR" sz="2600" b="1" spc="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proyeksiyalovchi</a:t>
                </a:r>
                <a:r>
                  <a:rPr lang="tr-TR" sz="2600" spc="-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nur</a:t>
                </a:r>
                <a:r>
                  <a:rPr lang="tr-TR" sz="2600" spc="3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yunalishi</a:t>
                </a:r>
                <a:r>
                  <a:rPr lang="tr-TR" sz="2600" spc="-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beriladi</a:t>
                </a:r>
                <a:r>
                  <a:rPr lang="tr-TR" sz="2600" spc="-3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(2</a:t>
                </a:r>
                <a:r>
                  <a:rPr lang="tr-TR" sz="2600" spc="3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</a:t>
                </a:r>
                <a:r>
                  <a:rPr lang="tr-TR" sz="2600" spc="2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chizma).</a:t>
                </a:r>
                <a:endParaRPr lang="ru-RU" sz="2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1165">
                  <a:lnSpc>
                    <a:spcPct val="150000"/>
                  </a:lnSpc>
                  <a:spcBef>
                    <a:spcPts val="20"/>
                  </a:spcBef>
                  <a:spcAft>
                    <a:spcPts val="0"/>
                  </a:spcAft>
                </a:pP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[Aa)</a:t>
                </a:r>
                <a:r>
                  <a:rPr lang="tr-TR" sz="2600" b="1" spc="-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</a:rPr>
                  <a:t>||</a:t>
                </a:r>
                <a:r>
                  <a:rPr lang="tr-TR" sz="2600" spc="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</a:t>
                </a:r>
                <a:endParaRPr lang="ru-RU" sz="2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1165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[Aa)</a:t>
                </a:r>
                <a:r>
                  <a:rPr lang="tr-TR" sz="2600" b="1" spc="-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600" b="1" i="1" spc="-15" smtClean="0">
                        <a:effectLst/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tr-TR" sz="2600" spc="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tr-TR" sz="2600" b="1" spc="-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:r>
                  <a:rPr lang="tr-TR" sz="2600" b="1" spc="-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</a:t>
                </a:r>
                <a:r>
                  <a:rPr lang="tr-TR" sz="2600" b="1" spc="-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fazodagi</a:t>
                </a:r>
                <a:r>
                  <a:rPr lang="tr-TR" sz="2600" spc="-4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A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nuqtaning parallel</a:t>
                </a:r>
                <a:r>
                  <a:rPr lang="tr-TR" sz="2600" spc="-2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proyeksiyasi.</a:t>
                </a:r>
                <a:endParaRPr lang="ru-RU" sz="2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1165">
                  <a:lnSpc>
                    <a:spcPct val="150000"/>
                  </a:lnSpc>
                  <a:spcBef>
                    <a:spcPts val="20"/>
                  </a:spcBef>
                  <a:spcAft>
                    <a:spcPts val="0"/>
                  </a:spcAft>
                </a:pP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[Bb)</a:t>
                </a:r>
                <a:r>
                  <a:rPr lang="tr-TR" sz="2600" b="1" spc="-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Symbol" panose="05050102010706020507" pitchFamily="18" charset="2"/>
                    <a:ea typeface="Times New Roman" panose="02020603050405020304" pitchFamily="18" charset="0"/>
                  </a:rPr>
                  <a:t>||</a:t>
                </a:r>
                <a:r>
                  <a:rPr lang="tr-TR" sz="2600" spc="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S</a:t>
                </a:r>
                <a:endParaRPr lang="ru-RU" sz="2600" b="1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431165">
                  <a:lnSpc>
                    <a:spcPct val="150000"/>
                  </a:lnSpc>
                  <a:spcBef>
                    <a:spcPts val="20"/>
                  </a:spcBef>
                  <a:spcAft>
                    <a:spcPts val="0"/>
                  </a:spcAft>
                </a:pPr>
                <a:endParaRPr lang="ru-RU" sz="2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367030">
                  <a:lnSpc>
                    <a:spcPts val="1455"/>
                  </a:lnSpc>
                  <a:spcAft>
                    <a:spcPts val="0"/>
                  </a:spcAft>
                </a:pP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[Bb)</a:t>
                </a:r>
                <a:r>
                  <a:rPr lang="tr-TR" sz="2600" b="1" spc="-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600" b="1" i="1" spc="-10" smtClean="0">
                        <a:effectLst/>
                        <a:latin typeface="Cambria Math"/>
                        <a:ea typeface="Cambria Math"/>
                      </a:rPr>
                      <m:t>∩</m:t>
                    </m:r>
                  </m:oMath>
                </a14:m>
                <a:r>
                  <a:rPr lang="uz-Cyrl-UZ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tr-TR" sz="2600" b="1" spc="-1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:r>
                  <a:rPr lang="tr-TR" sz="2600" b="1" spc="-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</a:t>
                </a:r>
                <a:r>
                  <a:rPr lang="tr-TR" sz="2600" b="1" spc="-1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– fazodagi</a:t>
                </a:r>
                <a:r>
                  <a:rPr lang="tr-TR" sz="2600" spc="-4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b="1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B</a:t>
                </a:r>
                <a:r>
                  <a:rPr lang="tr-TR" sz="2600" b="1" spc="2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nuqtaning parallel</a:t>
                </a:r>
                <a:r>
                  <a:rPr lang="tr-TR" sz="2600" spc="-2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6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proyeksiyasi.</a:t>
                </a:r>
                <a:endParaRPr lang="ru-RU" sz="26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>
                  <a:spcAft>
                    <a:spcPts val="0"/>
                  </a:spcAft>
                </a:pPr>
                <a:r>
                  <a:rPr lang="tr-TR" sz="14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ru-RU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Прямоугольник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77" y="633179"/>
                <a:ext cx="11350487" cy="6093976"/>
              </a:xfrm>
              <a:prstGeom prst="rect">
                <a:avLst/>
              </a:prstGeom>
              <a:blipFill rotWithShape="1">
                <a:blip r:embed="rId2"/>
                <a:stretch>
                  <a:fillRect l="-91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267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Параллелограмм 42"/>
          <p:cNvSpPr/>
          <p:nvPr/>
        </p:nvSpPr>
        <p:spPr>
          <a:xfrm>
            <a:off x="1046415" y="1919181"/>
            <a:ext cx="5553075" cy="2847975"/>
          </a:xfrm>
          <a:prstGeom prst="parallelogram">
            <a:avLst>
              <a:gd name="adj" fmla="val 49299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472775" y="0"/>
                <a:ext cx="8043247" cy="63709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989580">
                  <a:lnSpc>
                    <a:spcPct val="150000"/>
                  </a:lnSpc>
                  <a:spcBef>
                    <a:spcPts val="1145"/>
                  </a:spcBef>
                  <a:spcAft>
                    <a:spcPts val="0"/>
                  </a:spcAft>
                </a:pPr>
                <a:r>
                  <a:rPr lang="tr-TR" sz="2400" dirty="0">
                    <a:latin typeface="Symbol" panose="05050102010706020507" pitchFamily="18" charset="2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8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-</a:t>
                </a:r>
                <a:r>
                  <a:rPr lang="tr-TR" sz="2800" spc="-2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proyeksiyalovchi</a:t>
                </a:r>
                <a:r>
                  <a:rPr lang="tr-TR" sz="2400" spc="-3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nur</a:t>
                </a:r>
                <a:r>
                  <a:rPr lang="tr-TR" sz="2400" spc="-5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va</a:t>
                </a:r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itchFamily="18" charset="0"/>
                </a:endParaRPr>
              </a:p>
              <a:p>
                <a:pPr marL="2989580">
                  <a:lnSpc>
                    <a:spcPct val="150000"/>
                  </a:lnSpc>
                  <a:spcBef>
                    <a:spcPts val="30"/>
                  </a:spcBef>
                  <a:spcAft>
                    <a:spcPts val="0"/>
                  </a:spcAft>
                </a:pP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proyeksiya</a:t>
                </a:r>
                <a:r>
                  <a:rPr lang="tr-TR" sz="2400" spc="-15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tekisligi</a:t>
                </a:r>
                <a:r>
                  <a:rPr lang="tr-TR" sz="2400" spc="-45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orasidagi</a:t>
                </a:r>
                <a:r>
                  <a:rPr lang="tr-TR" sz="2400" spc="-3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burchakdir</a:t>
                </a:r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itchFamily="18" charset="0"/>
                </a:endParaRPr>
              </a:p>
              <a:p>
                <a:pPr marL="2989580">
                  <a:lnSpc>
                    <a:spcPct val="150000"/>
                  </a:lnSpc>
                  <a:spcAft>
                    <a:spcPts val="0"/>
                  </a:spcAft>
                </a:pPr>
                <a14:m>
                  <m:oMath xmlns:m="http://schemas.openxmlformats.org/officeDocument/2006/math">
                    <m:r>
                      <a:rPr lang="tr-TR" sz="2400" i="1" spc="-10" smtClean="0">
                        <a:latin typeface="Cambria Math"/>
                        <a:ea typeface="Cambria Math"/>
                      </a:rPr>
                      <m:t>∠</m:t>
                    </m:r>
                  </m:oMath>
                </a14:m>
                <a:r>
                  <a:rPr lang="tr-TR" sz="2400" dirty="0">
                    <a:latin typeface="Symbol" panose="05050102010706020507" pitchFamily="18" charset="2"/>
                    <a:ea typeface="Times New Roman" panose="02020603050405020304" pitchFamily="18" charset="0"/>
                  </a:rPr>
                  <a:t>a</a:t>
                </a:r>
                <a:r>
                  <a:rPr lang="tr-TR" sz="2400" spc="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4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=</a:t>
                </a:r>
                <a:r>
                  <a:rPr lang="tr-TR" sz="2400" b="1" spc="-1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4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P</a:t>
                </a:r>
                <a:r>
                  <a:rPr lang="tr-TR" sz="2400" b="1" spc="-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400" b="1" baseline="30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^</a:t>
                </a:r>
                <a:r>
                  <a:rPr lang="tr-TR" sz="24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(S)</a:t>
                </a:r>
                <a:endParaRPr lang="ru-RU" sz="2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2989580" marR="577215" algn="just">
                  <a:lnSpc>
                    <a:spcPct val="150000"/>
                  </a:lnSpc>
                  <a:spcAft>
                    <a:spcPts val="0"/>
                  </a:spcAft>
                </a:pPr>
                <a:r>
                  <a:rPr lang="tr-TR" sz="2400" dirty="0">
                    <a:latin typeface="Times New Roman" pitchFamily="18" charset="0"/>
                    <a:ea typeface="Times New Roman" pitchFamily="18" charset="0"/>
                    <a:cs typeface="Times New Roman" pitchFamily="18" charset="0"/>
                  </a:rPr>
                  <a:t>Agar </a:t>
                </a:r>
                <a:r>
                  <a:rPr lang="tr-TR" sz="2400" dirty="0">
                    <a:latin typeface="Symbol" panose="05050102010706020507" pitchFamily="18" charset="2"/>
                    <a:ea typeface="Times New Roman" panose="02020603050405020304" pitchFamily="18" charset="0"/>
                  </a:rPr>
                  <a:t>a</a:t>
                </a:r>
                <a:r>
                  <a:rPr lang="tr-TR" sz="2400" spc="-2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tr-TR" sz="2400" i="1" spc="-20" smtClean="0">
                        <a:latin typeface="Cambria Math"/>
                        <a:ea typeface="Cambria Math"/>
                      </a:rPr>
                      <m:t>≠</m:t>
                    </m:r>
                  </m:oMath>
                </a14:m>
                <a:r>
                  <a:rPr lang="tr-TR" sz="2400" spc="1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tr-TR" sz="24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90</a:t>
                </a:r>
                <a:r>
                  <a:rPr lang="tr-TR" sz="2400" b="1" baseline="30000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o</a:t>
                </a:r>
                <a:r>
                  <a:rPr lang="tr-TR" sz="2400" b="1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,</a:t>
                </a:r>
                <a:r>
                  <a:rPr lang="tr-TR" sz="2400" b="1" spc="-15" dirty="0"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</a:t>
                </a:r>
                <a:r>
                  <a:rPr lang="en-US" sz="2400" spc="-15" dirty="0" err="1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farqli</a:t>
                </a:r>
                <a:r>
                  <a:rPr lang="en-US" sz="2400" b="1" spc="-15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bo’lsa</a:t>
                </a:r>
                <a:r>
                  <a:rPr lang="tr-TR" sz="2400" spc="-1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parallel</a:t>
                </a:r>
                <a:r>
                  <a:rPr lang="tr-TR" sz="2400" spc="-45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proyeksiyalash</a:t>
                </a:r>
                <a:r>
                  <a:rPr lang="tr-TR" sz="2400" spc="-285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qiyshiq</a:t>
                </a:r>
                <a:r>
                  <a:rPr lang="tr-TR" sz="2400" spc="2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burchakli</a:t>
                </a:r>
                <a:r>
                  <a:rPr lang="tr-TR" sz="2400" spc="-45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proyeksiyalash</a:t>
                </a:r>
                <a:r>
                  <a:rPr lang="tr-TR" sz="2400" spc="-2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deyiladi</a:t>
                </a:r>
                <a:endParaRPr lang="ru-RU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itchFamily="18" charset="0"/>
                </a:endParaRPr>
              </a:p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0"/>
                  </a:spcAft>
                </a:pP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 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                                    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Agar a </a:t>
                </a:r>
                <a:r>
                  <a:rPr lang="tr-TR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= 90</a:t>
                </a:r>
                <a:r>
                  <a:rPr lang="tr-TR" sz="2400" b="1" baseline="300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o</a:t>
                </a:r>
                <a:r>
                  <a:rPr lang="tr-TR" sz="2400" b="1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bo’lsa, parallel 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</a:t>
                </a:r>
              </a:p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                                     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proyeksiyalash</a:t>
                </a:r>
                <a:r>
                  <a:rPr lang="tr-TR" sz="2400" spc="-29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to’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g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’ri burchakli </a:t>
                </a: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     </a:t>
                </a:r>
              </a:p>
              <a:p>
                <a:pPr algn="just">
                  <a:lnSpc>
                    <a:spcPct val="150000"/>
                  </a:lnSpc>
                  <a:spcBef>
                    <a:spcPts val="10"/>
                  </a:spcBef>
                  <a:spcAft>
                    <a:spcPts val="0"/>
                  </a:spcAft>
                </a:pPr>
                <a:r>
                  <a:rPr lang="en-US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                                      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(ortogonal) proyeksiyalash</a:t>
                </a:r>
                <a:r>
                  <a:rPr lang="tr-TR" sz="2400" spc="-285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 </a:t>
                </a:r>
                <a:r>
                  <a:rPr lang="tr-TR" sz="2400" dirty="0"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itchFamily="18" charset="0"/>
                  </a:rPr>
                  <a:t>deyiladi</a:t>
                </a:r>
                <a:endParaRPr lang="en-US" sz="2400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0"/>
                  </a:spcBef>
                  <a:spcAft>
                    <a:spcPts val="0"/>
                  </a:spcAft>
                </a:pPr>
                <a:endParaRPr lang="ru-RU" sz="2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775" y="0"/>
                <a:ext cx="8043247" cy="637097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Прямоугольник 5"/>
          <p:cNvSpPr/>
          <p:nvPr/>
        </p:nvSpPr>
        <p:spPr>
          <a:xfrm>
            <a:off x="438358" y="5756062"/>
            <a:ext cx="10960368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1460" marR="68580" indent="359410" algn="just">
              <a:lnSpc>
                <a:spcPct val="98000"/>
              </a:lnSpc>
              <a:spcAft>
                <a:spcPts val="0"/>
              </a:spcAft>
            </a:pP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To’g’ri</a:t>
            </a:r>
            <a:r>
              <a:rPr lang="tr-TR" sz="2400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burchakli</a:t>
            </a:r>
            <a:r>
              <a:rPr lang="tr-TR" sz="2400" spc="-8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proyeksiyalash</a:t>
            </a:r>
            <a:r>
              <a:rPr lang="tr-TR" sz="2400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usulini</a:t>
            </a:r>
            <a:r>
              <a:rPr lang="tr-TR" sz="2400" spc="-1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XVII</a:t>
            </a:r>
            <a:r>
              <a:rPr lang="tr-TR" sz="24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asr</a:t>
            </a:r>
            <a:r>
              <a:rPr lang="tr-TR" sz="24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oxirida</a:t>
            </a:r>
            <a:r>
              <a:rPr lang="tr-TR" sz="24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frantsuz</a:t>
            </a:r>
            <a:r>
              <a:rPr lang="tr-TR" sz="2400" spc="-6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olimi</a:t>
            </a:r>
            <a:r>
              <a:rPr lang="tr-TR" sz="2400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Gaspar</a:t>
            </a:r>
            <a:r>
              <a:rPr lang="tr-TR" sz="24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Monj</a:t>
            </a:r>
            <a:r>
              <a:rPr lang="tr-TR" sz="2400" spc="-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(1746-</a:t>
            </a:r>
            <a:r>
              <a:rPr lang="tr-TR" sz="24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1818)</a:t>
            </a:r>
            <a:r>
              <a:rPr lang="tr-TR" sz="24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yaratib,</a:t>
            </a:r>
            <a:r>
              <a:rPr lang="tr-TR" sz="240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chizma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geometriya</a:t>
            </a:r>
            <a:r>
              <a:rPr lang="tr-TR" sz="2400" spc="2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faniga</a:t>
            </a:r>
            <a:r>
              <a:rPr lang="tr-TR" sz="24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asos</a:t>
            </a:r>
            <a:r>
              <a:rPr lang="tr-TR" sz="24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solgan.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 rot="16200000" flipH="1">
            <a:off x="2556129" y="1695342"/>
            <a:ext cx="2533649" cy="172402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/>
        </p:nvCxnSpPr>
        <p:spPr>
          <a:xfrm rot="16200000" flipH="1">
            <a:off x="3008567" y="738082"/>
            <a:ext cx="2600327" cy="16668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 rot="1044456">
            <a:off x="3560839" y="451371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Овал 14"/>
          <p:cNvSpPr/>
          <p:nvPr/>
        </p:nvSpPr>
        <p:spPr>
          <a:xfrm rot="1044456">
            <a:off x="3122689" y="1470545"/>
            <a:ext cx="144000" cy="144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Овал 15"/>
          <p:cNvSpPr/>
          <p:nvPr/>
        </p:nvSpPr>
        <p:spPr>
          <a:xfrm rot="1044456">
            <a:off x="5103890" y="2851671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2941891" y="3928956"/>
            <a:ext cx="1819276" cy="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/>
          <p:nvPr/>
        </p:nvCxnSpPr>
        <p:spPr>
          <a:xfrm rot="16200000" flipH="1">
            <a:off x="1708404" y="695219"/>
            <a:ext cx="1228726" cy="800097"/>
          </a:xfrm>
          <a:prstGeom prst="line">
            <a:avLst/>
          </a:prstGeom>
          <a:ln w="28575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551241" y="747606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ISOCPEUR" pitchFamily="34" charset="0"/>
              </a:rPr>
              <a:t>S</a:t>
            </a:r>
            <a:endParaRPr lang="ru-RU" sz="3200" b="1" i="1" dirty="0">
              <a:latin typeface="ISOCPEUR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837241" y="33231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ISOCPEUR" pitchFamily="34" charset="0"/>
              </a:rPr>
              <a:t>A</a:t>
            </a:r>
            <a:endParaRPr lang="ru-RU" sz="3200" b="1" i="1" dirty="0">
              <a:latin typeface="ISOCPEUR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389566" y="1281006"/>
            <a:ext cx="4042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ISOCPEUR" pitchFamily="34" charset="0"/>
              </a:rPr>
              <a:t>B</a:t>
            </a:r>
            <a:endParaRPr lang="ru-RU" sz="3200" b="1" i="1" dirty="0">
              <a:latin typeface="ISOCPEUR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323141" y="2509731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ISOCPEUR" pitchFamily="34" charset="0"/>
              </a:rPr>
              <a:t>a</a:t>
            </a:r>
            <a:endParaRPr lang="ru-RU" sz="3200" b="1" i="1" dirty="0">
              <a:latin typeface="ISOCPEUR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713541" y="3805131"/>
            <a:ext cx="3770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ISOCPEUR" pitchFamily="34" charset="0"/>
              </a:rPr>
              <a:t>b</a:t>
            </a:r>
            <a:endParaRPr lang="ru-RU" sz="3200" b="1" i="1" dirty="0">
              <a:latin typeface="ISOCPEUR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904386">
            <a:off x="1324796" y="4121585"/>
            <a:ext cx="413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latin typeface="ISOCPEUR" pitchFamily="34" charset="0"/>
              </a:rPr>
              <a:t>P</a:t>
            </a:r>
            <a:endParaRPr lang="ru-RU" sz="3200" b="1" i="1" dirty="0">
              <a:latin typeface="ISOCPEUR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61041" y="3205056"/>
            <a:ext cx="4171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>
                <a:latin typeface="ISOCPEUR" pitchFamily="34" charset="0"/>
              </a:rPr>
              <a:t>α</a:t>
            </a:r>
            <a:endParaRPr lang="ru-RU" sz="3200" b="1" i="1" dirty="0">
              <a:latin typeface="ISOCPEUR" pitchFamily="34" charset="0"/>
            </a:endParaRPr>
          </a:p>
        </p:txBody>
      </p:sp>
      <p:cxnSp>
        <p:nvCxnSpPr>
          <p:cNvPr id="34" name="Прямая соединительная линия 33"/>
          <p:cNvCxnSpPr>
            <a:stCxn id="16" idx="4"/>
          </p:cNvCxnSpPr>
          <p:nvPr/>
        </p:nvCxnSpPr>
        <p:spPr>
          <a:xfrm flipH="1">
            <a:off x="4781038" y="2992373"/>
            <a:ext cx="373312" cy="846939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/>
          <p:cNvCxnSpPr>
            <a:stCxn id="14" idx="4"/>
            <a:endCxn id="15" idx="0"/>
          </p:cNvCxnSpPr>
          <p:nvPr/>
        </p:nvCxnSpPr>
        <p:spPr>
          <a:xfrm flipH="1">
            <a:off x="3216229" y="592073"/>
            <a:ext cx="395070" cy="88177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Овал 16"/>
          <p:cNvSpPr/>
          <p:nvPr/>
        </p:nvSpPr>
        <p:spPr>
          <a:xfrm rot="1044456">
            <a:off x="4665739" y="3794646"/>
            <a:ext cx="144000" cy="144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Дуга 43"/>
          <p:cNvSpPr/>
          <p:nvPr/>
        </p:nvSpPr>
        <p:spPr>
          <a:xfrm rot="14733381">
            <a:off x="4255822" y="3342274"/>
            <a:ext cx="710652" cy="830464"/>
          </a:xfrm>
          <a:prstGeom prst="arc">
            <a:avLst>
              <a:gd name="adj1" fmla="val 16200000"/>
              <a:gd name="adj2" fmla="val 21299694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361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4" grpId="0" animBg="1"/>
      <p:bldP spid="15" grpId="0" animBg="1"/>
      <p:bldP spid="16" grpId="0" animBg="1"/>
      <p:bldP spid="26" grpId="0"/>
      <p:bldP spid="27" grpId="0"/>
      <p:bldP spid="28" grpId="0"/>
      <p:bldP spid="29" grpId="0"/>
      <p:bldP spid="30" grpId="0"/>
      <p:bldP spid="31" grpId="0"/>
      <p:bldP spid="32" grpId="0"/>
      <p:bldP spid="17" grpId="0" animBg="1"/>
      <p:bldP spid="4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669097" y="394673"/>
            <a:ext cx="1109883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69620" marR="594995" algn="ctr">
              <a:lnSpc>
                <a:spcPct val="150000"/>
              </a:lnSpc>
              <a:spcAft>
                <a:spcPts val="0"/>
              </a:spcAft>
            </a:pPr>
            <a:r>
              <a:rPr lang="tr-TR" sz="32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Parallel</a:t>
            </a:r>
            <a:r>
              <a:rPr lang="tr-TR" sz="3200" b="1" kern="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proyeksiyalashning</a:t>
            </a:r>
            <a:r>
              <a:rPr lang="tr-TR" sz="3200" b="1" kern="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asosiy</a:t>
            </a:r>
            <a:r>
              <a:rPr lang="tr-TR" sz="3200" b="1" kern="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b="1" kern="0" dirty="0">
                <a:latin typeface="Times New Roman" panose="02020603050405020304" pitchFamily="18" charset="0"/>
                <a:ea typeface="Times New Roman" panose="02020603050405020304" pitchFamily="18" charset="0"/>
              </a:rPr>
              <a:t>xossalari:</a:t>
            </a:r>
            <a:endParaRPr lang="ru-RU" sz="3200" b="1" kern="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Bef>
                <a:spcPts val="10"/>
              </a:spcBef>
              <a:spcAft>
                <a:spcPts val="0"/>
              </a:spcAft>
            </a:pPr>
            <a:r>
              <a:rPr lang="tr-TR" sz="32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1.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Nuqtaning</a:t>
            </a:r>
            <a:r>
              <a:rPr lang="tr-TR" sz="3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tekislikdagi</a:t>
            </a:r>
            <a:r>
              <a:rPr lang="tr-TR" sz="3200" spc="-6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r>
              <a:rPr lang="tr-TR" sz="32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</a:t>
            </a:r>
            <a:r>
              <a:rPr lang="tr-TR" sz="3200" spc="-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bo’ladi.</a:t>
            </a:r>
            <a:endParaRPr lang="ru-RU" sz="32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SzPts val="1200"/>
              <a:tabLst>
                <a:tab pos="764540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To’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’ri</a:t>
            </a:r>
            <a:r>
              <a:rPr lang="tr-TR" sz="3200" spc="-5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chiziqning</a:t>
            </a:r>
            <a:r>
              <a:rPr lang="tr-TR" sz="32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tekislikdagi</a:t>
            </a:r>
            <a:r>
              <a:rPr lang="tr-TR" sz="32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r>
              <a:rPr lang="tr-TR" sz="32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to’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’ri</a:t>
            </a:r>
            <a:r>
              <a:rPr lang="tr-TR" sz="3200" spc="-3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chiziq</a:t>
            </a:r>
            <a:r>
              <a:rPr lang="tr-TR" sz="3200" spc="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bo’ladi.</a:t>
            </a:r>
            <a:endParaRPr lang="ru-RU" sz="32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R="281305" lvl="0">
              <a:lnSpc>
                <a:spcPct val="150000"/>
              </a:lnSpc>
              <a:spcBef>
                <a:spcPts val="30"/>
              </a:spcBef>
              <a:spcAft>
                <a:spcPts val="0"/>
              </a:spcAft>
              <a:buSzPts val="1200"/>
              <a:tabLst>
                <a:tab pos="795020" algn="l"/>
                <a:tab pos="1635760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3.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Agar</a:t>
            </a:r>
            <a:r>
              <a:rPr lang="tr-TR" sz="3200" spc="2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nuqta	to’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’ri</a:t>
            </a:r>
            <a:r>
              <a:rPr lang="tr-TR" sz="32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chiziqda</a:t>
            </a:r>
            <a:r>
              <a:rPr lang="tr-TR" sz="3200" spc="2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yotsa</a:t>
            </a:r>
            <a:r>
              <a:rPr lang="tr-TR" sz="3200" spc="-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uning</a:t>
            </a:r>
            <a:r>
              <a:rPr lang="tr-TR" sz="3200" spc="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tekislikdagi</a:t>
            </a:r>
            <a:r>
              <a:rPr lang="tr-TR" sz="32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</a:t>
            </a:r>
            <a:r>
              <a:rPr lang="tr-TR" sz="32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to’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’ri</a:t>
            </a:r>
            <a:r>
              <a:rPr lang="tr-TR" sz="3200" spc="-4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chiziqning</a:t>
            </a:r>
            <a:r>
              <a:rPr lang="tr-TR" sz="3200" spc="-28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proyeksiyasida</a:t>
            </a:r>
            <a:r>
              <a:rPr lang="tr-TR" sz="32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bo’ladi.</a:t>
            </a:r>
            <a:endParaRPr lang="ru-RU" sz="32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15"/>
              </a:spcBef>
              <a:spcAft>
                <a:spcPts val="0"/>
              </a:spcAft>
              <a:buSzPts val="1200"/>
              <a:tabLst>
                <a:tab pos="737235" algn="l"/>
              </a:tabLst>
            </a:pP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4.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Parallel</a:t>
            </a:r>
            <a:r>
              <a:rPr lang="tr-TR" sz="32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to’</a:t>
            </a:r>
            <a:r>
              <a:rPr lang="en-US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g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’ri</a:t>
            </a:r>
            <a:r>
              <a:rPr lang="tr-TR" sz="3200" spc="-5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chiziqlarning</a:t>
            </a:r>
            <a:r>
              <a:rPr lang="tr-TR" sz="3200" spc="-1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proyeksiyalari</a:t>
            </a:r>
            <a:r>
              <a:rPr lang="tr-TR" sz="3200" spc="-3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ham</a:t>
            </a:r>
            <a:r>
              <a:rPr lang="tr-TR" sz="3200" spc="-4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o’zaro</a:t>
            </a:r>
            <a:r>
              <a:rPr lang="tr-TR" sz="3200" spc="5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parallel</a:t>
            </a:r>
            <a:r>
              <a:rPr lang="tr-TR" sz="3200" spc="1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tr-TR" sz="32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bo’ladi.</a:t>
            </a:r>
            <a:endParaRPr lang="ru-RU" sz="3200" spc="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tr-TR" sz="3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ru-RU" sz="32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383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134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614171" y="2225431"/>
            <a:ext cx="7240765" cy="21236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6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E’TIBORINGIZ </a:t>
            </a:r>
          </a:p>
          <a:p>
            <a:pPr algn="ctr"/>
            <a:r>
              <a:rPr lang="en-US" sz="66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UCHUN RAXMAT</a:t>
            </a:r>
            <a:endParaRPr lang="ru-RU" sz="6600" dirty="0"/>
          </a:p>
        </p:txBody>
      </p:sp>
    </p:spTree>
    <p:extLst>
      <p:ext uri="{BB962C8B-B14F-4D97-AF65-F5344CB8AC3E}">
        <p14:creationId xmlns:p14="http://schemas.microsoft.com/office/powerpoint/2010/main" val="1322451963"/>
      </p:ext>
    </p:extLst>
  </p:cSld>
  <p:clrMapOvr>
    <a:masterClrMapping/>
  </p:clrMapOvr>
</p:sld>
</file>

<file path=ppt/theme/theme1.xml><?xml version="1.0" encoding="utf-8"?>
<a:theme xmlns:a="http://schemas.openxmlformats.org/drawingml/2006/main" name="Капля">
  <a:themeElements>
    <a:clrScheme name="Капля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Капля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Капля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Капля</Template>
  <TotalTime>568</TotalTime>
  <Words>726</Words>
  <Application>Microsoft Office PowerPoint</Application>
  <PresentationFormat>Широкоэкранный</PresentationFormat>
  <Paragraphs>71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6" baseType="lpstr">
      <vt:lpstr>Arial</vt:lpstr>
      <vt:lpstr>Cambria Math</vt:lpstr>
      <vt:lpstr>ISOCPEUR</vt:lpstr>
      <vt:lpstr>Symbol</vt:lpstr>
      <vt:lpstr>Times New Roman</vt:lpstr>
      <vt:lpstr>Tw Cen MT</vt:lpstr>
      <vt:lpstr>Капля</vt:lpstr>
      <vt:lpstr>  1- MA’RUZA.  Chizma geometriya fani, uning vazifalari va bakalavrlar tayyorlashdagi o’rni. </vt:lpstr>
      <vt:lpstr>Презентация PowerPoint</vt:lpstr>
      <vt:lpstr> PROYEKSIYALASH USULLARI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 Windows</dc:creator>
  <cp:lastModifiedBy>Пользователь</cp:lastModifiedBy>
  <cp:revision>46</cp:revision>
  <dcterms:created xsi:type="dcterms:W3CDTF">2022-06-18T12:48:04Z</dcterms:created>
  <dcterms:modified xsi:type="dcterms:W3CDTF">2023-09-12T07:20:45Z</dcterms:modified>
</cp:coreProperties>
</file>