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8" r:id="rId7"/>
    <p:sldId id="267" r:id="rId8"/>
    <p:sldId id="269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81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2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5645-59F0-4FDD-A940-B01CACBB387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A6CD-A49B-4F9B-ADBE-E48B9DE3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7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79808" cy="68999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4106874"/>
            <a:ext cx="10963656" cy="2350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5176" y="299664"/>
            <a:ext cx="11704320" cy="3324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ЛЕКЦИЯ. Способы преобразования чертежа. Способ перемены плоскостей проекций. Алгоритмы решения задач.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9888" y="4067366"/>
            <a:ext cx="10991088" cy="196059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uz-Cyrl-UZ" sz="4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</a:t>
            </a:r>
            <a:r>
              <a:rPr lang="ru-RU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чертежа</a:t>
            </a:r>
            <a:endParaRPr lang="ru-RU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1930" y="1225296"/>
            <a:ext cx="967740" cy="10607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4" grpId="0" animBg="1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4798128" y="4201227"/>
            <a:ext cx="4799235" cy="15431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987917">
            <a:off x="9714805" y="304631"/>
            <a:ext cx="69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r>
              <a:rPr lang="en-US" i="1" dirty="0">
                <a:latin typeface="ISOCPEUR" panose="020B0604020202020204" pitchFamily="34" charset="0"/>
              </a:rPr>
              <a:t>2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7547" y="4151602"/>
            <a:ext cx="37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1542" y="3777056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3407" y="399123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487747" y="1134941"/>
            <a:ext cx="2931611" cy="22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5828821" y="1133946"/>
            <a:ext cx="974521" cy="1257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8048" y="478792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831663" y="2396160"/>
            <a:ext cx="1652684" cy="128242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150035">
                <a:off x="7261929" y="4714162"/>
                <a:ext cx="368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0035">
                <a:off x="7261929" y="4714162"/>
                <a:ext cx="36877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5726694" y="4524325"/>
            <a:ext cx="215780" cy="187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831663" y="2353612"/>
            <a:ext cx="7971" cy="264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7449821" y="1658453"/>
            <a:ext cx="1493246" cy="199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76536" y="579833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803342" y="1140704"/>
            <a:ext cx="2133596" cy="5453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49129" y="176776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247457">
                <a:off x="7786641" y="2770115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47457">
                <a:off x="7786641" y="2770115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l="-1667"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3895330">
                <a:off x="8203864" y="2067216"/>
                <a:ext cx="3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95330">
                <a:off x="8203864" y="2067216"/>
                <a:ext cx="3346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>
            <a:off x="5839634" y="4997610"/>
            <a:ext cx="1644713" cy="8719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445019" y="3675611"/>
            <a:ext cx="0" cy="219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59080">
            <a:off x="5131821" y="720099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58648">
            <a:off x="5549981" y="82788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r>
              <a:rPr lang="uz-Cyrl-UZ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419919">
            <a:off x="5256419" y="1135994"/>
            <a:ext cx="32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endParaRPr lang="ru-RU" i="1" dirty="0">
              <a:latin typeface="ISOCPEUR" panose="020B0604020202020204" pitchFamily="34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8715156" y="1624299"/>
            <a:ext cx="1667350" cy="422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3" idx="2"/>
          </p:cNvCxnSpPr>
          <p:nvPr/>
        </p:nvCxnSpPr>
        <p:spPr>
          <a:xfrm flipH="1">
            <a:off x="9239495" y="724238"/>
            <a:ext cx="645593" cy="2563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148761">
            <a:off x="9410812" y="46738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r>
              <a:rPr lang="uz-Cyrl-UZ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904291">
            <a:off x="9845713" y="640333"/>
            <a:ext cx="60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332065">
                <a:off x="7504509" y="3037326"/>
                <a:ext cx="368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2065">
                <a:off x="7504509" y="3037326"/>
                <a:ext cx="3687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2294741">
                <a:off x="5916438" y="1751968"/>
                <a:ext cx="368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4741">
                <a:off x="5916438" y="1751968"/>
                <a:ext cx="3687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6522789">
                <a:off x="9839491" y="1700689"/>
                <a:ext cx="368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522789">
                <a:off x="9839491" y="1700689"/>
                <a:ext cx="3687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8381387">
                <a:off x="6173736" y="1531767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81387">
                <a:off x="6173736" y="1531767"/>
                <a:ext cx="554960" cy="461665"/>
              </a:xfrm>
              <a:prstGeom prst="rect">
                <a:avLst/>
              </a:prstGeom>
              <a:blipFill>
                <a:blip r:embed="rId8"/>
                <a:stretch>
                  <a:fillRect r="-2586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862827">
                <a:off x="9193382" y="1673406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2827">
                <a:off x="9193382" y="1673406"/>
                <a:ext cx="554960" cy="461665"/>
              </a:xfrm>
              <a:prstGeom prst="rect">
                <a:avLst/>
              </a:prstGeom>
              <a:blipFill>
                <a:blip r:embed="rId9"/>
                <a:stretch>
                  <a:fillRect l="-926" b="-4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>
            <a:endCxn id="32" idx="3"/>
          </p:cNvCxnSpPr>
          <p:nvPr/>
        </p:nvCxnSpPr>
        <p:spPr>
          <a:xfrm>
            <a:off x="6508692" y="1278966"/>
            <a:ext cx="107016" cy="260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0345910" y="198800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515673" y="205089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120" y="3497123"/>
            <a:ext cx="47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21818" y="1275896"/>
            <a:ext cx="64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b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4322" y="178171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a’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2587" y="7302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0800000">
                <a:off x="10936077" y="1797792"/>
                <a:ext cx="368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4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0936077" y="1797792"/>
                <a:ext cx="368774" cy="461665"/>
              </a:xfrm>
              <a:prstGeom prst="rect">
                <a:avLst/>
              </a:prstGeom>
              <a:blipFill>
                <a:blip r:embed="rId10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/>
          <p:cNvSpPr/>
          <p:nvPr/>
        </p:nvSpPr>
        <p:spPr>
          <a:xfrm>
            <a:off x="8682385" y="5959521"/>
            <a:ext cx="128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96</a:t>
            </a:r>
            <a:r>
              <a:rPr lang="en-US" i="1" dirty="0" smtClean="0">
                <a:latin typeface="ISOCPEUR" panose="020B0604020202020204" pitchFamily="34" charset="0"/>
              </a:rPr>
              <a:t>.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3623" y="489438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X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] ,  [A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|| H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,  [A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  <p:bldP spid="15" grpId="0"/>
      <p:bldP spid="17" grpId="0"/>
      <p:bldP spid="18" grpId="0"/>
      <p:bldP spid="19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6136" y="506028"/>
            <a:ext cx="115397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Перед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решением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5–эпюра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целесообразно определить натуральную величину треугольной  плоскости частного положения.</a:t>
            </a:r>
            <a:endParaRPr lang="ru-RU" sz="32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задачи</a:t>
            </a:r>
            <a:endParaRPr lang="ru-RU" sz="3200" dirty="0">
              <a:solidFill>
                <a:srgbClr val="FF0000"/>
              </a:solidFill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z-Cyrl-UZ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z-Cyrl-UZ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натуральную величину треугольника 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 97). Эта задача является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-графической работой (эпюр 5) студентов. Координаты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(Х,У,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точек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А,В,С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задаются в миллиметрах согласно варианта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sz="3200" dirty="0" smtClean="0"/>
          </a:p>
          <a:p>
            <a:r>
              <a:rPr lang="ru-RU" sz="3200" dirty="0" smtClean="0"/>
              <a:t>  Дано</a:t>
            </a:r>
            <a:r>
              <a:rPr lang="ru-RU" sz="3200" dirty="0"/>
              <a:t>: </a:t>
            </a:r>
            <a:r>
              <a:rPr lang="en-US" sz="3200" b="1" dirty="0"/>
              <a:t>P</a:t>
            </a:r>
            <a:r>
              <a:rPr lang="ru-RU" sz="3200" b="1" dirty="0"/>
              <a:t>(</a:t>
            </a:r>
            <a:r>
              <a:rPr lang="en-US" sz="3200" b="1" dirty="0">
                <a:sym typeface="Symbol" panose="05050102010706020507" pitchFamily="18" charset="2"/>
              </a:rPr>
              <a:t></a:t>
            </a:r>
            <a:r>
              <a:rPr lang="en-US" sz="3200" b="1" dirty="0"/>
              <a:t> ABC</a:t>
            </a:r>
            <a:r>
              <a:rPr lang="ru-RU" sz="3200" b="1" dirty="0"/>
              <a:t>)</a:t>
            </a:r>
            <a:endParaRPr lang="ru-RU" sz="3200" dirty="0"/>
          </a:p>
          <a:p>
            <a:r>
              <a:rPr lang="ru-RU" sz="3200" dirty="0"/>
              <a:t> </a:t>
            </a:r>
            <a:r>
              <a:rPr lang="ru-RU" sz="3200" dirty="0" smtClean="0"/>
              <a:t> Определить</a:t>
            </a:r>
            <a:r>
              <a:rPr lang="ru-RU" sz="3200" dirty="0"/>
              <a:t>: </a:t>
            </a:r>
            <a:r>
              <a:rPr lang="ru-RU" sz="3200" b="1" dirty="0"/>
              <a:t>|</a:t>
            </a:r>
            <a:r>
              <a:rPr lang="en-US" sz="3200" b="1" dirty="0">
                <a:sym typeface="Symbol" panose="05050102010706020507" pitchFamily="18" charset="2"/>
              </a:rPr>
              <a:t></a:t>
            </a:r>
            <a:r>
              <a:rPr lang="en-US" sz="3200" b="1" dirty="0"/>
              <a:t> ABC</a:t>
            </a:r>
            <a:r>
              <a:rPr lang="ru-RU" sz="3200" b="1" dirty="0"/>
              <a:t> |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57221" y="-92597"/>
            <a:ext cx="18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  </a:t>
            </a:r>
            <a:r>
              <a:rPr lang="uz-Cyrl-UZ" sz="2800" i="1" dirty="0" smtClean="0">
                <a:latin typeface="ISOCPEUR" panose="020B0604020202020204" pitchFamily="34" charset="0"/>
              </a:rPr>
              <a:t> </a:t>
            </a:r>
            <a:r>
              <a:rPr lang="en-US" sz="2800" i="1" dirty="0" smtClean="0">
                <a:latin typeface="ISOCPEUR" panose="020B0604020202020204" pitchFamily="34" charset="0"/>
              </a:rPr>
              <a:t>y  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4839" y="298386"/>
            <a:ext cx="260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 </a:t>
            </a:r>
            <a:r>
              <a:rPr lang="ru-RU" sz="2800" i="1" dirty="0" smtClean="0">
                <a:latin typeface="ISOCPEUR" panose="020B0604020202020204" pitchFamily="34" charset="0"/>
              </a:rPr>
              <a:t>80 20 15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3775" y="1129211"/>
            <a:ext cx="284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r>
              <a:rPr lang="ru-RU" sz="2800" i="1" dirty="0" smtClean="0">
                <a:latin typeface="ISOCPEUR" panose="020B0604020202020204" pitchFamily="34" charset="0"/>
              </a:rPr>
              <a:t>15 25 25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4839" y="710245"/>
            <a:ext cx="281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r>
              <a:rPr lang="ru-RU" sz="2800" i="1" dirty="0" smtClean="0">
                <a:latin typeface="ISOCPEUR" panose="020B0604020202020204" pitchFamily="34" charset="0"/>
              </a:rPr>
              <a:t>45 65 55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681" y="37840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60000">
            <a:off x="4964079" y="3675801"/>
            <a:ext cx="9433" cy="83007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1464" y="3272235"/>
            <a:ext cx="39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Z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0587" y="4195945"/>
            <a:ext cx="58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Y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600965" y="4055558"/>
            <a:ext cx="4515029" cy="5276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2299901" y="3484953"/>
            <a:ext cx="22865" cy="1342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4601647" y="3025312"/>
            <a:ext cx="12870" cy="1945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296683" y="2175925"/>
            <a:ext cx="1287509" cy="131665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328160" y="4814009"/>
            <a:ext cx="1198469" cy="1621341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2283539" y="3033772"/>
            <a:ext cx="2330978" cy="461654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3570996" y="2174327"/>
            <a:ext cx="1064927" cy="864400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16841" y="5277268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76819" y="4795973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84181" y="4623276"/>
            <a:ext cx="4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96377" y="3074057"/>
            <a:ext cx="47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33331" y="6310479"/>
            <a:ext cx="4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55201" y="1732916"/>
            <a:ext cx="53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3526629" y="2183269"/>
            <a:ext cx="43726" cy="42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 flipV="1">
            <a:off x="1487458" y="3010916"/>
            <a:ext cx="3110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 flipV="1">
            <a:off x="2755176" y="3014696"/>
            <a:ext cx="0" cy="23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20532924">
            <a:off x="3733595" y="4169795"/>
            <a:ext cx="37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11712" y="402955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H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2456" y="365704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2168712">
            <a:off x="8318982" y="4320211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4375" y="898180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ru-RU" sz="2400" dirty="0"/>
          </a:p>
        </p:txBody>
      </p:sp>
      <p:cxnSp>
        <p:nvCxnSpPr>
          <p:cNvPr id="125" name="Прямая соединительная линия 124"/>
          <p:cNvCxnSpPr/>
          <p:nvPr/>
        </p:nvCxnSpPr>
        <p:spPr>
          <a:xfrm flipV="1">
            <a:off x="2322766" y="4024334"/>
            <a:ext cx="3655741" cy="782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5372952" y="3819859"/>
            <a:ext cx="579219" cy="2731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 rot="2269352" flipH="1">
                <a:off x="7528232" y="4883550"/>
                <a:ext cx="4412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9352" flipH="1">
                <a:off x="7528232" y="4883550"/>
                <a:ext cx="44120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 rot="20900601" flipH="1">
                <a:off x="5286482" y="4601548"/>
                <a:ext cx="456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0601" flipH="1">
                <a:off x="5286482" y="4601548"/>
                <a:ext cx="4568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799059" y="430780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 rot="10055680" flipV="1">
            <a:off x="5754535" y="6454308"/>
            <a:ext cx="56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 flipV="1">
            <a:off x="2762795" y="4556201"/>
            <a:ext cx="3760540" cy="821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endCxn id="130" idx="6"/>
          </p:cNvCxnSpPr>
          <p:nvPr/>
        </p:nvCxnSpPr>
        <p:spPr>
          <a:xfrm flipV="1">
            <a:off x="3521961" y="5473765"/>
            <a:ext cx="4119994" cy="952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V="1">
            <a:off x="5995970" y="807586"/>
            <a:ext cx="2553355" cy="3168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9977349" flipV="1">
            <a:off x="6093977" y="6097582"/>
            <a:ext cx="6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V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 rot="7942133" flipV="1">
            <a:off x="8295625" y="5369275"/>
            <a:ext cx="72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r>
              <a:rPr lang="uz-Cyrl-UZ" sz="2000" dirty="0" smtClean="0"/>
              <a:t>2</a:t>
            </a:r>
            <a:endParaRPr lang="ru-RU" sz="2000" dirty="0"/>
          </a:p>
        </p:txBody>
      </p:sp>
      <p:sp>
        <p:nvSpPr>
          <p:cNvPr id="162" name="TextBox 161"/>
          <p:cNvSpPr txBox="1"/>
          <p:nvPr/>
        </p:nvSpPr>
        <p:spPr>
          <a:xfrm rot="9412108" flipV="1">
            <a:off x="5486826" y="6266650"/>
            <a:ext cx="43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rot="7892058" flipV="1">
            <a:off x="8223971" y="4945380"/>
            <a:ext cx="75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H</a:t>
            </a:r>
            <a:r>
              <a:rPr lang="en-US" sz="2000" b="1" i="1" dirty="0" smtClean="0">
                <a:latin typeface="ISOCPEUR" panose="020B0604020202020204" pitchFamily="34" charset="0"/>
              </a:rPr>
              <a:t>1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 rot="7952139" flipV="1">
            <a:off x="7830309" y="5429166"/>
            <a:ext cx="6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V</a:t>
            </a:r>
            <a:r>
              <a:rPr lang="en-US" sz="2000" b="1" i="1" dirty="0" smtClean="0">
                <a:latin typeface="ISOCPEUR" panose="020B0604020202020204" pitchFamily="34" charset="0"/>
              </a:rPr>
              <a:t>1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170" name="Прямая соединительная линия 169"/>
          <p:cNvCxnSpPr/>
          <p:nvPr/>
        </p:nvCxnSpPr>
        <p:spPr>
          <a:xfrm flipV="1">
            <a:off x="7427350" y="832833"/>
            <a:ext cx="1109341" cy="25614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/>
          <p:cNvCxnSpPr/>
          <p:nvPr/>
        </p:nvCxnSpPr>
        <p:spPr>
          <a:xfrm>
            <a:off x="5969665" y="4024334"/>
            <a:ext cx="1656474" cy="14876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Овал 182"/>
          <p:cNvSpPr/>
          <p:nvPr/>
        </p:nvSpPr>
        <p:spPr>
          <a:xfrm rot="-780000">
            <a:off x="10985385" y="5516059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8" name="TextBox 187"/>
          <p:cNvSpPr txBox="1"/>
          <p:nvPr/>
        </p:nvSpPr>
        <p:spPr>
          <a:xfrm>
            <a:off x="5465251" y="3569151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86955" y="4531500"/>
            <a:ext cx="63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133365" y="5473119"/>
            <a:ext cx="74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b’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 rot="10032821" flipH="1" flipV="1">
                <a:off x="5504928" y="5739322"/>
                <a:ext cx="522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32821" flipH="1" flipV="1">
                <a:off x="5504928" y="5739322"/>
                <a:ext cx="5222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 rot="4505597" flipH="1">
            <a:off x="10652095" y="1919595"/>
            <a:ext cx="52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 rot="2399413" flipH="1">
                <a:off x="5909127" y="3423053"/>
                <a:ext cx="522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99413" flipH="1">
                <a:off x="5909127" y="3423053"/>
                <a:ext cx="5222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 rot="2422381" flipH="1">
                <a:off x="6488813" y="3962448"/>
                <a:ext cx="522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2381" flipH="1">
                <a:off x="6488813" y="3962448"/>
                <a:ext cx="5222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Прямая соединительная линия 104"/>
          <p:cNvCxnSpPr/>
          <p:nvPr/>
        </p:nvCxnSpPr>
        <p:spPr>
          <a:xfrm>
            <a:off x="5971331" y="3403531"/>
            <a:ext cx="2448000" cy="2215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8825799">
            <a:off x="6637905" y="2670388"/>
            <a:ext cx="40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4175607" y="3211764"/>
            <a:ext cx="83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 rot="13022606">
                <a:off x="6801669" y="3632713"/>
                <a:ext cx="648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22606">
                <a:off x="6801669" y="3632713"/>
                <a:ext cx="64837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9389" y="3429301"/>
                <a:ext cx="3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89" y="3429301"/>
                <a:ext cx="324000" cy="523220"/>
              </a:xfrm>
              <a:prstGeom prst="rect">
                <a:avLst/>
              </a:prstGeom>
              <a:blipFill>
                <a:blip r:embed="rId8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 rot="4377958">
                <a:off x="5764344" y="4416467"/>
                <a:ext cx="368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377958">
                <a:off x="5764344" y="4416467"/>
                <a:ext cx="36877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370977" y="3268569"/>
                <a:ext cx="368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77" y="3268569"/>
                <a:ext cx="3687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 rot="4468903">
                <a:off x="5428988" y="3846154"/>
                <a:ext cx="368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468903">
                <a:off x="5428988" y="3846154"/>
                <a:ext cx="36877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 rot="4674443">
                <a:off x="6029320" y="5554434"/>
                <a:ext cx="368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74443">
                <a:off x="6029320" y="5554434"/>
                <a:ext cx="36877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442749" y="3122395"/>
                <a:ext cx="368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49" y="3122395"/>
                <a:ext cx="36877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единительная линия 140"/>
          <p:cNvCxnSpPr/>
          <p:nvPr/>
        </p:nvCxnSpPr>
        <p:spPr>
          <a:xfrm flipV="1">
            <a:off x="6561059" y="3387192"/>
            <a:ext cx="890225" cy="1137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V="1">
            <a:off x="7626139" y="3268365"/>
            <a:ext cx="1692345" cy="2223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 rot="15543270">
                <a:off x="4761996" y="4637855"/>
                <a:ext cx="648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543270">
                <a:off x="4761996" y="4637855"/>
                <a:ext cx="64837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 rot="13022606">
                <a:off x="7994776" y="4283657"/>
                <a:ext cx="648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22606">
                <a:off x="7994776" y="4283657"/>
                <a:ext cx="64837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 rot="4565064">
            <a:off x="4451295" y="6109430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smtClean="0"/>
              <a:t>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 rot="15470552">
                <a:off x="4195629" y="5930242"/>
                <a:ext cx="648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70552">
                <a:off x="4195629" y="5930242"/>
                <a:ext cx="64837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Прямая соединительная линия 167"/>
          <p:cNvCxnSpPr/>
          <p:nvPr/>
        </p:nvCxnSpPr>
        <p:spPr>
          <a:xfrm flipV="1">
            <a:off x="7440206" y="3283898"/>
            <a:ext cx="1878278" cy="117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/>
          <p:nvPr/>
        </p:nvCxnSpPr>
        <p:spPr>
          <a:xfrm>
            <a:off x="8536285" y="805732"/>
            <a:ext cx="782199" cy="24763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976299" y="2980665"/>
            <a:ext cx="74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1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260307" y="349204"/>
            <a:ext cx="74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1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271838" y="2970872"/>
            <a:ext cx="74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b1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14231" y="6196042"/>
            <a:ext cx="387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err="1">
                <a:latin typeface="ISOCPEUR" panose="020B0604020202020204" pitchFamily="34" charset="0"/>
              </a:rPr>
              <a:t>С</a:t>
            </a:r>
            <a:r>
              <a:rPr lang="ru-RU" sz="2800" i="1" dirty="0" err="1" smtClean="0">
                <a:latin typeface="ISOCPEUR" panose="020B0604020202020204" pitchFamily="34" charset="0"/>
              </a:rPr>
              <a:t>аматов</a:t>
            </a:r>
            <a:r>
              <a:rPr lang="ru-RU" sz="2800" i="1" dirty="0" smtClean="0">
                <a:latin typeface="ISOCPEUR" panose="020B0604020202020204" pitchFamily="34" charset="0"/>
              </a:rPr>
              <a:t> Р.    113-21 ТМ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08482" y="362692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i="1" dirty="0">
                <a:latin typeface="ISOCPEUR" panose="020B0604020202020204" pitchFamily="34" charset="0"/>
              </a:rPr>
              <a:t>0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2328160" y="4819909"/>
            <a:ext cx="2276528" cy="145093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Овал 129"/>
          <p:cNvSpPr/>
          <p:nvPr/>
        </p:nvSpPr>
        <p:spPr>
          <a:xfrm>
            <a:off x="7533955" y="5419765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5905949" y="3957090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Овал 176"/>
          <p:cNvSpPr/>
          <p:nvPr/>
        </p:nvSpPr>
        <p:spPr>
          <a:xfrm>
            <a:off x="6489867" y="4481085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3526888" y="4970696"/>
            <a:ext cx="1071096" cy="1464654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94559" y="253783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h’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 rot="20900601" flipH="1">
                <a:off x="5151666" y="3986875"/>
                <a:ext cx="456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0601" flipH="1">
                <a:off x="5151666" y="3986875"/>
                <a:ext cx="456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4547384" y="2601514"/>
            <a:ext cx="59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81317" y="2569133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1’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512" y="18334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ABC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12684" y="220017"/>
                <a:ext cx="49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84" y="220017"/>
                <a:ext cx="49084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806711" y="154015"/>
                <a:ext cx="6254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11" y="154015"/>
                <a:ext cx="62549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183721" y="241720"/>
                <a:ext cx="436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21" y="241720"/>
                <a:ext cx="436337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2508636" y="159121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B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Прямоугольник 100"/>
              <p:cNvSpPr/>
              <p:nvPr/>
            </p:nvSpPr>
            <p:spPr>
              <a:xfrm>
                <a:off x="3506140" y="184792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1" name="Прямоугольник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40" y="184792"/>
                <a:ext cx="396262" cy="461665"/>
              </a:xfrm>
              <a:prstGeom prst="rect">
                <a:avLst/>
              </a:prstGeom>
              <a:blipFill>
                <a:blip r:embed="rId2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 rot="10800000" flipV="1">
            <a:off x="3765181" y="165055"/>
            <a:ext cx="43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498262" y="618108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</a:t>
            </a:r>
            <a:r>
              <a:rPr lang="uz-Cyrl-UZ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7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10" grpId="0"/>
      <p:bldP spid="144" grpId="0"/>
      <p:bldP spid="146" grpId="0"/>
      <p:bldP spid="153" grpId="0"/>
      <p:bldP spid="159" grpId="0"/>
      <p:bldP spid="161" grpId="0"/>
      <p:bldP spid="162" grpId="0"/>
      <p:bldP spid="164" grpId="0"/>
      <p:bldP spid="165" grpId="0"/>
      <p:bldP spid="188" grpId="0"/>
      <p:bldP spid="189" grpId="0"/>
      <p:bldP spid="190" grpId="0"/>
      <p:bldP spid="191" grpId="0"/>
      <p:bldP spid="193" grpId="0"/>
      <p:bldP spid="194" grpId="0"/>
      <p:bldP spid="116" grpId="0"/>
      <p:bldP spid="126" grpId="0"/>
      <p:bldP spid="20" grpId="0"/>
      <p:bldP spid="135" grpId="0"/>
      <p:bldP spid="136" grpId="0"/>
      <p:bldP spid="137" grpId="0"/>
      <p:bldP spid="138" grpId="0"/>
      <p:bldP spid="139" grpId="0"/>
      <p:bldP spid="152" grpId="0"/>
      <p:bldP spid="158" grpId="0"/>
      <p:bldP spid="166" grpId="0"/>
      <p:bldP spid="167" grpId="0"/>
      <p:bldP spid="174" grpId="0"/>
      <p:bldP spid="175" grpId="0"/>
      <p:bldP spid="176" grpId="0"/>
      <p:bldP spid="130" grpId="0" animBg="1"/>
      <p:bldP spid="75" grpId="0" animBg="1"/>
      <p:bldP spid="177" grpId="0" animBg="1"/>
      <p:bldP spid="173" grpId="0"/>
      <p:bldP spid="178" grpId="0"/>
      <p:bldP spid="91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5760" y="341888"/>
            <a:ext cx="11173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пятого эпюра </a:t>
            </a:r>
            <a:endParaRPr lang="ru-RU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,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|| [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(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X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(a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ru-RU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||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(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4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1000" y="427750"/>
            <a:ext cx="1156106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угол наклона плоскости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 плоскостям проекций фронтальной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горизонтальной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(рис.98).</a:t>
            </a:r>
            <a:endParaRPr lang="ru-RU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Дано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Определить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ru-RU" sz="36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 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ru-RU" sz="36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2121888" y="3356898"/>
            <a:ext cx="727814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311764">
            <a:off x="3604842" y="6226281"/>
            <a:ext cx="5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</a:t>
            </a:r>
            <a:r>
              <a:rPr lang="en-US" sz="2000" i="1" dirty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244" y="3327367"/>
            <a:ext cx="37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3133" y="293188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7881" y="311485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67366" y="513943"/>
            <a:ext cx="3494876" cy="2333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31985" flipH="1">
            <a:off x="6951546" y="2806476"/>
            <a:ext cx="733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68035" flipH="1">
            <a:off x="6707709" y="2370186"/>
            <a:ext cx="92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H</a:t>
            </a:r>
            <a:r>
              <a:rPr lang="uz-Cyrl-UZ" sz="2000" i="1" dirty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80971" flipH="1">
            <a:off x="6530901" y="2602611"/>
            <a:ext cx="33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V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989737" y="4328916"/>
            <a:ext cx="2798979" cy="2068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3917504" y="1480808"/>
            <a:ext cx="1193717" cy="188019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75257" y="577482"/>
            <a:ext cx="2293353" cy="9399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315131" y="5385794"/>
            <a:ext cx="2282379" cy="13531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9436972">
                <a:off x="4762016" y="5068508"/>
                <a:ext cx="6783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36972">
                <a:off x="4762016" y="5068508"/>
                <a:ext cx="6783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 flipV="1">
            <a:off x="4754328" y="3389222"/>
            <a:ext cx="0" cy="11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4593365" y="3398838"/>
            <a:ext cx="1203365" cy="1704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68" idx="7"/>
          </p:cNvCxnSpPr>
          <p:nvPr/>
        </p:nvCxnSpPr>
        <p:spPr>
          <a:xfrm flipV="1">
            <a:off x="4741114" y="1897031"/>
            <a:ext cx="1024981" cy="1511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598587" y="2260409"/>
            <a:ext cx="0" cy="11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75720" y="1369464"/>
            <a:ext cx="58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ISOCPEUR" panose="020B0604020202020204" pitchFamily="34" charset="0"/>
              </a:rPr>
              <a:t>P</a:t>
            </a:r>
            <a:r>
              <a:rPr lang="en-US" sz="2000" i="1" dirty="0" err="1" smtClean="0">
                <a:latin typeface="ISOCPEUR" panose="020B0604020202020204" pitchFamily="34" charset="0"/>
              </a:rPr>
              <a:t>v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88508" y="2908704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x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1000" y="4736479"/>
            <a:ext cx="70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H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3738" y="132677"/>
            <a:ext cx="83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H1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67928" y="3264869"/>
            <a:ext cx="80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2180" y="4336759"/>
            <a:ext cx="48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m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39" name="Дуга 38"/>
          <p:cNvSpPr/>
          <p:nvPr/>
        </p:nvSpPr>
        <p:spPr>
          <a:xfrm rot="1576971">
            <a:off x="4698789" y="663474"/>
            <a:ext cx="2052000" cy="2052000"/>
          </a:xfrm>
          <a:prstGeom prst="arc">
            <a:avLst>
              <a:gd name="adj1" fmla="val 17266608"/>
              <a:gd name="adj2" fmla="val 1251282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99908" y="1232347"/>
                <a:ext cx="610680" cy="5847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3200" i="1" dirty="0">
                  <a:solidFill>
                    <a:srgbClr val="FF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08" y="1232347"/>
                <a:ext cx="6106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Дуга 42"/>
          <p:cNvSpPr/>
          <p:nvPr/>
        </p:nvSpPr>
        <p:spPr>
          <a:xfrm rot="370912">
            <a:off x="5019810" y="4457928"/>
            <a:ext cx="2052000" cy="2052000"/>
          </a:xfrm>
          <a:prstGeom prst="arc">
            <a:avLst>
              <a:gd name="adj1" fmla="val 17424667"/>
              <a:gd name="adj2" fmla="val 2373196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14169" y="4981123"/>
                <a:ext cx="6090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i="1" dirty="0">
                  <a:solidFill>
                    <a:srgbClr val="FF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169" y="4981123"/>
                <a:ext cx="6090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7351415" y="6199952"/>
            <a:ext cx="81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V1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0617749">
                <a:off x="4515739" y="3796339"/>
                <a:ext cx="387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7749">
                <a:off x="4515739" y="3796339"/>
                <a:ext cx="38738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6074" y="1182209"/>
                <a:ext cx="387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74" y="1182209"/>
                <a:ext cx="387380" cy="646331"/>
              </a:xfrm>
              <a:prstGeom prst="rect">
                <a:avLst/>
              </a:prstGeom>
              <a:blipFill>
                <a:blip r:embed="rId6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единительная линия 48"/>
          <p:cNvCxnSpPr/>
          <p:nvPr/>
        </p:nvCxnSpPr>
        <p:spPr>
          <a:xfrm flipV="1">
            <a:off x="5823064" y="5278273"/>
            <a:ext cx="311916" cy="155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740306" y="6230729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8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934636" y="3380280"/>
            <a:ext cx="1397617" cy="20101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252932" y="532371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4702806" y="45281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887980" y="329445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rot="18205803">
                <a:off x="4778961" y="1427636"/>
                <a:ext cx="6783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05803">
                <a:off x="4778961" y="1427636"/>
                <a:ext cx="6783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Овал 64"/>
          <p:cNvSpPr/>
          <p:nvPr/>
        </p:nvSpPr>
        <p:spPr>
          <a:xfrm>
            <a:off x="5021649" y="146325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 rot="19339724">
            <a:off x="3892379" y="5810497"/>
            <a:ext cx="42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9163761">
            <a:off x="4081307" y="6070372"/>
            <a:ext cx="60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V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4529310" y="221969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4708166" y="328999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 rot="-2100000" flipV="1">
            <a:off x="6094084" y="4964546"/>
            <a:ext cx="0" cy="11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5701247" y="500171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6317316" y="592953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965160" y="5943176"/>
            <a:ext cx="76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n’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V="1">
            <a:off x="4437466" y="2766792"/>
            <a:ext cx="311916" cy="155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4513344" y="329986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4222223" y="1837066"/>
            <a:ext cx="76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n’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44795" y="3238882"/>
            <a:ext cx="76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92199" y="565849"/>
            <a:ext cx="58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flipV="1">
            <a:off x="5746702" y="977880"/>
            <a:ext cx="618963" cy="940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272719" y="92525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5643183" y="187594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8" grpId="0"/>
      <p:bldP spid="32" grpId="0"/>
      <p:bldP spid="33" grpId="0"/>
      <p:bldP spid="34" grpId="0"/>
      <p:bldP spid="35" grpId="0"/>
      <p:bldP spid="37" grpId="0"/>
      <p:bldP spid="38" grpId="0"/>
      <p:bldP spid="39" grpId="0" animBg="1"/>
      <p:bldP spid="40" grpId="0" animBg="1"/>
      <p:bldP spid="43" grpId="0" animBg="1"/>
      <p:bldP spid="44" grpId="0"/>
      <p:bldP spid="45" grpId="0"/>
      <p:bldP spid="46" grpId="0"/>
      <p:bldP spid="48" grpId="0"/>
      <p:bldP spid="64" grpId="0" animBg="1"/>
      <p:bldP spid="66" grpId="0" animBg="1"/>
      <p:bldP spid="69" grpId="0" animBg="1"/>
      <p:bldP spid="80" grpId="0"/>
      <p:bldP spid="65" grpId="0" animBg="1"/>
      <p:bldP spid="87" grpId="0"/>
      <p:bldP spid="88" grpId="0"/>
      <p:bldP spid="91" grpId="0" animBg="1"/>
      <p:bldP spid="92" grpId="0" animBg="1"/>
      <p:bldP spid="93" grpId="0" animBg="1"/>
      <p:bldP spid="94" grpId="0" animBg="1"/>
      <p:bldP spid="99" grpId="0"/>
      <p:bldP spid="102" grpId="0" animBg="1"/>
      <p:bldP spid="103" grpId="0"/>
      <p:bldP spid="104" grpId="0"/>
      <p:bldP spid="105" grpId="0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9925" y="365760"/>
            <a:ext cx="54670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адпись 64"/>
          <p:cNvSpPr txBox="1">
            <a:spLocks noChangeArrowheads="1"/>
          </p:cNvSpPr>
          <p:nvPr/>
        </p:nvSpPr>
        <p:spPr bwMode="auto">
          <a:xfrm>
            <a:off x="479925" y="3995293"/>
            <a:ext cx="466344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NDA Times UZ"/>
                <a:ea typeface="Times New Roman" panose="02020603050405020304" pitchFamily="18" charset="0"/>
              </a:rPr>
              <a:t> 1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H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X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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2) M(m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m)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3) M 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M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(m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4)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H1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5) 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P </a:t>
            </a:r>
            <a:r>
              <a:rPr kumimoji="0" lang="en-US" altLang="ru-RU" sz="3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^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636838" algn="ctr"/>
                <a:tab pos="5273675" algn="r"/>
              </a:tabLst>
            </a:pP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2960" y="540371"/>
            <a:ext cx="397737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V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X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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0" lang="en-US" altLang="ru-RU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2) N(n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n)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3) N 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N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kumimoji="0" lang="en-US" altLang="ru-RU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V1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P </a:t>
            </a:r>
            <a:r>
              <a:rPr kumimoji="0" lang="en-US" altLang="ru-RU" sz="3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^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 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23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78764" y="1131507"/>
            <a:ext cx="10634472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е!</a:t>
            </a:r>
            <a:endParaRPr lang="ru-RU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3.7037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7432"/>
            <a:ext cx="12192000" cy="6858000"/>
          </a:xfrm>
          <a:prstGeom prst="rect">
            <a:avLst/>
          </a:prstGeom>
          <a:solidFill>
            <a:srgbClr val="44D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1564" y="294597"/>
            <a:ext cx="115488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перевода геометрических элементов из общего положения на частное с построением новых положении проекций называют преобразованием чертежа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могут быть выполнены следующими способами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Переменой (заменой) плоскостей проекций с условием, что рассматриваемый объект или его элементы должны занимать одно из частных положений относительно новой плоскости проекций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Перемещением (вращением) геометрического образа в пространстве так, чтобы он занимал определенное (согласно условию поставленной задачи) частное положение относительно плоскости проекций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способе совмещения плоскость общего положения, вращается вокруг одного из своих следов и его называют частным случаем способа вращения.</a:t>
            </a:r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4388" y="5539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7537" y="5619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9560" y="181957"/>
            <a:ext cx="1161288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342900" algn="ctr">
              <a:spcAft>
                <a:spcPts val="0"/>
              </a:spcAft>
            </a:pP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перемены плоскостей проекций</a:t>
            </a:r>
          </a:p>
          <a:p>
            <a:pPr marL="179705" indent="342900" algn="just">
              <a:spcAft>
                <a:spcPts val="0"/>
              </a:spcAft>
            </a:pPr>
            <a:endParaRPr lang="ru-RU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indent="342900" algn="just">
              <a:spcAft>
                <a:spcPts val="0"/>
              </a:spcAft>
            </a:pPr>
            <a:r>
              <a:rPr lang="ru-RU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 </a:t>
            </a: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этого способа заключается в том, что геометрический  образ в пространстве сохраняет свое положение, а вместо 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вводятся дополнительные плоскости проекций.       </a:t>
            </a:r>
            <a:endParaRPr lang="ru-RU" sz="3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indent="342900" algn="just"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замене обязательно сохраняется взаимная перпендикулярность двух плоскостей проекции. </a:t>
            </a:r>
            <a:endParaRPr lang="ru-RU" sz="3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indent="342900" algn="just"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Одна система заменяется второй системой по следующей схеме.</a:t>
            </a:r>
            <a:endParaRPr lang="ru-RU" sz="3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indent="342900" algn="just"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одной замене:</a:t>
            </a:r>
            <a:endParaRPr lang="ru-RU" sz="3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V/H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или X V/H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перехода на новую систему берем фронтальную плоскость проекций с условием, что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(рис.93).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563624" y="196902"/>
            <a:ext cx="6047064" cy="3550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60940" y="3714414"/>
            <a:ext cx="8458199" cy="270368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935224"/>
              <a:gd name="connsiteY0" fmla="*/ 0 h 1188720"/>
              <a:gd name="connsiteX1" fmla="*/ 914400 w 2935224"/>
              <a:gd name="connsiteY1" fmla="*/ 0 h 1188720"/>
              <a:gd name="connsiteX2" fmla="*/ 2935224 w 2935224"/>
              <a:gd name="connsiteY2" fmla="*/ 1188720 h 1188720"/>
              <a:gd name="connsiteX3" fmla="*/ 0 w 2935224"/>
              <a:gd name="connsiteY3" fmla="*/ 914400 h 1188720"/>
              <a:gd name="connsiteX4" fmla="*/ 0 w 2935224"/>
              <a:gd name="connsiteY4" fmla="*/ 0 h 1188720"/>
              <a:gd name="connsiteX0" fmla="*/ 0 w 2935224"/>
              <a:gd name="connsiteY0" fmla="*/ 0 h 1188720"/>
              <a:gd name="connsiteX1" fmla="*/ 914400 w 2935224"/>
              <a:gd name="connsiteY1" fmla="*/ 0 h 1188720"/>
              <a:gd name="connsiteX2" fmla="*/ 2935224 w 2935224"/>
              <a:gd name="connsiteY2" fmla="*/ 1188720 h 1188720"/>
              <a:gd name="connsiteX3" fmla="*/ 950976 w 2935224"/>
              <a:gd name="connsiteY3" fmla="*/ 896112 h 1188720"/>
              <a:gd name="connsiteX4" fmla="*/ 0 w 2935224"/>
              <a:gd name="connsiteY4" fmla="*/ 0 h 1188720"/>
              <a:gd name="connsiteX0" fmla="*/ 0 w 3310128"/>
              <a:gd name="connsiteY0" fmla="*/ 0 h 914400"/>
              <a:gd name="connsiteX1" fmla="*/ 914400 w 3310128"/>
              <a:gd name="connsiteY1" fmla="*/ 0 h 914400"/>
              <a:gd name="connsiteX2" fmla="*/ 3310128 w 3310128"/>
              <a:gd name="connsiteY2" fmla="*/ 914400 h 914400"/>
              <a:gd name="connsiteX3" fmla="*/ 950976 w 3310128"/>
              <a:gd name="connsiteY3" fmla="*/ 896112 h 914400"/>
              <a:gd name="connsiteX4" fmla="*/ 0 w 3310128"/>
              <a:gd name="connsiteY4" fmla="*/ 0 h 914400"/>
              <a:gd name="connsiteX0" fmla="*/ 0 w 6263640"/>
              <a:gd name="connsiteY0" fmla="*/ 0 h 2980944"/>
              <a:gd name="connsiteX1" fmla="*/ 3867912 w 6263640"/>
              <a:gd name="connsiteY1" fmla="*/ 2066544 h 2980944"/>
              <a:gd name="connsiteX2" fmla="*/ 6263640 w 6263640"/>
              <a:gd name="connsiteY2" fmla="*/ 2980944 h 2980944"/>
              <a:gd name="connsiteX3" fmla="*/ 3904488 w 6263640"/>
              <a:gd name="connsiteY3" fmla="*/ 2962656 h 2980944"/>
              <a:gd name="connsiteX4" fmla="*/ 0 w 6263640"/>
              <a:gd name="connsiteY4" fmla="*/ 0 h 2980944"/>
              <a:gd name="connsiteX0" fmla="*/ 0 w 6263640"/>
              <a:gd name="connsiteY0" fmla="*/ 0 h 3063240"/>
              <a:gd name="connsiteX1" fmla="*/ 3867912 w 6263640"/>
              <a:gd name="connsiteY1" fmla="*/ 2148840 h 3063240"/>
              <a:gd name="connsiteX2" fmla="*/ 6263640 w 6263640"/>
              <a:gd name="connsiteY2" fmla="*/ 3063240 h 3063240"/>
              <a:gd name="connsiteX3" fmla="*/ 3904488 w 6263640"/>
              <a:gd name="connsiteY3" fmla="*/ 3044952 h 3063240"/>
              <a:gd name="connsiteX4" fmla="*/ 0 w 6263640"/>
              <a:gd name="connsiteY4" fmla="*/ 0 h 3063240"/>
              <a:gd name="connsiteX0" fmla="*/ 0 w 6263640"/>
              <a:gd name="connsiteY0" fmla="*/ 0 h 3063240"/>
              <a:gd name="connsiteX1" fmla="*/ 3968496 w 6263640"/>
              <a:gd name="connsiteY1" fmla="*/ 45720 h 3063240"/>
              <a:gd name="connsiteX2" fmla="*/ 6263640 w 6263640"/>
              <a:gd name="connsiteY2" fmla="*/ 3063240 h 3063240"/>
              <a:gd name="connsiteX3" fmla="*/ 3904488 w 6263640"/>
              <a:gd name="connsiteY3" fmla="*/ 3044952 h 3063240"/>
              <a:gd name="connsiteX4" fmla="*/ 0 w 6263640"/>
              <a:gd name="connsiteY4" fmla="*/ 0 h 3063240"/>
              <a:gd name="connsiteX0" fmla="*/ 0 w 6483096"/>
              <a:gd name="connsiteY0" fmla="*/ 0 h 3044952"/>
              <a:gd name="connsiteX1" fmla="*/ 3968496 w 6483096"/>
              <a:gd name="connsiteY1" fmla="*/ 45720 h 3044952"/>
              <a:gd name="connsiteX2" fmla="*/ 6483096 w 6483096"/>
              <a:gd name="connsiteY2" fmla="*/ 1719072 h 3044952"/>
              <a:gd name="connsiteX3" fmla="*/ 3904488 w 6483096"/>
              <a:gd name="connsiteY3" fmla="*/ 3044952 h 3044952"/>
              <a:gd name="connsiteX4" fmla="*/ 0 w 6483096"/>
              <a:gd name="connsiteY4" fmla="*/ 0 h 3044952"/>
              <a:gd name="connsiteX0" fmla="*/ 0 w 6483096"/>
              <a:gd name="connsiteY0" fmla="*/ 0 h 1719072"/>
              <a:gd name="connsiteX1" fmla="*/ 3968496 w 6483096"/>
              <a:gd name="connsiteY1" fmla="*/ 45720 h 1719072"/>
              <a:gd name="connsiteX2" fmla="*/ 6483096 w 6483096"/>
              <a:gd name="connsiteY2" fmla="*/ 1719072 h 1719072"/>
              <a:gd name="connsiteX3" fmla="*/ 1517904 w 6483096"/>
              <a:gd name="connsiteY3" fmla="*/ 1655064 h 1719072"/>
              <a:gd name="connsiteX4" fmla="*/ 0 w 6483096"/>
              <a:gd name="connsiteY4" fmla="*/ 0 h 1719072"/>
              <a:gd name="connsiteX0" fmla="*/ 0 w 6483096"/>
              <a:gd name="connsiteY0" fmla="*/ 0 h 1673352"/>
              <a:gd name="connsiteX1" fmla="*/ 3968496 w 6483096"/>
              <a:gd name="connsiteY1" fmla="*/ 45720 h 1673352"/>
              <a:gd name="connsiteX2" fmla="*/ 6483096 w 6483096"/>
              <a:gd name="connsiteY2" fmla="*/ 1673352 h 1673352"/>
              <a:gd name="connsiteX3" fmla="*/ 1517904 w 6483096"/>
              <a:gd name="connsiteY3" fmla="*/ 1655064 h 1673352"/>
              <a:gd name="connsiteX4" fmla="*/ 0 w 6483096"/>
              <a:gd name="connsiteY4" fmla="*/ 0 h 1673352"/>
              <a:gd name="connsiteX0" fmla="*/ 0 w 6437376"/>
              <a:gd name="connsiteY0" fmla="*/ 121257 h 1627632"/>
              <a:gd name="connsiteX1" fmla="*/ 3922776 w 6437376"/>
              <a:gd name="connsiteY1" fmla="*/ 0 h 1627632"/>
              <a:gd name="connsiteX2" fmla="*/ 6437376 w 6437376"/>
              <a:gd name="connsiteY2" fmla="*/ 1627632 h 1627632"/>
              <a:gd name="connsiteX3" fmla="*/ 1472184 w 6437376"/>
              <a:gd name="connsiteY3" fmla="*/ 1609344 h 1627632"/>
              <a:gd name="connsiteX4" fmla="*/ 0 w 6437376"/>
              <a:gd name="connsiteY4" fmla="*/ 121257 h 1627632"/>
              <a:gd name="connsiteX0" fmla="*/ 0 w 6437376"/>
              <a:gd name="connsiteY0" fmla="*/ 0 h 1506375"/>
              <a:gd name="connsiteX1" fmla="*/ 3959352 w 6437376"/>
              <a:gd name="connsiteY1" fmla="*/ 181 h 1506375"/>
              <a:gd name="connsiteX2" fmla="*/ 6437376 w 6437376"/>
              <a:gd name="connsiteY2" fmla="*/ 1506375 h 1506375"/>
              <a:gd name="connsiteX3" fmla="*/ 1472184 w 6437376"/>
              <a:gd name="connsiteY3" fmla="*/ 1488087 h 1506375"/>
              <a:gd name="connsiteX4" fmla="*/ 0 w 6437376"/>
              <a:gd name="connsiteY4" fmla="*/ 0 h 1506375"/>
              <a:gd name="connsiteX0" fmla="*/ 0 w 6437376"/>
              <a:gd name="connsiteY0" fmla="*/ 0 h 1506375"/>
              <a:gd name="connsiteX1" fmla="*/ 3959352 w 6437376"/>
              <a:gd name="connsiteY1" fmla="*/ 181 h 1506375"/>
              <a:gd name="connsiteX2" fmla="*/ 6437376 w 6437376"/>
              <a:gd name="connsiteY2" fmla="*/ 1506375 h 1506375"/>
              <a:gd name="connsiteX3" fmla="*/ 1773936 w 6437376"/>
              <a:gd name="connsiteY3" fmla="*/ 1503267 h 1506375"/>
              <a:gd name="connsiteX4" fmla="*/ 0 w 6437376"/>
              <a:gd name="connsiteY4" fmla="*/ 0 h 1506375"/>
              <a:gd name="connsiteX0" fmla="*/ 0 w 6437376"/>
              <a:gd name="connsiteY0" fmla="*/ 0 h 1506375"/>
              <a:gd name="connsiteX1" fmla="*/ 3959352 w 6437376"/>
              <a:gd name="connsiteY1" fmla="*/ 181 h 1506375"/>
              <a:gd name="connsiteX2" fmla="*/ 6437376 w 6437376"/>
              <a:gd name="connsiteY2" fmla="*/ 1506375 h 1506375"/>
              <a:gd name="connsiteX3" fmla="*/ 2112264 w 6437376"/>
              <a:gd name="connsiteY3" fmla="*/ 1503267 h 1506375"/>
              <a:gd name="connsiteX4" fmla="*/ 0 w 6437376"/>
              <a:gd name="connsiteY4" fmla="*/ 0 h 1506375"/>
              <a:gd name="connsiteX0" fmla="*/ 0 w 6437376"/>
              <a:gd name="connsiteY0" fmla="*/ 0 h 1601935"/>
              <a:gd name="connsiteX1" fmla="*/ 3959352 w 6437376"/>
              <a:gd name="connsiteY1" fmla="*/ 181 h 1601935"/>
              <a:gd name="connsiteX2" fmla="*/ 6437376 w 6437376"/>
              <a:gd name="connsiteY2" fmla="*/ 1506375 h 1601935"/>
              <a:gd name="connsiteX3" fmla="*/ 1965960 w 6437376"/>
              <a:gd name="connsiteY3" fmla="*/ 1601935 h 1601935"/>
              <a:gd name="connsiteX4" fmla="*/ 0 w 6437376"/>
              <a:gd name="connsiteY4" fmla="*/ 0 h 1601935"/>
              <a:gd name="connsiteX0" fmla="*/ 0 w 6409944"/>
              <a:gd name="connsiteY0" fmla="*/ 0 h 1601935"/>
              <a:gd name="connsiteX1" fmla="*/ 3959352 w 6409944"/>
              <a:gd name="connsiteY1" fmla="*/ 181 h 1601935"/>
              <a:gd name="connsiteX2" fmla="*/ 6409944 w 6409944"/>
              <a:gd name="connsiteY2" fmla="*/ 1491195 h 1601935"/>
              <a:gd name="connsiteX3" fmla="*/ 1965960 w 6409944"/>
              <a:gd name="connsiteY3" fmla="*/ 1601935 h 1601935"/>
              <a:gd name="connsiteX4" fmla="*/ 0 w 6409944"/>
              <a:gd name="connsiteY4" fmla="*/ 0 h 1601935"/>
              <a:gd name="connsiteX0" fmla="*/ 0 w 6135624"/>
              <a:gd name="connsiteY0" fmla="*/ 0 h 1605043"/>
              <a:gd name="connsiteX1" fmla="*/ 3959352 w 6135624"/>
              <a:gd name="connsiteY1" fmla="*/ 181 h 1605043"/>
              <a:gd name="connsiteX2" fmla="*/ 6135624 w 6135624"/>
              <a:gd name="connsiteY2" fmla="*/ 1605043 h 1605043"/>
              <a:gd name="connsiteX3" fmla="*/ 1965960 w 6135624"/>
              <a:gd name="connsiteY3" fmla="*/ 1601935 h 1605043"/>
              <a:gd name="connsiteX4" fmla="*/ 0 w 6135624"/>
              <a:gd name="connsiteY4" fmla="*/ 0 h 1605043"/>
              <a:gd name="connsiteX0" fmla="*/ 0 w 6135624"/>
              <a:gd name="connsiteY0" fmla="*/ 0 h 1605043"/>
              <a:gd name="connsiteX1" fmla="*/ 3090672 w 6135624"/>
              <a:gd name="connsiteY1" fmla="*/ 60900 h 1605043"/>
              <a:gd name="connsiteX2" fmla="*/ 6135624 w 6135624"/>
              <a:gd name="connsiteY2" fmla="*/ 1605043 h 1605043"/>
              <a:gd name="connsiteX3" fmla="*/ 1965960 w 6135624"/>
              <a:gd name="connsiteY3" fmla="*/ 1601935 h 1605043"/>
              <a:gd name="connsiteX4" fmla="*/ 0 w 6135624"/>
              <a:gd name="connsiteY4" fmla="*/ 0 h 1605043"/>
              <a:gd name="connsiteX0" fmla="*/ 0 w 6135624"/>
              <a:gd name="connsiteY0" fmla="*/ 0 h 1605043"/>
              <a:gd name="connsiteX1" fmla="*/ 3566160 w 6135624"/>
              <a:gd name="connsiteY1" fmla="*/ 38130 h 1605043"/>
              <a:gd name="connsiteX2" fmla="*/ 6135624 w 6135624"/>
              <a:gd name="connsiteY2" fmla="*/ 1605043 h 1605043"/>
              <a:gd name="connsiteX3" fmla="*/ 1965960 w 6135624"/>
              <a:gd name="connsiteY3" fmla="*/ 1601935 h 1605043"/>
              <a:gd name="connsiteX4" fmla="*/ 0 w 6135624"/>
              <a:gd name="connsiteY4" fmla="*/ 0 h 1605043"/>
              <a:gd name="connsiteX0" fmla="*/ 0 w 6135624"/>
              <a:gd name="connsiteY0" fmla="*/ 0 h 1605043"/>
              <a:gd name="connsiteX1" fmla="*/ 3621024 w 6135624"/>
              <a:gd name="connsiteY1" fmla="*/ 30540 h 1605043"/>
              <a:gd name="connsiteX2" fmla="*/ 6135624 w 6135624"/>
              <a:gd name="connsiteY2" fmla="*/ 1605043 h 1605043"/>
              <a:gd name="connsiteX3" fmla="*/ 1965960 w 6135624"/>
              <a:gd name="connsiteY3" fmla="*/ 1601935 h 1605043"/>
              <a:gd name="connsiteX4" fmla="*/ 0 w 6135624"/>
              <a:gd name="connsiteY4" fmla="*/ 0 h 1605043"/>
              <a:gd name="connsiteX0" fmla="*/ 0 w 5047488"/>
              <a:gd name="connsiteY0" fmla="*/ 0 h 1601935"/>
              <a:gd name="connsiteX1" fmla="*/ 3621024 w 5047488"/>
              <a:gd name="connsiteY1" fmla="*/ 30540 h 1601935"/>
              <a:gd name="connsiteX2" fmla="*/ 5047488 w 5047488"/>
              <a:gd name="connsiteY2" fmla="*/ 1225551 h 1601935"/>
              <a:gd name="connsiteX3" fmla="*/ 1965960 w 5047488"/>
              <a:gd name="connsiteY3" fmla="*/ 1601935 h 1601935"/>
              <a:gd name="connsiteX4" fmla="*/ 0 w 5047488"/>
              <a:gd name="connsiteY4" fmla="*/ 0 h 1601935"/>
              <a:gd name="connsiteX0" fmla="*/ 0 w 5047488"/>
              <a:gd name="connsiteY0" fmla="*/ 0 h 1225551"/>
              <a:gd name="connsiteX1" fmla="*/ 3621024 w 5047488"/>
              <a:gd name="connsiteY1" fmla="*/ 30540 h 1225551"/>
              <a:gd name="connsiteX2" fmla="*/ 5047488 w 5047488"/>
              <a:gd name="connsiteY2" fmla="*/ 1225551 h 1225551"/>
              <a:gd name="connsiteX3" fmla="*/ 1490472 w 5047488"/>
              <a:gd name="connsiteY3" fmla="*/ 1199673 h 1225551"/>
              <a:gd name="connsiteX4" fmla="*/ 0 w 5047488"/>
              <a:gd name="connsiteY4" fmla="*/ 0 h 1225551"/>
              <a:gd name="connsiteX0" fmla="*/ 0 w 5047488"/>
              <a:gd name="connsiteY0" fmla="*/ 0 h 1225551"/>
              <a:gd name="connsiteX1" fmla="*/ 3621024 w 5047488"/>
              <a:gd name="connsiteY1" fmla="*/ 30540 h 1225551"/>
              <a:gd name="connsiteX2" fmla="*/ 5047488 w 5047488"/>
              <a:gd name="connsiteY2" fmla="*/ 1225551 h 1225551"/>
              <a:gd name="connsiteX3" fmla="*/ 1417320 w 5047488"/>
              <a:gd name="connsiteY3" fmla="*/ 1192083 h 1225551"/>
              <a:gd name="connsiteX4" fmla="*/ 0 w 5047488"/>
              <a:gd name="connsiteY4" fmla="*/ 0 h 1225551"/>
              <a:gd name="connsiteX0" fmla="*/ 0 w 5047488"/>
              <a:gd name="connsiteY0" fmla="*/ 0 h 1225551"/>
              <a:gd name="connsiteX1" fmla="*/ 3621024 w 5047488"/>
              <a:gd name="connsiteY1" fmla="*/ 30540 h 1225551"/>
              <a:gd name="connsiteX2" fmla="*/ 5047488 w 5047488"/>
              <a:gd name="connsiteY2" fmla="*/ 1225551 h 1225551"/>
              <a:gd name="connsiteX3" fmla="*/ 1444752 w 5047488"/>
              <a:gd name="connsiteY3" fmla="*/ 1207263 h 1225551"/>
              <a:gd name="connsiteX4" fmla="*/ 0 w 5047488"/>
              <a:gd name="connsiteY4" fmla="*/ 0 h 12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488" h="1225551">
                <a:moveTo>
                  <a:pt x="0" y="0"/>
                </a:moveTo>
                <a:lnTo>
                  <a:pt x="3621024" y="30540"/>
                </a:lnTo>
                <a:lnTo>
                  <a:pt x="5047488" y="1225551"/>
                </a:lnTo>
                <a:lnTo>
                  <a:pt x="1444752" y="1207263"/>
                </a:lnTo>
                <a:lnTo>
                  <a:pt x="0" y="0"/>
                </a:lnTo>
                <a:close/>
              </a:path>
            </a:pathLst>
          </a:custGeom>
          <a:solidFill>
            <a:srgbClr val="ABFA9E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4054464" y="2293062"/>
            <a:ext cx="0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 rot="6278337">
            <a:off x="5099723" y="481592"/>
            <a:ext cx="4238582" cy="4786005"/>
          </a:xfrm>
          <a:custGeom>
            <a:avLst/>
            <a:gdLst>
              <a:gd name="connsiteX0" fmla="*/ 0 w 3621024"/>
              <a:gd name="connsiteY0" fmla="*/ 0 h 2368296"/>
              <a:gd name="connsiteX1" fmla="*/ 3621024 w 3621024"/>
              <a:gd name="connsiteY1" fmla="*/ 0 h 2368296"/>
              <a:gd name="connsiteX2" fmla="*/ 3621024 w 3621024"/>
              <a:gd name="connsiteY2" fmla="*/ 2368296 h 2368296"/>
              <a:gd name="connsiteX3" fmla="*/ 0 w 3621024"/>
              <a:gd name="connsiteY3" fmla="*/ 2368296 h 2368296"/>
              <a:gd name="connsiteX4" fmla="*/ 0 w 3621024"/>
              <a:gd name="connsiteY4" fmla="*/ 0 h 2368296"/>
              <a:gd name="connsiteX0" fmla="*/ 905256 w 3621024"/>
              <a:gd name="connsiteY0" fmla="*/ 832104 h 2368296"/>
              <a:gd name="connsiteX1" fmla="*/ 3621024 w 3621024"/>
              <a:gd name="connsiteY1" fmla="*/ 0 h 2368296"/>
              <a:gd name="connsiteX2" fmla="*/ 3621024 w 3621024"/>
              <a:gd name="connsiteY2" fmla="*/ 2368296 h 2368296"/>
              <a:gd name="connsiteX3" fmla="*/ 0 w 3621024"/>
              <a:gd name="connsiteY3" fmla="*/ 2368296 h 2368296"/>
              <a:gd name="connsiteX4" fmla="*/ 905256 w 3621024"/>
              <a:gd name="connsiteY4" fmla="*/ 832104 h 2368296"/>
              <a:gd name="connsiteX0" fmla="*/ 0 w 2715768"/>
              <a:gd name="connsiteY0" fmla="*/ 832104 h 3803904"/>
              <a:gd name="connsiteX1" fmla="*/ 2715768 w 2715768"/>
              <a:gd name="connsiteY1" fmla="*/ 0 h 3803904"/>
              <a:gd name="connsiteX2" fmla="*/ 2715768 w 2715768"/>
              <a:gd name="connsiteY2" fmla="*/ 2368296 h 3803904"/>
              <a:gd name="connsiteX3" fmla="*/ 566928 w 2715768"/>
              <a:gd name="connsiteY3" fmla="*/ 3803904 h 3803904"/>
              <a:gd name="connsiteX4" fmla="*/ 0 w 2715768"/>
              <a:gd name="connsiteY4" fmla="*/ 832104 h 3803904"/>
              <a:gd name="connsiteX0" fmla="*/ 9144 w 2148840"/>
              <a:gd name="connsiteY0" fmla="*/ 978408 h 3803904"/>
              <a:gd name="connsiteX1" fmla="*/ 2148840 w 2148840"/>
              <a:gd name="connsiteY1" fmla="*/ 0 h 3803904"/>
              <a:gd name="connsiteX2" fmla="*/ 2148840 w 2148840"/>
              <a:gd name="connsiteY2" fmla="*/ 2368296 h 3803904"/>
              <a:gd name="connsiteX3" fmla="*/ 0 w 2148840"/>
              <a:gd name="connsiteY3" fmla="*/ 3803904 h 3803904"/>
              <a:gd name="connsiteX4" fmla="*/ 9144 w 2148840"/>
              <a:gd name="connsiteY4" fmla="*/ 978408 h 3803904"/>
              <a:gd name="connsiteX0" fmla="*/ 9144 w 2148840"/>
              <a:gd name="connsiteY0" fmla="*/ 978408 h 3803904"/>
              <a:gd name="connsiteX1" fmla="*/ 2148840 w 2148840"/>
              <a:gd name="connsiteY1" fmla="*/ 0 h 3803904"/>
              <a:gd name="connsiteX2" fmla="*/ 2112264 w 2148840"/>
              <a:gd name="connsiteY2" fmla="*/ 2651760 h 3803904"/>
              <a:gd name="connsiteX3" fmla="*/ 0 w 2148840"/>
              <a:gd name="connsiteY3" fmla="*/ 3803904 h 3803904"/>
              <a:gd name="connsiteX4" fmla="*/ 9144 w 2148840"/>
              <a:gd name="connsiteY4" fmla="*/ 978408 h 3803904"/>
              <a:gd name="connsiteX0" fmla="*/ 9144 w 2112264"/>
              <a:gd name="connsiteY0" fmla="*/ 676656 h 3502152"/>
              <a:gd name="connsiteX1" fmla="*/ 2103120 w 2112264"/>
              <a:gd name="connsiteY1" fmla="*/ 0 h 3502152"/>
              <a:gd name="connsiteX2" fmla="*/ 2112264 w 2112264"/>
              <a:gd name="connsiteY2" fmla="*/ 2350008 h 3502152"/>
              <a:gd name="connsiteX3" fmla="*/ 0 w 2112264"/>
              <a:gd name="connsiteY3" fmla="*/ 3502152 h 3502152"/>
              <a:gd name="connsiteX4" fmla="*/ 9144 w 2112264"/>
              <a:gd name="connsiteY4" fmla="*/ 676656 h 3502152"/>
              <a:gd name="connsiteX0" fmla="*/ 9144 w 2103120"/>
              <a:gd name="connsiteY0" fmla="*/ 676656 h 3502152"/>
              <a:gd name="connsiteX1" fmla="*/ 2103120 w 2103120"/>
              <a:gd name="connsiteY1" fmla="*/ 0 h 3502152"/>
              <a:gd name="connsiteX2" fmla="*/ 2084832 w 2103120"/>
              <a:gd name="connsiteY2" fmla="*/ 2386584 h 3502152"/>
              <a:gd name="connsiteX3" fmla="*/ 0 w 2103120"/>
              <a:gd name="connsiteY3" fmla="*/ 3502152 h 3502152"/>
              <a:gd name="connsiteX4" fmla="*/ 9144 w 2103120"/>
              <a:gd name="connsiteY4" fmla="*/ 676656 h 3502152"/>
              <a:gd name="connsiteX0" fmla="*/ 484632 w 2103120"/>
              <a:gd name="connsiteY0" fmla="*/ 1033272 h 3502152"/>
              <a:gd name="connsiteX1" fmla="*/ 2103120 w 2103120"/>
              <a:gd name="connsiteY1" fmla="*/ 0 h 3502152"/>
              <a:gd name="connsiteX2" fmla="*/ 2084832 w 2103120"/>
              <a:gd name="connsiteY2" fmla="*/ 2386584 h 3502152"/>
              <a:gd name="connsiteX3" fmla="*/ 0 w 2103120"/>
              <a:gd name="connsiteY3" fmla="*/ 3502152 h 3502152"/>
              <a:gd name="connsiteX4" fmla="*/ 484632 w 2103120"/>
              <a:gd name="connsiteY4" fmla="*/ 1033272 h 3502152"/>
              <a:gd name="connsiteX0" fmla="*/ 0 w 1618488"/>
              <a:gd name="connsiteY0" fmla="*/ 1033272 h 3767328"/>
              <a:gd name="connsiteX1" fmla="*/ 1618488 w 1618488"/>
              <a:gd name="connsiteY1" fmla="*/ 0 h 3767328"/>
              <a:gd name="connsiteX2" fmla="*/ 1600200 w 1618488"/>
              <a:gd name="connsiteY2" fmla="*/ 2386584 h 3767328"/>
              <a:gd name="connsiteX3" fmla="*/ 0 w 1618488"/>
              <a:gd name="connsiteY3" fmla="*/ 3767328 h 3767328"/>
              <a:gd name="connsiteX4" fmla="*/ 0 w 1618488"/>
              <a:gd name="connsiteY4" fmla="*/ 1033272 h 3767328"/>
              <a:gd name="connsiteX0" fmla="*/ 45720 w 1618488"/>
              <a:gd name="connsiteY0" fmla="*/ 1069848 h 3767328"/>
              <a:gd name="connsiteX1" fmla="*/ 1618488 w 1618488"/>
              <a:gd name="connsiteY1" fmla="*/ 0 h 3767328"/>
              <a:gd name="connsiteX2" fmla="*/ 1600200 w 1618488"/>
              <a:gd name="connsiteY2" fmla="*/ 2386584 h 3767328"/>
              <a:gd name="connsiteX3" fmla="*/ 0 w 1618488"/>
              <a:gd name="connsiteY3" fmla="*/ 3767328 h 3767328"/>
              <a:gd name="connsiteX4" fmla="*/ 45720 w 1618488"/>
              <a:gd name="connsiteY4" fmla="*/ 1069848 h 3767328"/>
              <a:gd name="connsiteX0" fmla="*/ 45720 w 1618488"/>
              <a:gd name="connsiteY0" fmla="*/ 1069848 h 3767328"/>
              <a:gd name="connsiteX1" fmla="*/ 1618488 w 1618488"/>
              <a:gd name="connsiteY1" fmla="*/ 0 h 3767328"/>
              <a:gd name="connsiteX2" fmla="*/ 1589537 w 1618488"/>
              <a:gd name="connsiteY2" fmla="*/ 2447502 h 3767328"/>
              <a:gd name="connsiteX3" fmla="*/ 0 w 1618488"/>
              <a:gd name="connsiteY3" fmla="*/ 3767328 h 3767328"/>
              <a:gd name="connsiteX4" fmla="*/ 45720 w 1618488"/>
              <a:gd name="connsiteY4" fmla="*/ 1069848 h 3767328"/>
              <a:gd name="connsiteX0" fmla="*/ 56382 w 1629150"/>
              <a:gd name="connsiteY0" fmla="*/ 1069848 h 3706409"/>
              <a:gd name="connsiteX1" fmla="*/ 1629150 w 1629150"/>
              <a:gd name="connsiteY1" fmla="*/ 0 h 3706409"/>
              <a:gd name="connsiteX2" fmla="*/ 1600199 w 1629150"/>
              <a:gd name="connsiteY2" fmla="*/ 2447502 h 3706409"/>
              <a:gd name="connsiteX3" fmla="*/ 0 w 1629150"/>
              <a:gd name="connsiteY3" fmla="*/ 3706409 h 3706409"/>
              <a:gd name="connsiteX4" fmla="*/ 56382 w 1629150"/>
              <a:gd name="connsiteY4" fmla="*/ 1069848 h 3706409"/>
              <a:gd name="connsiteX0" fmla="*/ 743418 w 2316186"/>
              <a:gd name="connsiteY0" fmla="*/ 1069848 h 3013737"/>
              <a:gd name="connsiteX1" fmla="*/ 2316186 w 2316186"/>
              <a:gd name="connsiteY1" fmla="*/ 0 h 3013737"/>
              <a:gd name="connsiteX2" fmla="*/ 2287235 w 2316186"/>
              <a:gd name="connsiteY2" fmla="*/ 2447502 h 3013737"/>
              <a:gd name="connsiteX3" fmla="*/ 0 w 2316186"/>
              <a:gd name="connsiteY3" fmla="*/ 3013737 h 3013737"/>
              <a:gd name="connsiteX4" fmla="*/ 743418 w 2316186"/>
              <a:gd name="connsiteY4" fmla="*/ 1069848 h 3013737"/>
              <a:gd name="connsiteX0" fmla="*/ 743418 w 2316186"/>
              <a:gd name="connsiteY0" fmla="*/ 1069848 h 3013737"/>
              <a:gd name="connsiteX1" fmla="*/ 2316186 w 2316186"/>
              <a:gd name="connsiteY1" fmla="*/ 0 h 3013737"/>
              <a:gd name="connsiteX2" fmla="*/ 1786610 w 2316186"/>
              <a:gd name="connsiteY2" fmla="*/ 2614078 h 3013737"/>
              <a:gd name="connsiteX3" fmla="*/ 0 w 2316186"/>
              <a:gd name="connsiteY3" fmla="*/ 3013737 h 3013737"/>
              <a:gd name="connsiteX4" fmla="*/ 743418 w 2316186"/>
              <a:gd name="connsiteY4" fmla="*/ 1069848 h 3013737"/>
              <a:gd name="connsiteX0" fmla="*/ 502429 w 2316186"/>
              <a:gd name="connsiteY0" fmla="*/ 1135550 h 3013737"/>
              <a:gd name="connsiteX1" fmla="*/ 2316186 w 2316186"/>
              <a:gd name="connsiteY1" fmla="*/ 0 h 3013737"/>
              <a:gd name="connsiteX2" fmla="*/ 1786610 w 2316186"/>
              <a:gd name="connsiteY2" fmla="*/ 2614078 h 3013737"/>
              <a:gd name="connsiteX3" fmla="*/ 0 w 2316186"/>
              <a:gd name="connsiteY3" fmla="*/ 3013737 h 3013737"/>
              <a:gd name="connsiteX4" fmla="*/ 502429 w 2316186"/>
              <a:gd name="connsiteY4" fmla="*/ 1135550 h 3013737"/>
              <a:gd name="connsiteX0" fmla="*/ 502429 w 2296580"/>
              <a:gd name="connsiteY0" fmla="*/ 497785 h 2375972"/>
              <a:gd name="connsiteX1" fmla="*/ 2296580 w 2296580"/>
              <a:gd name="connsiteY1" fmla="*/ 0 h 2375972"/>
              <a:gd name="connsiteX2" fmla="*/ 1786610 w 2296580"/>
              <a:gd name="connsiteY2" fmla="*/ 1976313 h 2375972"/>
              <a:gd name="connsiteX3" fmla="*/ 0 w 2296580"/>
              <a:gd name="connsiteY3" fmla="*/ 2375972 h 2375972"/>
              <a:gd name="connsiteX4" fmla="*/ 502429 w 2296580"/>
              <a:gd name="connsiteY4" fmla="*/ 497785 h 2375972"/>
              <a:gd name="connsiteX0" fmla="*/ 473535 w 2296580"/>
              <a:gd name="connsiteY0" fmla="*/ 361342 h 2375972"/>
              <a:gd name="connsiteX1" fmla="*/ 2296580 w 2296580"/>
              <a:gd name="connsiteY1" fmla="*/ 0 h 2375972"/>
              <a:gd name="connsiteX2" fmla="*/ 1786610 w 2296580"/>
              <a:gd name="connsiteY2" fmla="*/ 1976313 h 2375972"/>
              <a:gd name="connsiteX3" fmla="*/ 0 w 2296580"/>
              <a:gd name="connsiteY3" fmla="*/ 2375972 h 2375972"/>
              <a:gd name="connsiteX4" fmla="*/ 473535 w 2296580"/>
              <a:gd name="connsiteY4" fmla="*/ 361342 h 2375972"/>
              <a:gd name="connsiteX0" fmla="*/ 198960 w 2296580"/>
              <a:gd name="connsiteY0" fmla="*/ 483035 h 2375972"/>
              <a:gd name="connsiteX1" fmla="*/ 2296580 w 2296580"/>
              <a:gd name="connsiteY1" fmla="*/ 0 h 2375972"/>
              <a:gd name="connsiteX2" fmla="*/ 1786610 w 2296580"/>
              <a:gd name="connsiteY2" fmla="*/ 1976313 h 2375972"/>
              <a:gd name="connsiteX3" fmla="*/ 0 w 2296580"/>
              <a:gd name="connsiteY3" fmla="*/ 2375972 h 2375972"/>
              <a:gd name="connsiteX4" fmla="*/ 198960 w 2296580"/>
              <a:gd name="connsiteY4" fmla="*/ 483035 h 2375972"/>
              <a:gd name="connsiteX0" fmla="*/ 198960 w 2296580"/>
              <a:gd name="connsiteY0" fmla="*/ 483035 h 2375972"/>
              <a:gd name="connsiteX1" fmla="*/ 2296580 w 2296580"/>
              <a:gd name="connsiteY1" fmla="*/ 0 h 2375972"/>
              <a:gd name="connsiteX2" fmla="*/ 1883065 w 2296580"/>
              <a:gd name="connsiteY2" fmla="*/ 1934841 h 2375972"/>
              <a:gd name="connsiteX3" fmla="*/ 0 w 2296580"/>
              <a:gd name="connsiteY3" fmla="*/ 2375972 h 2375972"/>
              <a:gd name="connsiteX4" fmla="*/ 198960 w 2296580"/>
              <a:gd name="connsiteY4" fmla="*/ 483035 h 2375972"/>
              <a:gd name="connsiteX0" fmla="*/ 198960 w 2367704"/>
              <a:gd name="connsiteY0" fmla="*/ 505618 h 2398555"/>
              <a:gd name="connsiteX1" fmla="*/ 2367704 w 2367704"/>
              <a:gd name="connsiteY1" fmla="*/ 0 h 2398555"/>
              <a:gd name="connsiteX2" fmla="*/ 1883065 w 2367704"/>
              <a:gd name="connsiteY2" fmla="*/ 1957424 h 2398555"/>
              <a:gd name="connsiteX3" fmla="*/ 0 w 2367704"/>
              <a:gd name="connsiteY3" fmla="*/ 2398555 h 2398555"/>
              <a:gd name="connsiteX4" fmla="*/ 198960 w 2367704"/>
              <a:gd name="connsiteY4" fmla="*/ 505618 h 2398555"/>
              <a:gd name="connsiteX0" fmla="*/ 198960 w 2333602"/>
              <a:gd name="connsiteY0" fmla="*/ 464965 h 2357902"/>
              <a:gd name="connsiteX1" fmla="*/ 2333602 w 2333602"/>
              <a:gd name="connsiteY1" fmla="*/ 0 h 2357902"/>
              <a:gd name="connsiteX2" fmla="*/ 1883065 w 2333602"/>
              <a:gd name="connsiteY2" fmla="*/ 1916771 h 2357902"/>
              <a:gd name="connsiteX3" fmla="*/ 0 w 2333602"/>
              <a:gd name="connsiteY3" fmla="*/ 2357902 h 2357902"/>
              <a:gd name="connsiteX4" fmla="*/ 198960 w 2333602"/>
              <a:gd name="connsiteY4" fmla="*/ 464965 h 235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02" h="2357902">
                <a:moveTo>
                  <a:pt x="198960" y="464965"/>
                </a:moveTo>
                <a:lnTo>
                  <a:pt x="2333602" y="0"/>
                </a:lnTo>
                <a:lnTo>
                  <a:pt x="1883065" y="1916771"/>
                </a:lnTo>
                <a:lnTo>
                  <a:pt x="0" y="2357902"/>
                </a:lnTo>
                <a:lnTo>
                  <a:pt x="198960" y="4649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934011" y="1531086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A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34" name="Прямая соединительная линия 33"/>
          <p:cNvCxnSpPr>
            <a:endCxn id="7" idx="2"/>
          </p:cNvCxnSpPr>
          <p:nvPr/>
        </p:nvCxnSpPr>
        <p:spPr>
          <a:xfrm flipH="1">
            <a:off x="5441233" y="3747150"/>
            <a:ext cx="2164733" cy="7695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7647011" y="3802921"/>
            <a:ext cx="1343601" cy="1455305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2874055" y="1205935"/>
            <a:ext cx="13508" cy="2513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2922534" y="3775081"/>
            <a:ext cx="1096917" cy="125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4027773" y="4277722"/>
            <a:ext cx="2442439" cy="793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2887563" y="1218825"/>
            <a:ext cx="1120307" cy="1028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2851612" y="364014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4102830" y="1505711"/>
            <a:ext cx="2383697" cy="7298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6470212" y="1484030"/>
            <a:ext cx="0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7605966" y="1051560"/>
            <a:ext cx="0" cy="2647101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9451" y="496340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8799" y="66471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8028" y="1034766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17969333">
            <a:off x="10840809" y="629677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X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99081" y="337681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i="1" dirty="0">
                <a:latin typeface="ISOCPEUR" panose="020B0604020202020204" pitchFamily="34" charset="0"/>
              </a:rPr>
              <a:t>0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2755" y="3777501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r>
              <a:rPr lang="ru-RU" sz="1200" i="1" dirty="0" smtClean="0">
                <a:latin typeface="ISOCPEUR" panose="020B0604020202020204" pitchFamily="34" charset="0"/>
              </a:rPr>
              <a:t>1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33576" y="3178957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8904617" y="5483684"/>
            <a:ext cx="2004175" cy="10229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7869439">
            <a:off x="10464459" y="636233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H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8303037">
            <a:off x="10685813" y="6005116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V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338651" y="1473027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V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4246">
            <a:off x="3896959" y="5789131"/>
            <a:ext cx="3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H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29145" y="21932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V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 flipV="1">
            <a:off x="941245" y="3734062"/>
            <a:ext cx="1322637" cy="53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4405" y="350323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X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21500106">
            <a:off x="871563" y="374692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H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81070" y="321854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V</a:t>
            </a:r>
            <a:endParaRPr lang="ru-RU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5400000">
                <a:off x="5087762" y="3167625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 smtClean="0">
                    <a:solidFill>
                      <a:schemeClr val="accent5"/>
                    </a:solidFill>
                  </a:rPr>
                  <a:t> </a:t>
                </a:r>
                <a:endParaRPr lang="ru-RU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87762" y="3167625"/>
                <a:ext cx="423793" cy="707886"/>
              </a:xfrm>
              <a:prstGeom prst="rect">
                <a:avLst/>
              </a:prstGeom>
              <a:blipFill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уга 3"/>
          <p:cNvSpPr/>
          <p:nvPr/>
        </p:nvSpPr>
        <p:spPr>
          <a:xfrm rot="8924895">
            <a:off x="6262034" y="4071928"/>
            <a:ext cx="504000" cy="504000"/>
          </a:xfrm>
          <a:prstGeom prst="arc">
            <a:avLst>
              <a:gd name="adj1" fmla="val 13954080"/>
              <a:gd name="adj2" fmla="val 13497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5229928" y="357164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 rot="639090">
            <a:off x="6418164" y="435059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V="1">
            <a:off x="6302583" y="2925988"/>
            <a:ext cx="335257" cy="3174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V="1">
            <a:off x="3918788" y="3915510"/>
            <a:ext cx="285668" cy="1875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2775094" y="2271371"/>
            <a:ext cx="251578" cy="2277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29559" y="5925018"/>
            <a:ext cx="1487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40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</a:t>
            </a:r>
            <a:r>
              <a:rPr lang="en-US" sz="40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93</a:t>
            </a:r>
            <a:endParaRPr lang="ru-RU" sz="40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89224" y="217184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flipH="1">
            <a:off x="4061224" y="3010723"/>
            <a:ext cx="126" cy="664005"/>
          </a:xfrm>
          <a:prstGeom prst="line">
            <a:avLst/>
          </a:prstGeom>
          <a:ln w="76200">
            <a:solidFill>
              <a:srgbClr val="1330D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4469040" y="1927313"/>
            <a:ext cx="647541" cy="197801"/>
          </a:xfrm>
          <a:prstGeom prst="line">
            <a:avLst/>
          </a:prstGeom>
          <a:ln w="76200">
            <a:solidFill>
              <a:srgbClr val="1330D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3247333" y="1534701"/>
            <a:ext cx="475616" cy="408656"/>
          </a:xfrm>
          <a:prstGeom prst="line">
            <a:avLst/>
          </a:prstGeom>
          <a:ln w="76200">
            <a:solidFill>
              <a:srgbClr val="1330D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6416405" y="1437849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3993785" y="497532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800548" y="115016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6434405" y="417597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7" grpId="0" animBg="1"/>
      <p:bldP spid="9" grpId="0"/>
      <p:bldP spid="81" grpId="0" animBg="1"/>
      <p:bldP spid="23" grpId="0"/>
      <p:bldP spid="54" grpId="0"/>
      <p:bldP spid="55" grpId="0"/>
      <p:bldP spid="60" grpId="0"/>
      <p:bldP spid="64" grpId="0"/>
      <p:bldP spid="65" grpId="0"/>
      <p:bldP spid="66" grpId="0"/>
      <p:bldP spid="85" grpId="0"/>
      <p:bldP spid="86" grpId="0"/>
      <p:bldP spid="89" grpId="0"/>
      <p:bldP spid="90" grpId="0"/>
      <p:bldP spid="93" grpId="0"/>
      <p:bldP spid="95" grpId="0"/>
      <p:bldP spid="96" grpId="0"/>
      <p:bldP spid="97" grpId="0"/>
      <p:bldP spid="69" grpId="0"/>
      <p:bldP spid="4" grpId="0" animBg="1"/>
      <p:bldP spid="74" grpId="0" animBg="1"/>
      <p:bldP spid="76" grpId="0" animBg="1"/>
      <p:bldP spid="8" grpId="0" animBg="1"/>
      <p:bldP spid="78" grpId="0" animBg="1"/>
      <p:bldP spid="80" grpId="0" animBg="1"/>
      <p:bldP spid="82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1999" cy="7393857"/>
          </a:xfrm>
          <a:prstGeom prst="rect">
            <a:avLst/>
          </a:prstGeom>
          <a:solidFill>
            <a:srgbClr val="44D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330" y="134794"/>
            <a:ext cx="12191999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Пространственную точку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проецируем на старую систему плоскости проекций, затем проецируем ее на новую фронтальную плоскость проекций.</a:t>
            </a: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V/H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– старая система.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– старая ось проекций </a:t>
            </a:r>
            <a:endParaRPr lang="ru-RU" sz="32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новая система.</a:t>
            </a:r>
            <a:endParaRPr lang="ru-RU" sz="32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новая фронтальная плоскость проекций.	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новая ось проекций.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– пространственная точка.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горизонтальная  проекция точки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– фронтальная проекция точки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новая фронтальная проекция точки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840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2949677" y="3696487"/>
            <a:ext cx="6605546" cy="1487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466114">
            <a:off x="6762076" y="4343071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X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9519395">
            <a:off x="6486599" y="436767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H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461358">
            <a:off x="6648359" y="4644317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V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4715" y="346565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X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00106">
            <a:off x="3039965" y="368578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H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3893089" y="4680166"/>
            <a:ext cx="2914223" cy="16730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925961" y="2949482"/>
            <a:ext cx="0" cy="176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1986" y="4438684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3519" y="6014748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uz-Cyrl-UZ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4306529" y="1032195"/>
            <a:ext cx="2909946" cy="201561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26" idx="1"/>
          </p:cNvCxnSpPr>
          <p:nvPr/>
        </p:nvCxnSpPr>
        <p:spPr>
          <a:xfrm>
            <a:off x="4945501" y="4721349"/>
            <a:ext cx="815761" cy="1418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35" idx="0"/>
          </p:cNvCxnSpPr>
          <p:nvPr/>
        </p:nvCxnSpPr>
        <p:spPr>
          <a:xfrm flipV="1">
            <a:off x="4961961" y="1266893"/>
            <a:ext cx="1206905" cy="157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488036">
            <a:off x="7128536" y="2925235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X</a:t>
            </a:r>
            <a:r>
              <a:rPr lang="en-US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293745">
            <a:off x="6988763" y="2532510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H</a:t>
            </a:r>
            <a:r>
              <a:rPr lang="uz-Cyrl-UZ" b="1" i="1" dirty="0" smtClean="0">
                <a:latin typeface="ISOCPEUR" panose="020B0604020202020204" pitchFamily="34" charset="0"/>
              </a:rPr>
              <a:t>1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191626">
            <a:off x="6796446" y="286527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V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3462" y="241885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5411" y="89934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uz-Cyrl-UZ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24027" y="6151279"/>
            <a:ext cx="1931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40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</a:t>
            </a:r>
            <a:r>
              <a:rPr lang="en-US" sz="40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94  </a:t>
            </a:r>
            <a:endParaRPr lang="ru-RU" sz="40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rot="19814916">
                <a:off x="5064273" y="5409750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4916">
                <a:off x="5064273" y="5409750"/>
                <a:ext cx="554960" cy="461665"/>
              </a:xfrm>
              <a:prstGeom prst="rect">
                <a:avLst/>
              </a:prstGeom>
              <a:blipFill>
                <a:blip r:embed="rId2"/>
                <a:stretch>
                  <a:fillRect r="-1695"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8430401">
                <a:off x="5409265" y="1884600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30401">
                <a:off x="5409265" y="1884600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r="-2586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82494">
                <a:off x="5348247" y="5516897"/>
                <a:ext cx="368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494">
                <a:off x="5348247" y="5516897"/>
                <a:ext cx="368774" cy="646331"/>
              </a:xfrm>
              <a:prstGeom prst="rect">
                <a:avLst/>
              </a:prstGeom>
              <a:blipFill>
                <a:blip r:embed="rId4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2096711">
                <a:off x="4709336" y="2927844"/>
                <a:ext cx="368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711">
                <a:off x="4709336" y="2927844"/>
                <a:ext cx="36877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5777961" y="1484119"/>
            <a:ext cx="260376" cy="247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793113" y="3914520"/>
            <a:ext cx="234351" cy="252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75488" y="143925"/>
            <a:ext cx="10177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 94 приведен эпюр точки А.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04128" y="32378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V</a:t>
            </a:r>
            <a:endParaRPr lang="ru-RU" b="1" i="1" dirty="0">
              <a:latin typeface="ISOCPEUR" panose="020B0604020202020204" pitchFamily="3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870766" y="462484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853961" y="284608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729630" y="610814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96206" y="3498389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uz-Cyrl-UZ" sz="2400" i="1" dirty="0" smtClean="0">
                <a:latin typeface="ISOCPEUR" panose="020B0604020202020204" pitchFamily="34" charset="0"/>
              </a:rPr>
              <a:t>х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127815" y="118170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31" grpId="0"/>
      <p:bldP spid="32" grpId="0"/>
      <p:bldP spid="37" grpId="0"/>
      <p:bldP spid="38" grpId="0"/>
      <p:bldP spid="39" grpId="0"/>
      <p:bldP spid="40" grpId="0"/>
      <p:bldP spid="44" grpId="0"/>
      <p:bldP spid="51" grpId="0"/>
      <p:bldP spid="52" grpId="0"/>
      <p:bldP spid="56" grpId="0"/>
      <p:bldP spid="57" grpId="0"/>
      <p:bldP spid="41" grpId="0"/>
      <p:bldP spid="34" grpId="0" animBg="1"/>
      <p:bldP spid="35" grpId="0" animBg="1"/>
      <p:bldP spid="26" grpId="0" animBg="1"/>
      <p:bldP spid="60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513" y="593828"/>
            <a:ext cx="11966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определения новой фронтальной проекции точки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откладываем от новой оси проекций удаленность точки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горизонтальной плоскости проекций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То есть: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[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натуральную величину отрезка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|AB|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(рис.95).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8764" y="35085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|AB|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>
            <a:off x="2949677" y="1990910"/>
            <a:ext cx="5151907" cy="852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332374">
            <a:off x="3221351" y="3665278"/>
            <a:ext cx="5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356136">
            <a:off x="3509901" y="3404952"/>
            <a:ext cx="37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397111">
            <a:off x="3634857" y="3704284"/>
            <a:ext cx="51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V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807" y="177609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500106">
            <a:off x="2978411" y="1951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endParaRPr lang="ru-RU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67432" y="2786924"/>
            <a:ext cx="3648859" cy="1053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144118" y="3414334"/>
            <a:ext cx="1931411" cy="608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6595" y="18092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8996" y="294157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656" y="465093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a’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659092" y="601848"/>
            <a:ext cx="2184160" cy="81399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838867" y="4441835"/>
            <a:ext cx="194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</a:t>
            </a:r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5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467957">
                <a:off x="4734902" y="3809947"/>
                <a:ext cx="368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7957">
                <a:off x="4734902" y="3809947"/>
                <a:ext cx="3687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/>
          <p:nvPr/>
        </p:nvCxnSpPr>
        <p:spPr>
          <a:xfrm rot="-1560000">
            <a:off x="6945997" y="3169988"/>
            <a:ext cx="173503" cy="14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4655017" y="2641627"/>
            <a:ext cx="2160000" cy="612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801667" y="2652987"/>
            <a:ext cx="316048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651474" y="3229787"/>
            <a:ext cx="540000" cy="152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4659092" y="585789"/>
            <a:ext cx="7971" cy="2643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801667" y="1383237"/>
            <a:ext cx="0" cy="12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03533" y="226194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flipV="1">
            <a:off x="5178477" y="3443651"/>
            <a:ext cx="1939238" cy="13151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28753" y="342258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r>
              <a:rPr lang="uz-Cyrl-UZ" sz="1600" i="1" dirty="0" smtClean="0">
                <a:latin typeface="ISOCPEUR" panose="020B0604020202020204" pitchFamily="34" charset="0"/>
              </a:rPr>
              <a:t>1</a:t>
            </a:r>
            <a:endParaRPr lang="ru-RU" sz="16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20465161">
                <a:off x="6561387" y="2818654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5161">
                <a:off x="6561387" y="2818654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20532482">
                <a:off x="4635719" y="3362367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2482">
                <a:off x="4635719" y="3362367"/>
                <a:ext cx="554960" cy="461665"/>
              </a:xfrm>
              <a:prstGeom prst="rect">
                <a:avLst/>
              </a:prstGeom>
              <a:blipFill>
                <a:blip r:embed="rId4"/>
                <a:stretch>
                  <a:fillRect r="-909" b="-3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Дуга 96"/>
          <p:cNvSpPr/>
          <p:nvPr/>
        </p:nvSpPr>
        <p:spPr>
          <a:xfrm rot="12500248">
            <a:off x="5851901" y="3312653"/>
            <a:ext cx="914400" cy="914400"/>
          </a:xfrm>
          <a:prstGeom prst="arc">
            <a:avLst>
              <a:gd name="adj1" fmla="val 16513909"/>
              <a:gd name="adj2" fmla="val 19699364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03304" y="3770402"/>
                <a:ext cx="496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04" y="3770402"/>
                <a:ext cx="4969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Прямая соединительная линия 104"/>
          <p:cNvCxnSpPr/>
          <p:nvPr/>
        </p:nvCxnSpPr>
        <p:spPr>
          <a:xfrm rot="-1140000">
            <a:off x="6714915" y="1601829"/>
            <a:ext cx="173503" cy="14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 rot="2096711">
                <a:off x="4486528" y="1055337"/>
                <a:ext cx="368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711">
                <a:off x="4486528" y="1055337"/>
                <a:ext cx="3687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673641" y="89674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7357" y="1558667"/>
            <a:ext cx="39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302" y="4991615"/>
            <a:ext cx="673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]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=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,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4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  <p:bldP spid="14" grpId="0"/>
      <p:bldP spid="15" grpId="0"/>
      <p:bldP spid="32" grpId="0"/>
      <p:bldP spid="66" grpId="0"/>
      <p:bldP spid="85" grpId="0"/>
      <p:bldP spid="88" grpId="0"/>
      <p:bldP spid="89" grpId="0"/>
      <p:bldP spid="97" grpId="0" animBg="1"/>
      <p:bldP spid="104" grpId="0"/>
      <p:bldP spid="107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6522" y="903740"/>
            <a:ext cx="11660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z-Cyrl-U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Отрезок [АВ] перевести в фронтально – проецирующее положение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рис.96).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326251" y="1318838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51" y="1318838"/>
                <a:ext cx="5052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336522" y="4125944"/>
            <a:ext cx="62263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X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 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] ,  [A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|| H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a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,  [A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727</Words>
  <Application>Microsoft Office PowerPoint</Application>
  <PresentationFormat>Широкоэкранный</PresentationFormat>
  <Paragraphs>260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ISOCPEUR</vt:lpstr>
      <vt:lpstr>PANDA Times UZ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</cp:lastModifiedBy>
  <cp:revision>17</cp:revision>
  <dcterms:created xsi:type="dcterms:W3CDTF">2022-10-16T00:11:46Z</dcterms:created>
  <dcterms:modified xsi:type="dcterms:W3CDTF">2023-11-23T06:55:22Z</dcterms:modified>
</cp:coreProperties>
</file>