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62" r:id="rId5"/>
    <p:sldId id="276" r:id="rId6"/>
    <p:sldId id="271" r:id="rId7"/>
    <p:sldId id="277" r:id="rId8"/>
    <p:sldId id="272" r:id="rId9"/>
    <p:sldId id="267" r:id="rId10"/>
    <p:sldId id="274" r:id="rId11"/>
    <p:sldId id="268" r:id="rId12"/>
    <p:sldId id="280" r:id="rId13"/>
    <p:sldId id="269" r:id="rId14"/>
    <p:sldId id="270" r:id="rId15"/>
    <p:sldId id="281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85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1B75ED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04" y="78"/>
      </p:cViewPr>
      <p:guideLst>
        <p:guide orient="horz" pos="1888"/>
        <p:guide pos="3840"/>
        <p:guide pos="5858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4B9A-B06A-41AD-9528-CC8DF38DAE4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28F4-E14B-453C-9DF3-6EDE841AC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7" Type="http://schemas.openxmlformats.org/officeDocument/2006/relationships/image" Target="../media/image41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8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94360"/>
            <a:ext cx="12192000" cy="5340096"/>
          </a:xfrm>
          <a:solidFill>
            <a:srgbClr val="99FF99"/>
          </a:solidFill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ЛЕКЦИЯ. </a:t>
            </a:r>
            <a:r>
              <a:rPr lang="ru-RU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вращения. Алгоритмы решения задач</a:t>
            </a:r>
            <a:r>
              <a:rPr lang="ru-RU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вращения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метода заключается в том, что плоскость проекций сохраняет свое положение, а </a:t>
            </a: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 геометрический </a:t>
            </a:r>
            <a:r>
              <a:rPr lang="ru-RU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 подлежит вращению. </a:t>
            </a: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99 приведен пространственный чертеж способа вращения точки А.</a:t>
            </a:r>
          </a:p>
        </p:txBody>
      </p:sp>
    </p:spTree>
    <p:extLst>
      <p:ext uri="{BB962C8B-B14F-4D97-AF65-F5344CB8AC3E}">
        <p14:creationId xmlns:p14="http://schemas.microsoft.com/office/powerpoint/2010/main" val="20936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3318085" y="3681869"/>
            <a:ext cx="565319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75112" y="333326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4471413" y="2242008"/>
            <a:ext cx="1860531" cy="61744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6264" y="47957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Дуга 10"/>
          <p:cNvSpPr/>
          <p:nvPr/>
        </p:nvSpPr>
        <p:spPr>
          <a:xfrm rot="6660000">
            <a:off x="4294019" y="809255"/>
            <a:ext cx="4176000" cy="4176000"/>
          </a:xfrm>
          <a:prstGeom prst="arc">
            <a:avLst>
              <a:gd name="adj1" fmla="val 5327409"/>
              <a:gd name="adj2" fmla="val 14839808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409271" y="6173048"/>
            <a:ext cx="256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j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4453462" y="4338320"/>
            <a:ext cx="1871472" cy="142240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015744"/>
              <a:gd name="connsiteY0" fmla="*/ 1026160 h 1026160"/>
              <a:gd name="connsiteX1" fmla="*/ 1485392 w 2015744"/>
              <a:gd name="connsiteY1" fmla="*/ 0 h 1026160"/>
              <a:gd name="connsiteX2" fmla="*/ 2015744 w 2015744"/>
              <a:gd name="connsiteY2" fmla="*/ 914400 h 1026160"/>
              <a:gd name="connsiteX3" fmla="*/ 0 w 2015744"/>
              <a:gd name="connsiteY3" fmla="*/ 1026160 h 1026160"/>
              <a:gd name="connsiteX0" fmla="*/ 0 w 2025904"/>
              <a:gd name="connsiteY0" fmla="*/ 294640 h 914400"/>
              <a:gd name="connsiteX1" fmla="*/ 1495552 w 2025904"/>
              <a:gd name="connsiteY1" fmla="*/ 0 h 914400"/>
              <a:gd name="connsiteX2" fmla="*/ 2025904 w 2025904"/>
              <a:gd name="connsiteY2" fmla="*/ 914400 h 914400"/>
              <a:gd name="connsiteX3" fmla="*/ 0 w 2025904"/>
              <a:gd name="connsiteY3" fmla="*/ 294640 h 914400"/>
              <a:gd name="connsiteX0" fmla="*/ 0 w 2277872"/>
              <a:gd name="connsiteY0" fmla="*/ 975360 h 1595120"/>
              <a:gd name="connsiteX1" fmla="*/ 2277872 w 2277872"/>
              <a:gd name="connsiteY1" fmla="*/ 0 h 1595120"/>
              <a:gd name="connsiteX2" fmla="*/ 2025904 w 2277872"/>
              <a:gd name="connsiteY2" fmla="*/ 1595120 h 1595120"/>
              <a:gd name="connsiteX3" fmla="*/ 0 w 2277872"/>
              <a:gd name="connsiteY3" fmla="*/ 975360 h 1595120"/>
              <a:gd name="connsiteX0" fmla="*/ 0 w 2277872"/>
              <a:gd name="connsiteY0" fmla="*/ 975360 h 1798320"/>
              <a:gd name="connsiteX1" fmla="*/ 2277872 w 2277872"/>
              <a:gd name="connsiteY1" fmla="*/ 0 h 1798320"/>
              <a:gd name="connsiteX2" fmla="*/ 1355344 w 2277872"/>
              <a:gd name="connsiteY2" fmla="*/ 1798320 h 1798320"/>
              <a:gd name="connsiteX3" fmla="*/ 0 w 2277872"/>
              <a:gd name="connsiteY3" fmla="*/ 975360 h 1798320"/>
              <a:gd name="connsiteX0" fmla="*/ 0 w 1708912"/>
              <a:gd name="connsiteY0" fmla="*/ 609600 h 1432560"/>
              <a:gd name="connsiteX1" fmla="*/ 1708912 w 1708912"/>
              <a:gd name="connsiteY1" fmla="*/ 0 h 1432560"/>
              <a:gd name="connsiteX2" fmla="*/ 1355344 w 1708912"/>
              <a:gd name="connsiteY2" fmla="*/ 1432560 h 1432560"/>
              <a:gd name="connsiteX3" fmla="*/ 0 w 1708912"/>
              <a:gd name="connsiteY3" fmla="*/ 609600 h 1432560"/>
              <a:gd name="connsiteX0" fmla="*/ 0 w 1871472"/>
              <a:gd name="connsiteY0" fmla="*/ 833120 h 1432560"/>
              <a:gd name="connsiteX1" fmla="*/ 1871472 w 1871472"/>
              <a:gd name="connsiteY1" fmla="*/ 0 h 1432560"/>
              <a:gd name="connsiteX2" fmla="*/ 1517904 w 1871472"/>
              <a:gd name="connsiteY2" fmla="*/ 1432560 h 1432560"/>
              <a:gd name="connsiteX3" fmla="*/ 0 w 1871472"/>
              <a:gd name="connsiteY3" fmla="*/ 833120 h 1432560"/>
              <a:gd name="connsiteX0" fmla="*/ 0 w 1871472"/>
              <a:gd name="connsiteY0" fmla="*/ 833120 h 1422400"/>
              <a:gd name="connsiteX1" fmla="*/ 1871472 w 1871472"/>
              <a:gd name="connsiteY1" fmla="*/ 0 h 1422400"/>
              <a:gd name="connsiteX2" fmla="*/ 1345184 w 1871472"/>
              <a:gd name="connsiteY2" fmla="*/ 1422400 h 1422400"/>
              <a:gd name="connsiteX3" fmla="*/ 0 w 1871472"/>
              <a:gd name="connsiteY3" fmla="*/ 83312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472" h="1422400">
                <a:moveTo>
                  <a:pt x="0" y="833120"/>
                </a:moveTo>
                <a:lnTo>
                  <a:pt x="1871472" y="0"/>
                </a:lnTo>
                <a:lnTo>
                  <a:pt x="1345184" y="1422400"/>
                </a:lnTo>
                <a:lnTo>
                  <a:pt x="0" y="83312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790307" y="2661920"/>
            <a:ext cx="0" cy="3098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316215" y="2887606"/>
            <a:ext cx="0" cy="14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425512" y="2210326"/>
            <a:ext cx="0" cy="2952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5742786" y="2622611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4384266" y="216915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29347" y="5687900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99951" y="18556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0502" y="57186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4670" y="2140030"/>
            <a:ext cx="4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6794" y="278710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7383" y="3889455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6324934" y="6161742"/>
            <a:ext cx="4746" cy="36587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4396888" y="5116452"/>
            <a:ext cx="4078650" cy="554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75" idx="6"/>
          </p:cNvCxnSpPr>
          <p:nvPr/>
        </p:nvCxnSpPr>
        <p:spPr>
          <a:xfrm flipH="1" flipV="1">
            <a:off x="5806586" y="5771434"/>
            <a:ext cx="1374565" cy="83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112389" y="2822442"/>
            <a:ext cx="4320000" cy="3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6311216" y="2833716"/>
            <a:ext cx="2198372" cy="18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/>
          <p:cNvSpPr/>
          <p:nvPr/>
        </p:nvSpPr>
        <p:spPr>
          <a:xfrm rot="1488820">
            <a:off x="5440068" y="879653"/>
            <a:ext cx="2628000" cy="1836000"/>
          </a:xfrm>
          <a:prstGeom prst="arc">
            <a:avLst>
              <a:gd name="adj1" fmla="val 13012487"/>
              <a:gd name="adj2" fmla="val 1532850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8475538" y="2873980"/>
            <a:ext cx="0" cy="2268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Дуга 69"/>
          <p:cNvSpPr/>
          <p:nvPr/>
        </p:nvSpPr>
        <p:spPr>
          <a:xfrm rot="6720000">
            <a:off x="5833963" y="2168553"/>
            <a:ext cx="1260000" cy="1396443"/>
          </a:xfrm>
          <a:prstGeom prst="arc">
            <a:avLst>
              <a:gd name="adj1" fmla="val 5327409"/>
              <a:gd name="adj2" fmla="val 14839808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8421538" y="2793061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>
            <a:off x="7123345" y="2857825"/>
            <a:ext cx="0" cy="29286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6" idx="6"/>
            <a:endCxn id="26" idx="5"/>
          </p:cNvCxnSpPr>
          <p:nvPr/>
        </p:nvCxnSpPr>
        <p:spPr>
          <a:xfrm flipH="1" flipV="1">
            <a:off x="6370128" y="4358835"/>
            <a:ext cx="2156499" cy="763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6"/>
            <a:endCxn id="75" idx="7"/>
          </p:cNvCxnSpPr>
          <p:nvPr/>
        </p:nvCxnSpPr>
        <p:spPr>
          <a:xfrm flipH="1">
            <a:off x="7165335" y="5122492"/>
            <a:ext cx="1361292" cy="6191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5" idx="1"/>
            <a:endCxn id="26" idx="1"/>
          </p:cNvCxnSpPr>
          <p:nvPr/>
        </p:nvCxnSpPr>
        <p:spPr>
          <a:xfrm flipH="1" flipV="1">
            <a:off x="6293760" y="4282467"/>
            <a:ext cx="795207" cy="1459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8418627" y="5068492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4384266" y="5099782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Дуга 97"/>
          <p:cNvSpPr/>
          <p:nvPr/>
        </p:nvSpPr>
        <p:spPr>
          <a:xfrm rot="3301495">
            <a:off x="5779045" y="2087292"/>
            <a:ext cx="860144" cy="1272683"/>
          </a:xfrm>
          <a:prstGeom prst="arc">
            <a:avLst>
              <a:gd name="adj1" fmla="val 13012487"/>
              <a:gd name="adj2" fmla="val 1532850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252566" y="2788301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7088500" y="2766189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7073151" y="5725781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324934" y="3681869"/>
            <a:ext cx="0" cy="278356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435000" y="236100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16473" y="234138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pic>
        <p:nvPicPr>
          <p:cNvPr id="104" name="Рисунок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30" y="4083944"/>
            <a:ext cx="384081" cy="2804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66" y="2913245"/>
            <a:ext cx="384081" cy="2804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2" y="2943888"/>
            <a:ext cx="384081" cy="28044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034627" y="5694113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73286" y="2745216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01907" y="389301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62112" y="272782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ISOCPEUR" panose="020B0604020202020204" pitchFamily="34" charset="0"/>
              </a:rPr>
              <a:t>j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’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457946" y="4806882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277944" y="4266651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881420" y="6124875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10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3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 animBg="1"/>
      <p:bldP spid="12" grpId="0"/>
      <p:bldP spid="15" grpId="0" animBg="1"/>
      <p:bldP spid="23" grpId="0" animBg="1"/>
      <p:bldP spid="24" grpId="0" animBg="1"/>
      <p:bldP spid="27" grpId="0" animBg="1"/>
      <p:bldP spid="29" grpId="0"/>
      <p:bldP spid="30" grpId="0"/>
      <p:bldP spid="31" grpId="0"/>
      <p:bldP spid="33" grpId="0"/>
      <p:bldP spid="35" grpId="0"/>
      <p:bldP spid="65" grpId="0" animBg="1"/>
      <p:bldP spid="70" grpId="0" animBg="1"/>
      <p:bldP spid="74" grpId="0" animBg="1"/>
      <p:bldP spid="76" grpId="0" animBg="1"/>
      <p:bldP spid="22" grpId="0" animBg="1"/>
      <p:bldP spid="98" grpId="0" animBg="1"/>
      <p:bldP spid="25" grpId="0" animBg="1"/>
      <p:bldP spid="64" grpId="0" animBg="1"/>
      <p:bldP spid="75" grpId="0" animBg="1"/>
      <p:bldP spid="102" grpId="0"/>
      <p:bldP spid="103" grpId="0"/>
      <p:bldP spid="113" grpId="0"/>
      <p:bldP spid="114" grpId="0"/>
      <p:bldP spid="115" grpId="0"/>
      <p:bldP spid="116" grpId="0"/>
      <p:bldP spid="117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963" y="259329"/>
            <a:ext cx="112054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Вращения вокруг горизонтали или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фронтали</a:t>
            </a:r>
            <a:endParaRPr lang="ru-RU" sz="2800" b="1" dirty="0">
              <a:solidFill>
                <a:srgbClr val="FF0000"/>
              </a:solidFill>
              <a:latin typeface="PANDA Times UZ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Поворотом вокруг горизонтали ввести точку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уровень горизонтали (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рис.104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)А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)А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81420" y="6124875"/>
            <a:ext cx="1556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10</a:t>
            </a:r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4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6719616" y="4709160"/>
            <a:ext cx="4783536" cy="5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7966" y="4357808"/>
            <a:ext cx="37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1384" y="504311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82144" y="3118274"/>
            <a:ext cx="0" cy="2052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7368" y="260016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178" y="3066904"/>
            <a:ext cx="4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9428144" y="510878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9417952" y="3025754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7277400" y="3489050"/>
            <a:ext cx="3564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277400" y="5306041"/>
            <a:ext cx="3564000" cy="111122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847424" y="3466583"/>
            <a:ext cx="0" cy="2952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290632" y="3476591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4771" y="4963926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>
            <a:stCxn id="9" idx="4"/>
          </p:cNvCxnSpPr>
          <p:nvPr/>
        </p:nvCxnSpPr>
        <p:spPr>
          <a:xfrm>
            <a:off x="6267222" y="1268189"/>
            <a:ext cx="19859" cy="2808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5985761" y="1230155"/>
            <a:ext cx="268275" cy="552272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67222" y="1214189"/>
            <a:ext cx="1548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322063" y="2991219"/>
            <a:ext cx="1516006" cy="317500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 flipV="1">
            <a:off x="3704232" y="2991219"/>
            <a:ext cx="4783536" cy="5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2582" y="2639867"/>
            <a:ext cx="37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875" y="362364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1952" y="67412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9872" y="1268189"/>
            <a:ext cx="4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4262016" y="1771109"/>
            <a:ext cx="35640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26282" y="3848389"/>
            <a:ext cx="3339436" cy="1969039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9387" y="324598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2304" y="4799786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994320" y="1771109"/>
            <a:ext cx="0" cy="2988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783510">
                <a:off x="5580318" y="4570842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3510">
                <a:off x="5580318" y="4570842"/>
                <a:ext cx="554960" cy="461665"/>
              </a:xfrm>
              <a:prstGeom prst="rect">
                <a:avLst/>
              </a:prstGeom>
              <a:blipFill>
                <a:blip r:embed="rId2"/>
                <a:stretch>
                  <a:fillRect l="-847" b="-2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/>
          <p:cNvCxnSpPr/>
          <p:nvPr/>
        </p:nvCxnSpPr>
        <p:spPr>
          <a:xfrm flipH="1">
            <a:off x="5236112" y="5870944"/>
            <a:ext cx="234413" cy="431763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6830793" y="2319730"/>
            <a:ext cx="0" cy="65621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213222" y="1160189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677918" y="1289943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5982563" y="4348308"/>
            <a:ext cx="821424" cy="4556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7693666" y="1204379"/>
            <a:ext cx="0" cy="54000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16200000">
                <a:off x="7704580" y="1302843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04580" y="1302843"/>
                <a:ext cx="491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/>
          <p:nvPr/>
        </p:nvCxnSpPr>
        <p:spPr>
          <a:xfrm rot="7267977" flipH="1">
            <a:off x="6533064" y="3963255"/>
            <a:ext cx="0" cy="54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rot="1867977">
                <a:off x="6405406" y="3913481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7977">
                <a:off x="6405406" y="3913481"/>
                <a:ext cx="4916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Дуга 56"/>
          <p:cNvSpPr/>
          <p:nvPr/>
        </p:nvSpPr>
        <p:spPr>
          <a:xfrm>
            <a:off x="5322063" y="4153998"/>
            <a:ext cx="1694460" cy="1607580"/>
          </a:xfrm>
          <a:prstGeom prst="arc">
            <a:avLst>
              <a:gd name="adj1" fmla="val 16251611"/>
              <a:gd name="adj2" fmla="val 79968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уга 57"/>
          <p:cNvSpPr/>
          <p:nvPr/>
        </p:nvSpPr>
        <p:spPr>
          <a:xfrm rot="21060412">
            <a:off x="5401952" y="4089377"/>
            <a:ext cx="1800000" cy="1692000"/>
          </a:xfrm>
          <a:prstGeom prst="arc">
            <a:avLst>
              <a:gd name="adj1" fmla="val 20974538"/>
              <a:gd name="adj2" fmla="val 199703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 flipH="1">
            <a:off x="6019862" y="2353277"/>
            <a:ext cx="832" cy="36675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03987" y="194887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Qv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683853" y="2648213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53" y="2648213"/>
                <a:ext cx="554960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864353" y="5708064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Q</a:t>
            </a:r>
            <a:r>
              <a:rPr lang="en-US" sz="2000" i="1" dirty="0" smtClean="0">
                <a:latin typeface="ISOCPEUR" panose="020B0604020202020204" pitchFamily="34" charset="0"/>
              </a:rPr>
              <a:t>H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9492097">
            <a:off x="6270524" y="4414771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r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20213" y="40565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i="1" dirty="0" smtClean="0">
                <a:latin typeface="ISOCPEUR" panose="020B0604020202020204" pitchFamily="34" charset="0"/>
              </a:rPr>
              <a:t>0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45553" y="510822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17593" y="120332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5595799" y="1762768"/>
            <a:ext cx="0" cy="374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5522875" y="1694890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240849" y="4038864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5543877" y="5482725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409" y="1452512"/>
            <a:ext cx="384081" cy="28044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888312" y="1236572"/>
            <a:ext cx="71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j’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12" grpId="0"/>
      <p:bldP spid="14" grpId="0"/>
      <p:bldP spid="23" grpId="0"/>
      <p:bldP spid="9" grpId="0" animBg="1"/>
      <p:bldP spid="40" grpId="0"/>
      <p:bldP spid="48" grpId="0"/>
      <p:bldP spid="51" grpId="0"/>
      <p:bldP spid="57" grpId="0" animBg="1"/>
      <p:bldP spid="58" grpId="0" animBg="1"/>
      <p:bldP spid="61" grpId="0"/>
      <p:bldP spid="62" grpId="0"/>
      <p:bldP spid="63" grpId="0"/>
      <p:bldP spid="64" grpId="0"/>
      <p:bldP spid="65" grpId="0"/>
      <p:bldP spid="68" grpId="0"/>
      <p:bldP spid="70" grpId="0"/>
      <p:bldP spid="72" grpId="0" animBg="1"/>
      <p:bldP spid="8" grpId="0" animBg="1"/>
      <p:bldP spid="67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59031"/>
            <a:ext cx="11842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Вращением вокруг горизонтали или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натуральную величину треугольника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 105). Эта задача является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графической работой (эпюр 6) студентов. Координаты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(Х,У,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точек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А,В,С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задаются в миллиметрах согласно варианта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>
              <a:spcAft>
                <a:spcPts val="0"/>
              </a:spcAft>
            </a:pP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>
              <a:spcAft>
                <a:spcPts val="0"/>
              </a:spcAft>
            </a:pPr>
            <a:endParaRPr lang="en-US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55829"/>
              </p:ext>
            </p:extLst>
          </p:nvPr>
        </p:nvGraphicFramePr>
        <p:xfrm>
          <a:off x="661953" y="3381654"/>
          <a:ext cx="5760720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186733087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Дано: </a:t>
                      </a:r>
                      <a:r>
                        <a:rPr lang="en-US" sz="3200">
                          <a:effectLst/>
                        </a:rPr>
                        <a:t>P</a:t>
                      </a:r>
                      <a:r>
                        <a:rPr lang="ru-RU" sz="3200">
                          <a:effectLst/>
                        </a:rPr>
                        <a:t>(</a:t>
                      </a:r>
                      <a:r>
                        <a:rPr lang="en-US" sz="3200">
                          <a:effectLst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200">
                          <a:effectLst/>
                        </a:rPr>
                        <a:t> ABC</a:t>
                      </a:r>
                      <a:r>
                        <a:rPr lang="ru-RU" sz="3200">
                          <a:effectLst/>
                        </a:rPr>
                        <a:t>)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61672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Определить: |</a:t>
                      </a:r>
                      <a:r>
                        <a:rPr lang="en-US" sz="3200" dirty="0">
                          <a:effectLst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200" dirty="0">
                          <a:effectLst/>
                        </a:rPr>
                        <a:t> ABC</a:t>
                      </a:r>
                      <a:r>
                        <a:rPr lang="ru-RU" sz="3200" dirty="0">
                          <a:effectLst/>
                        </a:rPr>
                        <a:t> | - ?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64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08629" y="11035"/>
            <a:ext cx="127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   y   z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366248" y="355216"/>
            <a:ext cx="18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ru-RU" sz="2800" dirty="0" smtClean="0"/>
              <a:t>80 20 15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35184" y="1186041"/>
            <a:ext cx="199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C </a:t>
            </a:r>
            <a:r>
              <a:rPr lang="ru-RU" sz="2800" dirty="0" smtClean="0"/>
              <a:t>15 25 25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366248" y="767075"/>
            <a:ext cx="197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</a:t>
            </a:r>
            <a:r>
              <a:rPr lang="ru-RU" sz="2800" dirty="0" smtClean="0"/>
              <a:t>45 65 55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74163" y="306422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60000">
            <a:off x="7396383" y="2889417"/>
            <a:ext cx="9433" cy="83007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9384" y="2644347"/>
            <a:ext cx="39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95269" y="3402807"/>
            <a:ext cx="58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033269" y="3269174"/>
            <a:ext cx="4515029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732205" y="2698569"/>
            <a:ext cx="0" cy="1342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7033951" y="2238928"/>
            <a:ext cx="0" cy="1945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4728988" y="1405304"/>
            <a:ext cx="1221309" cy="1300894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4729087" y="4019494"/>
            <a:ext cx="1248134" cy="1629472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4715843" y="2247388"/>
            <a:ext cx="2330978" cy="461654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5932887" y="1399879"/>
            <a:ext cx="1108265" cy="843279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80176" y="4287377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6908533" y="4074840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6951355" y="1942095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’ </a:t>
            </a:r>
            <a:endParaRPr lang="ru-RU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26656" y="3911224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4517600" y="2381060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a’ </a:t>
            </a:r>
            <a:endParaRPr lang="ru-RU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826193" y="5096845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ru-RU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891914" y="1121626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b’</a:t>
            </a:r>
            <a:endParaRPr lang="ru-RU" sz="2000" dirty="0"/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>
            <a:off x="5952837" y="1423268"/>
            <a:ext cx="0" cy="42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 flipV="1">
            <a:off x="3893046" y="2238928"/>
            <a:ext cx="3110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 flipV="1">
            <a:off x="5174643" y="2242977"/>
            <a:ext cx="0" cy="23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29052" y="284412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231363" y="35214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/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 flipV="1">
            <a:off x="4203362" y="4051328"/>
            <a:ext cx="3444412" cy="7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Овал 182"/>
          <p:cNvSpPr/>
          <p:nvPr/>
        </p:nvSpPr>
        <p:spPr>
          <a:xfrm rot="-780000">
            <a:off x="5116583" y="4545565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TextBox 191"/>
          <p:cNvSpPr txBox="1"/>
          <p:nvPr/>
        </p:nvSpPr>
        <p:spPr>
          <a:xfrm rot="4505597" flipH="1">
            <a:off x="11103503" y="1919595"/>
            <a:ext cx="52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7957574" y="2301872"/>
            <a:ext cx="83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014231" y="6196042"/>
            <a:ext cx="387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err="1"/>
              <a:t>С</a:t>
            </a:r>
            <a:r>
              <a:rPr lang="ru-RU" sz="2800" i="1" dirty="0" err="1" smtClean="0"/>
              <a:t>аматов</a:t>
            </a:r>
            <a:r>
              <a:rPr lang="ru-RU" sz="2800" i="1" dirty="0" smtClean="0"/>
              <a:t> Р.    113-21 ТМ</a:t>
            </a:r>
            <a:endParaRPr lang="ru-RU" sz="28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39372" y="3182848"/>
            <a:ext cx="81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000" dirty="0" smtClean="0"/>
              <a:t>0</a:t>
            </a:r>
            <a:endParaRPr lang="ru-RU" sz="2800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728987" y="4015413"/>
            <a:ext cx="2317989" cy="172539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5959192" y="4184312"/>
            <a:ext cx="1071096" cy="1464654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801503" y="1920021"/>
            <a:ext cx="81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h’ </a:t>
            </a:r>
            <a:endParaRPr lang="ru-RU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4978787" y="1847649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1’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5387974" y="3259114"/>
            <a:ext cx="862175" cy="3487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41720" y="3253872"/>
            <a:ext cx="826867" cy="33160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5389730" y="2779955"/>
            <a:ext cx="0" cy="466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08290" y="4492685"/>
            <a:ext cx="34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 </a:t>
            </a:r>
            <a:endParaRPr lang="ru-RU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5749422" y="6411676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1600" dirty="0"/>
              <a:t>H</a:t>
            </a:r>
            <a:endParaRPr lang="ru-RU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9096" y="6287589"/>
            <a:ext cx="5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534956" y="1815828"/>
            <a:ext cx="59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134333" y="2738397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1600" dirty="0"/>
              <a:t>V</a:t>
            </a:r>
            <a:endParaRPr lang="ru-RU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1878" y="2695906"/>
            <a:ext cx="5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sz="1600" dirty="0" smtClean="0"/>
              <a:t>V</a:t>
            </a:r>
            <a:endParaRPr lang="ru-RU" sz="16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4544153" y="2810701"/>
            <a:ext cx="0" cy="466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5700713" y="2241292"/>
            <a:ext cx="525" cy="2226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5700713" y="1417749"/>
            <a:ext cx="253732" cy="813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4332155" y="1427713"/>
            <a:ext cx="1597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5706414" y="4499184"/>
            <a:ext cx="1080000" cy="9293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5426862">
                <a:off x="5839724" y="5457315"/>
                <a:ext cx="423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endParaRPr lang="ru-RU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862">
                <a:off x="5839724" y="5457315"/>
                <a:ext cx="42379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 rot="20758191">
                <a:off x="5436014" y="4362934"/>
                <a:ext cx="423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endParaRPr lang="ru-RU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58191">
                <a:off x="5436014" y="4362934"/>
                <a:ext cx="42379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53638" y="1889265"/>
            <a:ext cx="48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dirty="0"/>
              <a:t>0</a:t>
            </a:r>
            <a:r>
              <a:rPr lang="en-US" dirty="0" smtClean="0"/>
              <a:t>’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5425668" y="4120910"/>
            <a:ext cx="48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dirty="0" smtClean="0"/>
              <a:t>0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V="1">
            <a:off x="5955152" y="5428541"/>
            <a:ext cx="828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656128" y="3741354"/>
            <a:ext cx="1398165" cy="22308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4468832" y="1435127"/>
            <a:ext cx="0" cy="792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rot="20621232">
                <a:off x="6102177" y="5250013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1232">
                <a:off x="6102177" y="5250013"/>
                <a:ext cx="4916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 rot="16200000">
                <a:off x="4124302" y="1627932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24302" y="1627932"/>
                <a:ext cx="4916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6716272" y="5078500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r>
              <a:rPr lang="uz-Cyrl-UZ" sz="1200" dirty="0"/>
              <a:t>0</a:t>
            </a:r>
            <a:endParaRPr lang="ru-RU" sz="1200" dirty="0"/>
          </a:p>
        </p:txBody>
      </p:sp>
      <p:sp>
        <p:nvSpPr>
          <p:cNvPr id="36" name="Дуга 35"/>
          <p:cNvSpPr/>
          <p:nvPr/>
        </p:nvSpPr>
        <p:spPr>
          <a:xfrm rot="20760000">
            <a:off x="4722742" y="3864545"/>
            <a:ext cx="2160000" cy="2160000"/>
          </a:xfrm>
          <a:prstGeom prst="arc">
            <a:avLst>
              <a:gd name="adj1" fmla="val 2367760"/>
              <a:gd name="adj2" fmla="val 5388382"/>
            </a:avLst>
          </a:prstGeom>
          <a:ln w="190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757153" y="5833861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r>
              <a:rPr lang="uz-Cyrl-UZ" sz="1200" dirty="0" smtClean="0"/>
              <a:t>1</a:t>
            </a:r>
            <a:endParaRPr lang="ru-RU" sz="1200" dirty="0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4654342" y="3740377"/>
            <a:ext cx="2356058" cy="453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6060203" y="4183343"/>
            <a:ext cx="952269" cy="1804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Дуга 85"/>
          <p:cNvSpPr/>
          <p:nvPr/>
        </p:nvSpPr>
        <p:spPr>
          <a:xfrm rot="1466192">
            <a:off x="5026701" y="3495464"/>
            <a:ext cx="1991944" cy="2772000"/>
          </a:xfrm>
          <a:prstGeom prst="arc">
            <a:avLst>
              <a:gd name="adj1" fmla="val 853043"/>
              <a:gd name="adj2" fmla="val 224787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4359519" y="3488433"/>
            <a:ext cx="406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000" dirty="0" smtClean="0"/>
              <a:t>а</a:t>
            </a:r>
            <a:r>
              <a:rPr lang="uz-Cyrl-UZ" sz="1200" dirty="0" smtClean="0"/>
              <a:t>1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3831" y="111796"/>
                <a:ext cx="1723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𝐴𝐵𝐶</m:t>
                      </m:r>
                      <m:r>
                        <a:rPr lang="uz-Cyrl-UZ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1" y="111796"/>
                <a:ext cx="17232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24017" y="157962"/>
                <a:ext cx="362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↺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7" y="157962"/>
                <a:ext cx="36227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43319" y="111795"/>
                <a:ext cx="54373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/>
                  <a:t>J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9" y="111795"/>
                <a:ext cx="543739" cy="954107"/>
              </a:xfrm>
              <a:prstGeom prst="rect">
                <a:avLst/>
              </a:prstGeom>
              <a:blipFill>
                <a:blip r:embed="rId12"/>
                <a:stretch>
                  <a:fillRect l="-23596" t="-5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86656" y="113228"/>
                <a:ext cx="19415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/>
                  <a:t>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 smtClean="0"/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  <m:r>
                      <m:rPr>
                        <m:nor/>
                      </m:rPr>
                      <a:rPr lang="en-US" sz="2800" i="1" dirty="0"/>
                      <m:t>I</m:t>
                    </m:r>
                  </m:oMath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6" y="113228"/>
                <a:ext cx="1941557" cy="523220"/>
              </a:xfrm>
              <a:prstGeom prst="rect">
                <a:avLst/>
              </a:prstGeom>
              <a:blipFill>
                <a:blip r:embed="rId13"/>
                <a:stretch>
                  <a:fillRect l="-6604" t="-1176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Прямая соединительная линия 89"/>
          <p:cNvCxnSpPr/>
          <p:nvPr/>
        </p:nvCxnSpPr>
        <p:spPr>
          <a:xfrm flipH="1" flipV="1">
            <a:off x="5387974" y="2757600"/>
            <a:ext cx="0" cy="335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 flipV="1">
            <a:off x="4541720" y="2757600"/>
            <a:ext cx="0" cy="335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2268523" y="5977501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10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3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8" grpId="0"/>
      <p:bldP spid="92" grpId="0"/>
      <p:bldP spid="93" grpId="0"/>
      <p:bldP spid="94" grpId="0"/>
      <p:bldP spid="95" grpId="0"/>
      <p:bldP spid="96" grpId="0"/>
      <p:bldP spid="97" grpId="0"/>
      <p:bldP spid="183" grpId="0" animBg="1"/>
      <p:bldP spid="87" grpId="0"/>
      <p:bldP spid="173" grpId="0"/>
      <p:bldP spid="91" grpId="0"/>
      <p:bldP spid="65" grpId="0"/>
      <p:bldP spid="69" grpId="0"/>
      <p:bldP spid="70" grpId="0"/>
      <p:bldP spid="72" grpId="0"/>
      <p:bldP spid="73" grpId="0"/>
      <p:bldP spid="66" grpId="0"/>
      <p:bldP spid="74" grpId="0"/>
      <p:bldP spid="75" grpId="0"/>
      <p:bldP spid="76" grpId="0"/>
      <p:bldP spid="81" grpId="0"/>
      <p:bldP spid="82" grpId="0"/>
      <p:bldP spid="89" grpId="0"/>
      <p:bldP spid="36" grpId="0" animBg="1"/>
      <p:bldP spid="79" grpId="0"/>
      <p:bldP spid="86" grpId="0" animBg="1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8056" y="379798"/>
            <a:ext cx="843076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шестого эпюра.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||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)B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||H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||H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)C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ABC|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78764" y="1131507"/>
            <a:ext cx="10634472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е!</a:t>
            </a:r>
            <a:endParaRPr lang="ru-RU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3.7037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52" y="-9144"/>
            <a:ext cx="12012573" cy="625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совмещения. Совмещения плоскостей частного положения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совмещения</a:t>
            </a:r>
          </a:p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(Вращения вокруг следов плоскости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способе совмещения за ось вращения берется горизонтальный или фронтальный след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совмещается с горизонтальной плоскостью проекций Н, то горизонтальный след плоскости является осью вращения (рис.106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совмещается с фронтальной плоскостью проекций V, то фронтальный след плоскости является осью вращения (рис.107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Совместить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общего положения Р с горизонтальной плоскостью проекций Н (рис. 106)</a:t>
            </a:r>
            <a:endParaRPr lang="ru-RU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9620" y="602827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ru-RU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24531" y="6195527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106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6533" y="89486"/>
            <a:ext cx="6006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 задачи.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56048" y="3483864"/>
            <a:ext cx="6040147" cy="1944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7436" y="313690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7232508" y="3503308"/>
            <a:ext cx="2519704" cy="2067799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232904" y="905256"/>
            <a:ext cx="1874520" cy="2596896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35307" y="549148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8" y="89168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4380" y="3037122"/>
            <a:ext cx="81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Px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380367">
                <a:off x="6591822" y="3179698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80367">
                <a:off x="6591822" y="3179698"/>
                <a:ext cx="554960" cy="461665"/>
              </a:xfrm>
              <a:prstGeom prst="rect">
                <a:avLst/>
              </a:prstGeom>
              <a:blipFill>
                <a:blip r:embed="rId2"/>
                <a:stretch>
                  <a:fillRect l="-1667"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8580500">
                <a:off x="5962208" y="3899642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80500">
                <a:off x="5962208" y="3899642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r="-2564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3127245" y="3257723"/>
            <a:ext cx="6040147" cy="1944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8633" y="291075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5403705" y="3277169"/>
            <a:ext cx="3529599" cy="299236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5404101" y="679115"/>
            <a:ext cx="1874520" cy="2596896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53333" y="559242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3198" y="57924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3031" y="2856015"/>
            <a:ext cx="8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Px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6826976" y="629372"/>
            <a:ext cx="2549" cy="2603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4178971" y="3276011"/>
            <a:ext cx="2639000" cy="3112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6825399" y="298227"/>
            <a:ext cx="0" cy="4210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2102" y="578827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ISOCPEUR" panose="020B0604020202020204" pitchFamily="34" charset="0"/>
              </a:rPr>
              <a:t>Q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8694" y="3981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ISOCPEUR" panose="020B0604020202020204" pitchFamily="34" charset="0"/>
              </a:rPr>
              <a:t>Q</a:t>
            </a:r>
            <a:r>
              <a:rPr lang="en-US" sz="16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6251057" y="3988147"/>
            <a:ext cx="2247246" cy="5367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-3120000" flipH="1" flipV="1">
            <a:off x="7572493" y="2870113"/>
            <a:ext cx="5880" cy="19115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79388" y="3276011"/>
                <a:ext cx="5641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88" y="3276011"/>
                <a:ext cx="5641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353864" y="1633314"/>
                <a:ext cx="5641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64" y="1633314"/>
                <a:ext cx="56412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>
            <a:off x="7173143" y="1971953"/>
            <a:ext cx="508508" cy="2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7681651" y="3646485"/>
            <a:ext cx="267833" cy="28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7930457" y="3654262"/>
            <a:ext cx="508508" cy="2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6829729" y="1979155"/>
            <a:ext cx="352966" cy="383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97204" y="959616"/>
            <a:ext cx="44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n’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11545" y="2844045"/>
            <a:ext cx="33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n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5572" y="5442528"/>
            <a:ext cx="57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n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2000" i="1" dirty="0" smtClean="0">
                <a:latin typeface="ISOCPEUR" panose="020B0604020202020204" pitchFamily="34" charset="0"/>
              </a:rPr>
              <a:t>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flipV="1">
            <a:off x="6292341" y="1337323"/>
            <a:ext cx="532826" cy="193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6276899" y="3276011"/>
            <a:ext cx="8289" cy="698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5376848" y="321006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/>
          <p:cNvSpPr/>
          <p:nvPr/>
        </p:nvSpPr>
        <p:spPr>
          <a:xfrm>
            <a:off x="6238178" y="321158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6216168" y="393238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9243513" y="296373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3" name="Дуга 92"/>
          <p:cNvSpPr/>
          <p:nvPr/>
        </p:nvSpPr>
        <p:spPr>
          <a:xfrm rot="20140995">
            <a:off x="3840630" y="1272495"/>
            <a:ext cx="4968000" cy="4968000"/>
          </a:xfrm>
          <a:prstGeom prst="arc">
            <a:avLst>
              <a:gd name="adj1" fmla="val 9016065"/>
              <a:gd name="adj2" fmla="val 18302094"/>
            </a:avLst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Дуга 93"/>
          <p:cNvSpPr/>
          <p:nvPr/>
        </p:nvSpPr>
        <p:spPr>
          <a:xfrm rot="19345389">
            <a:off x="3669758" y="1278248"/>
            <a:ext cx="4809962" cy="3873308"/>
          </a:xfrm>
          <a:prstGeom prst="arc">
            <a:avLst>
              <a:gd name="adj1" fmla="val 13330727"/>
              <a:gd name="adj2" fmla="val 14435996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>
            <a:off x="6841006" y="3272931"/>
            <a:ext cx="1657297" cy="12470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Дуга 102"/>
          <p:cNvSpPr/>
          <p:nvPr/>
        </p:nvSpPr>
        <p:spPr>
          <a:xfrm rot="1620000">
            <a:off x="4882996" y="1267214"/>
            <a:ext cx="3960000" cy="4283722"/>
          </a:xfrm>
          <a:prstGeom prst="arc">
            <a:avLst>
              <a:gd name="adj1" fmla="val 14529772"/>
              <a:gd name="adj2" fmla="val 464791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Дуга 103"/>
          <p:cNvSpPr/>
          <p:nvPr/>
        </p:nvSpPr>
        <p:spPr>
          <a:xfrm rot="4193680">
            <a:off x="5413001" y="1903756"/>
            <a:ext cx="4286774" cy="2985745"/>
          </a:xfrm>
          <a:prstGeom prst="arc">
            <a:avLst>
              <a:gd name="adj1" fmla="val 13330727"/>
              <a:gd name="adj2" fmla="val 14435996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Дуга 106"/>
          <p:cNvSpPr/>
          <p:nvPr/>
        </p:nvSpPr>
        <p:spPr>
          <a:xfrm rot="6086771">
            <a:off x="4053653" y="1798080"/>
            <a:ext cx="4500000" cy="4500000"/>
          </a:xfrm>
          <a:prstGeom prst="arc">
            <a:avLst>
              <a:gd name="adj1" fmla="val 16004571"/>
              <a:gd name="adj2" fmla="val 201202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Дуга 121"/>
          <p:cNvSpPr/>
          <p:nvPr/>
        </p:nvSpPr>
        <p:spPr>
          <a:xfrm rot="10191485">
            <a:off x="5412991" y="5464254"/>
            <a:ext cx="2264288" cy="839764"/>
          </a:xfrm>
          <a:prstGeom prst="arc">
            <a:avLst>
              <a:gd name="adj1" fmla="val 11525738"/>
              <a:gd name="adj2" fmla="val 14435996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4712582" y="565020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/>
          <p:cNvSpPr/>
          <p:nvPr/>
        </p:nvSpPr>
        <p:spPr>
          <a:xfrm>
            <a:off x="8428770" y="445410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Полилиния 123"/>
          <p:cNvSpPr/>
          <p:nvPr/>
        </p:nvSpPr>
        <p:spPr>
          <a:xfrm>
            <a:off x="4185917" y="6235619"/>
            <a:ext cx="4693920" cy="322873"/>
          </a:xfrm>
          <a:custGeom>
            <a:avLst/>
            <a:gdLst>
              <a:gd name="connsiteX0" fmla="*/ 0 w 4693920"/>
              <a:gd name="connsiteY0" fmla="*/ 142240 h 322873"/>
              <a:gd name="connsiteX1" fmla="*/ 670560 w 4693920"/>
              <a:gd name="connsiteY1" fmla="*/ 294640 h 322873"/>
              <a:gd name="connsiteX2" fmla="*/ 2225040 w 4693920"/>
              <a:gd name="connsiteY2" fmla="*/ 314960 h 322873"/>
              <a:gd name="connsiteX3" fmla="*/ 2997200 w 4693920"/>
              <a:gd name="connsiteY3" fmla="*/ 203200 h 322873"/>
              <a:gd name="connsiteX4" fmla="*/ 3515360 w 4693920"/>
              <a:gd name="connsiteY4" fmla="*/ 81280 h 322873"/>
              <a:gd name="connsiteX5" fmla="*/ 4693920 w 4693920"/>
              <a:gd name="connsiteY5" fmla="*/ 0 h 3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3920" h="322873">
                <a:moveTo>
                  <a:pt x="0" y="142240"/>
                </a:moveTo>
                <a:cubicBezTo>
                  <a:pt x="149860" y="204046"/>
                  <a:pt x="299720" y="265853"/>
                  <a:pt x="670560" y="294640"/>
                </a:cubicBezTo>
                <a:cubicBezTo>
                  <a:pt x="1041400" y="323427"/>
                  <a:pt x="1837267" y="330200"/>
                  <a:pt x="2225040" y="314960"/>
                </a:cubicBezTo>
                <a:cubicBezTo>
                  <a:pt x="2612813" y="299720"/>
                  <a:pt x="2782147" y="242147"/>
                  <a:pt x="2997200" y="203200"/>
                </a:cubicBezTo>
                <a:cubicBezTo>
                  <a:pt x="3212253" y="164253"/>
                  <a:pt x="3232573" y="115147"/>
                  <a:pt x="3515360" y="81280"/>
                </a:cubicBezTo>
                <a:cubicBezTo>
                  <a:pt x="3798147" y="47413"/>
                  <a:pt x="4495800" y="18627"/>
                  <a:pt x="4693920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TextBox 125"/>
          <p:cNvSpPr txBox="1"/>
          <p:nvPr/>
        </p:nvSpPr>
        <p:spPr>
          <a:xfrm>
            <a:off x="6024906" y="2920229"/>
            <a:ext cx="44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0’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6777047" y="124922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6768089" y="320701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5863006" y="3784636"/>
            <a:ext cx="44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0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456577" y="4416637"/>
            <a:ext cx="57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n</a:t>
            </a:r>
            <a:r>
              <a:rPr lang="en-US" sz="1400" i="1" dirty="0">
                <a:latin typeface="ISOCPEUR" panose="020B0604020202020204" pitchFamily="34" charset="0"/>
              </a:rPr>
              <a:t>0</a:t>
            </a:r>
            <a:r>
              <a:rPr lang="en-US" sz="2000" i="1" dirty="0" smtClean="0">
                <a:latin typeface="ISOCPEUR" panose="020B0604020202020204" pitchFamily="34" charset="0"/>
              </a:rPr>
              <a:t>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5278" y="26201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задачи.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=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30555" indent="-63055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823690" y="6222786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106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984248" y="841248"/>
            <a:ext cx="7872984" cy="5632704"/>
          </a:xfrm>
          <a:custGeom>
            <a:avLst/>
            <a:gdLst>
              <a:gd name="connsiteX0" fmla="*/ 2393851 w 4547153"/>
              <a:gd name="connsiteY0" fmla="*/ 20427 h 3500232"/>
              <a:gd name="connsiteX1" fmla="*/ 3101773 w 4547153"/>
              <a:gd name="connsiteY1" fmla="*/ 138414 h 3500232"/>
              <a:gd name="connsiteX2" fmla="*/ 3750702 w 4547153"/>
              <a:gd name="connsiteY2" fmla="*/ 217072 h 3500232"/>
              <a:gd name="connsiteX3" fmla="*/ 4104664 w 4547153"/>
              <a:gd name="connsiteY3" fmla="*/ 177743 h 3500232"/>
              <a:gd name="connsiteX4" fmla="*/ 4478289 w 4547153"/>
              <a:gd name="connsiteY4" fmla="*/ 315395 h 3500232"/>
              <a:gd name="connsiteX5" fmla="*/ 4547115 w 4547153"/>
              <a:gd name="connsiteY5" fmla="*/ 1200298 h 3500232"/>
              <a:gd name="connsiteX6" fmla="*/ 4488122 w 4547153"/>
              <a:gd name="connsiteY6" fmla="*/ 1986878 h 3500232"/>
              <a:gd name="connsiteX7" fmla="*/ 4488122 w 4547153"/>
              <a:gd name="connsiteY7" fmla="*/ 3088091 h 3500232"/>
              <a:gd name="connsiteX8" fmla="*/ 3927683 w 4547153"/>
              <a:gd name="connsiteY8" fmla="*/ 3481382 h 3500232"/>
              <a:gd name="connsiteX9" fmla="*/ 2924793 w 4547153"/>
              <a:gd name="connsiteY9" fmla="*/ 3442053 h 3500232"/>
              <a:gd name="connsiteX10" fmla="*/ 1459786 w 4547153"/>
              <a:gd name="connsiteY10" fmla="*/ 3363395 h 3500232"/>
              <a:gd name="connsiteX11" fmla="*/ 447064 w 4547153"/>
              <a:gd name="connsiteY11" fmla="*/ 3373227 h 3500232"/>
              <a:gd name="connsiteX12" fmla="*/ 4612 w 4547153"/>
              <a:gd name="connsiteY12" fmla="*/ 3009433 h 3500232"/>
              <a:gd name="connsiteX13" fmla="*/ 211089 w 4547153"/>
              <a:gd name="connsiteY13" fmla="*/ 1318285 h 3500232"/>
              <a:gd name="connsiteX14" fmla="*/ 132431 w 4547153"/>
              <a:gd name="connsiteY14" fmla="*/ 128582 h 3500232"/>
              <a:gd name="connsiteX15" fmla="*/ 1046831 w 4547153"/>
              <a:gd name="connsiteY15" fmla="*/ 20427 h 3500232"/>
              <a:gd name="connsiteX16" fmla="*/ 2393851 w 4547153"/>
              <a:gd name="connsiteY16" fmla="*/ 20427 h 350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47153" h="3500232">
                <a:moveTo>
                  <a:pt x="2393851" y="20427"/>
                </a:moveTo>
                <a:cubicBezTo>
                  <a:pt x="2736341" y="40091"/>
                  <a:pt x="2875631" y="105640"/>
                  <a:pt x="3101773" y="138414"/>
                </a:cubicBezTo>
                <a:cubicBezTo>
                  <a:pt x="3327915" y="171188"/>
                  <a:pt x="3583554" y="210517"/>
                  <a:pt x="3750702" y="217072"/>
                </a:cubicBezTo>
                <a:cubicBezTo>
                  <a:pt x="3917850" y="223627"/>
                  <a:pt x="3983400" y="161356"/>
                  <a:pt x="4104664" y="177743"/>
                </a:cubicBezTo>
                <a:cubicBezTo>
                  <a:pt x="4225928" y="194130"/>
                  <a:pt x="4404547" y="144969"/>
                  <a:pt x="4478289" y="315395"/>
                </a:cubicBezTo>
                <a:cubicBezTo>
                  <a:pt x="4552031" y="485821"/>
                  <a:pt x="4545476" y="921718"/>
                  <a:pt x="4547115" y="1200298"/>
                </a:cubicBezTo>
                <a:cubicBezTo>
                  <a:pt x="4548754" y="1478878"/>
                  <a:pt x="4497954" y="1672246"/>
                  <a:pt x="4488122" y="1986878"/>
                </a:cubicBezTo>
                <a:cubicBezTo>
                  <a:pt x="4478290" y="2301510"/>
                  <a:pt x="4581528" y="2839007"/>
                  <a:pt x="4488122" y="3088091"/>
                </a:cubicBezTo>
                <a:cubicBezTo>
                  <a:pt x="4394716" y="3337175"/>
                  <a:pt x="4188238" y="3422388"/>
                  <a:pt x="3927683" y="3481382"/>
                </a:cubicBezTo>
                <a:cubicBezTo>
                  <a:pt x="3667128" y="3540376"/>
                  <a:pt x="2924793" y="3442053"/>
                  <a:pt x="2924793" y="3442053"/>
                </a:cubicBezTo>
                <a:cubicBezTo>
                  <a:pt x="2513477" y="3422389"/>
                  <a:pt x="1872741" y="3374866"/>
                  <a:pt x="1459786" y="3363395"/>
                </a:cubicBezTo>
                <a:cubicBezTo>
                  <a:pt x="1046831" y="3351924"/>
                  <a:pt x="689593" y="3432221"/>
                  <a:pt x="447064" y="3373227"/>
                </a:cubicBezTo>
                <a:cubicBezTo>
                  <a:pt x="204535" y="3314233"/>
                  <a:pt x="43941" y="3351923"/>
                  <a:pt x="4612" y="3009433"/>
                </a:cubicBezTo>
                <a:cubicBezTo>
                  <a:pt x="-34717" y="2666943"/>
                  <a:pt x="189786" y="1798427"/>
                  <a:pt x="211089" y="1318285"/>
                </a:cubicBezTo>
                <a:cubicBezTo>
                  <a:pt x="232392" y="838143"/>
                  <a:pt x="-6859" y="344892"/>
                  <a:pt x="132431" y="128582"/>
                </a:cubicBezTo>
                <a:cubicBezTo>
                  <a:pt x="271721" y="-87728"/>
                  <a:pt x="663373" y="38453"/>
                  <a:pt x="1046831" y="20427"/>
                </a:cubicBezTo>
                <a:cubicBezTo>
                  <a:pt x="1430289" y="2401"/>
                  <a:pt x="2051361" y="763"/>
                  <a:pt x="2393851" y="20427"/>
                </a:cubicBezTo>
                <a:close/>
              </a:path>
            </a:pathLst>
          </a:custGeom>
          <a:solidFill>
            <a:srgbClr val="99FF99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351776" y="1207008"/>
            <a:ext cx="457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000496" y="3590854"/>
            <a:ext cx="186993" cy="17379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130641" y="4578593"/>
            <a:ext cx="999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A</a:t>
            </a:r>
            <a:r>
              <a:rPr lang="en-US" sz="3600" i="1" dirty="0" smtClean="0">
                <a:latin typeface="ISOCPEUR" panose="020B0604020202020204" pitchFamily="34" charset="0"/>
              </a:rPr>
              <a:t>1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1091" y="3175888"/>
            <a:ext cx="73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A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7170" y="256473"/>
            <a:ext cx="54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7030A0"/>
                </a:solidFill>
                <a:latin typeface="ISOCPEUR" panose="020B0604020202020204" pitchFamily="34" charset="0"/>
              </a:rPr>
              <a:t>J</a:t>
            </a:r>
            <a:endParaRPr lang="ru-RU" sz="4400" i="1" dirty="0">
              <a:solidFill>
                <a:srgbClr val="7030A0"/>
              </a:solidFill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3914" y="937480"/>
            <a:ext cx="79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Q</a:t>
            </a:r>
            <a:endParaRPr lang="ru-RU" sz="44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01170" y="6167996"/>
            <a:ext cx="144162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99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Дуга 20"/>
          <p:cNvSpPr/>
          <p:nvPr/>
        </p:nvSpPr>
        <p:spPr>
          <a:xfrm>
            <a:off x="3513810" y="1778068"/>
            <a:ext cx="5032117" cy="3816000"/>
          </a:xfrm>
          <a:prstGeom prst="arc">
            <a:avLst>
              <a:gd name="adj1" fmla="val 1939179"/>
              <a:gd name="adj2" fmla="val 1061673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/>
          <p:cNvSpPr/>
          <p:nvPr/>
        </p:nvSpPr>
        <p:spPr>
          <a:xfrm rot="13546508">
            <a:off x="2902779" y="2066077"/>
            <a:ext cx="4229077" cy="3178870"/>
          </a:xfrm>
          <a:prstGeom prst="arc">
            <a:avLst>
              <a:gd name="adj1" fmla="val 13012487"/>
              <a:gd name="adj2" fmla="val 15328503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3541927" y="1812794"/>
            <a:ext cx="5004000" cy="3744000"/>
          </a:xfrm>
          <a:prstGeom prst="ellipse">
            <a:avLst/>
          </a:prstGeom>
          <a:solidFill>
            <a:srgbClr val="99FF9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00429" y="3679204"/>
            <a:ext cx="2584903" cy="19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 rot="11648073">
            <a:off x="3912416" y="1210377"/>
            <a:ext cx="4550145" cy="3931022"/>
          </a:xfrm>
          <a:prstGeom prst="arc">
            <a:avLst>
              <a:gd name="adj1" fmla="val 12659808"/>
              <a:gd name="adj2" fmla="val 19926454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436" y="4170106"/>
                <a:ext cx="8964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ru-RU" sz="3600" i="1" dirty="0">
                  <a:solidFill>
                    <a:srgbClr val="FF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36" y="4170106"/>
                <a:ext cx="89647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29756" y="3193937"/>
            <a:ext cx="68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0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6091022" y="3323394"/>
            <a:ext cx="22430" cy="2581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6129756" y="403204"/>
            <a:ext cx="0" cy="3276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401953" y="3565397"/>
            <a:ext cx="252000" cy="252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>
            <a:stCxn id="11" idx="5"/>
          </p:cNvCxnSpPr>
          <p:nvPr/>
        </p:nvCxnSpPr>
        <p:spPr>
          <a:xfrm flipH="1" flipV="1">
            <a:off x="6100980" y="3679207"/>
            <a:ext cx="2005959" cy="132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7891844" y="4785400"/>
            <a:ext cx="252000" cy="252000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628458" y="2995210"/>
            <a:ext cx="73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R</a:t>
            </a:r>
            <a:endParaRPr lang="ru-RU" sz="44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18" grpId="0"/>
      <p:bldP spid="19" grpId="0"/>
      <p:bldP spid="21" grpId="0" animBg="1"/>
      <p:bldP spid="14" grpId="0" animBg="1"/>
      <p:bldP spid="3" grpId="0" animBg="1"/>
      <p:bldP spid="12" grpId="0" animBg="1"/>
      <p:bldP spid="13" grpId="0"/>
      <p:bldP spid="15" grpId="0"/>
      <p:bldP spid="9" grpId="0" animBg="1"/>
      <p:bldP spid="1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1661" y="3000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мер: Определить натуральную величину отрезка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[АВ]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принадлежащей плоскости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(рис.107).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[АВ]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-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450" y="4416529"/>
            <a:ext cx="46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856408" y="3399199"/>
            <a:ext cx="5109214" cy="1740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1525" y="308853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7782011" y="3416611"/>
            <a:ext cx="2004704" cy="288586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7782345" y="1081949"/>
            <a:ext cx="2255070" cy="2333625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77947" y="5691908"/>
            <a:ext cx="6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5018" y="768976"/>
            <a:ext cx="6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3842" y="3039523"/>
            <a:ext cx="69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Px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30010" y="313597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9151671" y="1888504"/>
            <a:ext cx="628628" cy="1359336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16032" y="2788625"/>
            <a:ext cx="54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701237" y="1884818"/>
            <a:ext cx="91355" cy="9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9106911" y="3174117"/>
            <a:ext cx="91355" cy="9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9742824" y="1581242"/>
            <a:ext cx="58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24166" y="6092656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7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626345" y="5471030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6345" y="5471030"/>
                <a:ext cx="52245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617854" y="579419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7854" y="5794195"/>
                <a:ext cx="52245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463264" y="5041377"/>
            <a:ext cx="33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 </a:t>
            </a:r>
            <a:endParaRPr lang="ru-RU" sz="2000" dirty="0"/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 rot="19046682">
                <a:off x="8249078" y="2905107"/>
                <a:ext cx="495939" cy="41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6682">
                <a:off x="8249078" y="2905107"/>
                <a:ext cx="495939" cy="419723"/>
              </a:xfrm>
              <a:prstGeom prst="rect">
                <a:avLst/>
              </a:prstGeom>
              <a:blipFill>
                <a:blip r:embed="rId4"/>
                <a:stretch>
                  <a:fillRect r="-9259" b="-1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/>
          <p:nvPr/>
        </p:nvCxnSpPr>
        <p:spPr>
          <a:xfrm flipH="1">
            <a:off x="9452778" y="4638344"/>
            <a:ext cx="644151" cy="957335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5353325" y="3842925"/>
            <a:ext cx="6015850" cy="122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8005764" y="3842928"/>
            <a:ext cx="2117924" cy="2930293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8006118" y="616313"/>
            <a:ext cx="3309950" cy="3225561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22381" y="6375612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9230" y="572156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</a:t>
            </a:r>
            <a:r>
              <a:rPr lang="en-US" sz="16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5295" y="3460035"/>
            <a:ext cx="72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Px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870284" y="1136531"/>
            <a:ext cx="2465414" cy="27220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6183" y="1048167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ISOCPEUR" panose="020B0604020202020204" pitchFamily="34" charset="0"/>
              </a:rPr>
              <a:t>Q</a:t>
            </a:r>
            <a:r>
              <a:rPr lang="en-US" sz="16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8276" y="351950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stCxn id="78" idx="7"/>
          </p:cNvCxnSpPr>
          <p:nvPr/>
        </p:nvCxnSpPr>
        <p:spPr>
          <a:xfrm flipH="1">
            <a:off x="9452779" y="2301933"/>
            <a:ext cx="634408" cy="1369626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43023" y="5443938"/>
            <a:ext cx="32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7918" y="3417842"/>
            <a:ext cx="59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9452778" y="3671727"/>
            <a:ext cx="0" cy="1898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9288605" y="2059905"/>
            <a:ext cx="1729554" cy="1763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8608250" y="1733899"/>
            <a:ext cx="2027463" cy="2097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8621212" y="3810697"/>
            <a:ext cx="0" cy="850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79" idx="4"/>
          </p:cNvCxnSpPr>
          <p:nvPr/>
        </p:nvCxnSpPr>
        <p:spPr>
          <a:xfrm>
            <a:off x="10058306" y="2314390"/>
            <a:ext cx="122" cy="2410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9258045" y="3822693"/>
            <a:ext cx="15403" cy="1734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8622239" y="4677137"/>
            <a:ext cx="2801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9268615" y="5573461"/>
            <a:ext cx="2461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7332362" y="481126"/>
            <a:ext cx="1356073" cy="1240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598750" y="3794023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10010170" y="4626422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9423063" y="5522014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0170233" y="2031584"/>
            <a:ext cx="50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271287" y="4023332"/>
            <a:ext cx="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940891" y="1928368"/>
            <a:ext cx="4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f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597405" y="1397638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68649" y="4293695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757439" y="1018749"/>
            <a:ext cx="257371" cy="2681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832318" y="6325089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ISOCPEUR" panose="020B0604020202020204" pitchFamily="34" charset="0"/>
              </a:rPr>
              <a:t>Q</a:t>
            </a:r>
            <a:r>
              <a:rPr lang="en-US" sz="1600" i="1" dirty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9249350" y="3856456"/>
            <a:ext cx="0" cy="2814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34874" y="1351165"/>
            <a:ext cx="53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ISOCPEUR" panose="020B0604020202020204" pitchFamily="34" charset="0"/>
              </a:rPr>
              <a:t>a</a:t>
            </a:r>
            <a:r>
              <a:rPr lang="en-US" i="1" dirty="0" err="1" smtClean="0">
                <a:latin typeface="ISOCPEUR" panose="020B0604020202020204" pitchFamily="34" charset="0"/>
              </a:rPr>
              <a:t>o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550593" y="3929095"/>
            <a:ext cx="74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m‘</a:t>
            </a:r>
            <a:r>
              <a:rPr lang="en-US" sz="16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93537" y="3432511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71333" y="4599535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 rot="19125544">
                <a:off x="7296549" y="1123819"/>
                <a:ext cx="5036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5544">
                <a:off x="7296549" y="1123819"/>
                <a:ext cx="503645" cy="461665"/>
              </a:xfrm>
              <a:prstGeom prst="rect">
                <a:avLst/>
              </a:prstGeom>
              <a:blipFill>
                <a:blip r:embed="rId5"/>
                <a:stretch>
                  <a:fillRect r="-4425" b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Дуга 119"/>
          <p:cNvSpPr/>
          <p:nvPr/>
        </p:nvSpPr>
        <p:spPr>
          <a:xfrm rot="16200000">
            <a:off x="5754908" y="1648619"/>
            <a:ext cx="4418467" cy="4343130"/>
          </a:xfrm>
          <a:prstGeom prst="arc">
            <a:avLst>
              <a:gd name="adj1" fmla="val 8636766"/>
              <a:gd name="adj2" fmla="val 20668726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Дуга 128"/>
          <p:cNvSpPr/>
          <p:nvPr/>
        </p:nvSpPr>
        <p:spPr>
          <a:xfrm>
            <a:off x="7156591" y="2684324"/>
            <a:ext cx="2058965" cy="2094681"/>
          </a:xfrm>
          <a:prstGeom prst="arc">
            <a:avLst>
              <a:gd name="adj1" fmla="val 3815332"/>
              <a:gd name="adj2" fmla="val 16977928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0" name="Прямая соединительная линия 129"/>
          <p:cNvCxnSpPr/>
          <p:nvPr/>
        </p:nvCxnSpPr>
        <p:spPr>
          <a:xfrm flipH="1">
            <a:off x="8247824" y="1054205"/>
            <a:ext cx="1757158" cy="1684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944018" y="1649410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m</a:t>
            </a:r>
            <a:r>
              <a:rPr lang="en-US" i="1" dirty="0" err="1">
                <a:latin typeface="ISOCPEUR" panose="020B0604020202020204" pitchFamily="34" charset="0"/>
              </a:rPr>
              <a:t>o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824954" y="2569232"/>
            <a:ext cx="71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i="1" dirty="0" smtClean="0">
                <a:latin typeface="ISOCPEUR" panose="020B0604020202020204" pitchFamily="34" charset="0"/>
              </a:rPr>
              <a:t>o1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8237865" y="2637724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9" name="Прямая соединительная линия 138"/>
          <p:cNvCxnSpPr/>
          <p:nvPr/>
        </p:nvCxnSpPr>
        <p:spPr>
          <a:xfrm>
            <a:off x="6978431" y="899220"/>
            <a:ext cx="2465414" cy="2722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>
            <a:off x="8818452" y="918270"/>
            <a:ext cx="1265483" cy="1425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 flipH="1" flipV="1">
            <a:off x="6931175" y="229392"/>
            <a:ext cx="1072396" cy="35902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H="1" flipV="1">
            <a:off x="7524451" y="1519481"/>
            <a:ext cx="1931967" cy="7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498780" y="149016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ISOCPEUR" panose="020B0604020202020204" pitchFamily="34" charset="0"/>
              </a:rPr>
              <a:t>P</a:t>
            </a:r>
            <a:r>
              <a:rPr lang="en-US" sz="1600" i="1" dirty="0" err="1" smtClean="0">
                <a:latin typeface="ISOCPEUR" panose="020B0604020202020204" pitchFamily="34" charset="0"/>
              </a:rPr>
              <a:t>Ho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6" name="Овал 155"/>
          <p:cNvSpPr/>
          <p:nvPr/>
        </p:nvSpPr>
        <p:spPr>
          <a:xfrm>
            <a:off x="7496651" y="1444457"/>
            <a:ext cx="128685" cy="130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/>
          <p:cNvSpPr/>
          <p:nvPr/>
        </p:nvSpPr>
        <p:spPr>
          <a:xfrm>
            <a:off x="9355620" y="1518675"/>
            <a:ext cx="128685" cy="130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TextBox 157"/>
          <p:cNvSpPr txBox="1"/>
          <p:nvPr/>
        </p:nvSpPr>
        <p:spPr>
          <a:xfrm>
            <a:off x="9245221" y="1076373"/>
            <a:ext cx="53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b</a:t>
            </a:r>
            <a:r>
              <a:rPr lang="en-US" i="1" dirty="0" err="1" smtClean="0">
                <a:latin typeface="ISOCPEUR" panose="020B0604020202020204" pitchFamily="34" charset="0"/>
              </a:rPr>
              <a:t>o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650958" y="681296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</a:t>
            </a:r>
            <a:r>
              <a:rPr lang="en-US" i="1" dirty="0" smtClean="0">
                <a:latin typeface="ISOCPEUR" panose="020B0604020202020204" pitchFamily="34" charset="0"/>
              </a:rPr>
              <a:t>01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220964" y="711482"/>
            <a:ext cx="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</a:t>
            </a:r>
            <a:r>
              <a:rPr lang="en-US" i="1" dirty="0" smtClean="0">
                <a:latin typeface="ISOCPEUR" panose="020B0604020202020204" pitchFamily="34" charset="0"/>
              </a:rPr>
              <a:t>0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7" name="Полилиния 166"/>
          <p:cNvSpPr/>
          <p:nvPr/>
        </p:nvSpPr>
        <p:spPr>
          <a:xfrm>
            <a:off x="6941083" y="269404"/>
            <a:ext cx="4397932" cy="432619"/>
          </a:xfrm>
          <a:custGeom>
            <a:avLst/>
            <a:gdLst>
              <a:gd name="connsiteX0" fmla="*/ 0 w 4397932"/>
              <a:gd name="connsiteY0" fmla="*/ 0 h 432619"/>
              <a:gd name="connsiteX1" fmla="*/ 560438 w 4397932"/>
              <a:gd name="connsiteY1" fmla="*/ 167148 h 432619"/>
              <a:gd name="connsiteX2" fmla="*/ 589935 w 4397932"/>
              <a:gd name="connsiteY2" fmla="*/ 167148 h 432619"/>
              <a:gd name="connsiteX3" fmla="*/ 1297858 w 4397932"/>
              <a:gd name="connsiteY3" fmla="*/ 196645 h 432619"/>
              <a:gd name="connsiteX4" fmla="*/ 2251587 w 4397932"/>
              <a:gd name="connsiteY4" fmla="*/ 108155 h 432619"/>
              <a:gd name="connsiteX5" fmla="*/ 3018503 w 4397932"/>
              <a:gd name="connsiteY5" fmla="*/ 137651 h 432619"/>
              <a:gd name="connsiteX6" fmla="*/ 3470787 w 4397932"/>
              <a:gd name="connsiteY6" fmla="*/ 314632 h 432619"/>
              <a:gd name="connsiteX7" fmla="*/ 3785419 w 4397932"/>
              <a:gd name="connsiteY7" fmla="*/ 432619 h 432619"/>
              <a:gd name="connsiteX8" fmla="*/ 4355690 w 4397932"/>
              <a:gd name="connsiteY8" fmla="*/ 383458 h 432619"/>
              <a:gd name="connsiteX9" fmla="*/ 4355690 w 4397932"/>
              <a:gd name="connsiteY9" fmla="*/ 393290 h 43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97932" h="432619">
                <a:moveTo>
                  <a:pt x="0" y="0"/>
                </a:moveTo>
                <a:lnTo>
                  <a:pt x="560438" y="167148"/>
                </a:lnTo>
                <a:cubicBezTo>
                  <a:pt x="658760" y="195006"/>
                  <a:pt x="589935" y="167148"/>
                  <a:pt x="589935" y="167148"/>
                </a:cubicBezTo>
                <a:cubicBezTo>
                  <a:pt x="712838" y="172064"/>
                  <a:pt x="1020916" y="206477"/>
                  <a:pt x="1297858" y="196645"/>
                </a:cubicBezTo>
                <a:cubicBezTo>
                  <a:pt x="1574800" y="186813"/>
                  <a:pt x="1964813" y="117987"/>
                  <a:pt x="2251587" y="108155"/>
                </a:cubicBezTo>
                <a:cubicBezTo>
                  <a:pt x="2538361" y="98323"/>
                  <a:pt x="2815303" y="103238"/>
                  <a:pt x="3018503" y="137651"/>
                </a:cubicBezTo>
                <a:cubicBezTo>
                  <a:pt x="3221703" y="172064"/>
                  <a:pt x="3470787" y="314632"/>
                  <a:pt x="3470787" y="314632"/>
                </a:cubicBezTo>
                <a:cubicBezTo>
                  <a:pt x="3598606" y="363793"/>
                  <a:pt x="3637935" y="421148"/>
                  <a:pt x="3785419" y="432619"/>
                </a:cubicBezTo>
                <a:lnTo>
                  <a:pt x="4355690" y="383458"/>
                </a:lnTo>
                <a:cubicBezTo>
                  <a:pt x="4450735" y="376903"/>
                  <a:pt x="4355690" y="393290"/>
                  <a:pt x="4355690" y="39329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TextBox 167"/>
          <p:cNvSpPr txBox="1"/>
          <p:nvPr/>
        </p:nvSpPr>
        <p:spPr>
          <a:xfrm>
            <a:off x="8629602" y="5290709"/>
            <a:ext cx="74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sz="16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7319789" y="1631526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10004807" y="2287554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9405490" y="3596701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/>
          <p:cNvSpPr/>
          <p:nvPr/>
        </p:nvSpPr>
        <p:spPr>
          <a:xfrm>
            <a:off x="7968370" y="3780132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8577451" y="4627541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9214198" y="3800476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9201068" y="5522014"/>
            <a:ext cx="96514" cy="98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6189" y="163393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)M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)M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)M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)M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5)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[a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= |AB|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611872" y="6179834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7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745" y="-21586"/>
            <a:ext cx="1145414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Совмещение плоскостей частного положения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79705" indent="342900" algn="just">
              <a:spcAft>
                <a:spcPts val="600"/>
              </a:spcAft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Совместить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вращением вокруг горизонтального следа фронтально-проецирующую плоскость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горизонтальной плоскостью проекций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(рис.108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9705" indent="342900" algn="just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pPr marL="179705" indent="342900" algn="just">
              <a:spcAft>
                <a:spcPts val="600"/>
              </a:spcAft>
            </a:pPr>
            <a:r>
              <a:rPr lang="uz-Cyrl-U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V0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Определить: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417114" y="1854446"/>
            <a:ext cx="4685120" cy="4458421"/>
            <a:chOff x="4557124" y="1575063"/>
            <a:chExt cx="6456409" cy="5392564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4997683" y="4020416"/>
              <a:ext cx="6015850" cy="122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7644612" y="4021553"/>
              <a:ext cx="354" cy="2670647"/>
            </a:xfrm>
            <a:prstGeom prst="line">
              <a:avLst/>
            </a:prstGeom>
            <a:ln w="57150">
              <a:solidFill>
                <a:srgbClr val="1330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7644966" y="1983040"/>
              <a:ext cx="2137626" cy="2037458"/>
            </a:xfrm>
            <a:prstGeom prst="line">
              <a:avLst/>
            </a:prstGeom>
            <a:ln w="57150">
              <a:solidFill>
                <a:srgbClr val="1330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14586" y="6334780"/>
              <a:ext cx="730025" cy="63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ISOCPEUR" panose="020B0604020202020204" pitchFamily="34" charset="0"/>
                </a:rPr>
                <a:t>P</a:t>
              </a:r>
              <a:r>
                <a:rPr lang="en-US" sz="1600" i="1" dirty="0" smtClean="0">
                  <a:latin typeface="ISOCPEUR" panose="020B0604020202020204" pitchFamily="34" charset="0"/>
                </a:rPr>
                <a:t>H</a:t>
              </a:r>
              <a:r>
                <a:rPr lang="en-US" sz="2800" i="1" dirty="0" smtClean="0">
                  <a:latin typeface="ISOCPEUR" panose="020B0604020202020204" pitchFamily="34" charset="0"/>
                </a:rPr>
                <a:t> </a:t>
              </a:r>
              <a:endParaRPr lang="ru-RU" sz="2800" i="1" dirty="0">
                <a:latin typeface="ISOCPEUR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24633" y="1575063"/>
              <a:ext cx="730025" cy="63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ISOCPEUR" panose="020B0604020202020204" pitchFamily="34" charset="0"/>
                </a:rPr>
                <a:t>P</a:t>
              </a:r>
              <a:r>
                <a:rPr lang="en-US" sz="1600" i="1" dirty="0" smtClean="0">
                  <a:latin typeface="ISOCPEUR" panose="020B0604020202020204" pitchFamily="34" charset="0"/>
                </a:rPr>
                <a:t>V</a:t>
              </a:r>
              <a:r>
                <a:rPr lang="en-US" sz="2800" i="1" dirty="0" smtClean="0">
                  <a:latin typeface="ISOCPEUR" panose="020B0604020202020204" pitchFamily="34" charset="0"/>
                </a:rPr>
                <a:t> </a:t>
              </a:r>
              <a:endParaRPr lang="ru-RU" sz="2800" i="1" dirty="0">
                <a:latin typeface="ISOCPEUR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94142" y="3638659"/>
              <a:ext cx="729443" cy="48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ISOCPEUR" panose="020B0604020202020204" pitchFamily="34" charset="0"/>
                </a:rPr>
                <a:t>Px</a:t>
              </a:r>
              <a:endParaRPr lang="ru-RU" sz="2000" i="1" dirty="0">
                <a:latin typeface="ISOCPEUR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7124" y="3698123"/>
              <a:ext cx="324037" cy="70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latin typeface="ISOCPEUR" panose="020B0604020202020204" pitchFamily="34" charset="0"/>
                </a:rPr>
                <a:t>x</a:t>
              </a:r>
              <a:endParaRPr lang="ru-RU" sz="3200" i="1" dirty="0">
                <a:latin typeface="ISOCPEUR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63681" y="5504952"/>
              <a:ext cx="325965" cy="63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ISOCPEUR" panose="020B0604020202020204" pitchFamily="34" charset="0"/>
                </a:rPr>
                <a:t>a</a:t>
              </a:r>
              <a:r>
                <a:rPr lang="en-US" sz="2800" i="1" dirty="0" smtClean="0">
                  <a:latin typeface="ISOCPEUR" panose="020B0604020202020204" pitchFamily="34" charset="0"/>
                </a:rPr>
                <a:t> </a:t>
              </a:r>
              <a:endParaRPr lang="ru-RU" sz="2800" i="1" dirty="0">
                <a:latin typeface="ISOCPEUR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9019681" y="5622562"/>
              <a:ext cx="144000" cy="144000"/>
            </a:xfrm>
            <a:prstGeom prst="ellipse">
              <a:avLst/>
            </a:prstGeom>
            <a:solidFill>
              <a:srgbClr val="1330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5720186" y="6222230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8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3088075" y="3472984"/>
            <a:ext cx="6015850" cy="122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5708965" y="3456136"/>
            <a:ext cx="25004" cy="3086872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5735358" y="840898"/>
            <a:ext cx="2750863" cy="263216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4288" y="5995262"/>
            <a:ext cx="73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</a:t>
            </a:r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9654" y="547372"/>
            <a:ext cx="73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</a:t>
            </a:r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5795" y="2925320"/>
            <a:ext cx="72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</a:t>
            </a:r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7516" y="3150692"/>
            <a:ext cx="32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5753" y="4827048"/>
            <a:ext cx="3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348" y="4963992"/>
            <a:ext cx="59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ISOCPEUR" panose="020B0604020202020204" pitchFamily="34" charset="0"/>
              </a:rPr>
              <a:t>a</a:t>
            </a:r>
            <a:r>
              <a:rPr lang="en-US" sz="2400" i="1" dirty="0" err="1" smtClean="0">
                <a:latin typeface="ISOCPEUR" panose="020B0604020202020204" pitchFamily="34" charset="0"/>
              </a:rPr>
              <a:t>o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3658248" y="5128685"/>
            <a:ext cx="3501923" cy="16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7162506" y="2038525"/>
            <a:ext cx="0" cy="310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 rot="2700000">
            <a:off x="3670375" y="1462898"/>
            <a:ext cx="4032000" cy="4032000"/>
          </a:xfrm>
          <a:prstGeom prst="arc">
            <a:avLst>
              <a:gd name="adj1" fmla="val 8072584"/>
              <a:gd name="adj2" fmla="val 16439506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6200973" y="5149335"/>
            <a:ext cx="494528" cy="1752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3668408" y="3403337"/>
            <a:ext cx="0" cy="17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3598119" y="5044650"/>
            <a:ext cx="144000" cy="1440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10073" y="2038525"/>
            <a:ext cx="144000" cy="14400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96345" y="5033437"/>
                <a:ext cx="495939" cy="41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45" y="5033437"/>
                <a:ext cx="495939" cy="419723"/>
              </a:xfrm>
              <a:prstGeom prst="rect">
                <a:avLst/>
              </a:prstGeom>
              <a:blipFill>
                <a:blip r:embed="rId2"/>
                <a:stretch>
                  <a:fillRect l="-4938" r="-6173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flipV="1">
                <a:off x="5384732" y="3361874"/>
                <a:ext cx="459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384732" y="3361874"/>
                <a:ext cx="459583" cy="461665"/>
              </a:xfrm>
              <a:prstGeom prst="rect">
                <a:avLst/>
              </a:prstGeom>
              <a:blipFill>
                <a:blip r:embed="rId3"/>
                <a:stretch>
                  <a:fillRect l="-11842" t="-6579" r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7110073" y="5075130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Дуга 46"/>
          <p:cNvSpPr/>
          <p:nvPr/>
        </p:nvSpPr>
        <p:spPr>
          <a:xfrm rot="2700000">
            <a:off x="3704864" y="1418756"/>
            <a:ext cx="4032000" cy="4032000"/>
          </a:xfrm>
          <a:prstGeom prst="arc">
            <a:avLst>
              <a:gd name="adj1" fmla="val 10808660"/>
              <a:gd name="adj2" fmla="val 12021806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63566" y="2944588"/>
            <a:ext cx="73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ISOCPEUR" panose="020B0604020202020204" pitchFamily="34" charset="0"/>
              </a:rPr>
              <a:t>P</a:t>
            </a:r>
            <a:r>
              <a:rPr lang="en-US" sz="2400" i="1" dirty="0" err="1" smtClean="0">
                <a:latin typeface="ISOCPEUR" panose="020B0604020202020204" pitchFamily="34" charset="0"/>
              </a:rPr>
              <a:t>V</a:t>
            </a:r>
            <a:r>
              <a:rPr lang="en-US" sz="2400" i="1" dirty="0" err="1">
                <a:latin typeface="ISOCPEUR" panose="020B0604020202020204" pitchFamily="34" charset="0"/>
              </a:rPr>
              <a:t>o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7203" y="1837831"/>
            <a:ext cx="73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447625" y="6021812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8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8600" y="243301"/>
            <a:ext cx="1164067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342900" algn="just">
              <a:spcAft>
                <a:spcPts val="600"/>
              </a:spcAft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Совместить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вращением вокруг горизонтального следа горизонтально - проецирующую плоскость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горизонтальной плоскостью проекций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(рис.109).</a:t>
            </a:r>
          </a:p>
          <a:p>
            <a:pPr marL="179705" algn="ctr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=90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031873" y="1905594"/>
            <a:ext cx="4986639" cy="4385193"/>
            <a:chOff x="5013945" y="1155852"/>
            <a:chExt cx="6434279" cy="5258930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432374" y="4110651"/>
              <a:ext cx="6015850" cy="122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8186455" y="1440004"/>
              <a:ext cx="354" cy="2670647"/>
            </a:xfrm>
            <a:prstGeom prst="line">
              <a:avLst/>
            </a:prstGeom>
            <a:ln w="57150">
              <a:solidFill>
                <a:srgbClr val="1330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8183355" y="4110651"/>
              <a:ext cx="2185187" cy="2074919"/>
            </a:xfrm>
            <a:prstGeom prst="line">
              <a:avLst/>
            </a:prstGeom>
            <a:ln w="57150">
              <a:solidFill>
                <a:srgbClr val="1330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505977" y="5861132"/>
              <a:ext cx="870908" cy="5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ISOCPEUR" panose="020B0604020202020204" pitchFamily="34" charset="0"/>
                </a:rPr>
                <a:t>Q</a:t>
              </a:r>
              <a:r>
                <a:rPr lang="en-US" sz="2000" i="1" dirty="0" smtClean="0">
                  <a:latin typeface="ISOCPEUR" panose="020B0604020202020204" pitchFamily="34" charset="0"/>
                </a:rPr>
                <a:t>H</a:t>
              </a:r>
              <a:r>
                <a:rPr lang="en-US" sz="2400" i="1" dirty="0" smtClean="0">
                  <a:latin typeface="ISOCPEUR" panose="020B0604020202020204" pitchFamily="34" charset="0"/>
                </a:rPr>
                <a:t> </a:t>
              </a:r>
              <a:endParaRPr lang="ru-RU" sz="2400" i="1" dirty="0">
                <a:latin typeface="ISOCPEUR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62504" y="1155852"/>
              <a:ext cx="870908" cy="5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ISOCPEUR" panose="020B0604020202020204" pitchFamily="34" charset="0"/>
                </a:rPr>
                <a:t>Q</a:t>
              </a:r>
              <a:r>
                <a:rPr lang="en-US" sz="2000" i="1" dirty="0" smtClean="0">
                  <a:latin typeface="ISOCPEUR" panose="020B0604020202020204" pitchFamily="34" charset="0"/>
                </a:rPr>
                <a:t>V</a:t>
              </a:r>
              <a:r>
                <a:rPr lang="en-US" sz="2400" i="1" dirty="0" smtClean="0">
                  <a:latin typeface="ISOCPEUR" panose="020B0604020202020204" pitchFamily="34" charset="0"/>
                </a:rPr>
                <a:t> </a:t>
              </a:r>
              <a:endParaRPr lang="ru-RU" sz="2400" i="1" dirty="0">
                <a:latin typeface="ISOCPEUR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12426" y="3534795"/>
              <a:ext cx="870213" cy="5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ISOCPEUR" panose="020B0604020202020204" pitchFamily="34" charset="0"/>
                </a:rPr>
                <a:t>Qx</a:t>
              </a:r>
              <a:endParaRPr lang="ru-RU" sz="2400" i="1" dirty="0">
                <a:latin typeface="ISOCPEUR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945" y="3781687"/>
              <a:ext cx="324037" cy="70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latin typeface="ISOCPEUR" panose="020B0604020202020204" pitchFamily="34" charset="0"/>
                </a:rPr>
                <a:t>x</a:t>
              </a:r>
              <a:endParaRPr lang="ru-RU" sz="3200" i="1" dirty="0">
                <a:latin typeface="ISOCPEUR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9375473" y="2330694"/>
              <a:ext cx="144000" cy="144000"/>
            </a:xfrm>
            <a:prstGeom prst="ellipse">
              <a:avLst/>
            </a:prstGeom>
            <a:solidFill>
              <a:srgbClr val="1330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9473" y="1898166"/>
              <a:ext cx="734331" cy="70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ISOCPEUR" panose="020B0604020202020204" pitchFamily="34" charset="0"/>
                </a:rPr>
                <a:t>a</a:t>
              </a:r>
              <a:r>
                <a:rPr lang="en-US" sz="3200" i="1" dirty="0" smtClean="0">
                  <a:latin typeface="ISOCPEUR" panose="020B0604020202020204" pitchFamily="34" charset="0"/>
                </a:rPr>
                <a:t>’ </a:t>
              </a:r>
              <a:endParaRPr lang="ru-RU" sz="3200" i="1" dirty="0">
                <a:latin typeface="ISOCPEUR" panose="020B0604020202020204" pitchFamily="34" charset="0"/>
              </a:endParaRPr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7447625" y="6021812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>9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3337382" y="3314107"/>
            <a:ext cx="6015850" cy="122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6091463" y="643460"/>
            <a:ext cx="354" cy="267064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6088363" y="3314107"/>
            <a:ext cx="2185187" cy="2074919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0337" y="5174247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Q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3841" y="381240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Q</a:t>
            </a:r>
            <a:r>
              <a:rPr lang="en-US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864" y="2912777"/>
            <a:ext cx="72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Q</a:t>
            </a:r>
            <a:r>
              <a:rPr lang="en-US" sz="2000" i="1" dirty="0" err="1" smtClean="0">
                <a:latin typeface="ISOCPEUR" panose="020B0604020202020204" pitchFamily="34" charset="0"/>
              </a:rPr>
              <a:t>x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3345" y="2985143"/>
            <a:ext cx="32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280481" y="1534150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424481" y="1101621"/>
            <a:ext cx="73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355972" y="1609913"/>
            <a:ext cx="0" cy="29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8912537">
                <a:off x="4656652" y="4464171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2537">
                <a:off x="4656652" y="4464171"/>
                <a:ext cx="554960" cy="461665"/>
              </a:xfrm>
              <a:prstGeom prst="rect">
                <a:avLst/>
              </a:prstGeom>
              <a:blipFill>
                <a:blip r:embed="rId2"/>
                <a:stretch>
                  <a:fillRect r="-252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8817623">
                <a:off x="5807946" y="3247350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623">
                <a:off x="5807946" y="3247350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r="-1681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/>
          <p:nvPr/>
        </p:nvCxnSpPr>
        <p:spPr>
          <a:xfrm flipV="1">
            <a:off x="3720114" y="3325356"/>
            <a:ext cx="2367079" cy="2428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6204256" y="4508769"/>
            <a:ext cx="1152550" cy="1286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6088363" y="1592998"/>
            <a:ext cx="1199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45164" y="5539336"/>
            <a:ext cx="720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ISOCPEUR" panose="020B0604020202020204" pitchFamily="34" charset="0"/>
              </a:rPr>
              <a:t>a</a:t>
            </a:r>
            <a:r>
              <a:rPr lang="en-US" sz="2800" i="1" dirty="0" err="1" smtClean="0">
                <a:latin typeface="ISOCPEUR" panose="020B0604020202020204" pitchFamily="34" charset="0"/>
              </a:rPr>
              <a:t>o</a:t>
            </a:r>
            <a:r>
              <a:rPr lang="en-US" sz="2000" i="1" dirty="0" smtClean="0">
                <a:latin typeface="ISOCPEUR" panose="020B0604020202020204" pitchFamily="34" charset="0"/>
              </a:rPr>
              <a:t>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150533" y="571514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Дуга 39"/>
          <p:cNvSpPr/>
          <p:nvPr/>
        </p:nvSpPr>
        <p:spPr>
          <a:xfrm>
            <a:off x="4421181" y="1603116"/>
            <a:ext cx="3384000" cy="3384000"/>
          </a:xfrm>
          <a:prstGeom prst="arc">
            <a:avLst>
              <a:gd name="adj1" fmla="val 8065889"/>
              <a:gd name="adj2" fmla="val 16175097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уга 40"/>
          <p:cNvSpPr/>
          <p:nvPr/>
        </p:nvSpPr>
        <p:spPr>
          <a:xfrm>
            <a:off x="4393426" y="1641098"/>
            <a:ext cx="3384000" cy="3384000"/>
          </a:xfrm>
          <a:prstGeom prst="arc">
            <a:avLst>
              <a:gd name="adj1" fmla="val 12333094"/>
              <a:gd name="adj2" fmla="val 13808706"/>
            </a:avLst>
          </a:prstGeom>
          <a:ln w="381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7276561" y="4458019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4869973" y="4464929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4946397" y="4551615"/>
            <a:ext cx="1265685" cy="1247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09951" y="5127416"/>
            <a:ext cx="73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Q</a:t>
            </a:r>
            <a:r>
              <a:rPr lang="en-US" sz="1600" i="1" dirty="0" err="1" smtClean="0">
                <a:latin typeface="ISOCPEUR" panose="020B0604020202020204" pitchFamily="34" charset="0"/>
              </a:rPr>
              <a:t>Vo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8012" y="4098528"/>
            <a:ext cx="73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447625" y="6021812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uz-Cyrl-UZ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>9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/>
          <p:nvPr/>
        </p:nvCxnSpPr>
        <p:spPr>
          <a:xfrm flipV="1">
            <a:off x="6408206" y="3568560"/>
            <a:ext cx="4584915" cy="106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8425534" y="3569552"/>
            <a:ext cx="270" cy="233093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8425804" y="1790340"/>
            <a:ext cx="1629168" cy="1778291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77695" y="5588534"/>
            <a:ext cx="556381" cy="45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1600" dirty="0" smtClean="0"/>
              <a:t>H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543541" y="1540442"/>
            <a:ext cx="556381" cy="45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1600" dirty="0" smtClean="0"/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066960" y="3174403"/>
            <a:ext cx="555937" cy="34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72439" y="3287264"/>
            <a:ext cx="246961" cy="51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3276" y="4864261"/>
            <a:ext cx="248431" cy="45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8" name="Овал 17"/>
          <p:cNvSpPr/>
          <p:nvPr/>
        </p:nvSpPr>
        <p:spPr>
          <a:xfrm>
            <a:off x="9473528" y="4966911"/>
            <a:ext cx="109748" cy="125683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2880" y="240450"/>
            <a:ext cx="1141171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spcAft>
                <a:spcPts val="600"/>
              </a:spcAft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Пример: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Совместить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вращением вокруг фронтального следа фронтально- проецирующую плоскость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фронтальной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плоскостью проекций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(рис.110).</a:t>
            </a: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Определить: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646257" y="6011234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V="1">
            <a:off x="4392351" y="3038221"/>
            <a:ext cx="4684794" cy="961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6435701" y="3039118"/>
            <a:ext cx="0" cy="2657640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6453901" y="813489"/>
            <a:ext cx="2276395" cy="222479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0827" y="5269221"/>
            <a:ext cx="80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</a:t>
            </a:r>
            <a:r>
              <a:rPr lang="en-US" sz="2800" i="1" dirty="0" smtClean="0">
                <a:latin typeface="ISOCPEUR" panose="020B0604020202020204" pitchFamily="34" charset="0"/>
              </a:rPr>
              <a:t>H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0251" y="284480"/>
            <a:ext cx="82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</a:t>
            </a:r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0744" y="2941209"/>
            <a:ext cx="78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Px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9270" y="2784427"/>
            <a:ext cx="25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521929" y="1893496"/>
            <a:ext cx="112139" cy="113395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609896" y="1785847"/>
            <a:ext cx="57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7580518" y="1955601"/>
            <a:ext cx="0" cy="235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8912537">
                <a:off x="6219616" y="2712638"/>
                <a:ext cx="432171" cy="36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2537">
                <a:off x="6219616" y="2712638"/>
                <a:ext cx="432171" cy="363546"/>
              </a:xfrm>
              <a:prstGeom prst="rect">
                <a:avLst/>
              </a:prstGeom>
              <a:blipFill>
                <a:blip r:embed="rId3"/>
                <a:stretch>
                  <a:fillRect t="-2151" r="-25806" b="-20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 flipH="1">
            <a:off x="6453625" y="4308709"/>
            <a:ext cx="1098886" cy="5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53984" y="465551"/>
            <a:ext cx="56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anose="020B0604020202020204" pitchFamily="34" charset="0"/>
              </a:rPr>
              <a:t>a</a:t>
            </a:r>
            <a:r>
              <a:rPr lang="en-US" sz="2800" i="1" dirty="0" err="1" smtClean="0">
                <a:latin typeface="ISOCPEUR" panose="020B0604020202020204" pitchFamily="34" charset="0"/>
              </a:rPr>
              <a:t>o</a:t>
            </a:r>
            <a:r>
              <a:rPr lang="en-US" sz="2000" i="1" dirty="0" smtClean="0">
                <a:latin typeface="ISOCPEUR" panose="020B0604020202020204" pitchFamily="34" charset="0"/>
              </a:rPr>
              <a:t>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9800" y="4059869"/>
            <a:ext cx="57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Дуга 23"/>
          <p:cNvSpPr/>
          <p:nvPr/>
        </p:nvSpPr>
        <p:spPr>
          <a:xfrm>
            <a:off x="5191326" y="1728970"/>
            <a:ext cx="2551158" cy="2579739"/>
          </a:xfrm>
          <a:prstGeom prst="arc">
            <a:avLst>
              <a:gd name="adj1" fmla="val 5456730"/>
              <a:gd name="adj2" fmla="val 13539862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4652936" y="1120382"/>
            <a:ext cx="1790083" cy="19155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682179" y="989820"/>
            <a:ext cx="870333" cy="92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546326" y="989820"/>
            <a:ext cx="1172493" cy="1133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659295" y="948014"/>
            <a:ext cx="112139" cy="1133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524449" y="4251852"/>
            <a:ext cx="112139" cy="113395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/>
          <p:cNvSpPr/>
          <p:nvPr/>
        </p:nvSpPr>
        <p:spPr>
          <a:xfrm>
            <a:off x="5160122" y="1710376"/>
            <a:ext cx="2551158" cy="2579739"/>
          </a:xfrm>
          <a:prstGeom prst="arc">
            <a:avLst>
              <a:gd name="adj1" fmla="val 7549646"/>
              <a:gd name="adj2" fmla="val 8827492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6870010" y="4297200"/>
            <a:ext cx="389374" cy="270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0368" y="836221"/>
            <a:ext cx="771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ISOCPEUR" panose="020B0604020202020204" pitchFamily="34" charset="0"/>
              </a:rPr>
              <a:t>P</a:t>
            </a:r>
            <a:r>
              <a:rPr lang="en-US" sz="2400" i="1" dirty="0" err="1" smtClean="0">
                <a:latin typeface="ISOCPEUR" panose="020B0604020202020204" pitchFamily="34" charset="0"/>
              </a:rPr>
              <a:t>Vo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646257" y="6011234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10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7085" y="273588"/>
            <a:ext cx="595891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spcAft>
                <a:spcPts val="600"/>
              </a:spcAft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Совместить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вращением вокруг фронтального следа горизонтально-проецирующую плоскость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фронтальной плоскостью проекций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(рис.111).</a:t>
            </a: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H0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90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kern="0" dirty="0">
                <a:latin typeface="Times New Roman" panose="02020603050405020304" pitchFamily="18" charset="0"/>
              </a:rPr>
              <a:t>                            </a:t>
            </a:r>
            <a:endParaRPr lang="ru-RU" sz="2400" b="1" kern="0" dirty="0">
              <a:latin typeface="PANDA Times UZ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7123745" y="3864969"/>
            <a:ext cx="3782922" cy="75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8506094" y="3862728"/>
            <a:ext cx="2400573" cy="1695075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506094" y="1452568"/>
            <a:ext cx="19716" cy="2395453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47054" y="5419785"/>
            <a:ext cx="79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latin typeface="ISOCPEUR" panose="020B0604020202020204" pitchFamily="34" charset="0"/>
              </a:rPr>
              <a:t>H </a:t>
            </a:r>
            <a:r>
              <a:rPr lang="uz-Cyrl-UZ" sz="2800" i="1" dirty="0" smtClean="0">
                <a:latin typeface="ISOCPEUR" panose="020B0604020202020204" pitchFamily="34" charset="0"/>
              </a:rPr>
              <a:t>                                                         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25810" y="1162670"/>
            <a:ext cx="68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Q</a:t>
            </a:r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r>
              <a:rPr lang="uz-Cyrl-UZ" sz="2800" i="1" dirty="0" smtClean="0">
                <a:latin typeface="ISOCPEUR" panose="020B0604020202020204" pitchFamily="34" charset="0"/>
              </a:rPr>
              <a:t>                                  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9057" y="3418991"/>
            <a:ext cx="858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         </a:t>
            </a:r>
            <a:r>
              <a:rPr lang="en-US" sz="3200" i="1" dirty="0" smtClean="0">
                <a:latin typeface="ISOCPEUR" panose="020B0604020202020204" pitchFamily="34" charset="0"/>
              </a:rPr>
              <a:t>Q</a:t>
            </a:r>
            <a:r>
              <a:rPr lang="uz-Cyrl-UZ" sz="3200" i="1" dirty="0" smtClean="0">
                <a:latin typeface="ISOCPEUR" panose="020B0604020202020204" pitchFamily="34" charset="0"/>
              </a:rPr>
              <a:t>х                                                                            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1912" y="3555633"/>
            <a:ext cx="20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r>
              <a:rPr lang="uz-Cyrl-UZ" sz="3200" i="1" dirty="0" smtClean="0">
                <a:latin typeface="ISOCPEUR" panose="020B0604020202020204" pitchFamily="34" charset="0"/>
              </a:rPr>
              <a:t>                                                                                                                                                               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650846" y="2704885"/>
            <a:ext cx="90551" cy="89251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9741397" y="2372120"/>
            <a:ext cx="6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i="1" dirty="0" smtClean="0">
                <a:latin typeface="ISOCPEUR" panose="020B0604020202020204" pitchFamily="34" charset="0"/>
              </a:rPr>
              <a:t>а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r>
              <a:rPr lang="uz-Cyrl-UZ" sz="2800" i="1" dirty="0" smtClean="0">
                <a:latin typeface="ISOCPEUR" panose="020B0604020202020204" pitchFamily="34" charset="0"/>
              </a:rPr>
              <a:t>                                               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r>
              <a:rPr lang="uz-Cyrl-UZ" sz="2800" i="1" dirty="0" smtClean="0">
                <a:latin typeface="ISOCPEUR" panose="020B0604020202020204" pitchFamily="34" charset="0"/>
              </a:rPr>
              <a:t>                                                                                                         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79057" y="3515913"/>
                <a:ext cx="348974" cy="286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057" y="3515913"/>
                <a:ext cx="348974" cy="286140"/>
              </a:xfrm>
              <a:prstGeom prst="rect">
                <a:avLst/>
              </a:prstGeom>
              <a:blipFill>
                <a:blip r:embed="rId8"/>
                <a:stretch>
                  <a:fillRect l="-10526" r="-47368" b="-7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4676993" y="5880050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11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3467459" y="3035373"/>
            <a:ext cx="5609686" cy="284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6104260" y="3035373"/>
            <a:ext cx="2972885" cy="2153624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096000" y="703881"/>
            <a:ext cx="0" cy="231280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4117" y="5013643"/>
            <a:ext cx="80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latin typeface="ISOCPEUR" panose="020B0604020202020204" pitchFamily="34" charset="0"/>
              </a:rPr>
              <a:t>H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738" y="300783"/>
            <a:ext cx="73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Q</a:t>
            </a:r>
            <a:r>
              <a:rPr lang="en-US" sz="2400" i="1" dirty="0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728" y="3048749"/>
            <a:ext cx="94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ISOCPEUR" panose="020B0604020202020204" pitchFamily="34" charset="0"/>
              </a:rPr>
              <a:t>Q</a:t>
            </a:r>
            <a:r>
              <a:rPr lang="en-US" sz="3200" i="1" dirty="0" err="1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2083" y="2894411"/>
            <a:ext cx="25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521929" y="1564312"/>
            <a:ext cx="112139" cy="113395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579204" y="1141528"/>
            <a:ext cx="57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567748" y="1628260"/>
            <a:ext cx="0" cy="24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4128" y="2676062"/>
                <a:ext cx="432171" cy="36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128" y="2676062"/>
                <a:ext cx="432171" cy="363546"/>
              </a:xfrm>
              <a:prstGeom prst="rect">
                <a:avLst/>
              </a:prstGeom>
              <a:blipFill>
                <a:blip r:embed="rId2"/>
                <a:stretch>
                  <a:fillRect l="-7042" r="-19718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06343" y="1135994"/>
            <a:ext cx="91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anose="020B0604020202020204" pitchFamily="34" charset="0"/>
              </a:rPr>
              <a:t>a</a:t>
            </a:r>
            <a:r>
              <a:rPr lang="en-US" sz="2800" i="1" dirty="0" err="1" smtClean="0">
                <a:latin typeface="ISOCPEUR" panose="020B0604020202020204" pitchFamily="34" charset="0"/>
              </a:rPr>
              <a:t>’o</a:t>
            </a:r>
            <a:r>
              <a:rPr lang="en-US" sz="2000" i="1" dirty="0" smtClean="0">
                <a:latin typeface="ISOCPEUR" panose="020B0604020202020204" pitchFamily="34" charset="0"/>
              </a:rPr>
              <a:t> </a:t>
            </a:r>
            <a:endParaRPr lang="ru-RU" sz="2000" i="1" dirty="0">
              <a:latin typeface="ISOCPEUR" panose="020B0604020202020204" pitchFamily="34" charset="0"/>
            </a:endParaRPr>
          </a:p>
          <a:p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67748" y="3636072"/>
            <a:ext cx="57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2361966" y="3075908"/>
            <a:ext cx="3778270" cy="45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297333" y="1617433"/>
            <a:ext cx="0" cy="140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4293516" y="1617433"/>
            <a:ext cx="32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228964" y="1551393"/>
            <a:ext cx="112139" cy="1133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521929" y="4028905"/>
            <a:ext cx="112139" cy="113395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/>
          <p:cNvSpPr/>
          <p:nvPr/>
        </p:nvSpPr>
        <p:spPr>
          <a:xfrm rot="20207039">
            <a:off x="4627313" y="2225210"/>
            <a:ext cx="2551158" cy="2579739"/>
          </a:xfrm>
          <a:prstGeom prst="arc">
            <a:avLst>
              <a:gd name="adj1" fmla="val 7549646"/>
              <a:gd name="adj2" fmla="val 8827492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4309922" y="2073270"/>
            <a:ext cx="1492" cy="4130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3682" y="2539247"/>
            <a:ext cx="10597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400" i="1" dirty="0" err="1" smtClean="0">
                <a:solidFill>
                  <a:srgbClr val="00B050"/>
                </a:solidFill>
                <a:latin typeface="ISOCPEUR" panose="020B0604020202020204" pitchFamily="34" charset="0"/>
              </a:rPr>
              <a:t>Ho</a:t>
            </a:r>
            <a:endParaRPr lang="ru-RU" sz="24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34" name="Дуга 33"/>
          <p:cNvSpPr/>
          <p:nvPr/>
        </p:nvSpPr>
        <p:spPr>
          <a:xfrm>
            <a:off x="4286683" y="1185872"/>
            <a:ext cx="3636000" cy="3636000"/>
          </a:xfrm>
          <a:prstGeom prst="arc">
            <a:avLst>
              <a:gd name="adj1" fmla="val 2159837"/>
              <a:gd name="adj2" fmla="val 1075774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6431574" y="1621009"/>
            <a:ext cx="588198" cy="10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87606" y="2827599"/>
            <a:ext cx="25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646257" y="6011234"/>
            <a:ext cx="2537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Рис. 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</a:t>
            </a:r>
            <a:r>
              <a:rPr lang="uz-Cyrl-UZ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11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  <a:t/>
            </a:r>
            <a:br>
              <a:rPr lang="en-US" sz="2800" i="1" dirty="0">
                <a:solidFill>
                  <a:srgbClr val="002060"/>
                </a:solidFill>
                <a:latin typeface="ISOCPEUR" panose="020B0604020202020204" pitchFamily="34" charset="0"/>
              </a:rPr>
            </a:br>
            <a:endParaRPr lang="ru-RU" sz="28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1594"/>
            <a:ext cx="1200607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J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– ось вращения, она может быть 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J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J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плоскость вращения, она может быть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Q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Q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Плоскость вращения и ось вращения всегда взаимно перпендикулярны 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 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 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центр вращения. 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пространственная точка.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радиус вращения,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OA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655638" y="522288"/>
            <a:ext cx="182562" cy="15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2146" y="3108544"/>
            <a:ext cx="88600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</a:t>
            </a:r>
            <a:r>
              <a:rPr kumimoji="0" lang="ru-RU" altLang="ru-RU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новое положение точки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 угол вращения точки А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(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)А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ebdings" panose="05030102010509060703" pitchFamily="18" charset="2"/>
              </a:rPr>
              <a:t>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ebdings" panose="05030102010509060703" pitchFamily="18" charset="2"/>
              </a:rPr>
              <a:t>J</a:t>
            </a:r>
            <a:r>
              <a:rPr kumimoji="0" lang="ru-RU" altLang="ru-RU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0" lang="en-US" altLang="ru-RU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</a:t>
            </a:r>
            <a:r>
              <a:rPr kumimoji="0" lang="en-US" altLang="ru-RU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)А</a:t>
            </a:r>
            <a:r>
              <a:rPr kumimoji="0" lang="ru-RU" altLang="ru-RU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Эпюр способа вращения точки А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приведен на рис.100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9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76656" y="1122363"/>
            <a:ext cx="10488168" cy="2387600"/>
          </a:xfrm>
        </p:spPr>
        <p:txBody>
          <a:bodyPr>
            <a:normAutofit/>
          </a:bodyPr>
          <a:lstStyle/>
          <a:p>
            <a:r>
              <a:rPr lang="uz-Cyrl-UZ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е!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532120" y="1821787"/>
                <a:ext cx="6824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0" y="1821787"/>
                <a:ext cx="68240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единительная линия 79"/>
          <p:cNvCxnSpPr/>
          <p:nvPr/>
        </p:nvCxnSpPr>
        <p:spPr>
          <a:xfrm flipV="1">
            <a:off x="3134326" y="1948565"/>
            <a:ext cx="5799190" cy="32422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917502" y="47483"/>
            <a:ext cx="457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3974928" y="2997200"/>
            <a:ext cx="4300080" cy="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999308" y="594671"/>
            <a:ext cx="20094" cy="38706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528582" y="3701721"/>
            <a:ext cx="1505339" cy="722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033921" y="3700732"/>
            <a:ext cx="16786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5965403" y="3654869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4549570" y="1925640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12556" y="1944332"/>
            <a:ext cx="0" cy="17372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Дуга 56"/>
          <p:cNvSpPr/>
          <p:nvPr/>
        </p:nvSpPr>
        <p:spPr>
          <a:xfrm rot="7026074">
            <a:off x="4391621" y="2052868"/>
            <a:ext cx="3312000" cy="3312000"/>
          </a:xfrm>
          <a:prstGeom prst="arc">
            <a:avLst>
              <a:gd name="adj1" fmla="val 14492950"/>
              <a:gd name="adj2" fmla="val 239098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Дуга 61"/>
          <p:cNvSpPr/>
          <p:nvPr/>
        </p:nvSpPr>
        <p:spPr>
          <a:xfrm rot="13098060">
            <a:off x="4106537" y="3663787"/>
            <a:ext cx="2628000" cy="1548000"/>
          </a:xfrm>
          <a:prstGeom prst="arc">
            <a:avLst>
              <a:gd name="adj1" fmla="val 12516003"/>
              <a:gd name="adj2" fmla="val 1532850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602732" y="2672252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05585" y="4153252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66947" y="1362564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7625630" y="186021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283818" y="138277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28757" y="3464262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03886" y="13957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o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954722" y="1892054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033921" y="28449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j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40233" y="3603124"/>
                <a:ext cx="9124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latin typeface="ISOCPEUR" panose="020B0604020202020204" pitchFamily="34" charset="0"/>
                  </a:rPr>
                  <a:t>j’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i="1" dirty="0" smtClean="0">
                    <a:latin typeface="ISOCPEUR" panose="020B0604020202020204" pitchFamily="34" charset="0"/>
                  </a:rPr>
                  <a:t> o</a:t>
                </a:r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33" y="3603124"/>
                <a:ext cx="912429" cy="584775"/>
              </a:xfrm>
              <a:prstGeom prst="rect">
                <a:avLst/>
              </a:prstGeom>
              <a:blipFill>
                <a:blip r:embed="rId3"/>
                <a:stretch>
                  <a:fillRect l="-17333" t="-13542" r="-15333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2926856" y="129856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2060"/>
              </a:solidFill>
              <a:latin typeface="ISOCPEUR" panose="020B0604020202020204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475404" y="1881576"/>
            <a:ext cx="180000" cy="180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625630" y="3611172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4477282" y="4332936"/>
            <a:ext cx="180000" cy="180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3007346" y="1974477"/>
            <a:ext cx="544904" cy="704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1318301" y="6165712"/>
            <a:ext cx="144162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100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8" grpId="0" animBg="1"/>
      <p:bldP spid="57" grpId="0" animBg="1"/>
      <p:bldP spid="62" grpId="0" animBg="1"/>
      <p:bldP spid="63" grpId="0"/>
      <p:bldP spid="64" grpId="0"/>
      <p:bldP spid="65" grpId="0"/>
      <p:bldP spid="70" grpId="0" animBg="1"/>
      <p:bldP spid="73" grpId="0"/>
      <p:bldP spid="75" grpId="0"/>
      <p:bldP spid="76" grpId="0"/>
      <p:bldP spid="69" grpId="0" animBg="1"/>
      <p:bldP spid="77" grpId="0"/>
      <p:bldP spid="78" grpId="0"/>
      <p:bldP spid="82" grpId="0"/>
      <p:bldP spid="37" grpId="0" animBg="1"/>
      <p:bldP spid="36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435" y="7171765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3435" y="71717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точка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вращается вокруг оси перпендикулярной горизонтальной плоскости проекций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Н,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горизонтальная проекция этой точки вращается  по окружности, а фронтальная проекция точки перемещается по прямой параллельной оси проекций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H="1">
            <a:off x="2078598" y="20338490"/>
            <a:ext cx="274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5" y="76289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точка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вращается вокруг оси перпендикулярной фронтальной плоскости проекций </a:t>
            </a:r>
            <a:r>
              <a:rPr kumimoji="0" lang="en-US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фронтальная проекция этой точки вращается по окружности, а горизонтальная проекция точки перемещается по прямой параллельной оси проекций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[ох).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6712" y="0"/>
            <a:ext cx="1062409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точка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вращается вокруг оси перпендикулярной горизонтальной плоскости проекций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горизонтальная проекция этой точки вращается  по окружности, а фронтальная проекция точки перемещается по прямой параллельной оси проекций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alt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</a:t>
            </a:r>
            <a:r>
              <a:rPr lang="ru-RU" altLang="ru-RU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врашения</a:t>
            </a:r>
            <a:r>
              <a:rPr lang="ru-RU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Q(Q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200" dirty="0">
              <a:solidFill>
                <a:srgbClr val="FF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-120402" y="15340387"/>
            <a:ext cx="15024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6712" y="3121733"/>
            <a:ext cx="111219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точка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вращается вокруг оси перпендикулярной фронтальной плоскости проекций 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фронтальная проекция этой точки вращается по окружности, а горизонтальная проекция точки перемещается по прямой параллельной оси проекций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[ох)</a:t>
            </a:r>
            <a:r>
              <a:rPr lang="en-US" alt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</a:t>
            </a:r>
            <a:r>
              <a:rPr lang="ru-RU" alt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врашения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Q(Q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839" y="8306"/>
            <a:ext cx="1024624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натуральную величину отрезка [АВ] (рис.101).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z-Cyrl-UZ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Определить: |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uz-Cyrl-UZ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z-Cyrl-U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z-Cyrl-UZ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536218" y="5002335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218" y="5002335"/>
                <a:ext cx="554960" cy="461665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уга 4"/>
          <p:cNvSpPr/>
          <p:nvPr/>
        </p:nvSpPr>
        <p:spPr>
          <a:xfrm rot="16200000">
            <a:off x="7147518" y="1274659"/>
            <a:ext cx="3384000" cy="3384000"/>
          </a:xfrm>
          <a:prstGeom prst="arc">
            <a:avLst>
              <a:gd name="adj1" fmla="val 17758560"/>
              <a:gd name="adj2" fmla="val 5476178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549689" y="2389095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295661" y="2989705"/>
                <a:ext cx="680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661" y="2989705"/>
                <a:ext cx="6801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>
            <a:off x="10477519" y="2910444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6454656" y="3835399"/>
            <a:ext cx="42828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8914019" y="2954434"/>
            <a:ext cx="0" cy="164018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1839" y="459462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7591" y="1689083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4472" y="350643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239645" y="2176142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7309733" y="2285873"/>
            <a:ext cx="0" cy="28660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7347645" y="4638442"/>
            <a:ext cx="1617634" cy="47273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39346" y="297597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78579" y="404152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20937" y="5883751"/>
            <a:ext cx="26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j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8920470" y="4634257"/>
            <a:ext cx="0" cy="164018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405798" y="5101375"/>
            <a:ext cx="5799190" cy="3242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64961" y="461555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uz-Cyrl-UZ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Н</a:t>
            </a:r>
            <a:r>
              <a:rPr lang="en-US" sz="2800" i="1" dirty="0" smtClean="0">
                <a:solidFill>
                  <a:srgbClr val="00206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2060"/>
              </a:solidFill>
              <a:latin typeface="ISOCPEUR" panose="020B0604020202020204" pitchFamily="34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V="1">
            <a:off x="5336781" y="5136124"/>
            <a:ext cx="544904" cy="704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822889" y="294968"/>
            <a:ext cx="34952" cy="7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0531518" y="2954304"/>
            <a:ext cx="0" cy="21436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10483745" y="5038981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8920470" y="2955784"/>
            <a:ext cx="16295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 flipV="1">
            <a:off x="8941817" y="4613132"/>
            <a:ext cx="1624046" cy="488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65863" y="4997235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8962109" y="4608374"/>
            <a:ext cx="1474356" cy="88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Дуга 65"/>
          <p:cNvSpPr/>
          <p:nvPr/>
        </p:nvSpPr>
        <p:spPr>
          <a:xfrm rot="4691600">
            <a:off x="9510035" y="4426137"/>
            <a:ext cx="585960" cy="575691"/>
          </a:xfrm>
          <a:prstGeom prst="arc">
            <a:avLst>
              <a:gd name="adj1" fmla="val 16200000"/>
              <a:gd name="adj2" fmla="val 19699364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Дуга 66"/>
          <p:cNvSpPr/>
          <p:nvPr/>
        </p:nvSpPr>
        <p:spPr>
          <a:xfrm rot="2037131">
            <a:off x="7970408" y="1399494"/>
            <a:ext cx="2628000" cy="1836000"/>
          </a:xfrm>
          <a:prstGeom prst="arc">
            <a:avLst>
              <a:gd name="adj1" fmla="val 13012487"/>
              <a:gd name="adj2" fmla="val 1532850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046341" y="4574454"/>
                <a:ext cx="323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341" y="4574454"/>
                <a:ext cx="323296" cy="461665"/>
              </a:xfrm>
              <a:prstGeom prst="rect">
                <a:avLst/>
              </a:prstGeom>
              <a:blipFill>
                <a:blip r:embed="rId4"/>
                <a:stretch>
                  <a:fillRect l="-15094" r="-30189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/>
          <p:cNvSpPr/>
          <p:nvPr/>
        </p:nvSpPr>
        <p:spPr>
          <a:xfrm>
            <a:off x="6110398" y="6227777"/>
            <a:ext cx="188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101</a:t>
            </a:r>
            <a:endParaRPr lang="ru-RU" sz="36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282787" y="5067123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8886998" y="457122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7257816" y="2222844"/>
            <a:ext cx="1692000" cy="740853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8841040" y="2888242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9416837" y="2946653"/>
            <a:ext cx="282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067092" y="299436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092" y="2994364"/>
                <a:ext cx="5918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014907" y="2980324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907" y="2980324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481058" y="3008208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058" y="3008208"/>
                <a:ext cx="5918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Овал 73"/>
          <p:cNvSpPr/>
          <p:nvPr/>
        </p:nvSpPr>
        <p:spPr>
          <a:xfrm>
            <a:off x="8847490" y="2871005"/>
            <a:ext cx="108000" cy="108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9788724" y="292500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o’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741" y="5704557"/>
            <a:ext cx="448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ru-RU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054743" y="408443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43" y="4084434"/>
                <a:ext cx="59182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408195" y="4048358"/>
                <a:ext cx="789640" cy="566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195" y="4048358"/>
                <a:ext cx="789640" cy="5663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9" grpId="0"/>
      <p:bldP spid="11" grpId="0" animBg="1"/>
      <p:bldP spid="41" grpId="0"/>
      <p:bldP spid="42" grpId="0"/>
      <p:bldP spid="44" grpId="0"/>
      <p:bldP spid="45" grpId="0" animBg="1"/>
      <p:bldP spid="49" grpId="0"/>
      <p:bldP spid="52" grpId="0"/>
      <p:bldP spid="55" grpId="0"/>
      <p:bldP spid="54" grpId="0"/>
      <p:bldP spid="59" grpId="0" animBg="1"/>
      <p:bldP spid="62" grpId="0"/>
      <p:bldP spid="66" grpId="0" animBg="1"/>
      <p:bldP spid="67" grpId="0" animBg="1"/>
      <p:bldP spid="68" grpId="0"/>
      <p:bldP spid="43" grpId="0" animBg="1"/>
      <p:bldP spid="50" grpId="0" animBg="1"/>
      <p:bldP spid="51" grpId="0" animBg="1"/>
      <p:bldP spid="65" grpId="0"/>
      <p:bldP spid="69" grpId="0"/>
      <p:bldP spid="72" grpId="0"/>
      <p:bldP spid="73" grpId="0"/>
      <p:bldP spid="74" grpId="0" animBg="1"/>
      <p:bldP spid="75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79342" y="524730"/>
            <a:ext cx="11013859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Вращением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отрезок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[АВ]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перевести в параллельное положение к оси проекции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(рис.102).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Определить:  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|| [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5339750" y="4037556"/>
            <a:ext cx="6420450" cy="365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7777172" y="3013396"/>
            <a:ext cx="0" cy="18328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87858" y="5198873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1527" y="189065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9566" y="3745169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94827" y="2524606"/>
            <a:ext cx="0" cy="28660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207594" y="4894439"/>
            <a:ext cx="1617634" cy="47273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8" idx="6"/>
          </p:cNvCxnSpPr>
          <p:nvPr/>
        </p:nvCxnSpPr>
        <p:spPr>
          <a:xfrm flipH="1" flipV="1">
            <a:off x="6248899" y="2470606"/>
            <a:ext cx="1523194" cy="542790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24422" y="1863061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en-US" sz="2000" i="1" dirty="0" smtClean="0">
                <a:latin typeface="ISOCPEUR" panose="020B0604020202020204" pitchFamily="34" charset="0"/>
              </a:rPr>
              <a:t>2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9428" y="112742"/>
            <a:ext cx="84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</a:t>
            </a:r>
            <a:r>
              <a:rPr lang="en-US" sz="2000" i="1" dirty="0" smtClean="0">
                <a:latin typeface="ISOCPEUR" panose="020B0604020202020204" pitchFamily="34" charset="0"/>
              </a:rPr>
              <a:t>2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28959" y="184897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j’</a:t>
            </a:r>
            <a:r>
              <a:rPr lang="en-US" i="1" dirty="0" smtClean="0">
                <a:latin typeface="ISOCPEUR" panose="020B0604020202020204" pitchFamily="34" charset="0"/>
              </a:rPr>
              <a:t>1</a:t>
            </a:r>
            <a:endParaRPr lang="ru-RU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35722" y="3033463"/>
                <a:ext cx="10015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22" y="3033463"/>
                <a:ext cx="100155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814946" y="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j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’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79512" y="2124759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12" y="2124759"/>
                <a:ext cx="554960" cy="46166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/>
          <p:cNvCxnSpPr/>
          <p:nvPr/>
        </p:nvCxnSpPr>
        <p:spPr>
          <a:xfrm flipV="1">
            <a:off x="5083674" y="2450884"/>
            <a:ext cx="5799190" cy="3242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87524" y="1911422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a’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64966" y="196292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o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5326" y="20210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Q</a:t>
            </a:r>
            <a:r>
              <a:rPr lang="en-US" sz="2000" b="1" dirty="0" smtClean="0">
                <a:solidFill>
                  <a:srgbClr val="00B050"/>
                </a:solidFill>
              </a:rPr>
              <a:t>V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ru-RU" sz="2800" dirty="0">
              <a:solidFill>
                <a:srgbClr val="002060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4687146" y="2480649"/>
            <a:ext cx="544904" cy="704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7803314" y="4884167"/>
            <a:ext cx="1742703" cy="8483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9506727" y="2432422"/>
            <a:ext cx="0" cy="24454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7786282" y="3014970"/>
            <a:ext cx="1620621" cy="269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7736614" y="2430780"/>
            <a:ext cx="1801654" cy="567676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79" y="3252275"/>
            <a:ext cx="384081" cy="28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571761" y="2603712"/>
                <a:ext cx="809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761" y="2603712"/>
                <a:ext cx="8098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Дуга 62"/>
          <p:cNvSpPr/>
          <p:nvPr/>
        </p:nvSpPr>
        <p:spPr>
          <a:xfrm rot="2509649">
            <a:off x="8180012" y="2631238"/>
            <a:ext cx="585960" cy="575691"/>
          </a:xfrm>
          <a:prstGeom prst="arc">
            <a:avLst>
              <a:gd name="adj1" fmla="val 16371679"/>
              <a:gd name="adj2" fmla="val 2027013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9516520" y="580028"/>
            <a:ext cx="0" cy="183600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Дуга 78"/>
          <p:cNvSpPr/>
          <p:nvPr/>
        </p:nvSpPr>
        <p:spPr>
          <a:xfrm rot="16200000">
            <a:off x="6123788" y="3217101"/>
            <a:ext cx="3384000" cy="3384000"/>
          </a:xfrm>
          <a:prstGeom prst="arc">
            <a:avLst>
              <a:gd name="adj1" fmla="val 2451194"/>
              <a:gd name="adj2" fmla="val 15289535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Дуга 79"/>
          <p:cNvSpPr/>
          <p:nvPr/>
        </p:nvSpPr>
        <p:spPr>
          <a:xfrm rot="5460000">
            <a:off x="7649735" y="555356"/>
            <a:ext cx="3636000" cy="3636000"/>
          </a:xfrm>
          <a:prstGeom prst="arc">
            <a:avLst>
              <a:gd name="adj1" fmla="val 4067553"/>
              <a:gd name="adj2" fmla="val 1273668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>
            <a:off x="7760593" y="330081"/>
            <a:ext cx="5750" cy="384821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9507747" y="5897652"/>
            <a:ext cx="5750" cy="384821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563586" y="5886049"/>
            <a:ext cx="26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j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9472110" y="517842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Дуга 88"/>
          <p:cNvSpPr/>
          <p:nvPr/>
        </p:nvSpPr>
        <p:spPr>
          <a:xfrm rot="20145612">
            <a:off x="7784836" y="637599"/>
            <a:ext cx="2628000" cy="1836000"/>
          </a:xfrm>
          <a:prstGeom prst="arc">
            <a:avLst>
              <a:gd name="adj1" fmla="val 13012487"/>
              <a:gd name="adj2" fmla="val 1532850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879344" y="1924616"/>
                <a:ext cx="444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344" y="1924616"/>
                <a:ext cx="4449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826553" y="4343135"/>
                <a:ext cx="444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553" y="4343135"/>
                <a:ext cx="444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0470362" y="4333420"/>
                <a:ext cx="412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362" y="4333420"/>
                <a:ext cx="4125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610439" y="1940905"/>
                <a:ext cx="444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439" y="1940905"/>
                <a:ext cx="44490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9487524" y="4260896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130283" y="429227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</a:t>
            </a:r>
            <a:r>
              <a:rPr lang="en-US" sz="2000" i="1" dirty="0" smtClean="0">
                <a:latin typeface="ISOCPEUR" panose="020B0604020202020204" pitchFamily="34" charset="0"/>
              </a:rPr>
              <a:t>2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9342450" y="3692495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50" y="3692495"/>
                <a:ext cx="554960" cy="461665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10799500" y="427526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2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>
            <a:off x="9506302" y="3442564"/>
            <a:ext cx="0" cy="278356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62811" y="225591"/>
            <a:ext cx="11499" cy="278356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7715711" y="2957377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140899" y="241660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167881" y="530585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9453726" y="4834348"/>
            <a:ext cx="108000" cy="108000"/>
          </a:xfrm>
          <a:prstGeom prst="ellipse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Дуга 112"/>
          <p:cNvSpPr/>
          <p:nvPr/>
        </p:nvSpPr>
        <p:spPr>
          <a:xfrm rot="13123273">
            <a:off x="6016526" y="4588402"/>
            <a:ext cx="2628000" cy="1836000"/>
          </a:xfrm>
          <a:prstGeom prst="arc">
            <a:avLst>
              <a:gd name="adj1" fmla="val 13012487"/>
              <a:gd name="adj2" fmla="val 1532850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361423" y="5783648"/>
            <a:ext cx="3011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10</a:t>
            </a:r>
            <a:r>
              <a:rPr lang="en-US" sz="36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</a:t>
            </a:r>
            <a:endParaRPr lang="ru-RU" sz="36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9562" y="491171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920476" y="4986894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476" y="4986894"/>
                <a:ext cx="5341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382860" y="4990397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860" y="4990397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53334" y="4979941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34" y="4979941"/>
                <a:ext cx="5341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7977629" y="4937460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</a:t>
            </a:r>
            <a:r>
              <a:rPr lang="uz-Cyrl-UZ" sz="3200" i="1" dirty="0" smtClean="0">
                <a:latin typeface="ISOCPEUR" panose="020B0604020202020204" pitchFamily="34" charset="0"/>
              </a:rPr>
              <a:t> 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endParaRPr lang="ru-RU" sz="2000" i="1" dirty="0">
              <a:latin typeface="ISOCPEUR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46102" y="495961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0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61481" y="3024098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265678" y="4918852"/>
            <a:ext cx="264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j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7731418" y="4846214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7727489" y="2401141"/>
            <a:ext cx="108000" cy="108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9465806" y="2364045"/>
            <a:ext cx="108000" cy="10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7733218" y="4846214"/>
            <a:ext cx="108000" cy="108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9454736" y="2402928"/>
            <a:ext cx="108000" cy="108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см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290688" y="210736"/>
            <a:ext cx="5361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[(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= |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|,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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ru-RU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^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MS Outlook" panose="05010100010000000000" pitchFamily="2" charset="2"/>
              </a:rPr>
              <a:t>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||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OZ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7" grpId="0"/>
      <p:bldP spid="80" grpId="0" animBg="1"/>
      <p:bldP spid="87" grpId="0"/>
      <p:bldP spid="88" grpId="0" animBg="1"/>
      <p:bldP spid="89" grpId="0" animBg="1"/>
      <p:bldP spid="96" grpId="0"/>
      <p:bldP spid="102" grpId="0"/>
      <p:bldP spid="103" grpId="0"/>
      <p:bldP spid="104" grpId="0"/>
      <p:bldP spid="111" grpId="0"/>
      <p:bldP spid="112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 flipV="1">
            <a:off x="7443045" y="3653375"/>
            <a:ext cx="395745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0072" y="333326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8596373" y="2242008"/>
            <a:ext cx="1860531" cy="61744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61224" y="47957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" name="Равнобедренный треугольник 14"/>
          <p:cNvSpPr/>
          <p:nvPr/>
        </p:nvSpPr>
        <p:spPr>
          <a:xfrm>
            <a:off x="8578422" y="4338320"/>
            <a:ext cx="1871472" cy="142240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015744"/>
              <a:gd name="connsiteY0" fmla="*/ 1026160 h 1026160"/>
              <a:gd name="connsiteX1" fmla="*/ 1485392 w 2015744"/>
              <a:gd name="connsiteY1" fmla="*/ 0 h 1026160"/>
              <a:gd name="connsiteX2" fmla="*/ 2015744 w 2015744"/>
              <a:gd name="connsiteY2" fmla="*/ 914400 h 1026160"/>
              <a:gd name="connsiteX3" fmla="*/ 0 w 2015744"/>
              <a:gd name="connsiteY3" fmla="*/ 1026160 h 1026160"/>
              <a:gd name="connsiteX0" fmla="*/ 0 w 2025904"/>
              <a:gd name="connsiteY0" fmla="*/ 294640 h 914400"/>
              <a:gd name="connsiteX1" fmla="*/ 1495552 w 2025904"/>
              <a:gd name="connsiteY1" fmla="*/ 0 h 914400"/>
              <a:gd name="connsiteX2" fmla="*/ 2025904 w 2025904"/>
              <a:gd name="connsiteY2" fmla="*/ 914400 h 914400"/>
              <a:gd name="connsiteX3" fmla="*/ 0 w 2025904"/>
              <a:gd name="connsiteY3" fmla="*/ 294640 h 914400"/>
              <a:gd name="connsiteX0" fmla="*/ 0 w 2277872"/>
              <a:gd name="connsiteY0" fmla="*/ 975360 h 1595120"/>
              <a:gd name="connsiteX1" fmla="*/ 2277872 w 2277872"/>
              <a:gd name="connsiteY1" fmla="*/ 0 h 1595120"/>
              <a:gd name="connsiteX2" fmla="*/ 2025904 w 2277872"/>
              <a:gd name="connsiteY2" fmla="*/ 1595120 h 1595120"/>
              <a:gd name="connsiteX3" fmla="*/ 0 w 2277872"/>
              <a:gd name="connsiteY3" fmla="*/ 975360 h 1595120"/>
              <a:gd name="connsiteX0" fmla="*/ 0 w 2277872"/>
              <a:gd name="connsiteY0" fmla="*/ 975360 h 1798320"/>
              <a:gd name="connsiteX1" fmla="*/ 2277872 w 2277872"/>
              <a:gd name="connsiteY1" fmla="*/ 0 h 1798320"/>
              <a:gd name="connsiteX2" fmla="*/ 1355344 w 2277872"/>
              <a:gd name="connsiteY2" fmla="*/ 1798320 h 1798320"/>
              <a:gd name="connsiteX3" fmla="*/ 0 w 2277872"/>
              <a:gd name="connsiteY3" fmla="*/ 975360 h 1798320"/>
              <a:gd name="connsiteX0" fmla="*/ 0 w 1708912"/>
              <a:gd name="connsiteY0" fmla="*/ 609600 h 1432560"/>
              <a:gd name="connsiteX1" fmla="*/ 1708912 w 1708912"/>
              <a:gd name="connsiteY1" fmla="*/ 0 h 1432560"/>
              <a:gd name="connsiteX2" fmla="*/ 1355344 w 1708912"/>
              <a:gd name="connsiteY2" fmla="*/ 1432560 h 1432560"/>
              <a:gd name="connsiteX3" fmla="*/ 0 w 1708912"/>
              <a:gd name="connsiteY3" fmla="*/ 609600 h 1432560"/>
              <a:gd name="connsiteX0" fmla="*/ 0 w 1871472"/>
              <a:gd name="connsiteY0" fmla="*/ 833120 h 1432560"/>
              <a:gd name="connsiteX1" fmla="*/ 1871472 w 1871472"/>
              <a:gd name="connsiteY1" fmla="*/ 0 h 1432560"/>
              <a:gd name="connsiteX2" fmla="*/ 1517904 w 1871472"/>
              <a:gd name="connsiteY2" fmla="*/ 1432560 h 1432560"/>
              <a:gd name="connsiteX3" fmla="*/ 0 w 1871472"/>
              <a:gd name="connsiteY3" fmla="*/ 833120 h 1432560"/>
              <a:gd name="connsiteX0" fmla="*/ 0 w 1871472"/>
              <a:gd name="connsiteY0" fmla="*/ 833120 h 1422400"/>
              <a:gd name="connsiteX1" fmla="*/ 1871472 w 1871472"/>
              <a:gd name="connsiteY1" fmla="*/ 0 h 1422400"/>
              <a:gd name="connsiteX2" fmla="*/ 1345184 w 1871472"/>
              <a:gd name="connsiteY2" fmla="*/ 1422400 h 1422400"/>
              <a:gd name="connsiteX3" fmla="*/ 0 w 1871472"/>
              <a:gd name="connsiteY3" fmla="*/ 83312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472" h="1422400">
                <a:moveTo>
                  <a:pt x="0" y="833120"/>
                </a:moveTo>
                <a:lnTo>
                  <a:pt x="1871472" y="0"/>
                </a:lnTo>
                <a:lnTo>
                  <a:pt x="1345184" y="1422400"/>
                </a:lnTo>
                <a:lnTo>
                  <a:pt x="0" y="83312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9915267" y="2661920"/>
            <a:ext cx="0" cy="3098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0441175" y="2887606"/>
            <a:ext cx="0" cy="1440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8550472" y="2210326"/>
            <a:ext cx="0" cy="2952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09226" y="5099782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9867746" y="2622611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8509226" y="216915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10366855" y="2789256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10402904" y="4266651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9854307" y="5687900"/>
            <a:ext cx="108000" cy="108000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171270" y="180863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77408" y="5728737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76223" y="2100894"/>
            <a:ext cx="4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08450" y="2409572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06980" y="396161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5834" y="101768"/>
            <a:ext cx="63896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Вращением определить натуральную величину треугольника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(рис. 103).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smtClean="0"/>
              <a:t>  </a:t>
            </a:r>
            <a:r>
              <a:rPr lang="ru-RU" sz="2800" dirty="0" smtClean="0"/>
              <a:t>Алгоритм </a:t>
            </a:r>
            <a:r>
              <a:rPr lang="ru-RU" sz="2800" dirty="0"/>
              <a:t>решения задачи.</a:t>
            </a:r>
          </a:p>
          <a:p>
            <a:r>
              <a:rPr lang="ru-RU" sz="2800" dirty="0"/>
              <a:t> </a:t>
            </a:r>
            <a:r>
              <a:rPr lang="ru-RU" sz="2800" dirty="0" smtClean="0"/>
              <a:t>(</a:t>
            </a:r>
            <a:r>
              <a:rPr lang="ru-RU" sz="2800" dirty="0">
                <a:sym typeface="Symbol" panose="05050102010706020507" pitchFamily="18" charset="2"/>
              </a:rPr>
              <a:t></a:t>
            </a:r>
            <a:r>
              <a:rPr lang="ru-RU" sz="2800" dirty="0"/>
              <a:t> </a:t>
            </a:r>
            <a:r>
              <a:rPr lang="en-US" sz="2800" dirty="0"/>
              <a:t>ABC</a:t>
            </a:r>
            <a:r>
              <a:rPr lang="ru-RU" sz="2800" dirty="0"/>
              <a:t>) </a:t>
            </a:r>
            <a:r>
              <a:rPr lang="ru-RU" sz="2800" dirty="0">
                <a:sym typeface="MS Outlook" panose="05010100010000000000" pitchFamily="2" charset="2"/>
              </a:rPr>
              <a:t></a:t>
            </a:r>
            <a:r>
              <a:rPr lang="ru-RU" sz="2800" dirty="0"/>
              <a:t> </a:t>
            </a:r>
            <a:r>
              <a:rPr lang="en-US" sz="2800" dirty="0"/>
              <a:t>J</a:t>
            </a:r>
            <a:r>
              <a:rPr lang="ru-RU" sz="2800" baseline="-25000" dirty="0">
                <a:sym typeface="Symbol" panose="05050102010706020507" pitchFamily="18" charset="2"/>
              </a:rPr>
              <a:t></a:t>
            </a:r>
            <a:r>
              <a:rPr lang="en-US" sz="2800" baseline="-25000" dirty="0"/>
              <a:t>V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ru-RU" sz="2800" dirty="0"/>
              <a:t> (</a:t>
            </a:r>
            <a:r>
              <a:rPr lang="ru-RU" sz="2800" dirty="0">
                <a:sym typeface="Symbol" panose="05050102010706020507" pitchFamily="18" charset="2"/>
              </a:rPr>
              <a:t></a:t>
            </a:r>
            <a:r>
              <a:rPr lang="ru-RU" sz="2800" dirty="0"/>
              <a:t> 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en-US" sz="2800" dirty="0"/>
              <a:t>B</a:t>
            </a:r>
            <a:r>
              <a:rPr lang="ru-RU" sz="2800" baseline="-25000" dirty="0"/>
              <a:t>1</a:t>
            </a:r>
            <a:r>
              <a:rPr lang="en-US" sz="2800" dirty="0"/>
              <a:t>C</a:t>
            </a:r>
            <a:r>
              <a:rPr lang="ru-RU" sz="2800" baseline="-25000" dirty="0"/>
              <a:t>1</a:t>
            </a:r>
            <a:r>
              <a:rPr lang="ru-RU" sz="2800" dirty="0"/>
              <a:t>) || </a:t>
            </a:r>
            <a:r>
              <a:rPr lang="en-US" sz="2800" dirty="0"/>
              <a:t>H</a:t>
            </a:r>
            <a:endParaRPr lang="ru-RU" sz="2800" dirty="0"/>
          </a:p>
          <a:p>
            <a:pPr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97790" y="6038246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10</a:t>
            </a:r>
            <a:r>
              <a:rPr lang="en-US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3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1202</Words>
  <Application>Microsoft Office PowerPoint</Application>
  <PresentationFormat>Широкоэкранный</PresentationFormat>
  <Paragraphs>422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ISOCPEUR</vt:lpstr>
      <vt:lpstr>MS Outlook</vt:lpstr>
      <vt:lpstr>PANDA Times UZ</vt:lpstr>
      <vt:lpstr>Symbol</vt:lpstr>
      <vt:lpstr>Times New Roman</vt:lpstr>
      <vt:lpstr>Webdings</vt:lpstr>
      <vt:lpstr>Тема Office</vt:lpstr>
      <vt:lpstr> 12 – ЛЕКЦИЯ. Способ вращения. Алгоритмы решения задач.   Способ вращения. Сущность этого метода заключается в том, что плоскость проекций сохраняет свое положение, а пространственный  геометрический образ подлежит вращению.  На рис. 99 приведен пространственный чертеж способа вращения точки 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MA’RUZA. Aylantirish usuli. Masalalarni yechish algoritmi. Aylantirish usuli. Fazodagi A nuqtani J aylantirish o’qi atrofida aylantirish 99-chizmada keltirilgan.</dc:title>
  <dc:creator>Пользователь Windows</dc:creator>
  <cp:lastModifiedBy>Азизбек</cp:lastModifiedBy>
  <cp:revision>151</cp:revision>
  <dcterms:created xsi:type="dcterms:W3CDTF">2022-02-01T08:20:20Z</dcterms:created>
  <dcterms:modified xsi:type="dcterms:W3CDTF">2024-05-22T04:22:05Z</dcterms:modified>
</cp:coreProperties>
</file>