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3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2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1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8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39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9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C94B-F644-4605-A278-EC8CFD79EB0E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5181-2A5A-411A-B81D-1FB87E103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56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24.png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../media/image5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871216"/>
            <a:ext cx="12192000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9808" y="2960307"/>
            <a:ext cx="10917936" cy="2387600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13–ЛЕКЦИЯ</a:t>
            </a:r>
            <a:r>
              <a:rPr lang="ru-RU" sz="5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3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Поверхности. Классификация поверхностей.</a:t>
            </a:r>
            <a:r>
              <a:rPr lang="ru-RU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</a:t>
            </a:r>
            <a:r>
              <a:rPr lang="ru-RU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0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5807" y="0"/>
            <a:ext cx="1178887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  Коноид</a:t>
            </a:r>
            <a:r>
              <a:rPr lang="ru-RU" sz="3600" dirty="0">
                <a:solidFill>
                  <a:srgbClr val="FF0000"/>
                </a:solidFill>
              </a:rPr>
              <a:t>.</a:t>
            </a:r>
            <a:r>
              <a:rPr lang="ru-RU" sz="3200" dirty="0"/>
              <a:t> Поверхность, называемая коноидом, образуется при перемещении прямой линии, во всех своих положениях сохраняющей параллельность некоторой заданной плоскости (плоскости параллелизма) и пересекающей две направляющие, одна из которых – кривая, а другая – прямая линия (рис.117).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4167" t="49852" r="21417" b="19185"/>
          <a:stretch/>
        </p:blipFill>
        <p:spPr>
          <a:xfrm>
            <a:off x="429768" y="2926080"/>
            <a:ext cx="11109960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464" y="1243585"/>
            <a:ext cx="1163116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        </a:t>
            </a:r>
            <a:r>
              <a:rPr lang="ru-RU" sz="3600" dirty="0" smtClean="0">
                <a:solidFill>
                  <a:srgbClr val="FF0000"/>
                </a:solidFill>
              </a:rPr>
              <a:t>Гиперболический </a:t>
            </a:r>
            <a:r>
              <a:rPr lang="ru-RU" sz="3600" dirty="0">
                <a:solidFill>
                  <a:srgbClr val="FF0000"/>
                </a:solidFill>
              </a:rPr>
              <a:t>параболоид или косая плоскость</a:t>
            </a:r>
            <a:r>
              <a:rPr lang="ru-RU" sz="3600" dirty="0" smtClean="0">
                <a:solidFill>
                  <a:srgbClr val="FF0000"/>
                </a:solidFill>
              </a:rPr>
              <a:t>.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just"/>
            <a:r>
              <a:rPr lang="ru-RU" sz="2800" dirty="0" smtClean="0"/>
              <a:t> </a:t>
            </a:r>
            <a:r>
              <a:rPr lang="en-US" sz="2800" dirty="0" smtClean="0"/>
              <a:t>  </a:t>
            </a:r>
            <a:r>
              <a:rPr lang="ru-RU" sz="3200" dirty="0" smtClean="0"/>
              <a:t>На </a:t>
            </a:r>
            <a:r>
              <a:rPr lang="ru-RU" sz="3200" dirty="0"/>
              <a:t>рис. 118 даны рисунок и чертеж поверхности, называемой косой плоскостью или гиперболическим параболоидом. Образование этой поверхности можно рассматривать как результат перемещения прямолинейной образующей по двум направляющим– скрещивающимся прямым линиям – параллельно некоторой плоскости параллелизма. На рисунке плоскостью параллелизма является плоскость R, а направляющими– прямые АВ и СD.</a:t>
            </a:r>
          </a:p>
        </p:txBody>
      </p:sp>
    </p:spTree>
    <p:extLst>
      <p:ext uri="{BB962C8B-B14F-4D97-AF65-F5344CB8AC3E}">
        <p14:creationId xmlns:p14="http://schemas.microsoft.com/office/powerpoint/2010/main" val="218879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6083" t="45851" r="14917" b="24371"/>
          <a:stretch/>
        </p:blipFill>
        <p:spPr>
          <a:xfrm>
            <a:off x="670560" y="1402080"/>
            <a:ext cx="10789920" cy="306324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051425" y="6014424"/>
            <a:ext cx="2028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Рис. 11</a:t>
            </a:r>
            <a:r>
              <a:rPr lang="en-US" sz="3600" dirty="0" smtClean="0"/>
              <a:t>6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69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9647" y="0"/>
            <a:ext cx="118689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Итак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рассматриваемых поверхностей – 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цилиндроида, коноида и косой плоскости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образующей является прямая линия, которая должна одновременно пересекать две направляющие линии и оставаться постоянно параллельной некоторой плоскости, причем эти направляющие и плоскость параллелизма должны быть в неизменном положении между собой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Криволинейные поверхности.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Криволинейные поверхности образуются движением плоской или пространственной кривой. Они не могут быть образованы движением прямой линии. К кривым поверхностям относятся: поверхности вращения общего вида, не линейчатые поверхности второго порядка, циклические поверхности общего вида, поверхности переноса, каркасные поверхности, винтовые поверхности общего вида.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поверхностям вращения относятся: сфера, тор, кольцо, эллипсоид вращения, параболоид вращения, однополосный гиперболоид вращения,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двухполосный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гиперболоид вращения.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Криволинейные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 развертываются приближенно.</a:t>
            </a:r>
          </a:p>
        </p:txBody>
      </p:sp>
    </p:spTree>
    <p:extLst>
      <p:ext uri="{BB962C8B-B14F-4D97-AF65-F5344CB8AC3E}">
        <p14:creationId xmlns:p14="http://schemas.microsoft.com/office/powerpoint/2010/main" val="4750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337" y="179249"/>
            <a:ext cx="11887200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вращения</a:t>
            </a:r>
            <a:endParaRPr lang="en-US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 вращения образуются вращательным перемещением производящей линии вокруг неподвижной оси. Обычно за ось вращения принимается вертикальная прямая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точки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(А,В)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производящей линией поверхности вращения является окружность, которую называют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параллелью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поверхности вращения (рис. 119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 параллелей перпендикулярны оси поверхности. Все параллели (окружности) без искажения проецируются (окружностями с общим центром) на плоскость, перпендикулярную оси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Наибольшую из параллелей поверхности вращения называют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экватором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поверхности, а наименьшую –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горлом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(шейкой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Плоскости, проходящие через ось поверхности вращения, называют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меридиональными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линии, по которым они пересекают поверхность, -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меридианами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83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33500" t="19333" r="28667" b="12667"/>
          <a:stretch/>
        </p:blipFill>
        <p:spPr>
          <a:xfrm>
            <a:off x="2849880" y="268158"/>
            <a:ext cx="6255770" cy="63246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1936" y="6165949"/>
            <a:ext cx="2028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Рис. 11</a:t>
            </a:r>
            <a:r>
              <a:rPr lang="en-US" sz="3600" i="1" dirty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9</a:t>
            </a:r>
            <a:endParaRPr lang="ru-RU" sz="3600" i="1" dirty="0">
              <a:solidFill>
                <a:schemeClr val="accent6">
                  <a:lumMod val="75000"/>
                </a:schemeClr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040" y="0"/>
            <a:ext cx="1177747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Поверхность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вращения называют </a:t>
            </a: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закрытой,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меридиональное сечение поверхности является замкнутой кривой линией, пересекающей ось поверхности в двух точках.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Каркас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 вращения можно представить параллелями или меридианами поверхности, а также сетью, состоящей из параллелей и меридианов.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Ниже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перечислены основные свойства поверхностей вращения: если меридиан проходит через две точки поверхности, то его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отрезок -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кратчайщее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(геодезическая линия) на поверхности между этими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точками,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все меридианы равны между собой,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параллелей поверхности вращения пересекает меридианы под прямым углом, т.е. параллели и меридианы образуют прямоугольную сеть на поверхности вращения, </a:t>
            </a:r>
          </a:p>
        </p:txBody>
      </p:sp>
    </p:spTree>
    <p:extLst>
      <p:ext uri="{BB962C8B-B14F-4D97-AF65-F5344CB8AC3E}">
        <p14:creationId xmlns:p14="http://schemas.microsoft.com/office/powerpoint/2010/main" val="3011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1752" y="318254"/>
            <a:ext cx="1155801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любая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нормалей к поверхности вращения пересекают ось поверхности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Поверхность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вращения можно представить заданной очертаниями (очерками). Фронтальным очерком является фронтальная проекция фронтального меридиана, а горизонтальным – горизонтальная проекция наибольшей параллели. 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Критерием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поверхности является принадлежность точки поверхности. Если на чертеже поверхности по известной одной проекцией точки определяется вторая ее проекция, то поверхность задана однозначно </a:t>
            </a:r>
          </a:p>
        </p:txBody>
      </p:sp>
    </p:spTree>
    <p:extLst>
      <p:ext uri="{BB962C8B-B14F-4D97-AF65-F5344CB8AC3E}">
        <p14:creationId xmlns:p14="http://schemas.microsoft.com/office/powerpoint/2010/main" val="9776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3048" y="348425"/>
            <a:ext cx="12192000" cy="36636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048" y="3666744"/>
            <a:ext cx="12192000" cy="2898648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660" y="4012121"/>
            <a:ext cx="11530584" cy="238760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поверхности с плоскостью частного положения. Пересечение поверхностей с плоскостью общего положения.</a:t>
            </a:r>
            <a:br>
              <a:rPr lang="ru-RU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Пересечение поверхностей с плоскостью частного положения. Пересечение призмы с плоскостью частного положения. </a:t>
            </a:r>
            <a:endParaRPr lang="ru-RU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9184" y="316865"/>
            <a:ext cx="11676888" cy="4351338"/>
          </a:xfrm>
        </p:spPr>
        <p:txBody>
          <a:bodyPr>
            <a:no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Линия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пересечения многогранника с плоскостью определяется по точкам пересечения ребер многогранника или по линиям пересечения граней многогранника с данной плоскостью. Такая задача сводится к определению точек пересечения прямой с плоскостью или к определению линий пересечения двух плоскостей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пересечении многогранника с проецирующей плоскостью, многоугольник сечения определяется по точкам пересечения ребер многогранника с плоскостью и одна проекция фигуры сечения преобразуется в прямую, совпадающую со следом данной проецирующей плоскости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проекции сечения прямой призмы с плоскостью частного положения и натуральный вид фигуры сечения. (рис.120). Эта задача является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-графической работой (эпюр 7 и 8) студентов. Исходные чертежи, согласно варианта, студенты берут с наглядного стенда кафедры. </a:t>
            </a:r>
          </a:p>
        </p:txBody>
      </p:sp>
    </p:spTree>
    <p:extLst>
      <p:ext uri="{BB962C8B-B14F-4D97-AF65-F5344CB8AC3E}">
        <p14:creationId xmlns:p14="http://schemas.microsoft.com/office/powerpoint/2010/main" val="9378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2128" y="219456"/>
            <a:ext cx="1166774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Поверхностью называется совокупность последовательных линий, движущихся в пространстве по определенному закону. Эту движущую линию называют образующей и она может постоянной или бесконечно меняющейся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Линия, определяющая характер движения образующей</a:t>
            </a:r>
            <a:r>
              <a:rPr lang="uz-Cyrl-UZ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называется направляющей.</a:t>
            </a:r>
            <a:endParaRPr lang="en-US" sz="2800" b="1" dirty="0" smtClean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поверхностей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Поверхности </a:t>
            </a: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характеру образующей делят на два вида.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Прямолинейные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</a:t>
            </a:r>
          </a:p>
          <a:p>
            <a:pPr lvl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Криволинейные 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>
            <a:off x="5833528" y="3419208"/>
            <a:ext cx="5299827" cy="2555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Равнобедренный треугольник 7"/>
          <p:cNvSpPr/>
          <p:nvPr/>
        </p:nvSpPr>
        <p:spPr>
          <a:xfrm>
            <a:off x="3302731" y="3762912"/>
            <a:ext cx="2344116" cy="2485895"/>
          </a:xfrm>
          <a:custGeom>
            <a:avLst/>
            <a:gdLst>
              <a:gd name="connsiteX0" fmla="*/ 0 w 2441448"/>
              <a:gd name="connsiteY0" fmla="*/ 1938528 h 1938528"/>
              <a:gd name="connsiteX1" fmla="*/ 1220724 w 2441448"/>
              <a:gd name="connsiteY1" fmla="*/ 0 h 1938528"/>
              <a:gd name="connsiteX2" fmla="*/ 2441448 w 2441448"/>
              <a:gd name="connsiteY2" fmla="*/ 1938528 h 1938528"/>
              <a:gd name="connsiteX3" fmla="*/ 0 w 2441448"/>
              <a:gd name="connsiteY3" fmla="*/ 1938528 h 1938528"/>
              <a:gd name="connsiteX0" fmla="*/ 0 w 2752344"/>
              <a:gd name="connsiteY0" fmla="*/ 722376 h 1938528"/>
              <a:gd name="connsiteX1" fmla="*/ 1531620 w 2752344"/>
              <a:gd name="connsiteY1" fmla="*/ 0 h 1938528"/>
              <a:gd name="connsiteX2" fmla="*/ 2752344 w 2752344"/>
              <a:gd name="connsiteY2" fmla="*/ 1938528 h 1938528"/>
              <a:gd name="connsiteX3" fmla="*/ 0 w 2752344"/>
              <a:gd name="connsiteY3" fmla="*/ 722376 h 1938528"/>
              <a:gd name="connsiteX0" fmla="*/ 0 w 2752344"/>
              <a:gd name="connsiteY0" fmla="*/ 1050324 h 2266476"/>
              <a:gd name="connsiteX1" fmla="*/ 1329129 w 2752344"/>
              <a:gd name="connsiteY1" fmla="*/ 0 h 2266476"/>
              <a:gd name="connsiteX2" fmla="*/ 2752344 w 2752344"/>
              <a:gd name="connsiteY2" fmla="*/ 2266476 h 2266476"/>
              <a:gd name="connsiteX3" fmla="*/ 0 w 2752344"/>
              <a:gd name="connsiteY3" fmla="*/ 1050324 h 2266476"/>
              <a:gd name="connsiteX0" fmla="*/ 0 w 2752344"/>
              <a:gd name="connsiteY0" fmla="*/ 1040954 h 2257106"/>
              <a:gd name="connsiteX1" fmla="*/ 1236321 w 2752344"/>
              <a:gd name="connsiteY1" fmla="*/ 0 h 2257106"/>
              <a:gd name="connsiteX2" fmla="*/ 2752344 w 2752344"/>
              <a:gd name="connsiteY2" fmla="*/ 2257106 h 2257106"/>
              <a:gd name="connsiteX3" fmla="*/ 0 w 2752344"/>
              <a:gd name="connsiteY3" fmla="*/ 1040954 h 2257106"/>
              <a:gd name="connsiteX0" fmla="*/ 0 w 1427717"/>
              <a:gd name="connsiteY0" fmla="*/ 1040954 h 2819303"/>
              <a:gd name="connsiteX1" fmla="*/ 1236321 w 1427717"/>
              <a:gd name="connsiteY1" fmla="*/ 0 h 2819303"/>
              <a:gd name="connsiteX2" fmla="*/ 1427717 w 1427717"/>
              <a:gd name="connsiteY2" fmla="*/ 2819303 h 2819303"/>
              <a:gd name="connsiteX3" fmla="*/ 0 w 1427717"/>
              <a:gd name="connsiteY3" fmla="*/ 1040954 h 2819303"/>
              <a:gd name="connsiteX0" fmla="*/ 0 w 1773639"/>
              <a:gd name="connsiteY0" fmla="*/ 1022214 h 2819303"/>
              <a:gd name="connsiteX1" fmla="*/ 1582243 w 1773639"/>
              <a:gd name="connsiteY1" fmla="*/ 0 h 2819303"/>
              <a:gd name="connsiteX2" fmla="*/ 1773639 w 1773639"/>
              <a:gd name="connsiteY2" fmla="*/ 2819303 h 2819303"/>
              <a:gd name="connsiteX3" fmla="*/ 0 w 1773639"/>
              <a:gd name="connsiteY3" fmla="*/ 1022214 h 2819303"/>
              <a:gd name="connsiteX0" fmla="*/ 0 w 1773639"/>
              <a:gd name="connsiteY0" fmla="*/ 1022214 h 2819303"/>
              <a:gd name="connsiteX1" fmla="*/ 1582243 w 1773639"/>
              <a:gd name="connsiteY1" fmla="*/ 0 h 2819303"/>
              <a:gd name="connsiteX2" fmla="*/ 1773639 w 1773639"/>
              <a:gd name="connsiteY2" fmla="*/ 2819303 h 2819303"/>
              <a:gd name="connsiteX3" fmla="*/ 0 w 1773639"/>
              <a:gd name="connsiteY3" fmla="*/ 1022214 h 2819303"/>
              <a:gd name="connsiteX0" fmla="*/ 0 w 2501888"/>
              <a:gd name="connsiteY0" fmla="*/ 1153393 h 2950482"/>
              <a:gd name="connsiteX1" fmla="*/ 2501888 w 2501888"/>
              <a:gd name="connsiteY1" fmla="*/ 0 h 2950482"/>
              <a:gd name="connsiteX2" fmla="*/ 1773639 w 2501888"/>
              <a:gd name="connsiteY2" fmla="*/ 2950482 h 2950482"/>
              <a:gd name="connsiteX3" fmla="*/ 0 w 2501888"/>
              <a:gd name="connsiteY3" fmla="*/ 1153393 h 2950482"/>
              <a:gd name="connsiteX0" fmla="*/ 0 w 1953476"/>
              <a:gd name="connsiteY0" fmla="*/ 1181503 h 2950482"/>
              <a:gd name="connsiteX1" fmla="*/ 1953476 w 1953476"/>
              <a:gd name="connsiteY1" fmla="*/ 0 h 2950482"/>
              <a:gd name="connsiteX2" fmla="*/ 1225227 w 1953476"/>
              <a:gd name="connsiteY2" fmla="*/ 2950482 h 2950482"/>
              <a:gd name="connsiteX3" fmla="*/ 0 w 1953476"/>
              <a:gd name="connsiteY3" fmla="*/ 1181503 h 2950482"/>
              <a:gd name="connsiteX0" fmla="*/ 0 w 2054721"/>
              <a:gd name="connsiteY0" fmla="*/ 1218983 h 2950482"/>
              <a:gd name="connsiteX1" fmla="*/ 2054721 w 2054721"/>
              <a:gd name="connsiteY1" fmla="*/ 0 h 2950482"/>
              <a:gd name="connsiteX2" fmla="*/ 1326472 w 2054721"/>
              <a:gd name="connsiteY2" fmla="*/ 2950482 h 2950482"/>
              <a:gd name="connsiteX3" fmla="*/ 0 w 2054721"/>
              <a:gd name="connsiteY3" fmla="*/ 1218983 h 2950482"/>
              <a:gd name="connsiteX0" fmla="*/ 0 w 2054721"/>
              <a:gd name="connsiteY0" fmla="*/ 1218983 h 2378915"/>
              <a:gd name="connsiteX1" fmla="*/ 2054721 w 2054721"/>
              <a:gd name="connsiteY1" fmla="*/ 0 h 2378915"/>
              <a:gd name="connsiteX2" fmla="*/ 921491 w 2054721"/>
              <a:gd name="connsiteY2" fmla="*/ 2378915 h 2378915"/>
              <a:gd name="connsiteX3" fmla="*/ 0 w 2054721"/>
              <a:gd name="connsiteY3" fmla="*/ 1218983 h 2378915"/>
              <a:gd name="connsiteX0" fmla="*/ 0 w 921491"/>
              <a:gd name="connsiteY0" fmla="*/ 1305800 h 2465732"/>
              <a:gd name="connsiteX1" fmla="*/ 186888 w 921491"/>
              <a:gd name="connsiteY1" fmla="*/ 0 h 2465732"/>
              <a:gd name="connsiteX2" fmla="*/ 921491 w 921491"/>
              <a:gd name="connsiteY2" fmla="*/ 2465732 h 2465732"/>
              <a:gd name="connsiteX3" fmla="*/ 0 w 921491"/>
              <a:gd name="connsiteY3" fmla="*/ 1305800 h 2465732"/>
              <a:gd name="connsiteX0" fmla="*/ 0 w 1655283"/>
              <a:gd name="connsiteY0" fmla="*/ 1305800 h 2446440"/>
              <a:gd name="connsiteX1" fmla="*/ 186888 w 1655283"/>
              <a:gd name="connsiteY1" fmla="*/ 0 h 2446440"/>
              <a:gd name="connsiteX2" fmla="*/ 1655283 w 1655283"/>
              <a:gd name="connsiteY2" fmla="*/ 2446440 h 2446440"/>
              <a:gd name="connsiteX3" fmla="*/ 0 w 1655283"/>
              <a:gd name="connsiteY3" fmla="*/ 1305800 h 2446440"/>
              <a:gd name="connsiteX0" fmla="*/ 2538625 w 2538625"/>
              <a:gd name="connsiteY0" fmla="*/ 1247922 h 2446440"/>
              <a:gd name="connsiteX1" fmla="*/ 0 w 2538625"/>
              <a:gd name="connsiteY1" fmla="*/ 0 h 2446440"/>
              <a:gd name="connsiteX2" fmla="*/ 1468395 w 2538625"/>
              <a:gd name="connsiteY2" fmla="*/ 2446440 h 2446440"/>
              <a:gd name="connsiteX3" fmla="*/ 2538625 w 2538625"/>
              <a:gd name="connsiteY3" fmla="*/ 1247922 h 2446440"/>
              <a:gd name="connsiteX0" fmla="*/ 2595803 w 2595803"/>
              <a:gd name="connsiteY0" fmla="*/ 1247922 h 2446440"/>
              <a:gd name="connsiteX1" fmla="*/ 0 w 2595803"/>
              <a:gd name="connsiteY1" fmla="*/ 0 h 2446440"/>
              <a:gd name="connsiteX2" fmla="*/ 1525573 w 2595803"/>
              <a:gd name="connsiteY2" fmla="*/ 2446440 h 2446440"/>
              <a:gd name="connsiteX3" fmla="*/ 2595803 w 2595803"/>
              <a:gd name="connsiteY3" fmla="*/ 1247922 h 2446440"/>
              <a:gd name="connsiteX0" fmla="*/ 2595803 w 2595803"/>
              <a:gd name="connsiteY0" fmla="*/ 1247922 h 2475378"/>
              <a:gd name="connsiteX1" fmla="*/ 0 w 2595803"/>
              <a:gd name="connsiteY1" fmla="*/ 0 h 2475378"/>
              <a:gd name="connsiteX2" fmla="*/ 1496985 w 2595803"/>
              <a:gd name="connsiteY2" fmla="*/ 2475378 h 2475378"/>
              <a:gd name="connsiteX3" fmla="*/ 2595803 w 2595803"/>
              <a:gd name="connsiteY3" fmla="*/ 1247922 h 2475378"/>
              <a:gd name="connsiteX0" fmla="*/ 3003505 w 3003505"/>
              <a:gd name="connsiteY0" fmla="*/ 1247922 h 2475378"/>
              <a:gd name="connsiteX1" fmla="*/ 0 w 3003505"/>
              <a:gd name="connsiteY1" fmla="*/ 0 h 2475378"/>
              <a:gd name="connsiteX2" fmla="*/ 1904687 w 3003505"/>
              <a:gd name="connsiteY2" fmla="*/ 2475378 h 2475378"/>
              <a:gd name="connsiteX3" fmla="*/ 3003505 w 3003505"/>
              <a:gd name="connsiteY3" fmla="*/ 1247922 h 2475378"/>
              <a:gd name="connsiteX0" fmla="*/ 2314296 w 2314296"/>
              <a:gd name="connsiteY0" fmla="*/ 1228340 h 2475378"/>
              <a:gd name="connsiteX1" fmla="*/ 0 w 2314296"/>
              <a:gd name="connsiteY1" fmla="*/ 0 h 2475378"/>
              <a:gd name="connsiteX2" fmla="*/ 1904687 w 2314296"/>
              <a:gd name="connsiteY2" fmla="*/ 2475378 h 2475378"/>
              <a:gd name="connsiteX3" fmla="*/ 2314296 w 2314296"/>
              <a:gd name="connsiteY3" fmla="*/ 1228340 h 2475378"/>
              <a:gd name="connsiteX0" fmla="*/ 2314296 w 2314296"/>
              <a:gd name="connsiteY0" fmla="*/ 1228340 h 2475378"/>
              <a:gd name="connsiteX1" fmla="*/ 0 w 2314296"/>
              <a:gd name="connsiteY1" fmla="*/ 0 h 2475378"/>
              <a:gd name="connsiteX2" fmla="*/ 1157234 w 2314296"/>
              <a:gd name="connsiteY2" fmla="*/ 2475378 h 2475378"/>
              <a:gd name="connsiteX3" fmla="*/ 2314296 w 2314296"/>
              <a:gd name="connsiteY3" fmla="*/ 1228340 h 247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296" h="2475378">
                <a:moveTo>
                  <a:pt x="2314296" y="1228340"/>
                </a:moveTo>
                <a:lnTo>
                  <a:pt x="0" y="0"/>
                </a:lnTo>
                <a:lnTo>
                  <a:pt x="1157234" y="2475378"/>
                </a:lnTo>
                <a:lnTo>
                  <a:pt x="2314296" y="122834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6818676" y="3420205"/>
            <a:ext cx="0" cy="334800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4485640" y="3375482"/>
            <a:ext cx="0" cy="28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 flipV="1">
            <a:off x="1500976" y="3409736"/>
            <a:ext cx="5303394" cy="446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23544" y="6240163"/>
            <a:ext cx="1585267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120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7754112" y="3818736"/>
            <a:ext cx="2119943" cy="2424750"/>
          </a:xfrm>
          <a:custGeom>
            <a:avLst/>
            <a:gdLst>
              <a:gd name="connsiteX0" fmla="*/ 0 w 2441448"/>
              <a:gd name="connsiteY0" fmla="*/ 1938528 h 1938528"/>
              <a:gd name="connsiteX1" fmla="*/ 1220724 w 2441448"/>
              <a:gd name="connsiteY1" fmla="*/ 0 h 1938528"/>
              <a:gd name="connsiteX2" fmla="*/ 2441448 w 2441448"/>
              <a:gd name="connsiteY2" fmla="*/ 1938528 h 1938528"/>
              <a:gd name="connsiteX3" fmla="*/ 0 w 2441448"/>
              <a:gd name="connsiteY3" fmla="*/ 1938528 h 1938528"/>
              <a:gd name="connsiteX0" fmla="*/ 0 w 2752344"/>
              <a:gd name="connsiteY0" fmla="*/ 722376 h 1938528"/>
              <a:gd name="connsiteX1" fmla="*/ 1531620 w 2752344"/>
              <a:gd name="connsiteY1" fmla="*/ 0 h 1938528"/>
              <a:gd name="connsiteX2" fmla="*/ 2752344 w 2752344"/>
              <a:gd name="connsiteY2" fmla="*/ 1938528 h 1938528"/>
              <a:gd name="connsiteX3" fmla="*/ 0 w 2752344"/>
              <a:gd name="connsiteY3" fmla="*/ 722376 h 1938528"/>
              <a:gd name="connsiteX0" fmla="*/ 0 w 2752344"/>
              <a:gd name="connsiteY0" fmla="*/ 1050324 h 2266476"/>
              <a:gd name="connsiteX1" fmla="*/ 1329129 w 2752344"/>
              <a:gd name="connsiteY1" fmla="*/ 0 h 2266476"/>
              <a:gd name="connsiteX2" fmla="*/ 2752344 w 2752344"/>
              <a:gd name="connsiteY2" fmla="*/ 2266476 h 2266476"/>
              <a:gd name="connsiteX3" fmla="*/ 0 w 2752344"/>
              <a:gd name="connsiteY3" fmla="*/ 1050324 h 2266476"/>
              <a:gd name="connsiteX0" fmla="*/ 0 w 2752344"/>
              <a:gd name="connsiteY0" fmla="*/ 1040954 h 2257106"/>
              <a:gd name="connsiteX1" fmla="*/ 1236321 w 2752344"/>
              <a:gd name="connsiteY1" fmla="*/ 0 h 2257106"/>
              <a:gd name="connsiteX2" fmla="*/ 2752344 w 2752344"/>
              <a:gd name="connsiteY2" fmla="*/ 2257106 h 2257106"/>
              <a:gd name="connsiteX3" fmla="*/ 0 w 2752344"/>
              <a:gd name="connsiteY3" fmla="*/ 1040954 h 2257106"/>
              <a:gd name="connsiteX0" fmla="*/ 0 w 1427717"/>
              <a:gd name="connsiteY0" fmla="*/ 1040954 h 2819303"/>
              <a:gd name="connsiteX1" fmla="*/ 1236321 w 1427717"/>
              <a:gd name="connsiteY1" fmla="*/ 0 h 2819303"/>
              <a:gd name="connsiteX2" fmla="*/ 1427717 w 1427717"/>
              <a:gd name="connsiteY2" fmla="*/ 2819303 h 2819303"/>
              <a:gd name="connsiteX3" fmla="*/ 0 w 1427717"/>
              <a:gd name="connsiteY3" fmla="*/ 1040954 h 2819303"/>
              <a:gd name="connsiteX0" fmla="*/ 0 w 1773639"/>
              <a:gd name="connsiteY0" fmla="*/ 1022214 h 2819303"/>
              <a:gd name="connsiteX1" fmla="*/ 1582243 w 1773639"/>
              <a:gd name="connsiteY1" fmla="*/ 0 h 2819303"/>
              <a:gd name="connsiteX2" fmla="*/ 1773639 w 1773639"/>
              <a:gd name="connsiteY2" fmla="*/ 2819303 h 2819303"/>
              <a:gd name="connsiteX3" fmla="*/ 0 w 1773639"/>
              <a:gd name="connsiteY3" fmla="*/ 1022214 h 2819303"/>
              <a:gd name="connsiteX0" fmla="*/ 0 w 1773639"/>
              <a:gd name="connsiteY0" fmla="*/ 1022214 h 2819303"/>
              <a:gd name="connsiteX1" fmla="*/ 1582243 w 1773639"/>
              <a:gd name="connsiteY1" fmla="*/ 0 h 2819303"/>
              <a:gd name="connsiteX2" fmla="*/ 1773639 w 1773639"/>
              <a:gd name="connsiteY2" fmla="*/ 2819303 h 2819303"/>
              <a:gd name="connsiteX3" fmla="*/ 0 w 1773639"/>
              <a:gd name="connsiteY3" fmla="*/ 1022214 h 2819303"/>
              <a:gd name="connsiteX0" fmla="*/ 0 w 2501888"/>
              <a:gd name="connsiteY0" fmla="*/ 1153393 h 2950482"/>
              <a:gd name="connsiteX1" fmla="*/ 2501888 w 2501888"/>
              <a:gd name="connsiteY1" fmla="*/ 0 h 2950482"/>
              <a:gd name="connsiteX2" fmla="*/ 1773639 w 2501888"/>
              <a:gd name="connsiteY2" fmla="*/ 2950482 h 2950482"/>
              <a:gd name="connsiteX3" fmla="*/ 0 w 2501888"/>
              <a:gd name="connsiteY3" fmla="*/ 1153393 h 2950482"/>
              <a:gd name="connsiteX0" fmla="*/ 0 w 1953476"/>
              <a:gd name="connsiteY0" fmla="*/ 1181503 h 2950482"/>
              <a:gd name="connsiteX1" fmla="*/ 1953476 w 1953476"/>
              <a:gd name="connsiteY1" fmla="*/ 0 h 2950482"/>
              <a:gd name="connsiteX2" fmla="*/ 1225227 w 1953476"/>
              <a:gd name="connsiteY2" fmla="*/ 2950482 h 2950482"/>
              <a:gd name="connsiteX3" fmla="*/ 0 w 1953476"/>
              <a:gd name="connsiteY3" fmla="*/ 1181503 h 2950482"/>
              <a:gd name="connsiteX0" fmla="*/ 0 w 2054721"/>
              <a:gd name="connsiteY0" fmla="*/ 1218983 h 2950482"/>
              <a:gd name="connsiteX1" fmla="*/ 2054721 w 2054721"/>
              <a:gd name="connsiteY1" fmla="*/ 0 h 2950482"/>
              <a:gd name="connsiteX2" fmla="*/ 1326472 w 2054721"/>
              <a:gd name="connsiteY2" fmla="*/ 2950482 h 2950482"/>
              <a:gd name="connsiteX3" fmla="*/ 0 w 2054721"/>
              <a:gd name="connsiteY3" fmla="*/ 1218983 h 2950482"/>
              <a:gd name="connsiteX0" fmla="*/ 0 w 2054721"/>
              <a:gd name="connsiteY0" fmla="*/ 1218983 h 2378915"/>
              <a:gd name="connsiteX1" fmla="*/ 2054721 w 2054721"/>
              <a:gd name="connsiteY1" fmla="*/ 0 h 2378915"/>
              <a:gd name="connsiteX2" fmla="*/ 921491 w 2054721"/>
              <a:gd name="connsiteY2" fmla="*/ 2378915 h 2378915"/>
              <a:gd name="connsiteX3" fmla="*/ 0 w 2054721"/>
              <a:gd name="connsiteY3" fmla="*/ 1218983 h 2378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4721" h="2378915">
                <a:moveTo>
                  <a:pt x="0" y="1218983"/>
                </a:moveTo>
                <a:lnTo>
                  <a:pt x="2054721" y="0"/>
                </a:lnTo>
                <a:lnTo>
                  <a:pt x="921491" y="2378915"/>
                </a:lnTo>
                <a:lnTo>
                  <a:pt x="0" y="1218983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754112" y="1243584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6792366" y="748700"/>
            <a:ext cx="4830787" cy="266731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уга 4"/>
          <p:cNvSpPr/>
          <p:nvPr/>
        </p:nvSpPr>
        <p:spPr>
          <a:xfrm>
            <a:off x="3272871" y="-1"/>
            <a:ext cx="7084055" cy="6660000"/>
          </a:xfrm>
          <a:prstGeom prst="arc">
            <a:avLst>
              <a:gd name="adj1" fmla="val 10714971"/>
              <a:gd name="adj2" fmla="val 198697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8708797" y="3394050"/>
            <a:ext cx="0" cy="285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7754112" y="3440554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9906193" y="3394050"/>
            <a:ext cx="0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Дуга 31"/>
          <p:cNvSpPr/>
          <p:nvPr/>
        </p:nvSpPr>
        <p:spPr>
          <a:xfrm rot="20940000">
            <a:off x="3616684" y="-61458"/>
            <a:ext cx="6273497" cy="5475755"/>
          </a:xfrm>
          <a:prstGeom prst="arc">
            <a:avLst>
              <a:gd name="adj1" fmla="val 14643426"/>
              <a:gd name="adj2" fmla="val 15427618"/>
            </a:avLst>
          </a:prstGeom>
          <a:ln w="38100">
            <a:solidFill>
              <a:schemeClr val="tx1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930280" y="1546852"/>
                <a:ext cx="414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z-Cyrl-UZ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i="1" dirty="0" smtClean="0">
                    <a:latin typeface="ISOCPEUR" panose="020B0604020202020204" pitchFamily="34" charset="0"/>
                  </a:rPr>
                  <a:t> </a:t>
                </a:r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80" y="1546852"/>
                <a:ext cx="41498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726778" y="2323584"/>
                <a:ext cx="414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i="1" dirty="0" smtClean="0">
                    <a:latin typeface="ISOCPEUR" panose="020B0604020202020204" pitchFamily="34" charset="0"/>
                  </a:rPr>
                  <a:t> </a:t>
                </a:r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778" y="2323584"/>
                <a:ext cx="41498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41365" y="2760814"/>
                <a:ext cx="414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i="1" dirty="0" smtClean="0">
                    <a:latin typeface="ISOCPEUR" panose="020B0604020202020204" pitchFamily="34" charset="0"/>
                  </a:rPr>
                  <a:t> </a:t>
                </a:r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365" y="2760814"/>
                <a:ext cx="41498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Прямая соединительная линия 45"/>
          <p:cNvCxnSpPr/>
          <p:nvPr/>
        </p:nvCxnSpPr>
        <p:spPr>
          <a:xfrm>
            <a:off x="8708797" y="1231462"/>
            <a:ext cx="0" cy="2160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9819308" y="1634261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Дуга 49"/>
          <p:cNvSpPr/>
          <p:nvPr/>
        </p:nvSpPr>
        <p:spPr>
          <a:xfrm>
            <a:off x="4485640" y="1344443"/>
            <a:ext cx="4591790" cy="4333663"/>
          </a:xfrm>
          <a:prstGeom prst="arc">
            <a:avLst>
              <a:gd name="adj1" fmla="val 10888208"/>
              <a:gd name="adj2" fmla="val 19671406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Дуга 50"/>
          <p:cNvSpPr/>
          <p:nvPr/>
        </p:nvSpPr>
        <p:spPr>
          <a:xfrm rot="20967516">
            <a:off x="3714266" y="1313760"/>
            <a:ext cx="6409712" cy="4064232"/>
          </a:xfrm>
          <a:prstGeom prst="arc">
            <a:avLst>
              <a:gd name="adj1" fmla="val 14643426"/>
              <a:gd name="adj2" fmla="val 15729822"/>
            </a:avLst>
          </a:prstGeom>
          <a:ln w="38100">
            <a:solidFill>
              <a:schemeClr val="tx1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/>
          <p:cNvSpPr/>
          <p:nvPr/>
        </p:nvSpPr>
        <p:spPr>
          <a:xfrm>
            <a:off x="4417604" y="3322281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8640587" y="2251584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293058" y="2984318"/>
                <a:ext cx="3877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58" y="2984318"/>
                <a:ext cx="387713" cy="400110"/>
              </a:xfrm>
              <a:prstGeom prst="rect">
                <a:avLst/>
              </a:prstGeom>
              <a:blipFill>
                <a:blip r:embed="rId5"/>
                <a:stretch>
                  <a:fillRect r="-1563"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682456" y="3003106"/>
                <a:ext cx="4020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456" y="3003106"/>
                <a:ext cx="402072" cy="40011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520868" y="3003716"/>
                <a:ext cx="3622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2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68" y="3003716"/>
                <a:ext cx="362256" cy="400110"/>
              </a:xfrm>
              <a:prstGeom prst="rect">
                <a:avLst/>
              </a:prstGeom>
              <a:blipFill>
                <a:blip r:embed="rId7"/>
                <a:stretch>
                  <a:fillRect r="-10169" b="-30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Дуга 56"/>
          <p:cNvSpPr/>
          <p:nvPr/>
        </p:nvSpPr>
        <p:spPr>
          <a:xfrm>
            <a:off x="5610187" y="2367017"/>
            <a:ext cx="2406504" cy="2441562"/>
          </a:xfrm>
          <a:prstGeom prst="arc">
            <a:avLst>
              <a:gd name="adj1" fmla="val 11208541"/>
              <a:gd name="adj2" fmla="val 19368907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Овал 41"/>
          <p:cNvSpPr/>
          <p:nvPr/>
        </p:nvSpPr>
        <p:spPr>
          <a:xfrm>
            <a:off x="6754756" y="3356285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698453" y="2792392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Дуга 59"/>
          <p:cNvSpPr/>
          <p:nvPr/>
        </p:nvSpPr>
        <p:spPr>
          <a:xfrm rot="19740000">
            <a:off x="5382910" y="1625471"/>
            <a:ext cx="5914026" cy="6622919"/>
          </a:xfrm>
          <a:prstGeom prst="arc">
            <a:avLst>
              <a:gd name="adj1" fmla="val 14643426"/>
              <a:gd name="adj2" fmla="val 15199531"/>
            </a:avLst>
          </a:prstGeom>
          <a:ln w="38100">
            <a:solidFill>
              <a:schemeClr val="tx1"/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>
            <a:off x="3272871" y="3450185"/>
            <a:ext cx="0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3284243" y="3784696"/>
            <a:ext cx="6624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3212791" y="332999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/>
          <p:cNvSpPr/>
          <p:nvPr/>
        </p:nvSpPr>
        <p:spPr>
          <a:xfrm>
            <a:off x="9821248" y="371597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24584" y="2883681"/>
                <a:ext cx="6671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sz="2400" b="1" i="1" dirty="0">
                  <a:solidFill>
                    <a:srgbClr val="92D05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84" y="2883681"/>
                <a:ext cx="66710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 flipH="1" flipV="1">
            <a:off x="1040979" y="3405149"/>
            <a:ext cx="434317" cy="917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866755" y="3619698"/>
                <a:ext cx="5463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55" y="3619698"/>
                <a:ext cx="546367" cy="400110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426095" y="5042328"/>
                <a:ext cx="561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95" y="5042328"/>
                <a:ext cx="561485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98804" y="6219971"/>
                <a:ext cx="5111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804" y="6219971"/>
                <a:ext cx="511102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Прямая соединительная линия 78"/>
          <p:cNvCxnSpPr/>
          <p:nvPr/>
        </p:nvCxnSpPr>
        <p:spPr>
          <a:xfrm>
            <a:off x="4486401" y="6243486"/>
            <a:ext cx="4248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8625564" y="6168163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flipH="1">
            <a:off x="5629851" y="3445112"/>
            <a:ext cx="8247" cy="15822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5651231" y="5018983"/>
            <a:ext cx="20880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7681884" y="496701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9957972" y="3539989"/>
            <a:ext cx="31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70448" y="4570875"/>
            <a:ext cx="31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62317" y="6048606"/>
            <a:ext cx="317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229305" y="3683957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4399943" y="6184273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Овал 94"/>
          <p:cNvSpPr/>
          <p:nvPr/>
        </p:nvSpPr>
        <p:spPr>
          <a:xfrm>
            <a:off x="5577230" y="4936931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6840409" y="6334460"/>
                <a:ext cx="570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409" y="6334460"/>
                <a:ext cx="570381" cy="461665"/>
              </a:xfrm>
              <a:prstGeom prst="rect">
                <a:avLst/>
              </a:prstGeom>
              <a:blipFill>
                <a:blip r:embed="rId12"/>
                <a:stretch>
                  <a:fillRect l="-2128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6367665" y="2914503"/>
                <a:ext cx="570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ru-RU" sz="2400" b="1" i="1" dirty="0">
                  <a:solidFill>
                    <a:srgbClr val="92D05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665" y="2914503"/>
                <a:ext cx="570381" cy="461665"/>
              </a:xfrm>
              <a:prstGeom prst="rect">
                <a:avLst/>
              </a:prstGeom>
              <a:blipFill>
                <a:blip r:embed="rId13"/>
                <a:stretch>
                  <a:fillRect l="-2151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0983335" y="431258"/>
                <a:ext cx="570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ru-RU" sz="2400" b="1" i="1" dirty="0">
                  <a:solidFill>
                    <a:srgbClr val="92D05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35" y="431258"/>
                <a:ext cx="570381" cy="461665"/>
              </a:xfrm>
              <a:prstGeom prst="rect">
                <a:avLst/>
              </a:prstGeom>
              <a:blipFill>
                <a:blip r:embed="rId14"/>
                <a:stretch>
                  <a:fillRect l="-1075"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/>
          <p:cNvSpPr/>
          <p:nvPr/>
        </p:nvSpPr>
        <p:spPr>
          <a:xfrm>
            <a:off x="5550017" y="3341048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678127" y="3672378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127" y="3672378"/>
                <a:ext cx="554960" cy="461665"/>
              </a:xfrm>
              <a:prstGeom prst="rect">
                <a:avLst/>
              </a:prstGeom>
              <a:blipFill>
                <a:blip r:embed="rId1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670118" y="5880357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118" y="5880357"/>
                <a:ext cx="554960" cy="461665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669446" y="4881109"/>
                <a:ext cx="5549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46" y="4881109"/>
                <a:ext cx="554960" cy="461665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Полилиния 109"/>
          <p:cNvSpPr/>
          <p:nvPr/>
        </p:nvSpPr>
        <p:spPr>
          <a:xfrm>
            <a:off x="1700981" y="3410531"/>
            <a:ext cx="5102942" cy="3385084"/>
          </a:xfrm>
          <a:custGeom>
            <a:avLst/>
            <a:gdLst>
              <a:gd name="connsiteX0" fmla="*/ 0 w 5270091"/>
              <a:gd name="connsiteY0" fmla="*/ 0 h 3334660"/>
              <a:gd name="connsiteX1" fmla="*/ 481781 w 5270091"/>
              <a:gd name="connsiteY1" fmla="*/ 776748 h 3334660"/>
              <a:gd name="connsiteX2" fmla="*/ 1612491 w 5270091"/>
              <a:gd name="connsiteY2" fmla="*/ 2320413 h 3334660"/>
              <a:gd name="connsiteX3" fmla="*/ 2585884 w 5270091"/>
              <a:gd name="connsiteY3" fmla="*/ 3146322 h 3334660"/>
              <a:gd name="connsiteX4" fmla="*/ 4286865 w 5270091"/>
              <a:gd name="connsiteY4" fmla="*/ 3333135 h 3334660"/>
              <a:gd name="connsiteX5" fmla="*/ 5270091 w 5270091"/>
              <a:gd name="connsiteY5" fmla="*/ 3234813 h 333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0091" h="3334660">
                <a:moveTo>
                  <a:pt x="0" y="0"/>
                </a:moveTo>
                <a:cubicBezTo>
                  <a:pt x="106516" y="195006"/>
                  <a:pt x="213032" y="390012"/>
                  <a:pt x="481781" y="776748"/>
                </a:cubicBezTo>
                <a:cubicBezTo>
                  <a:pt x="750530" y="1163484"/>
                  <a:pt x="1261807" y="1925484"/>
                  <a:pt x="1612491" y="2320413"/>
                </a:cubicBezTo>
                <a:cubicBezTo>
                  <a:pt x="1963175" y="2715342"/>
                  <a:pt x="2140155" y="2977535"/>
                  <a:pt x="2585884" y="3146322"/>
                </a:cubicBezTo>
                <a:cubicBezTo>
                  <a:pt x="3031613" y="3315109"/>
                  <a:pt x="3839497" y="3318386"/>
                  <a:pt x="4286865" y="3333135"/>
                </a:cubicBezTo>
                <a:cubicBezTo>
                  <a:pt x="4734233" y="3347884"/>
                  <a:pt x="5102943" y="3251200"/>
                  <a:pt x="5270091" y="3234813"/>
                </a:cubicBezTo>
              </a:path>
            </a:pathLst>
          </a:cu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8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" grpId="0" animBg="1"/>
      <p:bldP spid="9" grpId="0" animBg="1"/>
      <p:bldP spid="5" grpId="0" animBg="1"/>
      <p:bldP spid="32" grpId="0" animBg="1"/>
      <p:bldP spid="33" grpId="0"/>
      <p:bldP spid="34" grpId="0"/>
      <p:bldP spid="35" grpId="0"/>
      <p:bldP spid="36" grpId="0" animBg="1"/>
      <p:bldP spid="50" grpId="0" animBg="1"/>
      <p:bldP spid="51" grpId="0" animBg="1"/>
      <p:bldP spid="40" grpId="0" animBg="1"/>
      <p:bldP spid="37" grpId="0" animBg="1"/>
      <p:bldP spid="54" grpId="0"/>
      <p:bldP spid="55" grpId="0"/>
      <p:bldP spid="56" grpId="0"/>
      <p:bldP spid="57" grpId="0" animBg="1"/>
      <p:bldP spid="42" grpId="0" animBg="1"/>
      <p:bldP spid="38" grpId="0" animBg="1"/>
      <p:bldP spid="60" grpId="0" animBg="1"/>
      <p:bldP spid="39" grpId="0" animBg="1"/>
      <p:bldP spid="44" grpId="0" animBg="1"/>
      <p:bldP spid="69" grpId="0"/>
      <p:bldP spid="76" grpId="0"/>
      <p:bldP spid="77" grpId="0"/>
      <p:bldP spid="78" grpId="0"/>
      <p:bldP spid="67" grpId="0" animBg="1"/>
      <p:bldP spid="63" grpId="0" animBg="1"/>
      <p:bldP spid="91" grpId="0"/>
      <p:bldP spid="92" grpId="0"/>
      <p:bldP spid="93" grpId="0"/>
      <p:bldP spid="64" grpId="0" animBg="1"/>
      <p:bldP spid="66" grpId="0" animBg="1"/>
      <p:bldP spid="95" grpId="0" animBg="1"/>
      <p:bldP spid="96" grpId="0"/>
      <p:bldP spid="102" grpId="0"/>
      <p:bldP spid="103" grpId="0"/>
      <p:bldP spid="41" grpId="0" animBg="1"/>
      <p:bldP spid="105" grpId="0"/>
      <p:bldP spid="106" grpId="0"/>
      <p:bldP spid="107" grpId="0"/>
      <p:bldP spid="1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316" y="2592431"/>
            <a:ext cx="117073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Пример: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проекции сечения прямой призмы с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профильнопроецирующей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плоскостью, не прибегая к помощи профильной проекции (рис.121).</a:t>
            </a:r>
          </a:p>
        </p:txBody>
      </p:sp>
    </p:spTree>
    <p:extLst>
      <p:ext uri="{BB962C8B-B14F-4D97-AF65-F5344CB8AC3E}">
        <p14:creationId xmlns:p14="http://schemas.microsoft.com/office/powerpoint/2010/main" val="39627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 flipV="1">
            <a:off x="3881676" y="3415458"/>
            <a:ext cx="1857466" cy="329366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3910584" y="266435"/>
            <a:ext cx="0" cy="31652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4636008" y="476987"/>
            <a:ext cx="2383536" cy="292081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176272" y="3429000"/>
            <a:ext cx="7211567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72754" y="3136612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6346" y="3230360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2239437" y="258590"/>
            <a:ext cx="7376509" cy="187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176272" y="6568522"/>
            <a:ext cx="7982711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634439" y="3381425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3916571" y="1681572"/>
            <a:ext cx="9160" cy="43369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endCxn id="10" idx="1"/>
          </p:cNvCxnSpPr>
          <p:nvPr/>
        </p:nvCxnSpPr>
        <p:spPr>
          <a:xfrm flipH="1">
            <a:off x="6990737" y="2987845"/>
            <a:ext cx="29000" cy="22054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6153931" y="490948"/>
            <a:ext cx="9481" cy="2868831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556439" y="454835"/>
            <a:ext cx="0" cy="295856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3902915" y="2822072"/>
            <a:ext cx="0" cy="62908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3918252" y="265976"/>
            <a:ext cx="1809096" cy="320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5994445" y="241810"/>
            <a:ext cx="1767608" cy="3198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 flipV="1">
            <a:off x="4620644" y="1515732"/>
            <a:ext cx="933816" cy="16258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>
            <a:off x="5541074" y="2087866"/>
            <a:ext cx="1476163" cy="10740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695983" y="-46233"/>
            <a:ext cx="61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20068" y="6203095"/>
            <a:ext cx="61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5982127" y="258999"/>
            <a:ext cx="0" cy="31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6006637" y="2936136"/>
            <a:ext cx="2923" cy="4392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7755957" y="3413400"/>
            <a:ext cx="0" cy="3119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H="1">
            <a:off x="5969810" y="1569750"/>
            <a:ext cx="9160" cy="43369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H="1">
            <a:off x="7763605" y="5827538"/>
            <a:ext cx="9160" cy="43369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5191419" y="6127109"/>
            <a:ext cx="37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b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16648" y="136385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107132" y="29742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231335" y="402360"/>
            <a:ext cx="44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d’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005237" y="1780599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400" i="1" dirty="0">
                <a:latin typeface="ISOCPEUR" panose="020B0604020202020204" pitchFamily="34" charset="0"/>
              </a:rPr>
              <a:t>с</a:t>
            </a:r>
            <a:r>
              <a:rPr lang="en-US" sz="2400" i="1" dirty="0" smtClean="0">
                <a:latin typeface="ISOCPEUR" panose="020B0604020202020204" pitchFamily="34" charset="0"/>
              </a:rPr>
              <a:t>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699011" y="-114754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k</a:t>
            </a:r>
            <a:r>
              <a:rPr lang="en-US" sz="2400" i="1" dirty="0" smtClean="0">
                <a:latin typeface="ISOCPEUR" panose="020B0604020202020204" pitchFamily="34" charset="0"/>
              </a:rPr>
              <a:t>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133729" y="3369384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k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704991" y="3041963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f</a:t>
            </a:r>
            <a:r>
              <a:rPr lang="en-US" sz="2400" i="1" dirty="0" smtClean="0">
                <a:latin typeface="ISOCPEUR" panose="020B0604020202020204" pitchFamily="34" charset="0"/>
              </a:rPr>
              <a:t>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605904" y="3372536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n</a:t>
            </a:r>
            <a:r>
              <a:rPr lang="en-US" sz="2400" i="1" dirty="0" smtClean="0">
                <a:latin typeface="ISOCPEUR" panose="020B0604020202020204" pitchFamily="34" charset="0"/>
              </a:rPr>
              <a:t>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444893" y="198449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m</a:t>
            </a:r>
            <a:r>
              <a:rPr lang="en-US" sz="2400" i="1" dirty="0" smtClean="0">
                <a:latin typeface="ISOCPEUR" panose="020B0604020202020204" pitchFamily="34" charset="0"/>
              </a:rPr>
              <a:t>’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513672" y="3327707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58411" y="6177957"/>
            <a:ext cx="59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n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739848" y="6183292"/>
            <a:ext cx="44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f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325747" y="453914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985751" y="4835817"/>
            <a:ext cx="43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400" i="1" dirty="0" smtClean="0">
                <a:latin typeface="ISOCPEUR" panose="020B0604020202020204" pitchFamily="34" charset="0"/>
              </a:rPr>
              <a:t>с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 rot="3640343">
            <a:off x="4909965" y="5731050"/>
            <a:ext cx="61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16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369967" y="2972108"/>
            <a:ext cx="61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1600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 rot="3634813">
            <a:off x="7026640" y="5816483"/>
            <a:ext cx="61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R</a:t>
            </a:r>
            <a:r>
              <a:rPr lang="en-US" sz="16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514579" y="2876587"/>
            <a:ext cx="612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R</a:t>
            </a:r>
            <a:r>
              <a:rPr lang="en-US" sz="1600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50" name="Прямоугольник 149"/>
          <p:cNvSpPr/>
          <p:nvPr/>
        </p:nvSpPr>
        <p:spPr>
          <a:xfrm>
            <a:off x="10406134" y="5878850"/>
            <a:ext cx="1598632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12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1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6009560" y="3377438"/>
            <a:ext cx="1812973" cy="333168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622440" y="3665253"/>
            <a:ext cx="2368297" cy="2624244"/>
          </a:xfrm>
          <a:custGeom>
            <a:avLst/>
            <a:gdLst>
              <a:gd name="connsiteX0" fmla="*/ 0 w 1837944"/>
              <a:gd name="connsiteY0" fmla="*/ 0 h 1380744"/>
              <a:gd name="connsiteX1" fmla="*/ 1837944 w 1837944"/>
              <a:gd name="connsiteY1" fmla="*/ 0 h 1380744"/>
              <a:gd name="connsiteX2" fmla="*/ 1837944 w 1837944"/>
              <a:gd name="connsiteY2" fmla="*/ 1380744 h 1380744"/>
              <a:gd name="connsiteX3" fmla="*/ 0 w 1837944"/>
              <a:gd name="connsiteY3" fmla="*/ 1380744 h 1380744"/>
              <a:gd name="connsiteX4" fmla="*/ 0 w 1837944"/>
              <a:gd name="connsiteY4" fmla="*/ 0 h 1380744"/>
              <a:gd name="connsiteX0" fmla="*/ 685800 w 1837944"/>
              <a:gd name="connsiteY0" fmla="*/ 0 h 1463040"/>
              <a:gd name="connsiteX1" fmla="*/ 1837944 w 1837944"/>
              <a:gd name="connsiteY1" fmla="*/ 82296 h 1463040"/>
              <a:gd name="connsiteX2" fmla="*/ 1837944 w 1837944"/>
              <a:gd name="connsiteY2" fmla="*/ 1463040 h 1463040"/>
              <a:gd name="connsiteX3" fmla="*/ 0 w 1837944"/>
              <a:gd name="connsiteY3" fmla="*/ 1463040 h 1463040"/>
              <a:gd name="connsiteX4" fmla="*/ 685800 w 1837944"/>
              <a:gd name="connsiteY4" fmla="*/ 0 h 1463040"/>
              <a:gd name="connsiteX0" fmla="*/ 685800 w 1837944"/>
              <a:gd name="connsiteY0" fmla="*/ 0 h 1463040"/>
              <a:gd name="connsiteX1" fmla="*/ 1655064 w 1837944"/>
              <a:gd name="connsiteY1" fmla="*/ 685800 h 1463040"/>
              <a:gd name="connsiteX2" fmla="*/ 1837944 w 1837944"/>
              <a:gd name="connsiteY2" fmla="*/ 1463040 h 1463040"/>
              <a:gd name="connsiteX3" fmla="*/ 0 w 1837944"/>
              <a:gd name="connsiteY3" fmla="*/ 1463040 h 1463040"/>
              <a:gd name="connsiteX4" fmla="*/ 685800 w 1837944"/>
              <a:gd name="connsiteY4" fmla="*/ 0 h 1463040"/>
              <a:gd name="connsiteX0" fmla="*/ 685800 w 1655064"/>
              <a:gd name="connsiteY0" fmla="*/ 0 h 2221992"/>
              <a:gd name="connsiteX1" fmla="*/ 1655064 w 1655064"/>
              <a:gd name="connsiteY1" fmla="*/ 685800 h 2221992"/>
              <a:gd name="connsiteX2" fmla="*/ 1207008 w 1655064"/>
              <a:gd name="connsiteY2" fmla="*/ 2221992 h 2221992"/>
              <a:gd name="connsiteX3" fmla="*/ 0 w 1655064"/>
              <a:gd name="connsiteY3" fmla="*/ 1463040 h 2221992"/>
              <a:gd name="connsiteX4" fmla="*/ 685800 w 1655064"/>
              <a:gd name="connsiteY4" fmla="*/ 0 h 2221992"/>
              <a:gd name="connsiteX0" fmla="*/ 864726 w 1833990"/>
              <a:gd name="connsiteY0" fmla="*/ 0 h 2221992"/>
              <a:gd name="connsiteX1" fmla="*/ 1833990 w 1833990"/>
              <a:gd name="connsiteY1" fmla="*/ 685800 h 2221992"/>
              <a:gd name="connsiteX2" fmla="*/ 1385934 w 1833990"/>
              <a:gd name="connsiteY2" fmla="*/ 2221992 h 2221992"/>
              <a:gd name="connsiteX3" fmla="*/ 0 w 1833990"/>
              <a:gd name="connsiteY3" fmla="*/ 1508403 h 2221992"/>
              <a:gd name="connsiteX4" fmla="*/ 864726 w 1833990"/>
              <a:gd name="connsiteY4" fmla="*/ 0 h 2221992"/>
              <a:gd name="connsiteX0" fmla="*/ 864726 w 1833990"/>
              <a:gd name="connsiteY0" fmla="*/ 0 h 2267355"/>
              <a:gd name="connsiteX1" fmla="*/ 1833990 w 1833990"/>
              <a:gd name="connsiteY1" fmla="*/ 685800 h 2267355"/>
              <a:gd name="connsiteX2" fmla="*/ 1189115 w 1833990"/>
              <a:gd name="connsiteY2" fmla="*/ 2267355 h 2267355"/>
              <a:gd name="connsiteX3" fmla="*/ 0 w 1833990"/>
              <a:gd name="connsiteY3" fmla="*/ 1508403 h 2267355"/>
              <a:gd name="connsiteX4" fmla="*/ 864726 w 1833990"/>
              <a:gd name="connsiteY4" fmla="*/ 0 h 2267355"/>
              <a:gd name="connsiteX0" fmla="*/ 864726 w 1833990"/>
              <a:gd name="connsiteY0" fmla="*/ 0 h 2240137"/>
              <a:gd name="connsiteX1" fmla="*/ 1833990 w 1833990"/>
              <a:gd name="connsiteY1" fmla="*/ 685800 h 2240137"/>
              <a:gd name="connsiteX2" fmla="*/ 1028082 w 1833990"/>
              <a:gd name="connsiteY2" fmla="*/ 2240137 h 2240137"/>
              <a:gd name="connsiteX3" fmla="*/ 0 w 1833990"/>
              <a:gd name="connsiteY3" fmla="*/ 1508403 h 2240137"/>
              <a:gd name="connsiteX4" fmla="*/ 864726 w 1833990"/>
              <a:gd name="connsiteY4" fmla="*/ 0 h 2240137"/>
              <a:gd name="connsiteX0" fmla="*/ 802102 w 1833990"/>
              <a:gd name="connsiteY0" fmla="*/ 0 h 2231064"/>
              <a:gd name="connsiteX1" fmla="*/ 1833990 w 1833990"/>
              <a:gd name="connsiteY1" fmla="*/ 676727 h 2231064"/>
              <a:gd name="connsiteX2" fmla="*/ 1028082 w 1833990"/>
              <a:gd name="connsiteY2" fmla="*/ 2231064 h 2231064"/>
              <a:gd name="connsiteX3" fmla="*/ 0 w 1833990"/>
              <a:gd name="connsiteY3" fmla="*/ 1499330 h 2231064"/>
              <a:gd name="connsiteX4" fmla="*/ 802102 w 1833990"/>
              <a:gd name="connsiteY4" fmla="*/ 0 h 2231064"/>
              <a:gd name="connsiteX0" fmla="*/ 802102 w 1833990"/>
              <a:gd name="connsiteY0" fmla="*/ 0 h 2349008"/>
              <a:gd name="connsiteX1" fmla="*/ 1833990 w 1833990"/>
              <a:gd name="connsiteY1" fmla="*/ 676727 h 2349008"/>
              <a:gd name="connsiteX2" fmla="*/ 1162276 w 1833990"/>
              <a:gd name="connsiteY2" fmla="*/ 2349008 h 2349008"/>
              <a:gd name="connsiteX3" fmla="*/ 0 w 1833990"/>
              <a:gd name="connsiteY3" fmla="*/ 1499330 h 2349008"/>
              <a:gd name="connsiteX4" fmla="*/ 802102 w 1833990"/>
              <a:gd name="connsiteY4" fmla="*/ 0 h 2349008"/>
              <a:gd name="connsiteX0" fmla="*/ 802102 w 1833990"/>
              <a:gd name="connsiteY0" fmla="*/ 0 h 2385298"/>
              <a:gd name="connsiteX1" fmla="*/ 1833990 w 1833990"/>
              <a:gd name="connsiteY1" fmla="*/ 676727 h 2385298"/>
              <a:gd name="connsiteX2" fmla="*/ 1010189 w 1833990"/>
              <a:gd name="connsiteY2" fmla="*/ 2385298 h 2385298"/>
              <a:gd name="connsiteX3" fmla="*/ 0 w 1833990"/>
              <a:gd name="connsiteY3" fmla="*/ 1499330 h 2385298"/>
              <a:gd name="connsiteX4" fmla="*/ 802102 w 1833990"/>
              <a:gd name="connsiteY4" fmla="*/ 0 h 2385298"/>
              <a:gd name="connsiteX0" fmla="*/ 802102 w 1780312"/>
              <a:gd name="connsiteY0" fmla="*/ 0 h 2385298"/>
              <a:gd name="connsiteX1" fmla="*/ 1780312 w 1780312"/>
              <a:gd name="connsiteY1" fmla="*/ 703945 h 2385298"/>
              <a:gd name="connsiteX2" fmla="*/ 1010189 w 1780312"/>
              <a:gd name="connsiteY2" fmla="*/ 2385298 h 2385298"/>
              <a:gd name="connsiteX3" fmla="*/ 0 w 1780312"/>
              <a:gd name="connsiteY3" fmla="*/ 1499330 h 2385298"/>
              <a:gd name="connsiteX4" fmla="*/ 802102 w 1780312"/>
              <a:gd name="connsiteY4" fmla="*/ 0 h 2385298"/>
              <a:gd name="connsiteX0" fmla="*/ 740238 w 1780312"/>
              <a:gd name="connsiteY0" fmla="*/ 0 h 2393668"/>
              <a:gd name="connsiteX1" fmla="*/ 1780312 w 1780312"/>
              <a:gd name="connsiteY1" fmla="*/ 712315 h 2393668"/>
              <a:gd name="connsiteX2" fmla="*/ 1010189 w 1780312"/>
              <a:gd name="connsiteY2" fmla="*/ 2393668 h 2393668"/>
              <a:gd name="connsiteX3" fmla="*/ 0 w 1780312"/>
              <a:gd name="connsiteY3" fmla="*/ 1507700 h 2393668"/>
              <a:gd name="connsiteX4" fmla="*/ 740238 w 1780312"/>
              <a:gd name="connsiteY4" fmla="*/ 0 h 2393668"/>
              <a:gd name="connsiteX0" fmla="*/ 774607 w 1780312"/>
              <a:gd name="connsiteY0" fmla="*/ 0 h 2552693"/>
              <a:gd name="connsiteX1" fmla="*/ 1780312 w 1780312"/>
              <a:gd name="connsiteY1" fmla="*/ 871340 h 2552693"/>
              <a:gd name="connsiteX2" fmla="*/ 1010189 w 1780312"/>
              <a:gd name="connsiteY2" fmla="*/ 2552693 h 2552693"/>
              <a:gd name="connsiteX3" fmla="*/ 0 w 1780312"/>
              <a:gd name="connsiteY3" fmla="*/ 1666725 h 2552693"/>
              <a:gd name="connsiteX4" fmla="*/ 774607 w 1780312"/>
              <a:gd name="connsiteY4" fmla="*/ 0 h 2552693"/>
              <a:gd name="connsiteX0" fmla="*/ 568394 w 1780312"/>
              <a:gd name="connsiteY0" fmla="*/ 0 h 2519214"/>
              <a:gd name="connsiteX1" fmla="*/ 1780312 w 1780312"/>
              <a:gd name="connsiteY1" fmla="*/ 837861 h 2519214"/>
              <a:gd name="connsiteX2" fmla="*/ 1010189 w 1780312"/>
              <a:gd name="connsiteY2" fmla="*/ 2519214 h 2519214"/>
              <a:gd name="connsiteX3" fmla="*/ 0 w 1780312"/>
              <a:gd name="connsiteY3" fmla="*/ 1633246 h 2519214"/>
              <a:gd name="connsiteX4" fmla="*/ 568394 w 1780312"/>
              <a:gd name="connsiteY4" fmla="*/ 0 h 2519214"/>
              <a:gd name="connsiteX0" fmla="*/ 692123 w 1780312"/>
              <a:gd name="connsiteY0" fmla="*/ 0 h 2535953"/>
              <a:gd name="connsiteX1" fmla="*/ 1780312 w 1780312"/>
              <a:gd name="connsiteY1" fmla="*/ 854600 h 2535953"/>
              <a:gd name="connsiteX2" fmla="*/ 1010189 w 1780312"/>
              <a:gd name="connsiteY2" fmla="*/ 2535953 h 2535953"/>
              <a:gd name="connsiteX3" fmla="*/ 0 w 1780312"/>
              <a:gd name="connsiteY3" fmla="*/ 1649985 h 2535953"/>
              <a:gd name="connsiteX4" fmla="*/ 692123 w 1780312"/>
              <a:gd name="connsiteY4" fmla="*/ 0 h 2535953"/>
              <a:gd name="connsiteX0" fmla="*/ 692123 w 1780312"/>
              <a:gd name="connsiteY0" fmla="*/ 0 h 2535953"/>
              <a:gd name="connsiteX1" fmla="*/ 1780312 w 1780312"/>
              <a:gd name="connsiteY1" fmla="*/ 854600 h 2535953"/>
              <a:gd name="connsiteX2" fmla="*/ 1209529 w 1780312"/>
              <a:gd name="connsiteY2" fmla="*/ 2535953 h 2535953"/>
              <a:gd name="connsiteX3" fmla="*/ 0 w 1780312"/>
              <a:gd name="connsiteY3" fmla="*/ 1649985 h 2535953"/>
              <a:gd name="connsiteX4" fmla="*/ 692123 w 1780312"/>
              <a:gd name="connsiteY4" fmla="*/ 0 h 2535953"/>
              <a:gd name="connsiteX0" fmla="*/ 692123 w 1780312"/>
              <a:gd name="connsiteY0" fmla="*/ 0 h 2435516"/>
              <a:gd name="connsiteX1" fmla="*/ 1780312 w 1780312"/>
              <a:gd name="connsiteY1" fmla="*/ 854600 h 2435516"/>
              <a:gd name="connsiteX2" fmla="*/ 1154538 w 1780312"/>
              <a:gd name="connsiteY2" fmla="*/ 2435516 h 2435516"/>
              <a:gd name="connsiteX3" fmla="*/ 0 w 1780312"/>
              <a:gd name="connsiteY3" fmla="*/ 1649985 h 2435516"/>
              <a:gd name="connsiteX4" fmla="*/ 692123 w 1780312"/>
              <a:gd name="connsiteY4" fmla="*/ 0 h 2435516"/>
              <a:gd name="connsiteX0" fmla="*/ 712745 w 1780312"/>
              <a:gd name="connsiteY0" fmla="*/ 0 h 2301600"/>
              <a:gd name="connsiteX1" fmla="*/ 1780312 w 1780312"/>
              <a:gd name="connsiteY1" fmla="*/ 720684 h 2301600"/>
              <a:gd name="connsiteX2" fmla="*/ 1154538 w 1780312"/>
              <a:gd name="connsiteY2" fmla="*/ 2301600 h 2301600"/>
              <a:gd name="connsiteX3" fmla="*/ 0 w 1780312"/>
              <a:gd name="connsiteY3" fmla="*/ 1516069 h 2301600"/>
              <a:gd name="connsiteX4" fmla="*/ 712745 w 1780312"/>
              <a:gd name="connsiteY4" fmla="*/ 0 h 2301600"/>
              <a:gd name="connsiteX0" fmla="*/ 712745 w 1835302"/>
              <a:gd name="connsiteY0" fmla="*/ 0 h 2301600"/>
              <a:gd name="connsiteX1" fmla="*/ 1835302 w 1835302"/>
              <a:gd name="connsiteY1" fmla="*/ 770902 h 2301600"/>
              <a:gd name="connsiteX2" fmla="*/ 1154538 w 1835302"/>
              <a:gd name="connsiteY2" fmla="*/ 2301600 h 2301600"/>
              <a:gd name="connsiteX3" fmla="*/ 0 w 1835302"/>
              <a:gd name="connsiteY3" fmla="*/ 1516069 h 2301600"/>
              <a:gd name="connsiteX4" fmla="*/ 712745 w 1835302"/>
              <a:gd name="connsiteY4" fmla="*/ 0 h 2301600"/>
              <a:gd name="connsiteX0" fmla="*/ 712745 w 1800933"/>
              <a:gd name="connsiteY0" fmla="*/ 0 h 2301600"/>
              <a:gd name="connsiteX1" fmla="*/ 1800933 w 1800933"/>
              <a:gd name="connsiteY1" fmla="*/ 770902 h 2301600"/>
              <a:gd name="connsiteX2" fmla="*/ 1154538 w 1800933"/>
              <a:gd name="connsiteY2" fmla="*/ 2301600 h 2301600"/>
              <a:gd name="connsiteX3" fmla="*/ 0 w 1800933"/>
              <a:gd name="connsiteY3" fmla="*/ 1516069 h 2301600"/>
              <a:gd name="connsiteX4" fmla="*/ 712745 w 1800933"/>
              <a:gd name="connsiteY4" fmla="*/ 0 h 2301600"/>
              <a:gd name="connsiteX0" fmla="*/ 1400124 w 1800933"/>
              <a:gd name="connsiteY0" fmla="*/ 0 h 2418776"/>
              <a:gd name="connsiteX1" fmla="*/ 1800933 w 1800933"/>
              <a:gd name="connsiteY1" fmla="*/ 888078 h 2418776"/>
              <a:gd name="connsiteX2" fmla="*/ 1154538 w 1800933"/>
              <a:gd name="connsiteY2" fmla="*/ 2418776 h 2418776"/>
              <a:gd name="connsiteX3" fmla="*/ 0 w 1800933"/>
              <a:gd name="connsiteY3" fmla="*/ 1633245 h 2418776"/>
              <a:gd name="connsiteX4" fmla="*/ 1400124 w 1800933"/>
              <a:gd name="connsiteY4" fmla="*/ 0 h 2418776"/>
              <a:gd name="connsiteX0" fmla="*/ 1372629 w 1773438"/>
              <a:gd name="connsiteY0" fmla="*/ 0 h 2418776"/>
              <a:gd name="connsiteX1" fmla="*/ 1773438 w 1773438"/>
              <a:gd name="connsiteY1" fmla="*/ 888078 h 2418776"/>
              <a:gd name="connsiteX2" fmla="*/ 1127043 w 1773438"/>
              <a:gd name="connsiteY2" fmla="*/ 2418776 h 2418776"/>
              <a:gd name="connsiteX3" fmla="*/ 0 w 1773438"/>
              <a:gd name="connsiteY3" fmla="*/ 720944 h 2418776"/>
              <a:gd name="connsiteX4" fmla="*/ 1372629 w 1773438"/>
              <a:gd name="connsiteY4" fmla="*/ 0 h 2418776"/>
              <a:gd name="connsiteX0" fmla="*/ 1372629 w 1814681"/>
              <a:gd name="connsiteY0" fmla="*/ 0 h 2418776"/>
              <a:gd name="connsiteX1" fmla="*/ 1814681 w 1814681"/>
              <a:gd name="connsiteY1" fmla="*/ 1038733 h 2418776"/>
              <a:gd name="connsiteX2" fmla="*/ 1127043 w 1814681"/>
              <a:gd name="connsiteY2" fmla="*/ 2418776 h 2418776"/>
              <a:gd name="connsiteX3" fmla="*/ 0 w 1814681"/>
              <a:gd name="connsiteY3" fmla="*/ 720944 h 2418776"/>
              <a:gd name="connsiteX4" fmla="*/ 1372629 w 1814681"/>
              <a:gd name="connsiteY4" fmla="*/ 0 h 2418776"/>
              <a:gd name="connsiteX0" fmla="*/ 1372629 w 1814681"/>
              <a:gd name="connsiteY0" fmla="*/ 0 h 2477364"/>
              <a:gd name="connsiteX1" fmla="*/ 1814681 w 1814681"/>
              <a:gd name="connsiteY1" fmla="*/ 1038733 h 2477364"/>
              <a:gd name="connsiteX2" fmla="*/ 604635 w 1814681"/>
              <a:gd name="connsiteY2" fmla="*/ 2477364 h 2477364"/>
              <a:gd name="connsiteX3" fmla="*/ 0 w 1814681"/>
              <a:gd name="connsiteY3" fmla="*/ 720944 h 2477364"/>
              <a:gd name="connsiteX4" fmla="*/ 1372629 w 1814681"/>
              <a:gd name="connsiteY4" fmla="*/ 0 h 2477364"/>
              <a:gd name="connsiteX0" fmla="*/ 898337 w 1814681"/>
              <a:gd name="connsiteY0" fmla="*/ 0 h 2544322"/>
              <a:gd name="connsiteX1" fmla="*/ 1814681 w 1814681"/>
              <a:gd name="connsiteY1" fmla="*/ 1105691 h 2544322"/>
              <a:gd name="connsiteX2" fmla="*/ 604635 w 1814681"/>
              <a:gd name="connsiteY2" fmla="*/ 2544322 h 2544322"/>
              <a:gd name="connsiteX3" fmla="*/ 0 w 1814681"/>
              <a:gd name="connsiteY3" fmla="*/ 787902 h 2544322"/>
              <a:gd name="connsiteX4" fmla="*/ 898337 w 1814681"/>
              <a:gd name="connsiteY4" fmla="*/ 0 h 2544322"/>
              <a:gd name="connsiteX0" fmla="*/ 932706 w 1849050"/>
              <a:gd name="connsiteY0" fmla="*/ 0 h 2544322"/>
              <a:gd name="connsiteX1" fmla="*/ 1849050 w 1849050"/>
              <a:gd name="connsiteY1" fmla="*/ 1105691 h 2544322"/>
              <a:gd name="connsiteX2" fmla="*/ 639004 w 1849050"/>
              <a:gd name="connsiteY2" fmla="*/ 2544322 h 2544322"/>
              <a:gd name="connsiteX3" fmla="*/ 0 w 1849050"/>
              <a:gd name="connsiteY3" fmla="*/ 997145 h 2544322"/>
              <a:gd name="connsiteX4" fmla="*/ 932706 w 1849050"/>
              <a:gd name="connsiteY4" fmla="*/ 0 h 2544322"/>
              <a:gd name="connsiteX0" fmla="*/ 946454 w 1862798"/>
              <a:gd name="connsiteY0" fmla="*/ 0 h 2544322"/>
              <a:gd name="connsiteX1" fmla="*/ 1862798 w 1862798"/>
              <a:gd name="connsiteY1" fmla="*/ 1105691 h 2544322"/>
              <a:gd name="connsiteX2" fmla="*/ 652752 w 1862798"/>
              <a:gd name="connsiteY2" fmla="*/ 2544322 h 2544322"/>
              <a:gd name="connsiteX3" fmla="*/ 0 w 1862798"/>
              <a:gd name="connsiteY3" fmla="*/ 888339 h 2544322"/>
              <a:gd name="connsiteX4" fmla="*/ 946454 w 1862798"/>
              <a:gd name="connsiteY4" fmla="*/ 0 h 2544322"/>
              <a:gd name="connsiteX0" fmla="*/ 946454 w 1862798"/>
              <a:gd name="connsiteY0" fmla="*/ 0 h 2393667"/>
              <a:gd name="connsiteX1" fmla="*/ 1862798 w 1862798"/>
              <a:gd name="connsiteY1" fmla="*/ 1105691 h 2393667"/>
              <a:gd name="connsiteX2" fmla="*/ 700869 w 1862798"/>
              <a:gd name="connsiteY2" fmla="*/ 2393667 h 2393667"/>
              <a:gd name="connsiteX3" fmla="*/ 0 w 1862798"/>
              <a:gd name="connsiteY3" fmla="*/ 888339 h 2393667"/>
              <a:gd name="connsiteX4" fmla="*/ 946454 w 1862798"/>
              <a:gd name="connsiteY4" fmla="*/ 0 h 2393667"/>
              <a:gd name="connsiteX0" fmla="*/ 946454 w 1842177"/>
              <a:gd name="connsiteY0" fmla="*/ 0 h 2393667"/>
              <a:gd name="connsiteX1" fmla="*/ 1842177 w 1842177"/>
              <a:gd name="connsiteY1" fmla="*/ 1415371 h 2393667"/>
              <a:gd name="connsiteX2" fmla="*/ 700869 w 1842177"/>
              <a:gd name="connsiteY2" fmla="*/ 2393667 h 2393667"/>
              <a:gd name="connsiteX3" fmla="*/ 0 w 1842177"/>
              <a:gd name="connsiteY3" fmla="*/ 888339 h 2393667"/>
              <a:gd name="connsiteX4" fmla="*/ 946454 w 1842177"/>
              <a:gd name="connsiteY4" fmla="*/ 0 h 2393667"/>
              <a:gd name="connsiteX0" fmla="*/ 1132047 w 1842177"/>
              <a:gd name="connsiteY0" fmla="*/ 0 h 2402037"/>
              <a:gd name="connsiteX1" fmla="*/ 1842177 w 1842177"/>
              <a:gd name="connsiteY1" fmla="*/ 1423741 h 2402037"/>
              <a:gd name="connsiteX2" fmla="*/ 700869 w 1842177"/>
              <a:gd name="connsiteY2" fmla="*/ 2402037 h 2402037"/>
              <a:gd name="connsiteX3" fmla="*/ 0 w 1842177"/>
              <a:gd name="connsiteY3" fmla="*/ 896709 h 2402037"/>
              <a:gd name="connsiteX4" fmla="*/ 1132047 w 1842177"/>
              <a:gd name="connsiteY4" fmla="*/ 0 h 2402037"/>
              <a:gd name="connsiteX0" fmla="*/ 1132047 w 1780313"/>
              <a:gd name="connsiteY0" fmla="*/ 0 h 2402037"/>
              <a:gd name="connsiteX1" fmla="*/ 1780313 w 1780313"/>
              <a:gd name="connsiteY1" fmla="*/ 1398632 h 2402037"/>
              <a:gd name="connsiteX2" fmla="*/ 700869 w 1780313"/>
              <a:gd name="connsiteY2" fmla="*/ 2402037 h 2402037"/>
              <a:gd name="connsiteX3" fmla="*/ 0 w 1780313"/>
              <a:gd name="connsiteY3" fmla="*/ 896709 h 2402037"/>
              <a:gd name="connsiteX4" fmla="*/ 1132047 w 1780313"/>
              <a:gd name="connsiteY4" fmla="*/ 0 h 2402037"/>
              <a:gd name="connsiteX0" fmla="*/ 1152668 w 1780313"/>
              <a:gd name="connsiteY0" fmla="*/ 0 h 2402037"/>
              <a:gd name="connsiteX1" fmla="*/ 1780313 w 1780313"/>
              <a:gd name="connsiteY1" fmla="*/ 1398632 h 2402037"/>
              <a:gd name="connsiteX2" fmla="*/ 700869 w 1780313"/>
              <a:gd name="connsiteY2" fmla="*/ 2402037 h 2402037"/>
              <a:gd name="connsiteX3" fmla="*/ 0 w 1780313"/>
              <a:gd name="connsiteY3" fmla="*/ 896709 h 2402037"/>
              <a:gd name="connsiteX4" fmla="*/ 1152668 w 1780313"/>
              <a:gd name="connsiteY4" fmla="*/ 0 h 240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0313" h="2402037">
                <a:moveTo>
                  <a:pt x="1152668" y="0"/>
                </a:moveTo>
                <a:lnTo>
                  <a:pt x="1780313" y="1398632"/>
                </a:lnTo>
                <a:lnTo>
                  <a:pt x="700869" y="2402037"/>
                </a:lnTo>
                <a:lnTo>
                  <a:pt x="0" y="896709"/>
                </a:lnTo>
                <a:lnTo>
                  <a:pt x="1152668" y="0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5556439" y="3403310"/>
            <a:ext cx="0" cy="29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701604" y="3390999"/>
            <a:ext cx="0" cy="3155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5905151" y="3652825"/>
            <a:ext cx="44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d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H="1">
            <a:off x="5727348" y="5283265"/>
            <a:ext cx="9160" cy="43369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6176266" y="562393"/>
            <a:ext cx="844846" cy="1494274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flipV="1">
            <a:off x="4653196" y="607754"/>
            <a:ext cx="1540294" cy="890321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0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3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9" grpId="0"/>
      <p:bldP spid="84" grpId="0"/>
      <p:bldP spid="85" grpId="0"/>
      <p:bldP spid="129" grpId="0"/>
      <p:bldP spid="130" grpId="0"/>
      <p:bldP spid="131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6" grpId="0"/>
      <p:bldP spid="147" grpId="0"/>
      <p:bldP spid="148" grpId="0"/>
      <p:bldP spid="149" grpId="0"/>
      <p:bldP spid="10" grpId="0" animBg="1"/>
      <p:bldP spid="1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265152" cy="7022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11836" y="0"/>
            <a:ext cx="1176832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Сечения </a:t>
            </a: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цилиндра с проецирующей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плоскостью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пересечении цилиндра с проецирующей плоскостью образуются следующие фигуры сечения (рис.122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uz-Cyrl-U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цилиндрическая поверхность.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ось цилиндра.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секущая плоскость.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образуется окружность.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образуется эллипс 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образуется часть эллипса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ru-RU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образуются две параллельные прямые или прямоугольник.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97680" y="1307592"/>
            <a:ext cx="3630168" cy="43159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6096001" y="1005840"/>
            <a:ext cx="16763" cy="5001768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931742" y="668594"/>
            <a:ext cx="0" cy="583052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05172" y="99526"/>
            <a:ext cx="6894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B0F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00B0F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F0"/>
              </a:solidFill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2232865" y="2514636"/>
            <a:ext cx="7376509" cy="187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12621" y="1967711"/>
            <a:ext cx="68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2759653" y="2885456"/>
            <a:ext cx="6492503" cy="126828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51430">
            <a:off x="2038328" y="3675809"/>
            <a:ext cx="6894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B05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5358581" y="3526384"/>
            <a:ext cx="3411793" cy="296369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309583">
            <a:off x="4662127" y="6149597"/>
            <a:ext cx="68941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C00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FFC00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FFC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6933428" y="165237"/>
            <a:ext cx="6742" cy="4824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4983856" y="6514582"/>
            <a:ext cx="356105" cy="31602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200307" y="4170381"/>
            <a:ext cx="517484" cy="9693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1734115" y="2519427"/>
            <a:ext cx="446424" cy="24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78598" y="608220"/>
            <a:ext cx="480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214846" y="6232165"/>
            <a:ext cx="1898917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22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11916" y="1460881"/>
            <a:ext cx="36823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ISOCPEUR" panose="020B0604020202020204" pitchFamily="34" charset="0"/>
              </a:rPr>
              <a:t>4</a:t>
            </a:r>
            <a:r>
              <a:rPr lang="en-US" sz="2800" dirty="0" smtClean="0">
                <a:solidFill>
                  <a:srgbClr val="00B0F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B0F0"/>
              </a:solidFill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87579" y="4627040"/>
            <a:ext cx="39856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SOCPEUR" panose="020B0604020202020204" pitchFamily="34" charset="0"/>
              </a:rPr>
              <a:t>3</a:t>
            </a:r>
            <a:r>
              <a:rPr lang="en-US" sz="2800" dirty="0" smtClean="0">
                <a:solidFill>
                  <a:srgbClr val="FF000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31509" y="3125905"/>
            <a:ext cx="81690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ISOCPEUR" panose="020B0604020202020204" pitchFamily="34" charset="0"/>
              </a:rPr>
              <a:t>2</a:t>
            </a:r>
            <a:r>
              <a:rPr lang="en-US" sz="2800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31454" y="201255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75459" y="1046786"/>
            <a:ext cx="480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7942396" y="1645815"/>
            <a:ext cx="346140" cy="217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65546" y="2359188"/>
                <a:ext cx="61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46" y="2359188"/>
                <a:ext cx="6174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180476" y="1131147"/>
                <a:ext cx="8269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⊘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ц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76" y="1131147"/>
                <a:ext cx="82695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единительная линия 51"/>
          <p:cNvCxnSpPr/>
          <p:nvPr/>
        </p:nvCxnSpPr>
        <p:spPr>
          <a:xfrm flipH="1" flipV="1">
            <a:off x="3934688" y="1645815"/>
            <a:ext cx="725983" cy="47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/>
      <p:bldP spid="20" grpId="0" animBg="1"/>
      <p:bldP spid="22" grpId="0" animBg="1"/>
      <p:bldP spid="38" grpId="0"/>
      <p:bldP spid="41" grpId="0" animBg="1"/>
      <p:bldP spid="42" grpId="0" animBg="1"/>
      <p:bldP spid="43" grpId="0" animBg="1"/>
      <p:bldP spid="44" grpId="0"/>
      <p:bldP spid="45" grpId="0"/>
      <p:bldP spid="50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2108" y="2604411"/>
            <a:ext cx="119877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проекции сечения цилиндра с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фронтально-проецирующей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плоскостью Р и натуральный вид фигуры сечения (рис.123). </a:t>
            </a:r>
          </a:p>
        </p:txBody>
      </p:sp>
    </p:spTree>
    <p:extLst>
      <p:ext uri="{BB962C8B-B14F-4D97-AF65-F5344CB8AC3E}">
        <p14:creationId xmlns:p14="http://schemas.microsoft.com/office/powerpoint/2010/main" val="804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вал 18"/>
          <p:cNvSpPr/>
          <p:nvPr/>
        </p:nvSpPr>
        <p:spPr>
          <a:xfrm>
            <a:off x="7821944" y="4460269"/>
            <a:ext cx="2160000" cy="216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2272223" y="4473787"/>
            <a:ext cx="2531528" cy="2162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830205" y="1094123"/>
            <a:ext cx="2134994" cy="277312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179871" y="3867247"/>
            <a:ext cx="9284765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71604" y="3269078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32938" y="3282473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9" name="Дуга 8"/>
          <p:cNvSpPr/>
          <p:nvPr/>
        </p:nvSpPr>
        <p:spPr>
          <a:xfrm>
            <a:off x="2241883" y="99659"/>
            <a:ext cx="8386788" cy="7719702"/>
          </a:xfrm>
          <a:prstGeom prst="arc">
            <a:avLst>
              <a:gd name="adj1" fmla="val 10895085"/>
              <a:gd name="adj2" fmla="val 1980962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426009" y="3854194"/>
            <a:ext cx="0" cy="3096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497643" y="3871561"/>
            <a:ext cx="5943332" cy="685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369818" y="1476201"/>
            <a:ext cx="4425721" cy="241305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4626" y="3312698"/>
                <a:ext cx="811644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6" y="3312698"/>
                <a:ext cx="811644" cy="461665"/>
              </a:xfrm>
              <a:prstGeom prst="rect">
                <a:avLst/>
              </a:prstGeom>
              <a:blipFill>
                <a:blip r:embed="rId2"/>
                <a:stretch>
                  <a:fillRect b="-12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434161" y="6646271"/>
                <a:ext cx="570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161" y="6646271"/>
                <a:ext cx="570381" cy="461665"/>
              </a:xfrm>
              <a:prstGeom prst="rect">
                <a:avLst/>
              </a:prstGeom>
              <a:blipFill>
                <a:blip r:embed="rId3"/>
                <a:stretch>
                  <a:fillRect l="-2128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99437" y="3161356"/>
                <a:ext cx="570381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437" y="3161356"/>
                <a:ext cx="570381" cy="461665"/>
              </a:xfrm>
              <a:prstGeom prst="rect">
                <a:avLst/>
              </a:prstGeom>
              <a:blipFill>
                <a:blip r:embed="rId4"/>
                <a:stretch>
                  <a:fillRect b="-129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583705" y="995727"/>
                <a:ext cx="570381" cy="46166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ru-RU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705" y="995727"/>
                <a:ext cx="570381" cy="461665"/>
              </a:xfrm>
              <a:prstGeom prst="rect">
                <a:avLst/>
              </a:prstGeom>
              <a:blipFill>
                <a:blip r:embed="rId5"/>
                <a:stretch>
                  <a:fillRect b="-12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 flipH="1">
            <a:off x="7589016" y="5527566"/>
            <a:ext cx="2520000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898194" y="2497394"/>
            <a:ext cx="0" cy="17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endCxn id="19" idx="6"/>
          </p:cNvCxnSpPr>
          <p:nvPr/>
        </p:nvCxnSpPr>
        <p:spPr>
          <a:xfrm flipH="1">
            <a:off x="9981944" y="3894035"/>
            <a:ext cx="764" cy="164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821944" y="3773500"/>
            <a:ext cx="0" cy="17667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/>
          <p:cNvSpPr/>
          <p:nvPr/>
        </p:nvSpPr>
        <p:spPr>
          <a:xfrm>
            <a:off x="4830634" y="2318183"/>
            <a:ext cx="3209286" cy="3145408"/>
          </a:xfrm>
          <a:prstGeom prst="arc">
            <a:avLst>
              <a:gd name="adj1" fmla="val 10839832"/>
              <a:gd name="adj2" fmla="val 199249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Дуга 39"/>
          <p:cNvSpPr/>
          <p:nvPr/>
        </p:nvSpPr>
        <p:spPr>
          <a:xfrm>
            <a:off x="3574081" y="1179871"/>
            <a:ext cx="5703857" cy="5184173"/>
          </a:xfrm>
          <a:prstGeom prst="arc">
            <a:avLst>
              <a:gd name="adj1" fmla="val 10716206"/>
              <a:gd name="adj2" fmla="val 19958537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8144198" y="2797071"/>
            <a:ext cx="0" cy="34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2247851" y="3880643"/>
            <a:ext cx="0" cy="16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3574081" y="3867246"/>
            <a:ext cx="0" cy="27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4830634" y="3894035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2686763" y="3840460"/>
            <a:ext cx="0" cy="248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9660587" y="2053348"/>
            <a:ext cx="0" cy="42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3814208" y="696050"/>
            <a:ext cx="378848" cy="299677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080684" y="1043619"/>
            <a:ext cx="380750" cy="231061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5313272" y="2497394"/>
            <a:ext cx="378848" cy="299677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4497856" y="1555654"/>
            <a:ext cx="378848" cy="299677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4390852" y="3855945"/>
            <a:ext cx="0" cy="24528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2711134" y="4777292"/>
            <a:ext cx="694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2729383" y="6296566"/>
            <a:ext cx="698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Дуга 48"/>
          <p:cNvSpPr/>
          <p:nvPr/>
        </p:nvSpPr>
        <p:spPr>
          <a:xfrm>
            <a:off x="4380390" y="1855331"/>
            <a:ext cx="4045751" cy="3913073"/>
          </a:xfrm>
          <a:prstGeom prst="arc">
            <a:avLst>
              <a:gd name="adj1" fmla="val 10666205"/>
              <a:gd name="adj2" fmla="val 1992497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V="1">
            <a:off x="5002587" y="2068508"/>
            <a:ext cx="454039" cy="291892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3567592" y="4462624"/>
            <a:ext cx="53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567592" y="6636387"/>
            <a:ext cx="5328000" cy="44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2241883" y="3886186"/>
            <a:ext cx="259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428084" y="2949963"/>
                <a:ext cx="28018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84" y="2949963"/>
                <a:ext cx="280183" cy="276999"/>
              </a:xfrm>
              <a:prstGeom prst="rect">
                <a:avLst/>
              </a:prstGeom>
              <a:blipFill>
                <a:blip r:embed="rId6"/>
                <a:stretch>
                  <a:fillRect l="-17778" r="-222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10000533" y="1552026"/>
                <a:ext cx="3186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533" y="1552026"/>
                <a:ext cx="318649" cy="276999"/>
              </a:xfrm>
              <a:prstGeom prst="rect">
                <a:avLst/>
              </a:prstGeom>
              <a:blipFill>
                <a:blip r:embed="rId7"/>
                <a:stretch>
                  <a:fillRect l="-9615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930770" y="2487170"/>
                <a:ext cx="749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770" y="2487170"/>
                <a:ext cx="749324" cy="276999"/>
              </a:xfrm>
              <a:prstGeom prst="rect">
                <a:avLst/>
              </a:prstGeom>
              <a:blipFill>
                <a:blip r:embed="rId8"/>
                <a:stretch>
                  <a:fillRect l="-7317" t="-4444" r="-975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54757" y="1776349"/>
                <a:ext cx="7251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757" y="1776349"/>
                <a:ext cx="725162" cy="276999"/>
              </a:xfrm>
              <a:prstGeom prst="rect">
                <a:avLst/>
              </a:prstGeom>
              <a:blipFill>
                <a:blip r:embed="rId9"/>
                <a:stretch>
                  <a:fillRect l="-9244" t="-2174" r="-11765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8152992" y="3013938"/>
                <a:ext cx="749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992" y="3013938"/>
                <a:ext cx="749324" cy="276999"/>
              </a:xfrm>
              <a:prstGeom prst="rect">
                <a:avLst/>
              </a:prstGeom>
              <a:blipFill>
                <a:blip r:embed="rId10"/>
                <a:stretch>
                  <a:fillRect l="-8130" t="-2174" r="-9756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7502153" y="5211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ru-R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989719" y="5245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908030" y="407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</a:t>
            </a:r>
            <a:endParaRPr lang="ru-RU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869477" y="659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822116" y="4423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791191" y="6315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680640" y="4519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  <a:endParaRPr lang="ru-RU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9632929" y="617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863121" y="3509031"/>
                <a:ext cx="36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21" y="3509031"/>
                <a:ext cx="360612" cy="276999"/>
              </a:xfrm>
              <a:prstGeom prst="rect">
                <a:avLst/>
              </a:prstGeom>
              <a:blipFill>
                <a:blip r:embed="rId11"/>
                <a:stretch>
                  <a:fillRect l="-16949" t="-4444" r="-8475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893792" y="3498176"/>
                <a:ext cx="360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792" y="3498176"/>
                <a:ext cx="360612" cy="276999"/>
              </a:xfrm>
              <a:prstGeom prst="rect">
                <a:avLst/>
              </a:prstGeom>
              <a:blipFill>
                <a:blip r:embed="rId12"/>
                <a:stretch>
                  <a:fillRect l="-16949" t="-4444" r="-8475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204399" y="3925545"/>
                <a:ext cx="859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399" y="3925545"/>
                <a:ext cx="859146" cy="276999"/>
              </a:xfrm>
              <a:prstGeom prst="rect">
                <a:avLst/>
              </a:prstGeom>
              <a:blipFill>
                <a:blip r:embed="rId13"/>
                <a:stretch>
                  <a:fillRect l="-7092" t="-4444" r="-7801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893210" y="3427814"/>
                <a:ext cx="859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210" y="3427814"/>
                <a:ext cx="859146" cy="276999"/>
              </a:xfrm>
              <a:prstGeom prst="rect">
                <a:avLst/>
              </a:prstGeom>
              <a:blipFill>
                <a:blip r:embed="rId14"/>
                <a:stretch>
                  <a:fillRect l="-7092" t="-2174" r="-7801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356464" y="3522545"/>
                <a:ext cx="859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64" y="3522545"/>
                <a:ext cx="859146" cy="276999"/>
              </a:xfrm>
              <a:prstGeom prst="rect">
                <a:avLst/>
              </a:prstGeom>
              <a:blipFill>
                <a:blip r:embed="rId15"/>
                <a:stretch>
                  <a:fillRect l="-7143" t="-4444" r="-8571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243417" y="6289916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17" y="6289916"/>
                <a:ext cx="48596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78949" y="6267655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949" y="6267655"/>
                <a:ext cx="48596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573411" y="4462624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1" y="4462624"/>
                <a:ext cx="48596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786086" y="5212785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86" y="5212785"/>
                <a:ext cx="4859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873872" y="5135373"/>
                <a:ext cx="485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72" y="5135373"/>
                <a:ext cx="4859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378691" y="4449282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691" y="4449282"/>
                <a:ext cx="48596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368606" y="4383197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endParaRPr lang="ru-RU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06" y="4383197"/>
                <a:ext cx="48596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509373" y="6272422"/>
                <a:ext cx="485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373" y="6272422"/>
                <a:ext cx="48596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Овал 89"/>
          <p:cNvSpPr/>
          <p:nvPr/>
        </p:nvSpPr>
        <p:spPr>
          <a:xfrm>
            <a:off x="7746016" y="300987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9881678" y="18368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8075299" y="471122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7732452" y="544770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 flipH="1" flipV="1">
            <a:off x="8895592" y="4251960"/>
            <a:ext cx="6352" cy="2464999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H="1">
            <a:off x="2106757" y="5537719"/>
            <a:ext cx="55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Овал 99"/>
          <p:cNvSpPr/>
          <p:nvPr/>
        </p:nvSpPr>
        <p:spPr>
          <a:xfrm>
            <a:off x="9559836" y="200899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1" name="Овал 100"/>
          <p:cNvSpPr/>
          <p:nvPr/>
        </p:nvSpPr>
        <p:spPr>
          <a:xfrm>
            <a:off x="8092593" y="280596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" name="Овал 101"/>
          <p:cNvSpPr/>
          <p:nvPr/>
        </p:nvSpPr>
        <p:spPr>
          <a:xfrm>
            <a:off x="8074640" y="622342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3" name="Овал 102"/>
          <p:cNvSpPr/>
          <p:nvPr/>
        </p:nvSpPr>
        <p:spPr>
          <a:xfrm>
            <a:off x="9915200" y="544203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" name="Овал 103"/>
          <p:cNvSpPr/>
          <p:nvPr/>
        </p:nvSpPr>
        <p:spPr>
          <a:xfrm>
            <a:off x="8808790" y="240666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5" name="Овал 104"/>
          <p:cNvSpPr/>
          <p:nvPr/>
        </p:nvSpPr>
        <p:spPr>
          <a:xfrm>
            <a:off x="8818393" y="437951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8814474" y="654059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7" name="Овал 106"/>
          <p:cNvSpPr/>
          <p:nvPr/>
        </p:nvSpPr>
        <p:spPr>
          <a:xfrm>
            <a:off x="9573909" y="471122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8" name="Овал 107"/>
          <p:cNvSpPr/>
          <p:nvPr/>
        </p:nvSpPr>
        <p:spPr>
          <a:xfrm>
            <a:off x="9585600" y="621707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Овал 108"/>
          <p:cNvSpPr/>
          <p:nvPr/>
        </p:nvSpPr>
        <p:spPr>
          <a:xfrm>
            <a:off x="4765868" y="379411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Овал 109"/>
          <p:cNvSpPr/>
          <p:nvPr/>
        </p:nvSpPr>
        <p:spPr>
          <a:xfrm>
            <a:off x="2174982" y="381551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Овал 110"/>
          <p:cNvSpPr/>
          <p:nvPr/>
        </p:nvSpPr>
        <p:spPr>
          <a:xfrm>
            <a:off x="4288338" y="378080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/>
          <p:cNvSpPr/>
          <p:nvPr/>
        </p:nvSpPr>
        <p:spPr>
          <a:xfrm>
            <a:off x="3486559" y="380173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/>
          <p:cNvSpPr/>
          <p:nvPr/>
        </p:nvSpPr>
        <p:spPr>
          <a:xfrm>
            <a:off x="2622591" y="379524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7" name="Овал 116"/>
          <p:cNvSpPr/>
          <p:nvPr/>
        </p:nvSpPr>
        <p:spPr>
          <a:xfrm>
            <a:off x="4725654" y="545976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8" name="Овал 117"/>
          <p:cNvSpPr/>
          <p:nvPr/>
        </p:nvSpPr>
        <p:spPr>
          <a:xfrm>
            <a:off x="2189668" y="544598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/>
          <p:cNvSpPr/>
          <p:nvPr/>
        </p:nvSpPr>
        <p:spPr>
          <a:xfrm>
            <a:off x="4322203" y="62314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/>
          <p:cNvSpPr/>
          <p:nvPr/>
        </p:nvSpPr>
        <p:spPr>
          <a:xfrm>
            <a:off x="4327611" y="469449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1" name="Овал 120"/>
          <p:cNvSpPr/>
          <p:nvPr/>
        </p:nvSpPr>
        <p:spPr>
          <a:xfrm>
            <a:off x="2610381" y="467046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/>
          <p:cNvSpPr/>
          <p:nvPr/>
        </p:nvSpPr>
        <p:spPr>
          <a:xfrm>
            <a:off x="2604552" y="62210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3" name="Овал 122"/>
          <p:cNvSpPr/>
          <p:nvPr/>
        </p:nvSpPr>
        <p:spPr>
          <a:xfrm>
            <a:off x="3489479" y="4384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3525264" y="655328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Дуга 35"/>
          <p:cNvSpPr/>
          <p:nvPr/>
        </p:nvSpPr>
        <p:spPr>
          <a:xfrm>
            <a:off x="2725800" y="458261"/>
            <a:ext cx="7588201" cy="7002497"/>
          </a:xfrm>
          <a:prstGeom prst="arc">
            <a:avLst>
              <a:gd name="adj1" fmla="val 10948608"/>
              <a:gd name="adj2" fmla="val 19750239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4486" y="21230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большая ось эллипса.</a:t>
            </a:r>
          </a:p>
          <a:p>
            <a:pPr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3.4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малая ось эллипса.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289873" y="6247185"/>
            <a:ext cx="1730885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</a:t>
            </a:r>
            <a:r>
              <a:rPr lang="uz-Cyrl-UZ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3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8869477" y="947531"/>
            <a:ext cx="48206" cy="305684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0" grpId="0" animBg="1"/>
      <p:bldP spid="4" grpId="0" animBg="1"/>
      <p:bldP spid="6" grpId="0"/>
      <p:bldP spid="7" grpId="0"/>
      <p:bldP spid="9" grpId="0" animBg="1"/>
      <p:bldP spid="13" grpId="0" animBg="1"/>
      <p:bldP spid="14" grpId="0"/>
      <p:bldP spid="15" grpId="0" animBg="1"/>
      <p:bldP spid="16" grpId="0" animBg="1"/>
      <p:bldP spid="39" grpId="0" animBg="1"/>
      <p:bldP spid="40" grpId="0" animBg="1"/>
      <p:bldP spid="49" grpId="0" animBg="1"/>
      <p:bldP spid="62" grpId="0"/>
      <p:bldP spid="63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 animBg="1"/>
      <p:bldP spid="91" grpId="0" animBg="1"/>
      <p:bldP spid="92" grpId="0" animBg="1"/>
      <p:bldP spid="93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9496" y="523618"/>
            <a:ext cx="10753344" cy="588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Сечения конуса с проецирующей плоскостью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пересечении конуса с проецирующей плоскостью образуются следующие фигуры сечения (рис.124).</a:t>
            </a:r>
          </a:p>
          <a:p>
            <a:pPr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поверхность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конуса.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ось конуса.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секущая плоскость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образующая конуса.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угол наклона, образующей к оси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конуса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z-Cyrl-UZ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- угол наклона секущей плоскости  к оси конуса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1)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90</a:t>
            </a:r>
            <a:r>
              <a:rPr lang="ru-RU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образуется окружность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образуется эллипс.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образуется парабола.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образуется гипербола.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5)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образуются треугольник  или пересекающиеся  прямые.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6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ный треугольник 1"/>
          <p:cNvSpPr/>
          <p:nvPr/>
        </p:nvSpPr>
        <p:spPr>
          <a:xfrm>
            <a:off x="4059112" y="1372541"/>
            <a:ext cx="4122123" cy="4144095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7368009" y="4840272"/>
            <a:ext cx="81690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ISOCPEUR" panose="020B0604020202020204" pitchFamily="34" charset="0"/>
              </a:rPr>
              <a:t>4</a:t>
            </a:r>
            <a:r>
              <a:rPr lang="en-US" sz="2800" dirty="0" smtClean="0">
                <a:solidFill>
                  <a:srgbClr val="00B0F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B0F0"/>
              </a:solidFill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6096001" y="1005840"/>
            <a:ext cx="16763" cy="5001768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731697" y="4196157"/>
            <a:ext cx="0" cy="18114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04947" y="5943463"/>
            <a:ext cx="6894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B0F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00B0F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F0"/>
              </a:solidFill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4057758" y="2484797"/>
            <a:ext cx="3559194" cy="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43400" y="2019521"/>
            <a:ext cx="689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2759654" y="3208163"/>
            <a:ext cx="4857298" cy="94557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851430">
            <a:off x="2735494" y="3577205"/>
            <a:ext cx="6894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B05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6489201" y="2509469"/>
            <a:ext cx="1889366" cy="38753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309583">
            <a:off x="5620921" y="6105843"/>
            <a:ext cx="68941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C00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FFC00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FFC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7748468" y="5803482"/>
            <a:ext cx="6742" cy="48246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2749185" y="4099220"/>
            <a:ext cx="517484" cy="96937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552697" y="2506489"/>
            <a:ext cx="446424" cy="24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78598" y="608220"/>
            <a:ext cx="48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556379" y="5363492"/>
            <a:ext cx="1616277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24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2226" y="4137039"/>
            <a:ext cx="81690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SOCPEUR" panose="020B0604020202020204" pitchFamily="34" charset="0"/>
              </a:rPr>
              <a:t>3</a:t>
            </a:r>
            <a:r>
              <a:rPr lang="en-US" sz="2800" dirty="0" smtClean="0">
                <a:latin typeface="ISOCPEUR" panose="020B0604020202020204" pitchFamily="34" charset="0"/>
              </a:rPr>
              <a:t> </a:t>
            </a:r>
            <a:endParaRPr lang="ru-RU" sz="2800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72296" y="3024610"/>
            <a:ext cx="81690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ISOCPEUR" panose="020B0604020202020204" pitchFamily="34" charset="0"/>
              </a:rPr>
              <a:t>2</a:t>
            </a:r>
            <a:r>
              <a:rPr lang="en-US" sz="2800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69802" y="201952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ISOCPEUR" panose="020B0604020202020204" pitchFamily="34" charset="0"/>
              </a:rPr>
              <a:t>1</a:t>
            </a:r>
            <a:r>
              <a:rPr lang="en-US" sz="2800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96654" y="3157732"/>
            <a:ext cx="480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 </a:t>
            </a:r>
            <a:endParaRPr lang="ru-RU" sz="2800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7293469" y="3444588"/>
            <a:ext cx="346140" cy="217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65546" y="2359188"/>
                <a:ext cx="61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46" y="2359188"/>
                <a:ext cx="6174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652502" y="2600653"/>
                <a:ext cx="805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⊘</m:t>
                      </m:r>
                      <m:r>
                        <a:rPr lang="uz-Cyrl-UZ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502" y="2600653"/>
                <a:ext cx="80592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единительная линия 51"/>
          <p:cNvCxnSpPr/>
          <p:nvPr/>
        </p:nvCxnSpPr>
        <p:spPr>
          <a:xfrm flipH="1" flipV="1">
            <a:off x="4452162" y="2802462"/>
            <a:ext cx="725983" cy="47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4351362" y="1390664"/>
            <a:ext cx="1768761" cy="491135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821834" y="4788434"/>
            <a:ext cx="81690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  <a:latin typeface="ISOCPEUR" panose="020B0604020202020204" pitchFamily="34" charset="0"/>
              </a:rPr>
              <a:t>5</a:t>
            </a:r>
            <a:r>
              <a:rPr lang="en-US" sz="2800" dirty="0" smtClean="0">
                <a:solidFill>
                  <a:srgbClr val="00B0F0"/>
                </a:solidFill>
                <a:latin typeface="ISOCPEUR" panose="020B0604020202020204" pitchFamily="34" charset="0"/>
              </a:rPr>
              <a:t> </a:t>
            </a:r>
            <a:endParaRPr lang="ru-RU" sz="2800" dirty="0">
              <a:solidFill>
                <a:srgbClr val="00B0F0"/>
              </a:solidFill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08249" y="6040410"/>
            <a:ext cx="68941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00B0F0"/>
                </a:solidFill>
                <a:latin typeface="ISOCPEUR" panose="020B0604020202020204" pitchFamily="34" charset="0"/>
              </a:rPr>
              <a:t>Pv</a:t>
            </a:r>
            <a:r>
              <a:rPr lang="en-US" sz="2800" i="1" dirty="0" smtClean="0">
                <a:solidFill>
                  <a:srgbClr val="00B0F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F0"/>
              </a:solidFill>
              <a:latin typeface="ISOCPEUR" panose="020B0604020202020204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V="1">
            <a:off x="4293230" y="5974945"/>
            <a:ext cx="184723" cy="52719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28406" y="8946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ISOCPEUR" panose="020B0604020202020204" pitchFamily="34" charset="0"/>
              </a:rPr>
              <a:t>S’ </a:t>
            </a:r>
            <a:endParaRPr lang="ru-RU" sz="2800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5515199">
            <a:off x="6042488" y="164954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((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80749" y="1808275"/>
                <a:ext cx="291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749" y="1808275"/>
                <a:ext cx="291682" cy="461665"/>
              </a:xfrm>
              <a:prstGeom prst="rect">
                <a:avLst/>
              </a:prstGeom>
              <a:blipFill>
                <a:blip r:embed="rId4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3" grpId="0" animBg="1"/>
      <p:bldP spid="15" grpId="0"/>
      <p:bldP spid="20" grpId="0" animBg="1"/>
      <p:bldP spid="22" grpId="0" animBg="1"/>
      <p:bldP spid="38" grpId="0"/>
      <p:bldP spid="42" grpId="0" animBg="1"/>
      <p:bldP spid="43" grpId="0" animBg="1"/>
      <p:bldP spid="44" grpId="0"/>
      <p:bldP spid="45" grpId="0"/>
      <p:bldP spid="50" grpId="0"/>
      <p:bldP spid="51" grpId="0"/>
      <p:bldP spid="35" grpId="0" animBg="1"/>
      <p:bldP spid="36" grpId="0" animBg="1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17009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проекции сечения конуса с фронтально-проецирующей плоскостью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натуральный вид фигуры сечения (рис. 125).</a:t>
            </a:r>
          </a:p>
          <a:p>
            <a:pPr marL="630555" indent="-63055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5833" t="36222" r="33500" b="25852"/>
          <a:stretch/>
        </p:blipFill>
        <p:spPr>
          <a:xfrm>
            <a:off x="1938358" y="969264"/>
            <a:ext cx="7824216" cy="588873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672142" y="6232165"/>
            <a:ext cx="144162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25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763" y="120032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1,2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большая ось эллипса.</a:t>
            </a:r>
          </a:p>
          <a:p>
            <a:pPr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3.4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малая ось эллипса.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0980" y="393192"/>
            <a:ext cx="1175004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Поверхности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линейчатые могут быть образованы движением прямой линии. Линейчатые – поверхности, у которых образующие параллельные или пересекаются, являются развертывающимися. К ним относятся поверхности конуса, пирамиды, цилиндра и призмы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algn="just"/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Коническая 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поверхность</a:t>
            </a:r>
          </a:p>
          <a:p>
            <a:pPr algn="just"/>
            <a:r>
              <a:rPr lang="ru-RU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В </a:t>
            </a:r>
            <a:r>
              <a:rPr lang="ru-RU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общем случае коническая поверхность задается направляющей кривой линии и вершиной конуса (рис.112).</a:t>
            </a:r>
          </a:p>
        </p:txBody>
      </p:sp>
    </p:spTree>
    <p:extLst>
      <p:ext uri="{BB962C8B-B14F-4D97-AF65-F5344CB8AC3E}">
        <p14:creationId xmlns:p14="http://schemas.microsoft.com/office/powerpoint/2010/main" val="31850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086" y="110338"/>
            <a:ext cx="118318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 Определить проекции сечения сферы с фронтально проецирующей плоскостью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натуральный вид фигуры сечения (рис.126)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1" descr="Chiz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92" y="996696"/>
            <a:ext cx="6309360" cy="576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672142" y="6232165"/>
            <a:ext cx="144162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26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74720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20134" y="151302"/>
            <a:ext cx="11751732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Пересечения поверхностей с плоскостью общего положения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призмы с плоскостью общего положения 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179705" indent="342900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поверхность является многогранником, то в этом случае построение линии пересечения поверхности с плоскостью общего положения упрощается   </a:t>
            </a:r>
          </a:p>
          <a:p>
            <a:pPr algn="just">
              <a:spcAft>
                <a:spcPts val="0"/>
              </a:spcAft>
            </a:pP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Определить проекции сечения треугольной прямой  призмы с плоскостью общего положения и натуральный вид фигуры сечения (рис.127, рис.128).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Эта задача является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домашне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–графической работой (эпюр 7 и 8 ) студентов механического направления образования. Исходные чертежи, согласно варианта, студенты берут с наглядного стенда кафедры.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z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274320"/>
            <a:ext cx="5303520" cy="533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5524" y="5124135"/>
            <a:ext cx="118209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Задача решается в следующей последовательности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Определяют точки встречи плоскости с ребрами призмы.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Полученные точки соединяют между собой линией. Полученная фигура является результатом пересечения плоскости с призмой.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3) Способом совмещения определяют натуральный вид фигуры сечения.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240409" y="4861429"/>
            <a:ext cx="164679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27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hiz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32" y="219457"/>
            <a:ext cx="4742011" cy="645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258276" y="5979029"/>
            <a:ext cx="144162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28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Chiz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72" y="1281897"/>
            <a:ext cx="4636007" cy="511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3465" y="-42600"/>
            <a:ext cx="1147572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цилиндра с плоскостью общего положения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рис.129 приведен пространственный чертеж пересечения цилиндра с плоскостью общего положения . 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34348" y="6130763"/>
            <a:ext cx="1621052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29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3465" y="1151804"/>
            <a:ext cx="6096000" cy="5940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9705">
              <a:spcAft>
                <a:spcPts val="600"/>
              </a:spcAft>
            </a:pP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spcAft>
                <a:spcPts val="60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Пересечение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цилиндра с плоскостью общего положения определяется в следующей последовательности (рис.130)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поверхности цилиндра проводят несколько характерных   </a:t>
            </a:r>
          </a:p>
          <a:p>
            <a:pPr marL="179705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образующих.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Определяют точки встречи этих образующих с плоскостью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Соединяют найденные точки линией последовательно между собой и получают фронтальную проекцию фигуры сечения.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Способом совмещения определяют натуральный вид фигуры сечения.</a:t>
            </a: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4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iz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002"/>
            <a:ext cx="5385816" cy="667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82881" y="0"/>
            <a:ext cx="556869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>
              <a:spcAft>
                <a:spcPts val="600"/>
              </a:spcAft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>
              <a:spcAft>
                <a:spcPts val="600"/>
              </a:spcAf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Пересечение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цилиндра с плоскостью общего положения определяется в следующей последовательности (рис.130)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arenR"/>
              <a:tabLst>
                <a:tab pos="228600" algn="l"/>
              </a:tabLst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поверхности цилиндра проводят несколько характерных   </a:t>
            </a:r>
          </a:p>
          <a:p>
            <a:pPr marL="179705"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образующих.</a:t>
            </a:r>
          </a:p>
          <a:p>
            <a:pPr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Определяют точки встречи этих образующих с плоскостью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Соединяют найденные точки линией последовательно между собой и получают фронтальную проекцию фигуры сечения.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  <a:tabLst>
                <a:tab pos="228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Способом совмещения определяют натуральный вид фигуры сечения.</a:t>
            </a:r>
          </a:p>
          <a:p>
            <a:pPr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476059" y="6153340"/>
            <a:ext cx="1715941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</a:t>
            </a:r>
            <a:r>
              <a:rPr lang="en-US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30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0824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3797" y="286061"/>
            <a:ext cx="114574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i="1" dirty="0" smtClean="0">
                <a:latin typeface="ISOCPEUR" panose="020B0604020202020204" pitchFamily="34" charset="0"/>
              </a:rPr>
              <a:t>AB</a:t>
            </a:r>
            <a:r>
              <a:rPr lang="ru-RU" sz="4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– направляющая</a:t>
            </a:r>
          </a:p>
          <a:p>
            <a:r>
              <a:rPr lang="ru-RU" sz="4000" i="1" dirty="0" smtClean="0">
                <a:latin typeface="ISOCPEUR" panose="020B0604020202020204" pitchFamily="34" charset="0"/>
              </a:rPr>
              <a:t>L</a:t>
            </a:r>
            <a:r>
              <a:rPr lang="ru-RU" sz="4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– образующая </a:t>
            </a:r>
          </a:p>
          <a:p>
            <a:r>
              <a:rPr lang="ru-RU" sz="4000" i="1" dirty="0" smtClean="0">
                <a:latin typeface="ISOCPEUR" panose="020B0604020202020204" pitchFamily="34" charset="0"/>
              </a:rPr>
              <a:t>S</a:t>
            </a:r>
            <a:r>
              <a:rPr lang="ru-RU" sz="4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r>
              <a:rPr lang="ru-RU" sz="4000" i="1" dirty="0">
                <a:solidFill>
                  <a:srgbClr val="00B050"/>
                </a:solidFill>
                <a:latin typeface="ISOCPEUR" panose="020B0604020202020204" pitchFamily="34" charset="0"/>
              </a:rPr>
              <a:t>– вершина </a:t>
            </a:r>
            <a:r>
              <a:rPr lang="ru-RU" sz="40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конуса</a:t>
            </a:r>
          </a:p>
        </p:txBody>
      </p:sp>
      <p:cxnSp>
        <p:nvCxnSpPr>
          <p:cNvPr id="6" name="Прямая соединительная линия 5"/>
          <p:cNvCxnSpPr>
            <a:endCxn id="7" idx="2"/>
          </p:cNvCxnSpPr>
          <p:nvPr/>
        </p:nvCxnSpPr>
        <p:spPr>
          <a:xfrm flipH="1">
            <a:off x="5021035" y="1782394"/>
            <a:ext cx="4533506" cy="2866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уга 6"/>
          <p:cNvSpPr/>
          <p:nvPr/>
        </p:nvSpPr>
        <p:spPr>
          <a:xfrm rot="9650462">
            <a:off x="4998318" y="2563527"/>
            <a:ext cx="3600000" cy="3600000"/>
          </a:xfrm>
          <a:prstGeom prst="arc">
            <a:avLst>
              <a:gd name="adj1" fmla="val 13479245"/>
              <a:gd name="adj2" fmla="val 602798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5230761" y="1782394"/>
            <a:ext cx="4323781" cy="34680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endCxn id="7" idx="0"/>
          </p:cNvCxnSpPr>
          <p:nvPr/>
        </p:nvCxnSpPr>
        <p:spPr>
          <a:xfrm flipH="1">
            <a:off x="8423037" y="1782394"/>
            <a:ext cx="1123646" cy="33559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8013290" y="1782394"/>
            <a:ext cx="1533394" cy="39256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6912077" y="1782394"/>
            <a:ext cx="2634607" cy="439891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5850194" y="1782394"/>
            <a:ext cx="3704348" cy="41169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63215" y="2870079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L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962930" y="456535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9464852" y="176096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8351038" y="5083588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9029415" y="3244622"/>
            <a:ext cx="603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7714" y="4682086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B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582864" y="137869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S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93815" y="4104103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>
            <a:off x="8823960" y="3244622"/>
            <a:ext cx="74889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8013291" y="3244622"/>
            <a:ext cx="1569573" cy="1144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498061" y="5899355"/>
            <a:ext cx="2001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Рис. 112</a:t>
            </a:r>
            <a:endParaRPr lang="ru-RU" sz="36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 animBg="1"/>
      <p:bldP spid="15" grpId="0" animBg="1"/>
      <p:bldP spid="16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9728" y="289296"/>
            <a:ext cx="11835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Если направляющая ломаная линия, то образуется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пирамида </a:t>
            </a:r>
            <a:r>
              <a:rPr lang="ru-RU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(рис.113).</a:t>
            </a:r>
            <a:endParaRPr lang="ru-RU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2995587" y="1782394"/>
            <a:ext cx="4533506" cy="2866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>
            <a:off x="3746191" y="1782394"/>
            <a:ext cx="3782903" cy="373193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>
            <a:endCxn id="20" idx="7"/>
          </p:cNvCxnSpPr>
          <p:nvPr/>
        </p:nvCxnSpPr>
        <p:spPr>
          <a:xfrm flipH="1">
            <a:off x="5877202" y="1782394"/>
            <a:ext cx="1644033" cy="2807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9" idx="5"/>
            <a:endCxn id="21" idx="7"/>
          </p:cNvCxnSpPr>
          <p:nvPr/>
        </p:nvCxnSpPr>
        <p:spPr>
          <a:xfrm flipH="1">
            <a:off x="5956398" y="1853149"/>
            <a:ext cx="1575189" cy="37507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 flipV="1">
            <a:off x="3045482" y="4619351"/>
            <a:ext cx="700709" cy="92217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966977" y="456535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439403" y="176096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6954806" y="3244622"/>
            <a:ext cx="603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1982" y="4250920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B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68685" y="138827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S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4453" y="4242185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3715121" y="5518427"/>
            <a:ext cx="2241650" cy="17109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5846875" y="4619352"/>
            <a:ext cx="77213" cy="106606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3687767" y="546326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7497239" y="2707673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L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3018" y="5603913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F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3223" y="5373314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</a:t>
            </a:r>
            <a:endParaRPr lang="ru-RU" sz="3600" dirty="0"/>
          </a:p>
        </p:txBody>
      </p:sp>
      <p:sp>
        <p:nvSpPr>
          <p:cNvPr id="20" name="Овал 19"/>
          <p:cNvSpPr/>
          <p:nvPr/>
        </p:nvSpPr>
        <p:spPr>
          <a:xfrm>
            <a:off x="5785018" y="457408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864214" y="5588097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16762" y="6019645"/>
            <a:ext cx="2028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113</a:t>
            </a:r>
            <a:endParaRPr lang="ru-RU" sz="36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6" grpId="0" animBg="1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4314" y="153662"/>
            <a:ext cx="61782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Цилиндрическая поверхность.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5448" y="673531"/>
            <a:ext cx="119268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цилиндрическая поверхность задается направляющей и направлением образующей (рис.114).</a:t>
            </a:r>
          </a:p>
        </p:txBody>
      </p:sp>
      <p:sp>
        <p:nvSpPr>
          <p:cNvPr id="4" name="Дуга 3"/>
          <p:cNvSpPr/>
          <p:nvPr/>
        </p:nvSpPr>
        <p:spPr>
          <a:xfrm>
            <a:off x="8896219" y="1535806"/>
            <a:ext cx="2520000" cy="2520000"/>
          </a:xfrm>
          <a:prstGeom prst="arc">
            <a:avLst>
              <a:gd name="adj1" fmla="val 21117633"/>
              <a:gd name="adj2" fmla="val 10916627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уга 4"/>
          <p:cNvSpPr/>
          <p:nvPr/>
        </p:nvSpPr>
        <p:spPr>
          <a:xfrm>
            <a:off x="7054645" y="3880260"/>
            <a:ext cx="2520000" cy="2520000"/>
          </a:xfrm>
          <a:prstGeom prst="arc">
            <a:avLst>
              <a:gd name="adj1" fmla="val 21117633"/>
              <a:gd name="adj2" fmla="val 10959242"/>
            </a:avLst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6986039" y="503779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825205" y="272391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530477" y="4928101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1328461" y="258853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7076367" y="2767062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7130367" y="3156296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9551919" y="2642531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273156" y="3488821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7799708" y="3931164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7495883" y="3760913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8132341" y="4037819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8591370" y="4028990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9413114" y="3488821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9564839" y="3005952"/>
            <a:ext cx="1807502" cy="232473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81432" y="400485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3600" i="1" dirty="0">
                <a:latin typeface="ISOCPEUR" panose="020B0604020202020204" pitchFamily="34" charset="0"/>
              </a:rPr>
              <a:t>М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423" y="2095279"/>
            <a:ext cx="74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A</a:t>
            </a:r>
            <a:r>
              <a:rPr lang="uz-Cyrl-UZ" sz="28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22242" y="4575760"/>
            <a:ext cx="50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L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03893" y="191271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N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16219" y="2092188"/>
            <a:ext cx="551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3600" i="1" dirty="0" smtClean="0">
                <a:latin typeface="ISOCPEUR" panose="020B0604020202020204" pitchFamily="34" charset="0"/>
              </a:rPr>
              <a:t>В</a:t>
            </a:r>
            <a:r>
              <a:rPr lang="uz-Cyrl-UZ" sz="28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4224" y="4468453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3600" i="1" dirty="0" smtClean="0">
                <a:latin typeface="ISOCPEUR" panose="020B0604020202020204" pitchFamily="34" charset="0"/>
              </a:rPr>
              <a:t>В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65715" y="4495840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A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 flipH="1">
            <a:off x="10226789" y="4757370"/>
            <a:ext cx="6036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6380679" y="2517777"/>
            <a:ext cx="1452499" cy="17287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717011" y="2509497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336801" y="418932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229125" y="2023119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uz-Cyrl-UZ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Образующая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образующей</a:t>
            </a:r>
            <a:endParaRPr lang="uz-Cyrl-UZ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напрвляющая</a:t>
            </a:r>
            <a:r>
              <a:rPr lang="ru-RU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кривая линия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016762" y="6019645"/>
            <a:ext cx="2207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 114</a:t>
            </a:r>
            <a:endParaRPr lang="ru-RU" sz="36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617" y="51855"/>
            <a:ext cx="11740896" cy="107721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направляющая ломаная линия, то образуется призма (рис.115).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16762" y="6019645"/>
            <a:ext cx="2028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Рис. 115</a:t>
            </a:r>
            <a:endParaRPr lang="ru-RU" sz="3600" i="1" dirty="0">
              <a:solidFill>
                <a:schemeClr val="accent6">
                  <a:lumMod val="75000"/>
                </a:schemeClr>
              </a:solidFill>
              <a:latin typeface="ISOCPEUR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3310360" y="2855614"/>
            <a:ext cx="2176001" cy="21056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 flipV="1">
            <a:off x="5461696" y="2856837"/>
            <a:ext cx="951184" cy="3092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17159" y="4147229"/>
            <a:ext cx="5469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B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6373937" y="3164640"/>
            <a:ext cx="2120839" cy="795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2795928" y="2847325"/>
            <a:ext cx="1659946" cy="14834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277931" y="3165378"/>
            <a:ext cx="2125985" cy="209788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7210219" y="2461861"/>
            <a:ext cx="1866878" cy="224097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7229788" y="3196514"/>
            <a:ext cx="1862249" cy="227972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9096188" y="2425404"/>
            <a:ext cx="4862" cy="77111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7224481" y="4647564"/>
            <a:ext cx="11809" cy="7622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4258657" y="5271549"/>
            <a:ext cx="2958230" cy="17069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3296597" y="4954022"/>
            <a:ext cx="951184" cy="30923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5412462" y="2815372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6307703" y="3117664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3266448" y="4914598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9046954" y="2393773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181672" y="4615994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7176617" y="5390269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Овал 21"/>
          <p:cNvSpPr/>
          <p:nvPr/>
        </p:nvSpPr>
        <p:spPr>
          <a:xfrm>
            <a:off x="4215796" y="5224447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/>
          <p:cNvSpPr/>
          <p:nvPr/>
        </p:nvSpPr>
        <p:spPr>
          <a:xfrm>
            <a:off x="2732339" y="4291303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233382" y="4134213"/>
            <a:ext cx="46198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uz-Cyrl-UZ" sz="3600" i="1" dirty="0">
                <a:latin typeface="ISOCPEUR" panose="020B0604020202020204" pitchFamily="34" charset="0"/>
              </a:rPr>
              <a:t>М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4062" y="2291621"/>
            <a:ext cx="76306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A</a:t>
            </a:r>
            <a:r>
              <a:rPr lang="uz-Cyrl-UZ" sz="28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7178" y="2203829"/>
            <a:ext cx="52120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N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046954" y="1799714"/>
            <a:ext cx="55175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uz-Cyrl-UZ" sz="3600" i="1" dirty="0" smtClean="0">
                <a:latin typeface="ISOCPEUR" panose="020B0604020202020204" pitchFamily="34" charset="0"/>
              </a:rPr>
              <a:t>В</a:t>
            </a:r>
            <a:r>
              <a:rPr lang="uz-Cyrl-UZ" sz="28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9143" y="4718082"/>
            <a:ext cx="46198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A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8415972" y="3173553"/>
            <a:ext cx="67606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387809" y="2821108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9205891" y="2763501"/>
            <a:ext cx="7741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D</a:t>
            </a:r>
            <a:r>
              <a:rPr lang="uz-Cyrl-UZ" sz="28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27562" y="5231018"/>
            <a:ext cx="68156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E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87358" y="2539575"/>
            <a:ext cx="7677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E</a:t>
            </a:r>
            <a:r>
              <a:rPr lang="uz-Cyrl-UZ" sz="28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791" y="5294743"/>
            <a:ext cx="6837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D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9058188" y="3125953"/>
            <a:ext cx="98469" cy="788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2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/>
      <p:bldP spid="30" grpId="0" animBg="1"/>
      <p:bldP spid="31" grpId="0"/>
      <p:bldP spid="32" grpId="0"/>
      <p:bldP spid="33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312" y="0"/>
            <a:ext cx="1182319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Линейчатые поверхности, образующие которых скрещиваются, называются не развертывающимися. К ним относятся цилиндроид, коноид, гиперболический параболоид или косая плоскость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Поверхности </a:t>
            </a: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плоскостью 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параллелизма.</a:t>
            </a:r>
          </a:p>
          <a:p>
            <a:r>
              <a:rPr lang="ru-RU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Цилиндроид.Поверхность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называемая цилиндроидом, образуется при перемещении прямой линии, во всех своих положениях сохраняющей параллельность некоторой заданной плоскости (плоскости параллелизма) и пересекающей две кривые линии (две направляющие) (рис.116).</a:t>
            </a:r>
          </a:p>
        </p:txBody>
      </p:sp>
    </p:spTree>
    <p:extLst>
      <p:ext uri="{BB962C8B-B14F-4D97-AF65-F5344CB8AC3E}">
        <p14:creationId xmlns:p14="http://schemas.microsoft.com/office/powerpoint/2010/main" val="40270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уга 1"/>
          <p:cNvSpPr/>
          <p:nvPr/>
        </p:nvSpPr>
        <p:spPr>
          <a:xfrm rot="9650462">
            <a:off x="798190" y="2506155"/>
            <a:ext cx="4511348" cy="3026001"/>
          </a:xfrm>
          <a:prstGeom prst="arc">
            <a:avLst>
              <a:gd name="adj1" fmla="val 2544767"/>
              <a:gd name="adj2" fmla="val 7730732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6300164" y="2994811"/>
            <a:ext cx="4729430" cy="1116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>
            <a:stCxn id="17" idx="5"/>
            <a:endCxn id="89" idx="0"/>
          </p:cNvCxnSpPr>
          <p:nvPr/>
        </p:nvCxnSpPr>
        <p:spPr>
          <a:xfrm>
            <a:off x="1434436" y="3308708"/>
            <a:ext cx="267015" cy="5617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642933" y="193244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D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63" y="3854309"/>
            <a:ext cx="502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678721" y="3072063"/>
            <a:ext cx="334614" cy="7303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996946" y="2847675"/>
            <a:ext cx="393755" cy="8584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2390701" y="2624196"/>
            <a:ext cx="399815" cy="103145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813250" y="2506643"/>
            <a:ext cx="400472" cy="11641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3227858" y="2486657"/>
            <a:ext cx="390870" cy="123358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94" idx="0"/>
            <a:endCxn id="88" idx="5"/>
          </p:cNvCxnSpPr>
          <p:nvPr/>
        </p:nvCxnSpPr>
        <p:spPr>
          <a:xfrm>
            <a:off x="3658056" y="2361812"/>
            <a:ext cx="496740" cy="15726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96954" y="328051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P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84701" y="333879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5588" y="2951203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4294594" y="4293196"/>
            <a:ext cx="1106161" cy="88365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354308" y="3224368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377331" y="4849406"/>
            <a:ext cx="291676" cy="4801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678754" y="4733489"/>
            <a:ext cx="283488" cy="4646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962242" y="4532777"/>
            <a:ext cx="337240" cy="5567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2299482" y="4476458"/>
            <a:ext cx="288567" cy="48934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2588049" y="4389285"/>
            <a:ext cx="331239" cy="5247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2919288" y="4322461"/>
            <a:ext cx="381483" cy="5454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3300771" y="4338528"/>
            <a:ext cx="361043" cy="5065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3642676" y="4423102"/>
            <a:ext cx="463892" cy="4044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17039" y="5086708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9723" y="4760809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0400" y="4416083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65084" y="4179212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d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4266076" y="2743695"/>
            <a:ext cx="11979" cy="156656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385455" y="3325516"/>
            <a:ext cx="0" cy="184446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олилиния 31"/>
          <p:cNvSpPr/>
          <p:nvPr/>
        </p:nvSpPr>
        <p:spPr>
          <a:xfrm>
            <a:off x="4271563" y="2751464"/>
            <a:ext cx="1111770" cy="583610"/>
          </a:xfrm>
          <a:custGeom>
            <a:avLst/>
            <a:gdLst>
              <a:gd name="connsiteX0" fmla="*/ 0 w 1609344"/>
              <a:gd name="connsiteY0" fmla="*/ 0 h 896112"/>
              <a:gd name="connsiteX1" fmla="*/ 374904 w 1609344"/>
              <a:gd name="connsiteY1" fmla="*/ 146304 h 896112"/>
              <a:gd name="connsiteX2" fmla="*/ 713232 w 1609344"/>
              <a:gd name="connsiteY2" fmla="*/ 475488 h 896112"/>
              <a:gd name="connsiteX3" fmla="*/ 1225296 w 1609344"/>
              <a:gd name="connsiteY3" fmla="*/ 850392 h 896112"/>
              <a:gd name="connsiteX4" fmla="*/ 1609344 w 1609344"/>
              <a:gd name="connsiteY4" fmla="*/ 896112 h 89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9344" h="896112">
                <a:moveTo>
                  <a:pt x="0" y="0"/>
                </a:moveTo>
                <a:cubicBezTo>
                  <a:pt x="128016" y="33528"/>
                  <a:pt x="256032" y="67056"/>
                  <a:pt x="374904" y="146304"/>
                </a:cubicBezTo>
                <a:cubicBezTo>
                  <a:pt x="493776" y="225552"/>
                  <a:pt x="571500" y="358140"/>
                  <a:pt x="713232" y="475488"/>
                </a:cubicBezTo>
                <a:cubicBezTo>
                  <a:pt x="854964" y="592836"/>
                  <a:pt x="1075944" y="780288"/>
                  <a:pt x="1225296" y="850392"/>
                </a:cubicBezTo>
                <a:cubicBezTo>
                  <a:pt x="1374648" y="920496"/>
                  <a:pt x="1502664" y="882396"/>
                  <a:pt x="1609344" y="896112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520976" y="4297220"/>
            <a:ext cx="3717015" cy="4130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1210841" y="5505150"/>
            <a:ext cx="4375912" cy="338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5383495" y="5156908"/>
            <a:ext cx="206050" cy="34824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 flipV="1">
            <a:off x="525091" y="4338529"/>
            <a:ext cx="690698" cy="116662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239052" y="4296627"/>
            <a:ext cx="645690" cy="7939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4896954" y="4325688"/>
            <a:ext cx="490030" cy="834731"/>
          </a:xfrm>
          <a:prstGeom prst="line">
            <a:avLst/>
          </a:prstGeom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44149">
            <a:off x="4314147" y="44950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P</a:t>
            </a:r>
            <a:r>
              <a:rPr lang="en-US" i="1" dirty="0" smtClean="0">
                <a:latin typeface="ISOCPEUR" panose="020B0604020202020204" pitchFamily="34" charset="0"/>
              </a:rPr>
              <a:t>H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27303" y="5058532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1" name="Дуга 40"/>
          <p:cNvSpPr/>
          <p:nvPr/>
        </p:nvSpPr>
        <p:spPr>
          <a:xfrm rot="9650462">
            <a:off x="6570534" y="1136500"/>
            <a:ext cx="4511348" cy="3026001"/>
          </a:xfrm>
          <a:prstGeom prst="arc">
            <a:avLst>
              <a:gd name="adj1" fmla="val 2544767"/>
              <a:gd name="adj2" fmla="val 7730732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>
            <a:stCxn id="70" idx="3"/>
            <a:endCxn id="72" idx="5"/>
          </p:cNvCxnSpPr>
          <p:nvPr/>
        </p:nvCxnSpPr>
        <p:spPr>
          <a:xfrm>
            <a:off x="7118697" y="1998430"/>
            <a:ext cx="351345" cy="63468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7403158" y="1732991"/>
            <a:ext cx="360818" cy="7591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7747587" y="1537397"/>
            <a:ext cx="434628" cy="9232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8081791" y="1268361"/>
            <a:ext cx="493941" cy="11416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8526644" y="1130039"/>
            <a:ext cx="524768" cy="13756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8945329" y="1103584"/>
            <a:ext cx="445940" cy="14021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endCxn id="79" idx="5"/>
          </p:cNvCxnSpPr>
          <p:nvPr/>
        </p:nvCxnSpPr>
        <p:spPr>
          <a:xfrm>
            <a:off x="9388875" y="982297"/>
            <a:ext cx="516562" cy="16418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70" idx="4"/>
          </p:cNvCxnSpPr>
          <p:nvPr/>
        </p:nvCxnSpPr>
        <p:spPr>
          <a:xfrm flipH="1">
            <a:off x="7149795" y="2012900"/>
            <a:ext cx="2092" cy="1518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7436699" y="2679321"/>
            <a:ext cx="0" cy="1405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79" idx="0"/>
          </p:cNvCxnSpPr>
          <p:nvPr/>
        </p:nvCxnSpPr>
        <p:spPr>
          <a:xfrm flipH="1">
            <a:off x="9860196" y="2532012"/>
            <a:ext cx="7058" cy="966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9384174" y="1053037"/>
            <a:ext cx="9400" cy="2113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7127972" y="3539128"/>
            <a:ext cx="291676" cy="48018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7429395" y="3423211"/>
            <a:ext cx="283488" cy="4646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7773296" y="3302744"/>
            <a:ext cx="276827" cy="4764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8081791" y="3243170"/>
            <a:ext cx="256899" cy="41235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8428142" y="3166623"/>
            <a:ext cx="241787" cy="4371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8737102" y="3135455"/>
            <a:ext cx="314310" cy="4222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9077974" y="3132400"/>
            <a:ext cx="334481" cy="4024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9393317" y="3112824"/>
            <a:ext cx="463892" cy="40445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212432" y="3901430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10621" y="3383301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62695" y="3220824"/>
            <a:ext cx="317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386451" y="2926588"/>
            <a:ext cx="31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ISOCPEUR" panose="020B0604020202020204" pitchFamily="34" charset="0"/>
              </a:rPr>
              <a:t>d 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629510" y="381446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P</a:t>
            </a:r>
            <a:r>
              <a:rPr lang="en-US" i="1" dirty="0" smtClean="0">
                <a:latin typeface="ISOCPEUR" panose="020B0604020202020204" pitchFamily="34" charset="0"/>
              </a:rPr>
              <a:t>H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7104949" y="1914090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9361759" y="1002004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7389914" y="2548773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3" name="Дуга 72"/>
          <p:cNvSpPr/>
          <p:nvPr/>
        </p:nvSpPr>
        <p:spPr>
          <a:xfrm rot="10546151">
            <a:off x="6217712" y="3157851"/>
            <a:ext cx="5274396" cy="2092620"/>
          </a:xfrm>
          <a:prstGeom prst="arc">
            <a:avLst>
              <a:gd name="adj1" fmla="val 1567566"/>
              <a:gd name="adj2" fmla="val 722600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Дуга 73"/>
          <p:cNvSpPr/>
          <p:nvPr/>
        </p:nvSpPr>
        <p:spPr>
          <a:xfrm rot="10546151">
            <a:off x="6847599" y="3507542"/>
            <a:ext cx="5274396" cy="2092620"/>
          </a:xfrm>
          <a:prstGeom prst="arc">
            <a:avLst>
              <a:gd name="adj1" fmla="val 1125740"/>
              <a:gd name="adj2" fmla="val 6836459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7382429" y="3972825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Овал 75"/>
          <p:cNvSpPr/>
          <p:nvPr/>
        </p:nvSpPr>
        <p:spPr>
          <a:xfrm>
            <a:off x="7098081" y="3482434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7" name="Овал 76"/>
          <p:cNvSpPr/>
          <p:nvPr/>
        </p:nvSpPr>
        <p:spPr>
          <a:xfrm>
            <a:off x="9338327" y="3076749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8" name="Овал 77"/>
          <p:cNvSpPr/>
          <p:nvPr/>
        </p:nvSpPr>
        <p:spPr>
          <a:xfrm>
            <a:off x="9819414" y="3474667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>
            <a:off x="11029594" y="1756792"/>
            <a:ext cx="9832" cy="1245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11006508" y="2988599"/>
            <a:ext cx="877900" cy="853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724983" y="136164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P</a:t>
            </a:r>
            <a:r>
              <a:rPr lang="en-US" i="1" dirty="0">
                <a:latin typeface="ISOCPEUR" panose="020B0604020202020204" pitchFamily="34" charset="0"/>
              </a:rPr>
              <a:t>V</a:t>
            </a:r>
            <a:endParaRPr lang="ru-RU" i="1" dirty="0">
              <a:latin typeface="ISOCPEUR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45847" y="2535955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84" name="Прямая соединительная линия 83"/>
          <p:cNvCxnSpPr>
            <a:stCxn id="17" idx="4"/>
          </p:cNvCxnSpPr>
          <p:nvPr/>
        </p:nvCxnSpPr>
        <p:spPr>
          <a:xfrm flipH="1">
            <a:off x="1399154" y="3323178"/>
            <a:ext cx="2092" cy="15189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>
            <a:stCxn id="89" idx="4"/>
          </p:cNvCxnSpPr>
          <p:nvPr/>
        </p:nvCxnSpPr>
        <p:spPr>
          <a:xfrm flipH="1">
            <a:off x="1701298" y="3969291"/>
            <a:ext cx="153" cy="1437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4102805" y="3859529"/>
            <a:ext cx="7058" cy="966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3633533" y="2363315"/>
            <a:ext cx="9400" cy="2113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Овал 87"/>
          <p:cNvSpPr/>
          <p:nvPr/>
        </p:nvSpPr>
        <p:spPr>
          <a:xfrm>
            <a:off x="4062612" y="384229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Овал 88"/>
          <p:cNvSpPr/>
          <p:nvPr/>
        </p:nvSpPr>
        <p:spPr>
          <a:xfrm>
            <a:off x="1654513" y="3870481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/>
          <p:cNvSpPr/>
          <p:nvPr/>
        </p:nvSpPr>
        <p:spPr>
          <a:xfrm>
            <a:off x="1612982" y="5289413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3597794" y="4389285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4050607" y="4780074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Овал 92"/>
          <p:cNvSpPr/>
          <p:nvPr/>
        </p:nvSpPr>
        <p:spPr>
          <a:xfrm>
            <a:off x="1347440" y="4792712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Овал 93"/>
          <p:cNvSpPr/>
          <p:nvPr/>
        </p:nvSpPr>
        <p:spPr>
          <a:xfrm>
            <a:off x="3611118" y="2361812"/>
            <a:ext cx="93876" cy="98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Дуга 95"/>
          <p:cNvSpPr/>
          <p:nvPr/>
        </p:nvSpPr>
        <p:spPr>
          <a:xfrm rot="10800000">
            <a:off x="733641" y="3668243"/>
            <a:ext cx="4511348" cy="3026001"/>
          </a:xfrm>
          <a:prstGeom prst="arc">
            <a:avLst>
              <a:gd name="adj1" fmla="val 2544767"/>
              <a:gd name="adj2" fmla="val 7730732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Дуга 96"/>
          <p:cNvSpPr/>
          <p:nvPr/>
        </p:nvSpPr>
        <p:spPr>
          <a:xfrm rot="10469571">
            <a:off x="929278" y="4837998"/>
            <a:ext cx="5274396" cy="2092620"/>
          </a:xfrm>
          <a:prstGeom prst="arc">
            <a:avLst>
              <a:gd name="adj1" fmla="val 1300178"/>
              <a:gd name="adj2" fmla="val 7226005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Дуга 97"/>
          <p:cNvSpPr/>
          <p:nvPr/>
        </p:nvSpPr>
        <p:spPr>
          <a:xfrm rot="11340000">
            <a:off x="6729536" y="2498944"/>
            <a:ext cx="5274396" cy="2092620"/>
          </a:xfrm>
          <a:prstGeom prst="arc">
            <a:avLst>
              <a:gd name="adj1" fmla="val 1068164"/>
              <a:gd name="adj2" fmla="val 6544544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Дуга 98"/>
          <p:cNvSpPr/>
          <p:nvPr/>
        </p:nvSpPr>
        <p:spPr>
          <a:xfrm rot="10860000">
            <a:off x="388522" y="4344100"/>
            <a:ext cx="5249926" cy="4836457"/>
          </a:xfrm>
          <a:prstGeom prst="arc">
            <a:avLst>
              <a:gd name="adj1" fmla="val 2874660"/>
              <a:gd name="adj2" fmla="val 6248677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TextBox 111"/>
          <p:cNvSpPr txBox="1"/>
          <p:nvPr/>
        </p:nvSpPr>
        <p:spPr>
          <a:xfrm>
            <a:off x="7359082" y="2421168"/>
            <a:ext cx="462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809954" y="2289076"/>
            <a:ext cx="49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66368" y="1547710"/>
            <a:ext cx="492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370369" y="648666"/>
            <a:ext cx="522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d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9813253" y="253201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6875104" y="6087576"/>
            <a:ext cx="2028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i="1" dirty="0" smtClean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Рис. 11</a:t>
            </a:r>
            <a:r>
              <a:rPr lang="en-US" sz="3600" i="1" dirty="0" smtClean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6</a:t>
            </a:r>
            <a:endParaRPr lang="ru-RU" sz="3600" i="1" dirty="0">
              <a:solidFill>
                <a:schemeClr val="accent6">
                  <a:lumMod val="75000"/>
                </a:schemeClr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  <p:bldP spid="13" grpId="0"/>
      <p:bldP spid="14" grpId="0"/>
      <p:bldP spid="15" grpId="0"/>
      <p:bldP spid="17" grpId="0" animBg="1"/>
      <p:bldP spid="26" grpId="0"/>
      <p:bldP spid="27" grpId="0"/>
      <p:bldP spid="28" grpId="0"/>
      <p:bldP spid="29" grpId="0"/>
      <p:bldP spid="32" grpId="0" animBg="1"/>
      <p:bldP spid="39" grpId="0"/>
      <p:bldP spid="40" grpId="0"/>
      <p:bldP spid="41" grpId="0" animBg="1"/>
      <p:bldP spid="65" grpId="0"/>
      <p:bldP spid="66" grpId="0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2" grpId="0"/>
      <p:bldP spid="83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12" grpId="0"/>
      <p:bldP spid="113" grpId="0"/>
      <p:bldP spid="114" grpId="0"/>
      <p:bldP spid="115" grpId="0"/>
      <p:bldP spid="7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1412</Words>
  <Application>Microsoft Office PowerPoint</Application>
  <PresentationFormat>Широкоэкранный</PresentationFormat>
  <Paragraphs>293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ISOCPEUR</vt:lpstr>
      <vt:lpstr>Symbol</vt:lpstr>
      <vt:lpstr>Times New Roman</vt:lpstr>
      <vt:lpstr>Тема Office</vt:lpstr>
      <vt:lpstr>13–ЛЕКЦИЯ. Поверхности. Классификация поверхностей.  Поверхности  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Пересечение поверхности с плоскостью частного положения. Пересечение поверхностей с плоскостью общего положения.      Пересечение поверхностей с плоскостью частного положения. Пересечение призмы с плоскостью частного положения.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15–ЛЕКЦИЯ. Поверхности. Классификация поверхностей.  Поверхности</dc:title>
  <dc:creator>Пользователь Windows</dc:creator>
  <cp:lastModifiedBy>Азизбек</cp:lastModifiedBy>
  <cp:revision>17</cp:revision>
  <dcterms:created xsi:type="dcterms:W3CDTF">2022-10-29T16:07:54Z</dcterms:created>
  <dcterms:modified xsi:type="dcterms:W3CDTF">2023-12-07T08:20:09Z</dcterms:modified>
</cp:coreProperties>
</file>