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96" y="2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25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8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94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23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3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7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04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34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BAF3-F390-4DA6-9255-83A5CDFE26D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D20C-7BA7-416A-9882-D23D771910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56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20665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52" y="393192"/>
            <a:ext cx="10735056" cy="1544638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– ЛЕКЦИЯ .</a:t>
            </a:r>
            <a:r>
              <a:rPr lang="ru-RU" sz="4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Взаимное пересечение поверхностей вращения. Способ вспомогательных секущих сфер.</a:t>
            </a:r>
            <a:endParaRPr lang="ru-RU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6032" y="2193862"/>
            <a:ext cx="11640312" cy="1655762"/>
          </a:xfrm>
        </p:spPr>
        <p:txBody>
          <a:bodyPr>
            <a:noAutofit/>
          </a:bodyPr>
          <a:lstStyle/>
          <a:p>
            <a:pPr algn="just"/>
            <a:r>
              <a:rPr lang="ru-RU" sz="3000" dirty="0" smtClean="0"/>
              <a:t>  При построении линии пересечения двух поверхностей вращения прежде всего определяют главные ее точки: точки пересечений главных меридианов, экваторов, высшую и низшую точки по отношению к плоскости уровня. После этого определяют другие промежуточные точки.</a:t>
            </a:r>
          </a:p>
          <a:p>
            <a:pPr algn="just"/>
            <a:r>
              <a:rPr lang="ru-RU" sz="3000" dirty="0"/>
              <a:t> </a:t>
            </a:r>
            <a:r>
              <a:rPr lang="ru-RU" sz="3000" dirty="0" smtClean="0"/>
              <a:t>  Для определения точек линии пересечения двух поверхностей вращения пользуются вспомогательными секущими поверхностями – посредниками, плоскими и сферическими. Их выбирают так, чтобы они пересекали каждую из поверхностей по простейшим линиям, т.е. параллелям поверхностей вращения.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83009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Дуга 57"/>
          <p:cNvSpPr/>
          <p:nvPr/>
        </p:nvSpPr>
        <p:spPr>
          <a:xfrm flipV="1">
            <a:off x="2845877" y="2154412"/>
            <a:ext cx="3744000" cy="3744000"/>
          </a:xfrm>
          <a:prstGeom prst="arc">
            <a:avLst>
              <a:gd name="adj1" fmla="val 3790872"/>
              <a:gd name="adj2" fmla="val 14524485"/>
            </a:avLst>
          </a:prstGeom>
          <a:solidFill>
            <a:schemeClr val="bg1"/>
          </a:solidFill>
          <a:ln w="571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/>
          <p:cNvCxnSpPr>
            <a:endCxn id="33" idx="7"/>
          </p:cNvCxnSpPr>
          <p:nvPr/>
        </p:nvCxnSpPr>
        <p:spPr>
          <a:xfrm flipH="1">
            <a:off x="5617073" y="1287687"/>
            <a:ext cx="504294" cy="104736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502920" y="0"/>
            <a:ext cx="11603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Пересечения конуса с сферой приведено на рис.139.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771871" y="5856711"/>
            <a:ext cx="1632004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139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V="1">
            <a:off x="6114288" y="1024128"/>
            <a:ext cx="0" cy="546811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endCxn id="32" idx="5"/>
          </p:cNvCxnSpPr>
          <p:nvPr/>
        </p:nvCxnSpPr>
        <p:spPr>
          <a:xfrm flipV="1">
            <a:off x="3594610" y="5718379"/>
            <a:ext cx="296664" cy="59096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583362" y="6300216"/>
            <a:ext cx="507600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102814" y="1297666"/>
            <a:ext cx="2531153" cy="500255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3924372" y="2277557"/>
            <a:ext cx="1709928" cy="3310128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Дуга 56"/>
          <p:cNvSpPr/>
          <p:nvPr/>
        </p:nvSpPr>
        <p:spPr>
          <a:xfrm flipV="1">
            <a:off x="2892343" y="2180490"/>
            <a:ext cx="3744000" cy="3744000"/>
          </a:xfrm>
          <a:prstGeom prst="arc">
            <a:avLst>
              <a:gd name="adj1" fmla="val 14354717"/>
              <a:gd name="adj2" fmla="val 3845010"/>
            </a:avLst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flipH="1">
            <a:off x="4870511" y="3194611"/>
            <a:ext cx="24875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3985488" y="1253901"/>
            <a:ext cx="2117326" cy="435518"/>
          </a:xfrm>
          <a:prstGeom prst="line">
            <a:avLst/>
          </a:prstGeom>
          <a:ln w="28575">
            <a:solidFill>
              <a:schemeClr val="tx1">
                <a:alpha val="97000"/>
              </a:schemeClr>
            </a:solidFill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H="1" flipV="1">
            <a:off x="2135022" y="3784158"/>
            <a:ext cx="4567411" cy="222802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H="1">
            <a:off x="2616334" y="5107024"/>
            <a:ext cx="6300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H="1" flipV="1">
            <a:off x="2653200" y="2482606"/>
            <a:ext cx="4984303" cy="2500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H="1" flipV="1">
            <a:off x="4226859" y="4160812"/>
            <a:ext cx="3888929" cy="1325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Дуга 96"/>
          <p:cNvSpPr/>
          <p:nvPr/>
        </p:nvSpPr>
        <p:spPr>
          <a:xfrm>
            <a:off x="2895013" y="-1977953"/>
            <a:ext cx="6480000" cy="6480000"/>
          </a:xfrm>
          <a:prstGeom prst="arc">
            <a:avLst>
              <a:gd name="adj1" fmla="val 2878513"/>
              <a:gd name="adj2" fmla="val 9720409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Дуга 101"/>
          <p:cNvSpPr/>
          <p:nvPr/>
        </p:nvSpPr>
        <p:spPr>
          <a:xfrm>
            <a:off x="1786378" y="-3042696"/>
            <a:ext cx="8640000" cy="8640000"/>
          </a:xfrm>
          <a:prstGeom prst="arc">
            <a:avLst>
              <a:gd name="adj1" fmla="val 2878513"/>
              <a:gd name="adj2" fmla="val 9111834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5339619" y="1901319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1’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2826" y="556467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2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3829818" y="5656923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5555617" y="2324508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5720907" y="3138411"/>
            <a:ext cx="444381" cy="46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3</a:t>
            </a:r>
            <a:r>
              <a:rPr lang="en-US" sz="24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’</a:t>
            </a:r>
            <a:endParaRPr lang="ru-RU" sz="24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0907" y="3709729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>
                <a:solidFill>
                  <a:srgbClr val="7030A0"/>
                </a:solidFill>
                <a:latin typeface="ISOCPEUR" panose="020B0604020202020204" pitchFamily="34" charset="0"/>
              </a:rPr>
              <a:t>4</a:t>
            </a:r>
            <a:r>
              <a:rPr lang="en-US" sz="2400" b="1" i="1" dirty="0" smtClean="0">
                <a:solidFill>
                  <a:srgbClr val="7030A0"/>
                </a:solidFill>
                <a:latin typeface="ISOCPEUR" panose="020B0604020202020204" pitchFamily="34" charset="0"/>
              </a:rPr>
              <a:t>’</a:t>
            </a:r>
            <a:endParaRPr lang="ru-RU" sz="2400" b="1" i="1" dirty="0">
              <a:solidFill>
                <a:srgbClr val="7030A0"/>
              </a:solidFill>
              <a:latin typeface="ISOCPEUR" panose="020B060402020202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6012960" y="4119824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652930" y="460497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5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latin typeface="ISOCPEUR" panose="020B0604020202020204" pitchFamily="34" charset="0"/>
              </a:rPr>
              <a:t>’</a:t>
            </a:r>
            <a:endParaRPr lang="ru-RU" sz="2400" b="1" i="1" dirty="0">
              <a:solidFill>
                <a:schemeClr val="accent6">
                  <a:lumMod val="75000"/>
                </a:schemeClr>
              </a:solidFill>
              <a:latin typeface="ISOCPEUR" panose="020B0604020202020204" pitchFamily="34" charset="0"/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4870332" y="5073883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 rot="20899402">
            <a:off x="4508419" y="1052374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ISOCPEUR" panose="020B0604020202020204" pitchFamily="34" charset="0"/>
              </a:rPr>
              <a:t>Rc</a:t>
            </a:r>
            <a:r>
              <a:rPr lang="ru-RU" sz="2800" i="1" dirty="0" smtClean="0">
                <a:latin typeface="ISOCPEUR" panose="020B0604020202020204" pitchFamily="34" charset="0"/>
              </a:rPr>
              <a:t>ф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54937" y="870793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S’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11" name="Полилиния 10"/>
          <p:cNvSpPr/>
          <p:nvPr/>
        </p:nvSpPr>
        <p:spPr>
          <a:xfrm>
            <a:off x="3844413" y="2379406"/>
            <a:ext cx="2328424" cy="3323304"/>
          </a:xfrm>
          <a:custGeom>
            <a:avLst/>
            <a:gdLst>
              <a:gd name="connsiteX0" fmla="*/ 1769806 w 2328424"/>
              <a:gd name="connsiteY0" fmla="*/ 0 h 3323304"/>
              <a:gd name="connsiteX1" fmla="*/ 2261419 w 2328424"/>
              <a:gd name="connsiteY1" fmla="*/ 835742 h 3323304"/>
              <a:gd name="connsiteX2" fmla="*/ 2192593 w 2328424"/>
              <a:gd name="connsiteY2" fmla="*/ 1789471 h 3323304"/>
              <a:gd name="connsiteX3" fmla="*/ 1061884 w 2328424"/>
              <a:gd name="connsiteY3" fmla="*/ 2733368 h 3323304"/>
              <a:gd name="connsiteX4" fmla="*/ 0 w 2328424"/>
              <a:gd name="connsiteY4" fmla="*/ 3323304 h 332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424" h="3323304">
                <a:moveTo>
                  <a:pt x="1769806" y="0"/>
                </a:moveTo>
                <a:cubicBezTo>
                  <a:pt x="1980380" y="268748"/>
                  <a:pt x="2190955" y="537497"/>
                  <a:pt x="2261419" y="835742"/>
                </a:cubicBezTo>
                <a:cubicBezTo>
                  <a:pt x="2331884" y="1133987"/>
                  <a:pt x="2392516" y="1473200"/>
                  <a:pt x="2192593" y="1789471"/>
                </a:cubicBezTo>
                <a:cubicBezTo>
                  <a:pt x="1992670" y="2105742"/>
                  <a:pt x="1427316" y="2477729"/>
                  <a:pt x="1061884" y="2733368"/>
                </a:cubicBezTo>
                <a:cubicBezTo>
                  <a:pt x="696452" y="2989007"/>
                  <a:pt x="155678" y="3243007"/>
                  <a:pt x="0" y="3323304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6060336" y="3147408"/>
            <a:ext cx="72000" cy="720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Дуга 95"/>
          <p:cNvSpPr/>
          <p:nvPr/>
        </p:nvSpPr>
        <p:spPr>
          <a:xfrm>
            <a:off x="3933494" y="-899248"/>
            <a:ext cx="4320000" cy="4320000"/>
          </a:xfrm>
          <a:prstGeom prst="arc">
            <a:avLst>
              <a:gd name="adj1" fmla="val 2878513"/>
              <a:gd name="adj2" fmla="val 1095482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4027678" y="2147249"/>
            <a:ext cx="2791277" cy="14087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3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97" grpId="0" animBg="1"/>
      <p:bldP spid="102" grpId="0" animBg="1"/>
      <p:bldP spid="30" grpId="0"/>
      <p:bldP spid="31" grpId="0"/>
      <p:bldP spid="32" grpId="0" animBg="1"/>
      <p:bldP spid="33" grpId="0" animBg="1"/>
      <p:bldP spid="34" grpId="0"/>
      <p:bldP spid="40" grpId="0"/>
      <p:bldP spid="41" grpId="0" animBg="1"/>
      <p:bldP spid="42" grpId="0"/>
      <p:bldP spid="43" grpId="0" animBg="1"/>
      <p:bldP spid="45" grpId="0"/>
      <p:bldP spid="46" grpId="0"/>
      <p:bldP spid="11" grpId="0" animBg="1"/>
      <p:bldP spid="35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16" y="1234440"/>
            <a:ext cx="6504263" cy="533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10312" y="133233"/>
            <a:ext cx="11228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81000" algn="just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Пересечения конуса с тором приведено на рис.140</a:t>
            </a:r>
          </a:p>
          <a:p>
            <a:pPr indent="3810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24122" y="6119417"/>
            <a:ext cx="1814884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140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993648" y="1168083"/>
            <a:ext cx="10204704" cy="2387600"/>
          </a:xfrm>
        </p:spPr>
        <p:txBody>
          <a:bodyPr>
            <a:normAutofit/>
          </a:bodyPr>
          <a:lstStyle/>
          <a:p>
            <a:r>
              <a:rPr lang="uz-Cyrl-UZ" sz="8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</a:t>
            </a:r>
            <a:r>
              <a:rPr lang="ru-RU" sz="8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е!</a:t>
            </a:r>
            <a:endParaRPr lang="ru-RU" sz="8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304" y="242191"/>
            <a:ext cx="1172260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 вспомогательных секущих сфер.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Этот способ применяют в случае, если две пересекающиеся поверхности являются поверхностями вращения, оси симметрии их пересекаются и параллельны одной из плоскостей проекций.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Различают два вида способа вспомогательных секущих сфер: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Концентрических сфер – т.е. вспомогательная сфера проводится с одного центра.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2. Эксцентрических сфер – т.е. вспомогательная сфера проводится с нескольких центров, лежащих на одной линии.</a:t>
            </a:r>
          </a:p>
          <a:p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способа концентрических сфер заключается в том, что вспомогательная сфера проводится из точки пересечения осей вращения двух поверхностей.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061" y="0"/>
            <a:ext cx="1173175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Вспомогательная “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сфера пересекает одну поверхность по окружности, а со второй касается по окружности. В пересечении этих окружностей получаются точки, общие для обеих поверхностей, принадлежащие проекции их линии пересечения.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Построение начинают с проведения минимальной сферы. Кроме минимальной сферы проводят три и более сфер. Обычно для построения проекции линии пересечения достаточно определить 7 или 9 точек.</a:t>
            </a:r>
          </a:p>
          <a:p>
            <a:pPr algn="ctr"/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соосных поверхностей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врашения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(частный случай пересечения)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Соосными поверхностями вращения называют поверхности, имеющие общую ось вращения. Если пересекающиеся поверхности имеют общую ось, то линия пересечения этих поверхностей будет окружностью перпендикулярной к оси вращения.</a:t>
            </a:r>
          </a:p>
          <a:p>
            <a:pPr algn="just"/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Пример: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сферы с цилиндром приведено на рис. 135. Пересечение сферы с конусом приведено на рис. 136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7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Дуга 28"/>
          <p:cNvSpPr/>
          <p:nvPr/>
        </p:nvSpPr>
        <p:spPr>
          <a:xfrm>
            <a:off x="4828474" y="1177082"/>
            <a:ext cx="2520000" cy="2520000"/>
          </a:xfrm>
          <a:prstGeom prst="arc">
            <a:avLst>
              <a:gd name="adj1" fmla="val 18464971"/>
              <a:gd name="adj2" fmla="val 13805391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 flipV="1">
            <a:off x="6893630" y="320150"/>
            <a:ext cx="2" cy="1116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4562348" y="2400495"/>
            <a:ext cx="2988000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4835598" y="4014216"/>
            <a:ext cx="2520000" cy="252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5280820" y="1452611"/>
            <a:ext cx="0" cy="38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5280820" y="298814"/>
            <a:ext cx="162955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280821" y="283574"/>
            <a:ext cx="0" cy="113503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5280821" y="1435608"/>
            <a:ext cx="1629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6102454" y="238093"/>
            <a:ext cx="0" cy="360000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74285" y="4868429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 smtClean="0">
                <a:latin typeface="ISOCPEUR" panose="020B0604020202020204" pitchFamily="34" charset="0"/>
              </a:rPr>
              <a:t>1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6880563" y="1435608"/>
            <a:ext cx="0" cy="385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262645" y="4440701"/>
            <a:ext cx="1656000" cy="1656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>
            <a:off x="4562348" y="5274215"/>
            <a:ext cx="2988000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6081880" y="3853333"/>
            <a:ext cx="13716" cy="2784153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51617" y="102894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 smtClean="0">
                <a:latin typeface="ISOCPEUR" panose="020B0604020202020204" pitchFamily="34" charset="0"/>
              </a:rPr>
              <a:t>1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95917" y="480083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2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19270" y="103198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 smtClean="0">
                <a:latin typeface="ISOCPEUR" panose="020B0604020202020204" pitchFamily="34" charset="0"/>
              </a:rPr>
              <a:t>2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55" name="Дуга 54"/>
          <p:cNvSpPr/>
          <p:nvPr/>
        </p:nvSpPr>
        <p:spPr>
          <a:xfrm>
            <a:off x="4831024" y="1142402"/>
            <a:ext cx="2520000" cy="2520000"/>
          </a:xfrm>
          <a:prstGeom prst="arc">
            <a:avLst>
              <a:gd name="adj1" fmla="val 14014397"/>
              <a:gd name="adj2" fmla="val 18721265"/>
            </a:avLst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808563" y="134660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215677" y="136753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/>
          <p:cNvSpPr/>
          <p:nvPr/>
        </p:nvSpPr>
        <p:spPr>
          <a:xfrm>
            <a:off x="1867989" y="5891382"/>
            <a:ext cx="1835293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135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5302153" y="4469046"/>
            <a:ext cx="1584000" cy="15840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217526" y="519064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6808563" y="519720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" grpId="0" animBg="1"/>
      <p:bldP spid="41" grpId="0"/>
      <p:bldP spid="51" grpId="0" animBg="1"/>
      <p:bldP spid="52" grpId="0"/>
      <p:bldP spid="53" grpId="0"/>
      <p:bldP spid="54" grpId="0"/>
      <p:bldP spid="55" grpId="0" animBg="1"/>
      <p:bldP spid="42" grpId="0" animBg="1"/>
      <p:bldP spid="40" grpId="0" animBg="1"/>
      <p:bldP spid="27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Овал 65"/>
          <p:cNvSpPr/>
          <p:nvPr/>
        </p:nvSpPr>
        <p:spPr>
          <a:xfrm>
            <a:off x="4667771" y="3787947"/>
            <a:ext cx="2880000" cy="28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843124" y="3959352"/>
            <a:ext cx="2520000" cy="252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197103" y="4312894"/>
            <a:ext cx="1800000" cy="180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4574446" y="1586679"/>
            <a:ext cx="2988000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6109980" y="206089"/>
            <a:ext cx="0" cy="3485801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4656410" y="2470147"/>
            <a:ext cx="540000" cy="97041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4683104" y="3429000"/>
            <a:ext cx="2880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6997103" y="2485748"/>
            <a:ext cx="504000" cy="9383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6109980" y="822960"/>
            <a:ext cx="864000" cy="1654675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>
            <a:off x="5214698" y="2471815"/>
            <a:ext cx="0" cy="27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5187700" y="822960"/>
            <a:ext cx="940569" cy="1638695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3688080" y="1851660"/>
            <a:ext cx="229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flipH="1">
            <a:off x="5295203" y="2461655"/>
            <a:ext cx="1629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623909" y="227992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 smtClean="0">
                <a:latin typeface="ISOCPEUR" panose="020B0604020202020204" pitchFamily="34" charset="0"/>
              </a:rPr>
              <a:t>1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129317" y="227409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 smtClean="0">
                <a:latin typeface="ISOCPEUR" panose="020B0604020202020204" pitchFamily="34" charset="0"/>
              </a:rPr>
              <a:t>2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73" name="Дуга 72"/>
          <p:cNvSpPr/>
          <p:nvPr/>
        </p:nvSpPr>
        <p:spPr>
          <a:xfrm>
            <a:off x="4856838" y="297182"/>
            <a:ext cx="2520000" cy="2520000"/>
          </a:xfrm>
          <a:prstGeom prst="arc">
            <a:avLst>
              <a:gd name="adj1" fmla="val 7998951"/>
              <a:gd name="adj2" fmla="val 2820259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57150">
                <a:solidFill>
                  <a:srgbClr val="0070C0"/>
                </a:solidFill>
              </a:ln>
            </a:endParaRPr>
          </a:p>
        </p:txBody>
      </p:sp>
      <p:sp>
        <p:nvSpPr>
          <p:cNvPr id="74" name="Дуга 73"/>
          <p:cNvSpPr/>
          <p:nvPr/>
        </p:nvSpPr>
        <p:spPr>
          <a:xfrm>
            <a:off x="4872225" y="297182"/>
            <a:ext cx="2520000" cy="2520000"/>
          </a:xfrm>
          <a:prstGeom prst="arc">
            <a:avLst>
              <a:gd name="adj1" fmla="val 2771320"/>
              <a:gd name="adj2" fmla="val 8295393"/>
            </a:avLst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ln w="57150">
                <a:solidFill>
                  <a:srgbClr val="0070C0"/>
                </a:solidFill>
              </a:ln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6925478" y="240985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5136821" y="239814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H="1">
            <a:off x="6973980" y="2485748"/>
            <a:ext cx="0" cy="27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4567428" y="5219351"/>
            <a:ext cx="3319272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6095502" y="3865375"/>
            <a:ext cx="13716" cy="2784153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5132618" y="514735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6590804" y="521935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2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32987" y="5203750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400" b="1" i="1" dirty="0" smtClean="0">
                <a:latin typeface="ISOCPEUR" panose="020B0604020202020204" pitchFamily="34" charset="0"/>
              </a:rPr>
              <a:t>1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6925103" y="514735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/>
          <p:cNvSpPr/>
          <p:nvPr/>
        </p:nvSpPr>
        <p:spPr>
          <a:xfrm>
            <a:off x="1920241" y="6142536"/>
            <a:ext cx="2104650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136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2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5" grpId="0" animBg="1"/>
      <p:bldP spid="80" grpId="0" animBg="1"/>
      <p:bldP spid="68" grpId="0"/>
      <p:bldP spid="69" grpId="0"/>
      <p:bldP spid="73" grpId="0" animBg="1"/>
      <p:bldP spid="74" grpId="0" animBg="1"/>
      <p:bldP spid="70" grpId="0" animBg="1"/>
      <p:bldP spid="71" grpId="0" animBg="1"/>
      <p:bldP spid="76" grpId="0" animBg="1"/>
      <p:bldP spid="77" grpId="0"/>
      <p:bldP spid="78" grpId="0"/>
      <p:bldP spid="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5176" y="1033933"/>
            <a:ext cx="118231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Особенности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пересечения соосных поверхностей вращения позволяет в качестве вспомогательных поверхностей при построении проекции линии пересечения поверхностей использовать сферы, соосные с данными поверхностями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Пересечение двух цилиндрических поверхностей приведено на рис. 137</a:t>
            </a:r>
          </a:p>
        </p:txBody>
      </p:sp>
    </p:spTree>
    <p:extLst>
      <p:ext uri="{BB962C8B-B14F-4D97-AF65-F5344CB8AC3E}">
        <p14:creationId xmlns:p14="http://schemas.microsoft.com/office/powerpoint/2010/main" val="420668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 flipV="1">
            <a:off x="2386590" y="4619168"/>
            <a:ext cx="6510528" cy="914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5586990" y="120320"/>
            <a:ext cx="36060" cy="6455664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26" idx="0"/>
          </p:cNvCxnSpPr>
          <p:nvPr/>
        </p:nvCxnSpPr>
        <p:spPr>
          <a:xfrm>
            <a:off x="4133927" y="1679498"/>
            <a:ext cx="6485" cy="111936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4130046" y="1697480"/>
            <a:ext cx="2898648" cy="34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26" idx="2"/>
          </p:cNvCxnSpPr>
          <p:nvPr/>
        </p:nvCxnSpPr>
        <p:spPr>
          <a:xfrm flipH="1" flipV="1">
            <a:off x="7013815" y="1697480"/>
            <a:ext cx="13175" cy="10926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7028695" y="2740271"/>
            <a:ext cx="0" cy="1284537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130046" y="2729972"/>
            <a:ext cx="0" cy="1340556"/>
          </a:xfrm>
          <a:prstGeom prst="line">
            <a:avLst/>
          </a:prstGeom>
          <a:ln w="1905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Дуга 25"/>
          <p:cNvSpPr/>
          <p:nvPr/>
        </p:nvSpPr>
        <p:spPr>
          <a:xfrm>
            <a:off x="4133815" y="257480"/>
            <a:ext cx="2880000" cy="2880000"/>
          </a:xfrm>
          <a:prstGeom prst="arc">
            <a:avLst>
              <a:gd name="adj1" fmla="val 10842930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уга 26"/>
          <p:cNvSpPr/>
          <p:nvPr/>
        </p:nvSpPr>
        <p:spPr>
          <a:xfrm>
            <a:off x="3794766" y="2798866"/>
            <a:ext cx="3600000" cy="3600000"/>
          </a:xfrm>
          <a:prstGeom prst="arc">
            <a:avLst>
              <a:gd name="adj1" fmla="val 20945411"/>
              <a:gd name="adj2" fmla="val 20923267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705030" y="3531032"/>
            <a:ext cx="3836040" cy="18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3581195" y="3116851"/>
            <a:ext cx="406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4560410" y="2804526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Дуга 40"/>
          <p:cNvSpPr/>
          <p:nvPr/>
        </p:nvSpPr>
        <p:spPr>
          <a:xfrm>
            <a:off x="3520945" y="2524485"/>
            <a:ext cx="4176000" cy="4176000"/>
          </a:xfrm>
          <a:prstGeom prst="arc">
            <a:avLst>
              <a:gd name="adj1" fmla="val 11035008"/>
              <a:gd name="adj2" fmla="val 1029167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H="1">
            <a:off x="6627965" y="2787615"/>
            <a:ext cx="0" cy="3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552544" y="3056309"/>
            <a:ext cx="144000" cy="14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488410" y="3066005"/>
            <a:ext cx="144000" cy="14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>
            <a:off x="4190296" y="2805842"/>
            <a:ext cx="2815685" cy="717284"/>
          </a:xfrm>
          <a:custGeom>
            <a:avLst/>
            <a:gdLst>
              <a:gd name="connsiteX0" fmla="*/ 2862072 w 2862072"/>
              <a:gd name="connsiteY0" fmla="*/ 0 h 749876"/>
              <a:gd name="connsiteX1" fmla="*/ 2386584 w 2862072"/>
              <a:gd name="connsiteY1" fmla="*/ 402336 h 749876"/>
              <a:gd name="connsiteX2" fmla="*/ 1435608 w 2862072"/>
              <a:gd name="connsiteY2" fmla="*/ 749808 h 749876"/>
              <a:gd name="connsiteX3" fmla="*/ 420624 w 2862072"/>
              <a:gd name="connsiteY3" fmla="*/ 374904 h 749876"/>
              <a:gd name="connsiteX4" fmla="*/ 0 w 2862072"/>
              <a:gd name="connsiteY4" fmla="*/ 9144 h 74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2072" h="749876">
                <a:moveTo>
                  <a:pt x="2862072" y="0"/>
                </a:moveTo>
                <a:cubicBezTo>
                  <a:pt x="2743200" y="138684"/>
                  <a:pt x="2624328" y="277368"/>
                  <a:pt x="2386584" y="402336"/>
                </a:cubicBezTo>
                <a:cubicBezTo>
                  <a:pt x="2148840" y="527304"/>
                  <a:pt x="1763268" y="754380"/>
                  <a:pt x="1435608" y="749808"/>
                </a:cubicBezTo>
                <a:cubicBezTo>
                  <a:pt x="1107948" y="745236"/>
                  <a:pt x="659892" y="498348"/>
                  <a:pt x="420624" y="374904"/>
                </a:cubicBezTo>
                <a:cubicBezTo>
                  <a:pt x="181356" y="251460"/>
                  <a:pt x="90678" y="130302"/>
                  <a:pt x="0" y="914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2" name="Прямая соединительная линия 51"/>
          <p:cNvCxnSpPr/>
          <p:nvPr/>
        </p:nvCxnSpPr>
        <p:spPr>
          <a:xfrm>
            <a:off x="2649342" y="2787772"/>
            <a:ext cx="1440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4204279" y="2778544"/>
            <a:ext cx="2708984" cy="14158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5586990" y="838118"/>
            <a:ext cx="1156569" cy="85653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89638" y="233810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1’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68" name="Прямая соединительная линия 67"/>
          <p:cNvCxnSpPr>
            <a:endCxn id="27" idx="2"/>
          </p:cNvCxnSpPr>
          <p:nvPr/>
        </p:nvCxnSpPr>
        <p:spPr>
          <a:xfrm flipV="1">
            <a:off x="5586990" y="4246814"/>
            <a:ext cx="1773012" cy="3723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0875734">
            <a:off x="6012876" y="3970202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 smtClean="0">
                <a:latin typeface="ISOCPEUR" panose="020B0604020202020204" pitchFamily="34" charset="0"/>
              </a:rPr>
              <a:t>Rmin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4077286" y="2743222"/>
            <a:ext cx="144000" cy="14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5536945" y="3454467"/>
            <a:ext cx="144000" cy="14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Дуга 73"/>
          <p:cNvSpPr/>
          <p:nvPr/>
        </p:nvSpPr>
        <p:spPr>
          <a:xfrm rot="5400000">
            <a:off x="6586220" y="2785726"/>
            <a:ext cx="3600000" cy="3600000"/>
          </a:xfrm>
          <a:prstGeom prst="arc">
            <a:avLst>
              <a:gd name="adj1" fmla="val 10842930"/>
              <a:gd name="adj2" fmla="val 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V="1">
            <a:off x="8394990" y="3812532"/>
            <a:ext cx="1642375" cy="8066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 rot="19296177">
                <a:off x="5757011" y="758937"/>
                <a:ext cx="5187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96177">
                <a:off x="5757011" y="758937"/>
                <a:ext cx="51879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19997093">
                <a:off x="8771836" y="3688801"/>
                <a:ext cx="509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7093">
                <a:off x="8771836" y="3688801"/>
                <a:ext cx="50930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5600706" y="3516677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>
                <a:latin typeface="ISOCPEUR" panose="020B0604020202020204" pitchFamily="34" charset="0"/>
              </a:rPr>
              <a:t>3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16345" y="3128653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4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04212" y="311685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>
                <a:latin typeface="ISOCPEUR" panose="020B0604020202020204" pitchFamily="34" charset="0"/>
              </a:rPr>
              <a:t>2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101223" y="235931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>
                <a:latin typeface="ISOCPEUR" panose="020B0604020202020204" pitchFamily="34" charset="0"/>
              </a:rPr>
              <a:t>5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10121958" y="6264583"/>
            <a:ext cx="1765242" cy="52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137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H="1" flipV="1">
            <a:off x="2665009" y="2779383"/>
            <a:ext cx="0" cy="3636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>
            <a:off x="7074131" y="2787772"/>
            <a:ext cx="133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2634990" y="6401695"/>
            <a:ext cx="5760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H="1" flipV="1">
            <a:off x="8383835" y="2774303"/>
            <a:ext cx="0" cy="3636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6949063" y="2709817"/>
            <a:ext cx="144000" cy="14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/>
          <p:cNvSpPr txBox="1"/>
          <p:nvPr/>
        </p:nvSpPr>
        <p:spPr>
          <a:xfrm>
            <a:off x="5565650" y="4548787"/>
            <a:ext cx="408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0</a:t>
            </a:r>
            <a:endParaRPr lang="ru-RU" sz="32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8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1" grpId="0" animBg="1"/>
      <p:bldP spid="34" grpId="0" animBg="1"/>
      <p:bldP spid="35" grpId="0" animBg="1"/>
      <p:bldP spid="47" grpId="0" animBg="1"/>
      <p:bldP spid="65" grpId="0"/>
      <p:bldP spid="73" grpId="0"/>
      <p:bldP spid="32" grpId="0" animBg="1"/>
      <p:bldP spid="45" grpId="0" animBg="1"/>
      <p:bldP spid="74" grpId="0" animBg="1"/>
      <p:bldP spid="77" grpId="0"/>
      <p:bldP spid="78" grpId="0"/>
      <p:bldP spid="81" grpId="0"/>
      <p:bldP spid="82" grpId="0"/>
      <p:bldP spid="83" grpId="0"/>
      <p:bldP spid="84" grpId="0"/>
      <p:bldP spid="33" grpId="0" animBg="1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3736" y="2194560"/>
            <a:ext cx="1187805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Пример </a:t>
            </a:r>
            <a:r>
              <a:rPr lang="ru-RU" sz="3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Пересечения конуса с цилиндром приведено на рис. 138 </a:t>
            </a:r>
          </a:p>
        </p:txBody>
      </p:sp>
    </p:spTree>
    <p:extLst>
      <p:ext uri="{BB962C8B-B14F-4D97-AF65-F5344CB8AC3E}">
        <p14:creationId xmlns:p14="http://schemas.microsoft.com/office/powerpoint/2010/main" val="38043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олилиния 46"/>
          <p:cNvSpPr/>
          <p:nvPr/>
        </p:nvSpPr>
        <p:spPr>
          <a:xfrm>
            <a:off x="4805267" y="4251813"/>
            <a:ext cx="2580891" cy="1945983"/>
          </a:xfrm>
          <a:custGeom>
            <a:avLst/>
            <a:gdLst>
              <a:gd name="connsiteX0" fmla="*/ 1313593 w 2580891"/>
              <a:gd name="connsiteY0" fmla="*/ 147 h 1945983"/>
              <a:gd name="connsiteX1" fmla="*/ 1923193 w 2580891"/>
              <a:gd name="connsiteY1" fmla="*/ 76347 h 1945983"/>
              <a:gd name="connsiteX2" fmla="*/ 2235613 w 2580891"/>
              <a:gd name="connsiteY2" fmla="*/ 289707 h 1945983"/>
              <a:gd name="connsiteX3" fmla="*/ 2502313 w 2580891"/>
              <a:gd name="connsiteY3" fmla="*/ 624987 h 1945983"/>
              <a:gd name="connsiteX4" fmla="*/ 2578513 w 2580891"/>
              <a:gd name="connsiteY4" fmla="*/ 990747 h 1945983"/>
              <a:gd name="connsiteX5" fmla="*/ 2433733 w 2580891"/>
              <a:gd name="connsiteY5" fmla="*/ 1455567 h 1945983"/>
              <a:gd name="connsiteX6" fmla="*/ 1961293 w 2580891"/>
              <a:gd name="connsiteY6" fmla="*/ 1821327 h 1945983"/>
              <a:gd name="connsiteX7" fmla="*/ 1336453 w 2580891"/>
              <a:gd name="connsiteY7" fmla="*/ 1943247 h 1945983"/>
              <a:gd name="connsiteX8" fmla="*/ 864013 w 2580891"/>
              <a:gd name="connsiteY8" fmla="*/ 1897527 h 1945983"/>
              <a:gd name="connsiteX9" fmla="*/ 620173 w 2580891"/>
              <a:gd name="connsiteY9" fmla="*/ 1798467 h 1945983"/>
              <a:gd name="connsiteX10" fmla="*/ 300133 w 2580891"/>
              <a:gd name="connsiteY10" fmla="*/ 1623207 h 1945983"/>
              <a:gd name="connsiteX11" fmla="*/ 33433 w 2580891"/>
              <a:gd name="connsiteY11" fmla="*/ 1272687 h 1945983"/>
              <a:gd name="connsiteX12" fmla="*/ 10573 w 2580891"/>
              <a:gd name="connsiteY12" fmla="*/ 975507 h 1945983"/>
              <a:gd name="connsiteX13" fmla="*/ 94393 w 2580891"/>
              <a:gd name="connsiteY13" fmla="*/ 617367 h 1945983"/>
              <a:gd name="connsiteX14" fmla="*/ 307753 w 2580891"/>
              <a:gd name="connsiteY14" fmla="*/ 320187 h 1945983"/>
              <a:gd name="connsiteX15" fmla="*/ 658273 w 2580891"/>
              <a:gd name="connsiteY15" fmla="*/ 91587 h 1945983"/>
              <a:gd name="connsiteX16" fmla="*/ 1313593 w 2580891"/>
              <a:gd name="connsiteY16" fmla="*/ 147 h 19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80891" h="1945983">
                <a:moveTo>
                  <a:pt x="1313593" y="147"/>
                </a:moveTo>
                <a:cubicBezTo>
                  <a:pt x="1524413" y="-2393"/>
                  <a:pt x="1769523" y="28087"/>
                  <a:pt x="1923193" y="76347"/>
                </a:cubicBezTo>
                <a:cubicBezTo>
                  <a:pt x="2076863" y="124607"/>
                  <a:pt x="2139093" y="198267"/>
                  <a:pt x="2235613" y="289707"/>
                </a:cubicBezTo>
                <a:cubicBezTo>
                  <a:pt x="2332133" y="381147"/>
                  <a:pt x="2445163" y="508147"/>
                  <a:pt x="2502313" y="624987"/>
                </a:cubicBezTo>
                <a:cubicBezTo>
                  <a:pt x="2559463" y="741827"/>
                  <a:pt x="2589943" y="852317"/>
                  <a:pt x="2578513" y="990747"/>
                </a:cubicBezTo>
                <a:cubicBezTo>
                  <a:pt x="2567083" y="1129177"/>
                  <a:pt x="2536603" y="1317137"/>
                  <a:pt x="2433733" y="1455567"/>
                </a:cubicBezTo>
                <a:cubicBezTo>
                  <a:pt x="2330863" y="1593997"/>
                  <a:pt x="2144173" y="1740047"/>
                  <a:pt x="1961293" y="1821327"/>
                </a:cubicBezTo>
                <a:cubicBezTo>
                  <a:pt x="1778413" y="1902607"/>
                  <a:pt x="1519333" y="1930547"/>
                  <a:pt x="1336453" y="1943247"/>
                </a:cubicBezTo>
                <a:cubicBezTo>
                  <a:pt x="1153573" y="1955947"/>
                  <a:pt x="983393" y="1921657"/>
                  <a:pt x="864013" y="1897527"/>
                </a:cubicBezTo>
                <a:cubicBezTo>
                  <a:pt x="744633" y="1873397"/>
                  <a:pt x="714153" y="1844187"/>
                  <a:pt x="620173" y="1798467"/>
                </a:cubicBezTo>
                <a:cubicBezTo>
                  <a:pt x="526193" y="1752747"/>
                  <a:pt x="397923" y="1710837"/>
                  <a:pt x="300133" y="1623207"/>
                </a:cubicBezTo>
                <a:cubicBezTo>
                  <a:pt x="202343" y="1535577"/>
                  <a:pt x="81693" y="1380637"/>
                  <a:pt x="33433" y="1272687"/>
                </a:cubicBezTo>
                <a:cubicBezTo>
                  <a:pt x="-14827" y="1164737"/>
                  <a:pt x="413" y="1084727"/>
                  <a:pt x="10573" y="975507"/>
                </a:cubicBezTo>
                <a:cubicBezTo>
                  <a:pt x="20733" y="866287"/>
                  <a:pt x="44863" y="726587"/>
                  <a:pt x="94393" y="617367"/>
                </a:cubicBezTo>
                <a:cubicBezTo>
                  <a:pt x="143923" y="508147"/>
                  <a:pt x="213773" y="407817"/>
                  <a:pt x="307753" y="320187"/>
                </a:cubicBezTo>
                <a:cubicBezTo>
                  <a:pt x="401733" y="232557"/>
                  <a:pt x="484283" y="147467"/>
                  <a:pt x="658273" y="91587"/>
                </a:cubicBezTo>
                <a:cubicBezTo>
                  <a:pt x="832263" y="35707"/>
                  <a:pt x="1102773" y="2687"/>
                  <a:pt x="1313593" y="147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>
            <a:off x="4836015" y="893050"/>
            <a:ext cx="2560320" cy="531896"/>
          </a:xfrm>
          <a:custGeom>
            <a:avLst/>
            <a:gdLst>
              <a:gd name="connsiteX0" fmla="*/ 2560320 w 2560320"/>
              <a:gd name="connsiteY0" fmla="*/ 0 h 531896"/>
              <a:gd name="connsiteX1" fmla="*/ 2245360 w 2560320"/>
              <a:gd name="connsiteY1" fmla="*/ 228600 h 531896"/>
              <a:gd name="connsiteX2" fmla="*/ 1905000 w 2560320"/>
              <a:gd name="connsiteY2" fmla="*/ 426720 h 531896"/>
              <a:gd name="connsiteX3" fmla="*/ 1412240 w 2560320"/>
              <a:gd name="connsiteY3" fmla="*/ 523240 h 531896"/>
              <a:gd name="connsiteX4" fmla="*/ 1264920 w 2560320"/>
              <a:gd name="connsiteY4" fmla="*/ 523240 h 531896"/>
              <a:gd name="connsiteX5" fmla="*/ 934720 w 2560320"/>
              <a:gd name="connsiteY5" fmla="*/ 487680 h 531896"/>
              <a:gd name="connsiteX6" fmla="*/ 614680 w 2560320"/>
              <a:gd name="connsiteY6" fmla="*/ 365760 h 531896"/>
              <a:gd name="connsiteX7" fmla="*/ 294640 w 2560320"/>
              <a:gd name="connsiteY7" fmla="*/ 187960 h 531896"/>
              <a:gd name="connsiteX8" fmla="*/ 0 w 2560320"/>
              <a:gd name="connsiteY8" fmla="*/ 0 h 53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60320" h="531896">
                <a:moveTo>
                  <a:pt x="2560320" y="0"/>
                </a:moveTo>
                <a:cubicBezTo>
                  <a:pt x="2457450" y="78740"/>
                  <a:pt x="2354580" y="157480"/>
                  <a:pt x="2245360" y="228600"/>
                </a:cubicBezTo>
                <a:cubicBezTo>
                  <a:pt x="2136140" y="299720"/>
                  <a:pt x="2043853" y="377613"/>
                  <a:pt x="1905000" y="426720"/>
                </a:cubicBezTo>
                <a:cubicBezTo>
                  <a:pt x="1766147" y="475827"/>
                  <a:pt x="1518920" y="507153"/>
                  <a:pt x="1412240" y="523240"/>
                </a:cubicBezTo>
                <a:cubicBezTo>
                  <a:pt x="1305560" y="539327"/>
                  <a:pt x="1344507" y="529167"/>
                  <a:pt x="1264920" y="523240"/>
                </a:cubicBezTo>
                <a:cubicBezTo>
                  <a:pt x="1185333" y="517313"/>
                  <a:pt x="1043093" y="513927"/>
                  <a:pt x="934720" y="487680"/>
                </a:cubicBezTo>
                <a:cubicBezTo>
                  <a:pt x="826347" y="461433"/>
                  <a:pt x="721360" y="415713"/>
                  <a:pt x="614680" y="365760"/>
                </a:cubicBezTo>
                <a:cubicBezTo>
                  <a:pt x="508000" y="315807"/>
                  <a:pt x="397087" y="248920"/>
                  <a:pt x="294640" y="187960"/>
                </a:cubicBezTo>
                <a:cubicBezTo>
                  <a:pt x="192193" y="127000"/>
                  <a:pt x="49107" y="31327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1" name="Прямая соединительная линия 120"/>
          <p:cNvCxnSpPr>
            <a:endCxn id="134" idx="0"/>
          </p:cNvCxnSpPr>
          <p:nvPr/>
        </p:nvCxnSpPr>
        <p:spPr>
          <a:xfrm>
            <a:off x="7017554" y="1107778"/>
            <a:ext cx="6023" cy="4771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5104392" y="1089683"/>
            <a:ext cx="0" cy="47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7391753" y="916813"/>
            <a:ext cx="0" cy="4335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/>
          <p:cNvSpPr/>
          <p:nvPr/>
        </p:nvSpPr>
        <p:spPr>
          <a:xfrm>
            <a:off x="4507680" y="3686844"/>
            <a:ext cx="3168000" cy="3168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4360470" y="1127510"/>
            <a:ext cx="3836040" cy="18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4186335" y="1415365"/>
            <a:ext cx="406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уга 9"/>
          <p:cNvSpPr/>
          <p:nvPr/>
        </p:nvSpPr>
        <p:spPr>
          <a:xfrm>
            <a:off x="4806255" y="1097788"/>
            <a:ext cx="2520000" cy="2520000"/>
          </a:xfrm>
          <a:prstGeom prst="arc">
            <a:avLst>
              <a:gd name="adj1" fmla="val 9136486"/>
              <a:gd name="adj2" fmla="val 184567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030865" y="1395602"/>
            <a:ext cx="444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>
                <a:latin typeface="ISOCPEUR" panose="020B0604020202020204" pitchFamily="34" charset="0"/>
              </a:rPr>
              <a:t>4</a:t>
            </a:r>
            <a:r>
              <a:rPr lang="en-US" sz="2200" i="1" dirty="0" smtClean="0">
                <a:latin typeface="ISOCPEUR" panose="020B0604020202020204" pitchFamily="34" charset="0"/>
              </a:rPr>
              <a:t>’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8644128" y="885873"/>
            <a:ext cx="0" cy="25579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3604145" y="897967"/>
            <a:ext cx="0" cy="25182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377803" y="907641"/>
            <a:ext cx="1252738" cy="135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3588908" y="909000"/>
            <a:ext cx="1276935" cy="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570617" y="3443130"/>
            <a:ext cx="5087099" cy="455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4865843" y="895414"/>
            <a:ext cx="2708984" cy="14158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6110542" y="902493"/>
            <a:ext cx="1267261" cy="2526507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4821558" y="855580"/>
            <a:ext cx="1244699" cy="2508515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4532175" y="351100"/>
            <a:ext cx="3139850" cy="2032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7411510" y="351100"/>
            <a:ext cx="260515" cy="54355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532175" y="351100"/>
            <a:ext cx="301430" cy="56938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3391119" y="5261700"/>
            <a:ext cx="5522975" cy="0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6100866" y="235132"/>
            <a:ext cx="8858" cy="336499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6116175" y="3706287"/>
            <a:ext cx="8858" cy="3364992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8644128" y="3944984"/>
            <a:ext cx="0" cy="2556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3588905" y="3957078"/>
            <a:ext cx="0" cy="251820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7000099" y="3975528"/>
            <a:ext cx="1657617" cy="70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3607194" y="3969546"/>
            <a:ext cx="1596613" cy="1725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7123176" y="6480736"/>
            <a:ext cx="152565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5193792" y="3965347"/>
            <a:ext cx="1810512" cy="1406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3570617" y="6475279"/>
            <a:ext cx="1489993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5146447" y="6483017"/>
            <a:ext cx="1936403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358487" y="531987"/>
            <a:ext cx="3449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ISOCPEUR" panose="020B0604020202020204" pitchFamily="34" charset="0"/>
              </a:rPr>
              <a:t>1’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060330" y="1374325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7453704" y="500261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i="1" dirty="0">
                <a:latin typeface="ISOCPEUR" panose="020B0604020202020204" pitchFamily="34" charset="0"/>
              </a:rPr>
              <a:t>7</a:t>
            </a:r>
            <a:r>
              <a:rPr lang="en-US" sz="2200" i="1" dirty="0" smtClean="0">
                <a:latin typeface="ISOCPEUR" panose="020B0604020202020204" pitchFamily="34" charset="0"/>
              </a:rPr>
              <a:t>’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7350233" y="855672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Дуга 68"/>
          <p:cNvSpPr/>
          <p:nvPr/>
        </p:nvSpPr>
        <p:spPr>
          <a:xfrm>
            <a:off x="4695391" y="765074"/>
            <a:ext cx="2808000" cy="2808000"/>
          </a:xfrm>
          <a:prstGeom prst="arc">
            <a:avLst>
              <a:gd name="adj1" fmla="val 9136486"/>
              <a:gd name="adj2" fmla="val 184567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H="1" flipV="1">
            <a:off x="3430308" y="2167129"/>
            <a:ext cx="5458967" cy="9143"/>
          </a:xfrm>
          <a:prstGeom prst="line">
            <a:avLst/>
          </a:prstGeom>
          <a:ln w="190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4153509" y="1272796"/>
            <a:ext cx="406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5447884" y="824703"/>
            <a:ext cx="0" cy="434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6722892" y="765074"/>
            <a:ext cx="0" cy="489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397236" y="924764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i="1" dirty="0" smtClean="0">
                <a:latin typeface="ISOCPEUR" panose="020B0604020202020204" pitchFamily="34" charset="0"/>
              </a:rPr>
              <a:t>3</a:t>
            </a:r>
            <a:r>
              <a:rPr lang="en-US" sz="2200" i="1" dirty="0" smtClean="0">
                <a:latin typeface="ISOCPEUR" panose="020B0604020202020204" pitchFamily="34" charset="0"/>
              </a:rPr>
              <a:t>’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398064" y="945695"/>
            <a:ext cx="381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5</a:t>
            </a:r>
            <a:r>
              <a:rPr lang="en-US" sz="2200" i="1" dirty="0" smtClean="0">
                <a:latin typeface="ISOCPEUR" panose="020B0604020202020204" pitchFamily="34" charset="0"/>
              </a:rPr>
              <a:t>’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87" name="Дуга 86"/>
          <p:cNvSpPr/>
          <p:nvPr/>
        </p:nvSpPr>
        <p:spPr>
          <a:xfrm>
            <a:off x="4504025" y="595156"/>
            <a:ext cx="3168000" cy="3168000"/>
          </a:xfrm>
          <a:prstGeom prst="arc">
            <a:avLst>
              <a:gd name="adj1" fmla="val 9136486"/>
              <a:gd name="adj2" fmla="val 184567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>
            <a:off x="5447884" y="1262632"/>
            <a:ext cx="0" cy="475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H="1">
            <a:off x="4821558" y="925883"/>
            <a:ext cx="0" cy="43358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H="1">
            <a:off x="5121394" y="803043"/>
            <a:ext cx="1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H="1">
            <a:off x="7022907" y="812800"/>
            <a:ext cx="7813" cy="337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998552" y="1112210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5088045" y="1075384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5039531" y="720115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2</a:t>
            </a:r>
            <a:r>
              <a:rPr lang="en-US" sz="2200" i="1" dirty="0" smtClean="0">
                <a:latin typeface="ISOCPEUR" panose="020B0604020202020204" pitchFamily="34" charset="0"/>
              </a:rPr>
              <a:t>’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58715" y="802060"/>
            <a:ext cx="404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6</a:t>
            </a:r>
            <a:r>
              <a:rPr lang="en-US" sz="2200" i="1" dirty="0" smtClean="0">
                <a:latin typeface="ISOCPEUR" panose="020B0604020202020204" pitchFamily="34" charset="0"/>
              </a:rPr>
              <a:t>’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79" name="Овал 78"/>
          <p:cNvSpPr/>
          <p:nvPr/>
        </p:nvSpPr>
        <p:spPr>
          <a:xfrm>
            <a:off x="4767708" y="5216178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>
            <a:off x="4515785" y="5194356"/>
            <a:ext cx="279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ISOCPEUR" panose="020B0604020202020204" pitchFamily="34" charset="0"/>
              </a:rPr>
              <a:t>1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297601" y="518668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i="1" dirty="0">
                <a:latin typeface="ISOCPEUR" panose="020B0604020202020204" pitchFamily="34" charset="0"/>
              </a:rPr>
              <a:t>7</a:t>
            </a:r>
          </a:p>
        </p:txBody>
      </p:sp>
      <p:sp>
        <p:nvSpPr>
          <p:cNvPr id="102" name="Овал 101"/>
          <p:cNvSpPr/>
          <p:nvPr/>
        </p:nvSpPr>
        <p:spPr>
          <a:xfrm>
            <a:off x="5070770" y="4539142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5403508" y="6033075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5399204" y="4310234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3" name="Прямая соединительная линия 122"/>
          <p:cNvCxnSpPr/>
          <p:nvPr/>
        </p:nvCxnSpPr>
        <p:spPr>
          <a:xfrm>
            <a:off x="6722892" y="1299897"/>
            <a:ext cx="0" cy="47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Овал 129"/>
          <p:cNvSpPr/>
          <p:nvPr/>
        </p:nvSpPr>
        <p:spPr>
          <a:xfrm>
            <a:off x="5068193" y="5827515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Дуга 139"/>
          <p:cNvSpPr/>
          <p:nvPr/>
        </p:nvSpPr>
        <p:spPr>
          <a:xfrm rot="5400000">
            <a:off x="5249121" y="4173801"/>
            <a:ext cx="1953472" cy="2094518"/>
          </a:xfrm>
          <a:prstGeom prst="arc">
            <a:avLst>
              <a:gd name="adj1" fmla="val 9136486"/>
              <a:gd name="adj2" fmla="val 1845679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Дуга 140"/>
          <p:cNvSpPr/>
          <p:nvPr/>
        </p:nvSpPr>
        <p:spPr>
          <a:xfrm rot="5400000">
            <a:off x="5029650" y="4119237"/>
            <a:ext cx="2298574" cy="2188357"/>
          </a:xfrm>
          <a:prstGeom prst="arc">
            <a:avLst>
              <a:gd name="adj1" fmla="val 7912807"/>
              <a:gd name="adj2" fmla="val 269386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Дуга 141"/>
          <p:cNvSpPr/>
          <p:nvPr/>
        </p:nvSpPr>
        <p:spPr>
          <a:xfrm rot="5400000">
            <a:off x="4959407" y="4003237"/>
            <a:ext cx="2474053" cy="2469375"/>
          </a:xfrm>
          <a:prstGeom prst="arc">
            <a:avLst>
              <a:gd name="adj1" fmla="val 7139542"/>
              <a:gd name="adj2" fmla="val 364146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4787921" y="870768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406051" y="1223937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6688204" y="1268213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7359122" y="5216178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6072841" y="4216281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6699058" y="6040151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6084604" y="6174334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Овал 127"/>
          <p:cNvSpPr/>
          <p:nvPr/>
        </p:nvSpPr>
        <p:spPr>
          <a:xfrm>
            <a:off x="6669925" y="4301426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Овал 128"/>
          <p:cNvSpPr/>
          <p:nvPr/>
        </p:nvSpPr>
        <p:spPr>
          <a:xfrm>
            <a:off x="6975142" y="4486827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6987577" y="5879382"/>
            <a:ext cx="72000" cy="7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/>
          <p:cNvSpPr txBox="1"/>
          <p:nvPr/>
        </p:nvSpPr>
        <p:spPr>
          <a:xfrm>
            <a:off x="6390967" y="5690915"/>
            <a:ext cx="316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5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37819" y="604406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i="1" dirty="0" smtClean="0">
                <a:latin typeface="ISOCPEUR" panose="020B0604020202020204" pitchFamily="34" charset="0"/>
              </a:rPr>
              <a:t>3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95305" y="581617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2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974939" y="5773153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6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009033" y="4187606"/>
            <a:ext cx="444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>
                <a:latin typeface="ISOCPEUR" panose="020B0604020202020204" pitchFamily="34" charset="0"/>
              </a:rPr>
              <a:t>4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034040" y="5802508"/>
            <a:ext cx="444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i="1" dirty="0">
                <a:latin typeface="ISOCPEUR" panose="020B0604020202020204" pitchFamily="34" charset="0"/>
              </a:rPr>
              <a:t>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443458" y="4274281"/>
            <a:ext cx="3273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/>
              <a:t>5</a:t>
            </a:r>
            <a:endParaRPr lang="ru-RU" sz="2200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5123543" y="399536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i="1" dirty="0" smtClean="0">
                <a:latin typeface="ISOCPEUR" panose="020B0604020202020204" pitchFamily="34" charset="0"/>
              </a:rPr>
              <a:t>3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033727" y="444342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2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31356" y="418760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2200" i="1" dirty="0">
                <a:latin typeface="ISOCPEUR" panose="020B0604020202020204" pitchFamily="34" charset="0"/>
              </a:rPr>
              <a:t>6</a:t>
            </a:r>
            <a:endParaRPr lang="ru-RU" sz="2200" i="1" dirty="0">
              <a:latin typeface="ISOCPEUR" panose="020B060402020202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1127544" y="5572332"/>
            <a:ext cx="14416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Рис. 138</a:t>
            </a:r>
            <a:endParaRPr lang="ru-RU" sz="2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5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6" grpId="0" animBg="1"/>
      <p:bldP spid="5" grpId="0" animBg="1"/>
      <p:bldP spid="10" grpId="0" animBg="1"/>
      <p:bldP spid="11" grpId="0"/>
      <p:bldP spid="64" grpId="0"/>
      <p:bldP spid="66" grpId="0" animBg="1"/>
      <p:bldP spid="67" grpId="0"/>
      <p:bldP spid="68" grpId="0" animBg="1"/>
      <p:bldP spid="69" grpId="0" animBg="1"/>
      <p:bldP spid="83" grpId="0"/>
      <p:bldP spid="84" grpId="0"/>
      <p:bldP spid="87" grpId="0" animBg="1"/>
      <p:bldP spid="81" grpId="0" animBg="1"/>
      <p:bldP spid="80" grpId="0" animBg="1"/>
      <p:bldP spid="94" grpId="0"/>
      <p:bldP spid="96" grpId="0"/>
      <p:bldP spid="79" grpId="0" animBg="1"/>
      <p:bldP spid="100" grpId="0"/>
      <p:bldP spid="101" grpId="0"/>
      <p:bldP spid="102" grpId="0" animBg="1"/>
      <p:bldP spid="104" grpId="0" animBg="1"/>
      <p:bldP spid="105" grpId="0" animBg="1"/>
      <p:bldP spid="130" grpId="0" animBg="1"/>
      <p:bldP spid="140" grpId="0" animBg="1"/>
      <p:bldP spid="141" grpId="0" animBg="1"/>
      <p:bldP spid="142" grpId="0" animBg="1"/>
      <p:bldP spid="65" grpId="0" animBg="1"/>
      <p:bldP spid="76" grpId="0" animBg="1"/>
      <p:bldP spid="82" grpId="0" animBg="1"/>
      <p:bldP spid="77" grpId="0" animBg="1"/>
      <p:bldP spid="78" grpId="0" animBg="1"/>
      <p:bldP spid="103" grpId="0" animBg="1"/>
      <p:bldP spid="106" grpId="0" animBg="1"/>
      <p:bldP spid="128" grpId="0" animBg="1"/>
      <p:bldP spid="129" grpId="0" animBg="1"/>
      <p:bldP spid="134" grpId="0" animBg="1"/>
      <p:bldP spid="108" grpId="0"/>
      <p:bldP spid="109" grpId="0"/>
      <p:bldP spid="110" grpId="0"/>
      <p:bldP spid="111" grpId="0"/>
      <p:bldP spid="112" grpId="0"/>
      <p:bldP spid="114" grpId="0"/>
      <p:bldP spid="118" grpId="0"/>
      <p:bldP spid="119" grpId="0"/>
      <p:bldP spid="124" grpId="0"/>
      <p:bldP spid="12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475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ISOCPEUR</vt:lpstr>
      <vt:lpstr>Times New Roman</vt:lpstr>
      <vt:lpstr>Тема Office</vt:lpstr>
      <vt:lpstr>      15 – ЛЕКЦИЯ . Взаимное пересечение поверхностей вращения. Способ вспомогательных секущих сфер.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18 – ЛЕКЦИЯ . Взаимное пересечение поверхностей вращения. Способ вспомогательных секущих сфер.</dc:title>
  <dc:creator>Пользователь Windows</dc:creator>
  <cp:lastModifiedBy>Азизбек</cp:lastModifiedBy>
  <cp:revision>17</cp:revision>
  <dcterms:created xsi:type="dcterms:W3CDTF">2022-11-02T01:14:56Z</dcterms:created>
  <dcterms:modified xsi:type="dcterms:W3CDTF">2023-12-21T07:23:39Z</dcterms:modified>
</cp:coreProperties>
</file>