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F95"/>
    <a:srgbClr val="BAC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9644" autoAdjust="0"/>
  </p:normalViewPr>
  <p:slideViewPr>
    <p:cSldViewPr snapToGrid="0">
      <p:cViewPr varScale="1">
        <p:scale>
          <a:sx n="113" d="100"/>
          <a:sy n="113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3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6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8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0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9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4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0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2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2.png"/><Relationship Id="rId26" Type="http://schemas.openxmlformats.org/officeDocument/2006/relationships/image" Target="../media/image19.png"/><Relationship Id="rId21" Type="http://schemas.openxmlformats.org/officeDocument/2006/relationships/image" Target="../media/image15.png"/><Relationship Id="rId7" Type="http://schemas.openxmlformats.org/officeDocument/2006/relationships/image" Target="../media/image25.png"/><Relationship Id="rId12" Type="http://schemas.openxmlformats.org/officeDocument/2006/relationships/image" Target="../media/image10.png"/><Relationship Id="rId17" Type="http://schemas.openxmlformats.org/officeDocument/2006/relationships/image" Target="../media/image35.png"/><Relationship Id="rId25" Type="http://schemas.openxmlformats.org/officeDocument/2006/relationships/image" Target="../media/image18.png"/><Relationship Id="rId20" Type="http://schemas.openxmlformats.org/officeDocument/2006/relationships/image" Target="../media/image14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9.png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13.png"/><Relationship Id="rId22" Type="http://schemas.openxmlformats.org/officeDocument/2006/relationships/image" Target="../media/image90.png"/><Relationship Id="rId27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039148" cy="3981976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z-Cyrl-UZ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 MA’RUZA.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Nuqta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Nuqtaning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ortogonal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11051" y="271288"/>
            <a:ext cx="348569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68580" indent="359410" algn="just">
              <a:spcAft>
                <a:spcPts val="0"/>
              </a:spcAft>
            </a:pP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Fazoviy</a:t>
            </a:r>
            <a:r>
              <a:rPr lang="tr-TR" sz="24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chizmadan</a:t>
            </a:r>
            <a:r>
              <a:rPr lang="tr-TR" sz="24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epyur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hosil</a:t>
            </a:r>
            <a:r>
              <a:rPr lang="tr-TR" sz="24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qilish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uchun,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4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tekisligini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4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2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 atrofida soat strelkasi yo’nalishi bo’yicha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90</a:t>
            </a:r>
            <a:r>
              <a:rPr lang="tr-TR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ga,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tekisligini esa,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[OZ)</a:t>
            </a:r>
            <a:r>
              <a:rPr lang="tr-TR" sz="24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o’qi</a:t>
            </a:r>
            <a:r>
              <a:rPr lang="tr-TR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atrofida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soat</a:t>
            </a:r>
            <a:r>
              <a:rPr lang="tr-TR" sz="24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strelkasi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yo’nalishiga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qarshi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yo’alishda</a:t>
            </a:r>
            <a:r>
              <a:rPr lang="tr-TR" sz="2400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90</a:t>
            </a:r>
            <a:r>
              <a:rPr lang="tr-TR" sz="24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4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aylantiramiz.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Natijada</a:t>
            </a:r>
            <a:r>
              <a:rPr lang="tr-TR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H,</a:t>
            </a:r>
            <a:r>
              <a:rPr lang="tr-TR" sz="2400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r>
              <a:rPr lang="tr-TR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tekisliklari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tr-TR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tr-TR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bo’lib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qoladi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400" dirty="0"/>
          </a:p>
        </p:txBody>
      </p:sp>
      <p:sp>
        <p:nvSpPr>
          <p:cNvPr id="6" name="Прямоугольник 17"/>
          <p:cNvSpPr/>
          <p:nvPr/>
        </p:nvSpPr>
        <p:spPr>
          <a:xfrm>
            <a:off x="965369" y="270425"/>
            <a:ext cx="3967139" cy="3347341"/>
          </a:xfrm>
          <a:custGeom>
            <a:avLst/>
            <a:gdLst>
              <a:gd name="connsiteX0" fmla="*/ 0 w 3967139"/>
              <a:gd name="connsiteY0" fmla="*/ 0 h 3347341"/>
              <a:gd name="connsiteX1" fmla="*/ 3967139 w 3967139"/>
              <a:gd name="connsiteY1" fmla="*/ 0 h 3347341"/>
              <a:gd name="connsiteX2" fmla="*/ 3967139 w 3967139"/>
              <a:gd name="connsiteY2" fmla="*/ 3347341 h 3347341"/>
              <a:gd name="connsiteX3" fmla="*/ 0 w 3967139"/>
              <a:gd name="connsiteY3" fmla="*/ 3347341 h 3347341"/>
              <a:gd name="connsiteX4" fmla="*/ 0 w 3967139"/>
              <a:gd name="connsiteY4" fmla="*/ 0 h 3347341"/>
              <a:gd name="connsiteX0" fmla="*/ 0 w 3967139"/>
              <a:gd name="connsiteY0" fmla="*/ 0 h 3347341"/>
              <a:gd name="connsiteX1" fmla="*/ 3959519 w 3967139"/>
              <a:gd name="connsiteY1" fmla="*/ 10160 h 3347341"/>
              <a:gd name="connsiteX2" fmla="*/ 3967139 w 3967139"/>
              <a:gd name="connsiteY2" fmla="*/ 3347341 h 3347341"/>
              <a:gd name="connsiteX3" fmla="*/ 0 w 3967139"/>
              <a:gd name="connsiteY3" fmla="*/ 3347341 h 3347341"/>
              <a:gd name="connsiteX4" fmla="*/ 0 w 3967139"/>
              <a:gd name="connsiteY4" fmla="*/ 0 h 3347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7139" h="3347341">
                <a:moveTo>
                  <a:pt x="0" y="0"/>
                </a:moveTo>
                <a:lnTo>
                  <a:pt x="3959519" y="10160"/>
                </a:lnTo>
                <a:lnTo>
                  <a:pt x="3967139" y="3347341"/>
                </a:lnTo>
                <a:lnTo>
                  <a:pt x="0" y="3347341"/>
                </a:lnTo>
                <a:lnTo>
                  <a:pt x="0" y="0"/>
                </a:lnTo>
                <a:close/>
              </a:path>
            </a:pathLst>
          </a:custGeom>
          <a:solidFill>
            <a:srgbClr val="BA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4"/>
          <p:cNvSpPr/>
          <p:nvPr/>
        </p:nvSpPr>
        <p:spPr>
          <a:xfrm>
            <a:off x="968648" y="3593344"/>
            <a:ext cx="3950448" cy="2923433"/>
          </a:xfrm>
          <a:custGeom>
            <a:avLst/>
            <a:gdLst>
              <a:gd name="connsiteX0" fmla="*/ 0 w 3282696"/>
              <a:gd name="connsiteY0" fmla="*/ 0 h 1481328"/>
              <a:gd name="connsiteX1" fmla="*/ 3282696 w 3282696"/>
              <a:gd name="connsiteY1" fmla="*/ 0 h 1481328"/>
              <a:gd name="connsiteX2" fmla="*/ 3282696 w 3282696"/>
              <a:gd name="connsiteY2" fmla="*/ 1481328 h 1481328"/>
              <a:gd name="connsiteX3" fmla="*/ 0 w 3282696"/>
              <a:gd name="connsiteY3" fmla="*/ 1481328 h 1481328"/>
              <a:gd name="connsiteX4" fmla="*/ 0 w 3282696"/>
              <a:gd name="connsiteY4" fmla="*/ 0 h 1481328"/>
              <a:gd name="connsiteX0" fmla="*/ 0 w 5532120"/>
              <a:gd name="connsiteY0" fmla="*/ 0 h 1517904"/>
              <a:gd name="connsiteX1" fmla="*/ 3282696 w 5532120"/>
              <a:gd name="connsiteY1" fmla="*/ 0 h 1517904"/>
              <a:gd name="connsiteX2" fmla="*/ 5532120 w 5532120"/>
              <a:gd name="connsiteY2" fmla="*/ 1517904 h 1517904"/>
              <a:gd name="connsiteX3" fmla="*/ 0 w 5532120"/>
              <a:gd name="connsiteY3" fmla="*/ 1481328 h 1517904"/>
              <a:gd name="connsiteX4" fmla="*/ 0 w 5532120"/>
              <a:gd name="connsiteY4" fmla="*/ 0 h 1517904"/>
              <a:gd name="connsiteX0" fmla="*/ 0 w 6894576"/>
              <a:gd name="connsiteY0" fmla="*/ 0 h 1554480"/>
              <a:gd name="connsiteX1" fmla="*/ 4645152 w 6894576"/>
              <a:gd name="connsiteY1" fmla="*/ 36576 h 1554480"/>
              <a:gd name="connsiteX2" fmla="*/ 6894576 w 6894576"/>
              <a:gd name="connsiteY2" fmla="*/ 1554480 h 1554480"/>
              <a:gd name="connsiteX3" fmla="*/ 1362456 w 6894576"/>
              <a:gd name="connsiteY3" fmla="*/ 1517904 h 1554480"/>
              <a:gd name="connsiteX4" fmla="*/ 0 w 6894576"/>
              <a:gd name="connsiteY4" fmla="*/ 0 h 1554480"/>
              <a:gd name="connsiteX0" fmla="*/ 0 w 6099048"/>
              <a:gd name="connsiteY0" fmla="*/ 0 h 1517904"/>
              <a:gd name="connsiteX1" fmla="*/ 4645152 w 6099048"/>
              <a:gd name="connsiteY1" fmla="*/ 36576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87334 h 1605238"/>
              <a:gd name="connsiteX1" fmla="*/ 4690872 w 6099048"/>
              <a:gd name="connsiteY1" fmla="*/ 0 h 1605238"/>
              <a:gd name="connsiteX2" fmla="*/ 6099048 w 6099048"/>
              <a:gd name="connsiteY2" fmla="*/ 1568662 h 1605238"/>
              <a:gd name="connsiteX3" fmla="*/ 1362456 w 6099048"/>
              <a:gd name="connsiteY3" fmla="*/ 1605238 h 1605238"/>
              <a:gd name="connsiteX4" fmla="*/ 0 w 6099048"/>
              <a:gd name="connsiteY4" fmla="*/ 87334 h 1605238"/>
              <a:gd name="connsiteX0" fmla="*/ 0 w 6099048"/>
              <a:gd name="connsiteY0" fmla="*/ 0 h 1517904"/>
              <a:gd name="connsiteX1" fmla="*/ 4608576 w 6099048"/>
              <a:gd name="connsiteY1" fmla="*/ 36577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25379 h 1543283"/>
              <a:gd name="connsiteX1" fmla="*/ 4626864 w 6099048"/>
              <a:gd name="connsiteY1" fmla="*/ 0 h 1543283"/>
              <a:gd name="connsiteX2" fmla="*/ 6099048 w 6099048"/>
              <a:gd name="connsiteY2" fmla="*/ 1506707 h 1543283"/>
              <a:gd name="connsiteX3" fmla="*/ 1362456 w 6099048"/>
              <a:gd name="connsiteY3" fmla="*/ 1543283 h 1543283"/>
              <a:gd name="connsiteX4" fmla="*/ 0 w 6099048"/>
              <a:gd name="connsiteY4" fmla="*/ 25379 h 1543283"/>
              <a:gd name="connsiteX0" fmla="*/ 0 w 6099048"/>
              <a:gd name="connsiteY0" fmla="*/ 25379 h 1956318"/>
              <a:gd name="connsiteX1" fmla="*/ 4626864 w 6099048"/>
              <a:gd name="connsiteY1" fmla="*/ 0 h 1956318"/>
              <a:gd name="connsiteX2" fmla="*/ 6099048 w 6099048"/>
              <a:gd name="connsiteY2" fmla="*/ 1506707 h 1956318"/>
              <a:gd name="connsiteX3" fmla="*/ 1463040 w 6099048"/>
              <a:gd name="connsiteY3" fmla="*/ 1956318 h 1956318"/>
              <a:gd name="connsiteX4" fmla="*/ 0 w 6099048"/>
              <a:gd name="connsiteY4" fmla="*/ 25379 h 1956318"/>
              <a:gd name="connsiteX0" fmla="*/ 0 w 6455664"/>
              <a:gd name="connsiteY0" fmla="*/ 25379 h 1956318"/>
              <a:gd name="connsiteX1" fmla="*/ 4626864 w 6455664"/>
              <a:gd name="connsiteY1" fmla="*/ 0 h 1956318"/>
              <a:gd name="connsiteX2" fmla="*/ 6455664 w 6455664"/>
              <a:gd name="connsiteY2" fmla="*/ 1940394 h 1956318"/>
              <a:gd name="connsiteX3" fmla="*/ 1463040 w 6455664"/>
              <a:gd name="connsiteY3" fmla="*/ 1956318 h 1956318"/>
              <a:gd name="connsiteX4" fmla="*/ 0 w 6455664"/>
              <a:gd name="connsiteY4" fmla="*/ 25379 h 1956318"/>
              <a:gd name="connsiteX0" fmla="*/ 18288 w 6473952"/>
              <a:gd name="connsiteY0" fmla="*/ 25379 h 2018273"/>
              <a:gd name="connsiteX1" fmla="*/ 4645152 w 6473952"/>
              <a:gd name="connsiteY1" fmla="*/ 0 h 2018273"/>
              <a:gd name="connsiteX2" fmla="*/ 6473952 w 6473952"/>
              <a:gd name="connsiteY2" fmla="*/ 1940394 h 2018273"/>
              <a:gd name="connsiteX3" fmla="*/ 0 w 6473952"/>
              <a:gd name="connsiteY3" fmla="*/ 2018273 h 2018273"/>
              <a:gd name="connsiteX4" fmla="*/ 18288 w 6473952"/>
              <a:gd name="connsiteY4" fmla="*/ 25379 h 2018273"/>
              <a:gd name="connsiteX0" fmla="*/ 18288 w 4700016"/>
              <a:gd name="connsiteY0" fmla="*/ 25379 h 2018273"/>
              <a:gd name="connsiteX1" fmla="*/ 4645152 w 4700016"/>
              <a:gd name="connsiteY1" fmla="*/ 0 h 2018273"/>
              <a:gd name="connsiteX2" fmla="*/ 4700016 w 4700016"/>
              <a:gd name="connsiteY2" fmla="*/ 1961046 h 2018273"/>
              <a:gd name="connsiteX3" fmla="*/ 0 w 4700016"/>
              <a:gd name="connsiteY3" fmla="*/ 2018273 h 2018273"/>
              <a:gd name="connsiteX4" fmla="*/ 18288 w 4700016"/>
              <a:gd name="connsiteY4" fmla="*/ 25379 h 2018273"/>
              <a:gd name="connsiteX0" fmla="*/ 18288 w 4645152"/>
              <a:gd name="connsiteY0" fmla="*/ 25379 h 2018273"/>
              <a:gd name="connsiteX1" fmla="*/ 4645152 w 4645152"/>
              <a:gd name="connsiteY1" fmla="*/ 0 h 2018273"/>
              <a:gd name="connsiteX2" fmla="*/ 4645152 w 4645152"/>
              <a:gd name="connsiteY2" fmla="*/ 1919742 h 2018273"/>
              <a:gd name="connsiteX3" fmla="*/ 0 w 4645152"/>
              <a:gd name="connsiteY3" fmla="*/ 2018273 h 2018273"/>
              <a:gd name="connsiteX4" fmla="*/ 18288 w 4645152"/>
              <a:gd name="connsiteY4" fmla="*/ 25379 h 2018273"/>
              <a:gd name="connsiteX0" fmla="*/ 18288 w 4645152"/>
              <a:gd name="connsiteY0" fmla="*/ 25379 h 2018273"/>
              <a:gd name="connsiteX1" fmla="*/ 4645152 w 4645152"/>
              <a:gd name="connsiteY1" fmla="*/ 0 h 2018273"/>
              <a:gd name="connsiteX2" fmla="*/ 4645152 w 4645152"/>
              <a:gd name="connsiteY2" fmla="*/ 1992024 h 2018273"/>
              <a:gd name="connsiteX3" fmla="*/ 0 w 4645152"/>
              <a:gd name="connsiteY3" fmla="*/ 2018273 h 2018273"/>
              <a:gd name="connsiteX4" fmla="*/ 18288 w 4645152"/>
              <a:gd name="connsiteY4" fmla="*/ 25379 h 2018273"/>
              <a:gd name="connsiteX0" fmla="*/ 18288 w 4680667"/>
              <a:gd name="connsiteY0" fmla="*/ 25379 h 2018273"/>
              <a:gd name="connsiteX1" fmla="*/ 4645152 w 4680667"/>
              <a:gd name="connsiteY1" fmla="*/ 0 h 2018273"/>
              <a:gd name="connsiteX2" fmla="*/ 4680465 w 4680667"/>
              <a:gd name="connsiteY2" fmla="*/ 65331 h 2018273"/>
              <a:gd name="connsiteX3" fmla="*/ 4645152 w 4680667"/>
              <a:gd name="connsiteY3" fmla="*/ 1992024 h 2018273"/>
              <a:gd name="connsiteX4" fmla="*/ 0 w 4680667"/>
              <a:gd name="connsiteY4" fmla="*/ 2018273 h 2018273"/>
              <a:gd name="connsiteX5" fmla="*/ 18288 w 4680667"/>
              <a:gd name="connsiteY5" fmla="*/ 25379 h 2018273"/>
              <a:gd name="connsiteX0" fmla="*/ 18288 w 4669307"/>
              <a:gd name="connsiteY0" fmla="*/ 25379 h 2018273"/>
              <a:gd name="connsiteX1" fmla="*/ 4645152 w 4669307"/>
              <a:gd name="connsiteY1" fmla="*/ 0 h 2018273"/>
              <a:gd name="connsiteX2" fmla="*/ 4669034 w 4669307"/>
              <a:gd name="connsiteY2" fmla="*/ 31753 h 2018273"/>
              <a:gd name="connsiteX3" fmla="*/ 4645152 w 4669307"/>
              <a:gd name="connsiteY3" fmla="*/ 1992024 h 2018273"/>
              <a:gd name="connsiteX4" fmla="*/ 0 w 4669307"/>
              <a:gd name="connsiteY4" fmla="*/ 2018273 h 2018273"/>
              <a:gd name="connsiteX5" fmla="*/ 18288 w 4669307"/>
              <a:gd name="connsiteY5" fmla="*/ 25379 h 201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69307" h="2018273">
                <a:moveTo>
                  <a:pt x="18288" y="25379"/>
                </a:moveTo>
                <a:lnTo>
                  <a:pt x="4645152" y="0"/>
                </a:lnTo>
                <a:cubicBezTo>
                  <a:pt x="4641681" y="17300"/>
                  <a:pt x="4672505" y="14453"/>
                  <a:pt x="4669034" y="31753"/>
                </a:cubicBezTo>
                <a:lnTo>
                  <a:pt x="4645152" y="1992024"/>
                </a:lnTo>
                <a:lnTo>
                  <a:pt x="0" y="2018273"/>
                </a:lnTo>
                <a:lnTo>
                  <a:pt x="18288" y="25379"/>
                </a:lnTo>
                <a:close/>
              </a:path>
            </a:pathLst>
          </a:custGeom>
          <a:solidFill>
            <a:srgbClr val="A9FF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5"/>
          <p:cNvSpPr/>
          <p:nvPr/>
        </p:nvSpPr>
        <p:spPr>
          <a:xfrm>
            <a:off x="4927522" y="265661"/>
            <a:ext cx="3040390" cy="3347341"/>
          </a:xfrm>
          <a:custGeom>
            <a:avLst/>
            <a:gdLst>
              <a:gd name="connsiteX0" fmla="*/ 0 w 1755648"/>
              <a:gd name="connsiteY0" fmla="*/ 0 h 1682496"/>
              <a:gd name="connsiteX1" fmla="*/ 1755648 w 1755648"/>
              <a:gd name="connsiteY1" fmla="*/ 0 h 1682496"/>
              <a:gd name="connsiteX2" fmla="*/ 1755648 w 1755648"/>
              <a:gd name="connsiteY2" fmla="*/ 1682496 h 1682496"/>
              <a:gd name="connsiteX3" fmla="*/ 0 w 1755648"/>
              <a:gd name="connsiteY3" fmla="*/ 1682496 h 1682496"/>
              <a:gd name="connsiteX4" fmla="*/ 0 w 1755648"/>
              <a:gd name="connsiteY4" fmla="*/ 0 h 1682496"/>
              <a:gd name="connsiteX0" fmla="*/ 0 w 1975104"/>
              <a:gd name="connsiteY0" fmla="*/ 0 h 3392424"/>
              <a:gd name="connsiteX1" fmla="*/ 1755648 w 1975104"/>
              <a:gd name="connsiteY1" fmla="*/ 0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975104"/>
              <a:gd name="connsiteY0" fmla="*/ 0 h 3392424"/>
              <a:gd name="connsiteX1" fmla="*/ 1865376 w 1975104"/>
              <a:gd name="connsiteY1" fmla="*/ 1719072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865376"/>
              <a:gd name="connsiteY0" fmla="*/ 0 h 3630168"/>
              <a:gd name="connsiteX1" fmla="*/ 1865376 w 1865376"/>
              <a:gd name="connsiteY1" fmla="*/ 1719072 h 3630168"/>
              <a:gd name="connsiteX2" fmla="*/ 1801368 w 1865376"/>
              <a:gd name="connsiteY2" fmla="*/ 3630168 h 3630168"/>
              <a:gd name="connsiteX3" fmla="*/ 0 w 1865376"/>
              <a:gd name="connsiteY3" fmla="*/ 1682496 h 3630168"/>
              <a:gd name="connsiteX4" fmla="*/ 0 w 1865376"/>
              <a:gd name="connsiteY4" fmla="*/ 0 h 3630168"/>
              <a:gd name="connsiteX0" fmla="*/ 0 w 1801368"/>
              <a:gd name="connsiteY0" fmla="*/ 0 h 3630168"/>
              <a:gd name="connsiteX1" fmla="*/ 1801368 w 1801368"/>
              <a:gd name="connsiteY1" fmla="*/ 1052986 h 3630168"/>
              <a:gd name="connsiteX2" fmla="*/ 1801368 w 1801368"/>
              <a:gd name="connsiteY2" fmla="*/ 3630168 h 3630168"/>
              <a:gd name="connsiteX3" fmla="*/ 0 w 1801368"/>
              <a:gd name="connsiteY3" fmla="*/ 1682496 h 3630168"/>
              <a:gd name="connsiteX4" fmla="*/ 0 w 1801368"/>
              <a:gd name="connsiteY4" fmla="*/ 0 h 3630168"/>
              <a:gd name="connsiteX0" fmla="*/ 9144 w 1810512"/>
              <a:gd name="connsiteY0" fmla="*/ 0 h 3630168"/>
              <a:gd name="connsiteX1" fmla="*/ 1810512 w 1810512"/>
              <a:gd name="connsiteY1" fmla="*/ 1052986 h 3630168"/>
              <a:gd name="connsiteX2" fmla="*/ 1810512 w 1810512"/>
              <a:gd name="connsiteY2" fmla="*/ 3630168 h 3630168"/>
              <a:gd name="connsiteX3" fmla="*/ 0 w 1810512"/>
              <a:gd name="connsiteY3" fmla="*/ 2395208 h 3630168"/>
              <a:gd name="connsiteX4" fmla="*/ 9144 w 1810512"/>
              <a:gd name="connsiteY4" fmla="*/ 0 h 3630168"/>
              <a:gd name="connsiteX0" fmla="*/ 9144 w 2432304"/>
              <a:gd name="connsiteY0" fmla="*/ 0 h 2437874"/>
              <a:gd name="connsiteX1" fmla="*/ 1810512 w 2432304"/>
              <a:gd name="connsiteY1" fmla="*/ 1052986 h 2437874"/>
              <a:gd name="connsiteX2" fmla="*/ 2432304 w 2432304"/>
              <a:gd name="connsiteY2" fmla="*/ 2437874 h 2437874"/>
              <a:gd name="connsiteX3" fmla="*/ 0 w 2432304"/>
              <a:gd name="connsiteY3" fmla="*/ 2395208 h 2437874"/>
              <a:gd name="connsiteX4" fmla="*/ 9144 w 2432304"/>
              <a:gd name="connsiteY4" fmla="*/ 0 h 2437874"/>
              <a:gd name="connsiteX0" fmla="*/ 9144 w 2432304"/>
              <a:gd name="connsiteY0" fmla="*/ 6090 h 2443964"/>
              <a:gd name="connsiteX1" fmla="*/ 2414016 w 2432304"/>
              <a:gd name="connsiteY1" fmla="*/ 0 h 2443964"/>
              <a:gd name="connsiteX2" fmla="*/ 2432304 w 2432304"/>
              <a:gd name="connsiteY2" fmla="*/ 2443964 h 2443964"/>
              <a:gd name="connsiteX3" fmla="*/ 0 w 2432304"/>
              <a:gd name="connsiteY3" fmla="*/ 2401298 h 2443964"/>
              <a:gd name="connsiteX4" fmla="*/ 9144 w 2432304"/>
              <a:gd name="connsiteY4" fmla="*/ 6090 h 2443964"/>
              <a:gd name="connsiteX0" fmla="*/ 9144 w 2432304"/>
              <a:gd name="connsiteY0" fmla="*/ 6090 h 2443964"/>
              <a:gd name="connsiteX1" fmla="*/ 2414016 w 2432304"/>
              <a:gd name="connsiteY1" fmla="*/ 0 h 2443964"/>
              <a:gd name="connsiteX2" fmla="*/ 2432304 w 2432304"/>
              <a:gd name="connsiteY2" fmla="*/ 2443964 h 2443964"/>
              <a:gd name="connsiteX3" fmla="*/ 0 w 2432304"/>
              <a:gd name="connsiteY3" fmla="*/ 2441263 h 2443964"/>
              <a:gd name="connsiteX4" fmla="*/ 9144 w 2432304"/>
              <a:gd name="connsiteY4" fmla="*/ 6090 h 244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304" h="2443964">
                <a:moveTo>
                  <a:pt x="9144" y="6090"/>
                </a:moveTo>
                <a:lnTo>
                  <a:pt x="2414016" y="0"/>
                </a:lnTo>
                <a:lnTo>
                  <a:pt x="2432304" y="2443964"/>
                </a:lnTo>
                <a:lnTo>
                  <a:pt x="0" y="2441263"/>
                </a:lnTo>
                <a:lnTo>
                  <a:pt x="9144" y="609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369207" y="3609740"/>
            <a:ext cx="8241844" cy="57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07" y="3293447"/>
            <a:ext cx="36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x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88584" y="-141067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Z </a:t>
            </a:r>
            <a:endParaRPr lang="ru-RU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4884224" y="6198488"/>
            <a:ext cx="735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4923006" y="3609797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0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4897906" y="101722"/>
            <a:ext cx="45721" cy="672808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999513" y="909326"/>
            <a:ext cx="4562" cy="4588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34827" y="5432420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r>
              <a:rPr lang="en-US" sz="3600" dirty="0"/>
              <a:t> </a:t>
            </a:r>
            <a:endParaRPr lang="ru-RU" sz="36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1999513" y="5498268"/>
            <a:ext cx="2912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908365" y="3632053"/>
            <a:ext cx="1877289" cy="1883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28" idx="6"/>
          </p:cNvCxnSpPr>
          <p:nvPr/>
        </p:nvCxnSpPr>
        <p:spPr>
          <a:xfrm flipH="1">
            <a:off x="2009040" y="901766"/>
            <a:ext cx="4832084" cy="218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6777226" y="932116"/>
            <a:ext cx="0" cy="2699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931718" y="83968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1926982" y="537733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697124" y="82976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6714830" y="355425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884224" y="84659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937952" y="353479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080944" y="3423825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4844591" y="541313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2014918" y="313176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a’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6849034" y="546322"/>
            <a:ext cx="75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a’’ 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25321" y="3489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V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42474" y="5974625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H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417761" y="220776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W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497053" y="3344835"/>
            <a:ext cx="437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y</a:t>
            </a:r>
            <a:r>
              <a:rPr lang="en-US" sz="2800" i="1" dirty="0">
                <a:latin typeface="ISOCPEUR" pitchFamily="34" charset="0"/>
              </a:rPr>
              <a:t> </a:t>
            </a:r>
            <a:endParaRPr lang="ru-RU" sz="28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5400000">
                <a:off x="6440083" y="3030446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440083" y="3030446"/>
                <a:ext cx="423793" cy="7078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10800000">
                <a:off x="1998982" y="3128893"/>
                <a:ext cx="423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8982" y="3128893"/>
                <a:ext cx="423793" cy="707886"/>
              </a:xfrm>
              <a:prstGeom prst="rect">
                <a:avLst/>
              </a:prstGeom>
              <a:blipFill>
                <a:blip r:embed="rId3"/>
                <a:stretch>
                  <a:fillRect l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Овал 42"/>
          <p:cNvSpPr/>
          <p:nvPr/>
        </p:nvSpPr>
        <p:spPr>
          <a:xfrm>
            <a:off x="6596510" y="343482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TextBox 44"/>
          <p:cNvSpPr txBox="1"/>
          <p:nvPr/>
        </p:nvSpPr>
        <p:spPr>
          <a:xfrm>
            <a:off x="4912260" y="5168262"/>
            <a:ext cx="9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>
                <a:latin typeface="ISOCPEUR" pitchFamily="34" charset="0"/>
                <a:ea typeface="Cambria Math" pitchFamily="18" charset="0"/>
              </a:rPr>
              <a:t>y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25544" y="3507436"/>
            <a:ext cx="65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>
                <a:latin typeface="ISOCPEUR" pitchFamily="34" charset="0"/>
                <a:ea typeface="Cambria Math" pitchFamily="18" charset="0"/>
              </a:rPr>
              <a:t>y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60428" y="3061223"/>
            <a:ext cx="652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ru-RU" sz="2400" i="1" dirty="0">
                <a:latin typeface="ISOCPEUR" pitchFamily="34" charset="0"/>
                <a:ea typeface="Cambria Math" pitchFamily="18" charset="0"/>
              </a:rPr>
              <a:t>х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48951" y="293028"/>
            <a:ext cx="658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 err="1">
                <a:latin typeface="ISOCPEUR" pitchFamily="34" charset="0"/>
                <a:ea typeface="Cambria Math" pitchFamily="18" charset="0"/>
              </a:rPr>
              <a:t>z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6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/>
      <p:bldP spid="13" grpId="0"/>
      <p:bldP spid="14" grpId="0"/>
      <p:bldP spid="15" grpId="0"/>
      <p:bldP spid="18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1" grpId="0"/>
      <p:bldP spid="42" grpId="0"/>
      <p:bldP spid="43" grpId="0" animBg="1"/>
      <p:bldP spid="45" grpId="0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033283"/>
            <a:ext cx="7283242" cy="4942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>
              <a:spcBef>
                <a:spcPts val="900"/>
              </a:spcBef>
              <a:spcAft>
                <a:spcPts val="0"/>
              </a:spcAft>
            </a:pP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tr-TR" sz="22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a(x,y).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1757680" indent="1694815">
              <a:spcBef>
                <a:spcPts val="145"/>
              </a:spcBef>
              <a:spcAft>
                <a:spcPts val="0"/>
              </a:spcAft>
            </a:pP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)dan || [oy)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Ç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)dan || [ox)</a:t>
            </a:r>
            <a:r>
              <a:rPr lang="tr-TR" sz="2200" b="1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2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tr-TR" sz="2200" spc="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(x,z).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37385">
              <a:spcBef>
                <a:spcPts val="360"/>
              </a:spcBef>
              <a:spcAft>
                <a:spcPts val="0"/>
              </a:spcAft>
            </a:pP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tr-TR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®</a:t>
            </a:r>
            <a:r>
              <a:rPr lang="tr-TR" sz="2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)dan</a:t>
            </a:r>
            <a:r>
              <a:rPr lang="tr-TR" sz="22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||</a:t>
            </a:r>
            <a:r>
              <a:rPr lang="tr-TR" sz="22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[oz)</a:t>
            </a:r>
            <a:r>
              <a:rPr lang="tr-TR" sz="22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Ç</a:t>
            </a:r>
            <a:r>
              <a:rPr lang="tr-TR" sz="2200" spc="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)dan ||</a:t>
            </a:r>
            <a:r>
              <a:rPr lang="tr-TR" sz="22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96520">
              <a:spcBef>
                <a:spcPts val="1145"/>
              </a:spcBef>
              <a:spcAft>
                <a:spcPts val="0"/>
              </a:spcAft>
            </a:pP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 frontal</a:t>
            </a:r>
            <a:r>
              <a:rPr lang="tr-TR" sz="2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 bitta</a:t>
            </a:r>
            <a:r>
              <a:rPr lang="tr-TR" sz="22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vertikal</a:t>
            </a:r>
            <a:r>
              <a:rPr lang="tr-TR" sz="2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boq’lovchi</a:t>
            </a:r>
            <a:r>
              <a:rPr lang="tr-TR" sz="2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chiziqda</a:t>
            </a:r>
            <a:r>
              <a:rPr lang="tr-TR" sz="22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82320" marR="594995" algn="ctr">
              <a:spcBef>
                <a:spcPts val="385"/>
              </a:spcBef>
              <a:spcAft>
                <a:spcPts val="0"/>
              </a:spcAft>
            </a:pP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2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a]</a:t>
            </a:r>
            <a:r>
              <a:rPr lang="tr-TR" sz="22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>
              <a:spcBef>
                <a:spcPts val="1150"/>
              </a:spcBef>
              <a:spcAft>
                <a:spcPts val="0"/>
              </a:spcAft>
            </a:pP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2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tr-TR" sz="2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profil</a:t>
            </a:r>
            <a:r>
              <a:rPr lang="tr-TR" sz="2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tr-TR" sz="2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boq’lovchi</a:t>
            </a:r>
            <a:r>
              <a:rPr lang="tr-TR" sz="22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chiziqda</a:t>
            </a:r>
            <a:r>
              <a:rPr lang="tr-TR" sz="22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9145" marR="594995" algn="ctr">
              <a:spcBef>
                <a:spcPts val="340"/>
              </a:spcBef>
              <a:spcAft>
                <a:spcPts val="0"/>
              </a:spcAft>
            </a:pP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2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¢¢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2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[oz)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7650" marR="339725" algn="ctr">
              <a:spcBef>
                <a:spcPts val="5"/>
              </a:spcBef>
              <a:spcAft>
                <a:spcPts val="0"/>
              </a:spcAft>
            </a:pP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Sakkizta</a:t>
            </a:r>
            <a:r>
              <a:rPr lang="tr-TR" sz="2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oktantdagi</a:t>
            </a:r>
            <a:r>
              <a:rPr lang="tr-TR" sz="22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o’qlarining</a:t>
            </a:r>
            <a:r>
              <a:rPr lang="tr-TR" sz="2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ishoralari</a:t>
            </a:r>
            <a:r>
              <a:rPr lang="tr-TR" sz="22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1–</a:t>
            </a:r>
            <a:r>
              <a:rPr lang="tr-TR" sz="2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jadvalda</a:t>
            </a:r>
            <a:r>
              <a:rPr lang="tr-TR" sz="2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ko’rsatilgan.</a:t>
            </a:r>
            <a:endParaRPr lang="ru-RU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64424"/>
              </p:ext>
            </p:extLst>
          </p:nvPr>
        </p:nvGraphicFramePr>
        <p:xfrm>
          <a:off x="7283242" y="1138650"/>
          <a:ext cx="4524446" cy="473164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1132917">
                  <a:extLst>
                    <a:ext uri="{9D8B030D-6E8A-4147-A177-3AD203B41FA5}">
                      <a16:colId xmlns:a16="http://schemas.microsoft.com/office/drawing/2014/main" val="1151756736"/>
                    </a:ext>
                  </a:extLst>
                </a:gridCol>
                <a:gridCol w="1128905">
                  <a:extLst>
                    <a:ext uri="{9D8B030D-6E8A-4147-A177-3AD203B41FA5}">
                      <a16:colId xmlns:a16="http://schemas.microsoft.com/office/drawing/2014/main" val="2895366006"/>
                    </a:ext>
                  </a:extLst>
                </a:gridCol>
                <a:gridCol w="1132917">
                  <a:extLst>
                    <a:ext uri="{9D8B030D-6E8A-4147-A177-3AD203B41FA5}">
                      <a16:colId xmlns:a16="http://schemas.microsoft.com/office/drawing/2014/main" val="3081170070"/>
                    </a:ext>
                  </a:extLst>
                </a:gridCol>
                <a:gridCol w="1129707">
                  <a:extLst>
                    <a:ext uri="{9D8B030D-6E8A-4147-A177-3AD203B41FA5}">
                      <a16:colId xmlns:a16="http://schemas.microsoft.com/office/drawing/2014/main" val="12505481"/>
                    </a:ext>
                  </a:extLst>
                </a:gridCol>
              </a:tblGrid>
              <a:tr h="825123">
                <a:tc>
                  <a:txBody>
                    <a:bodyPr/>
                    <a:lstStyle/>
                    <a:p>
                      <a:pPr marL="10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</a:rPr>
                        <a:t>№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155"/>
                        </a:spcBef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</a:rPr>
                        <a:t>X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Y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Z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0028510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marL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I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7664358"/>
                  </a:ext>
                </a:extLst>
              </a:tr>
              <a:tr h="446284">
                <a:tc>
                  <a:txBody>
                    <a:bodyPr/>
                    <a:lstStyle/>
                    <a:p>
                      <a:pPr marL="356235" marR="3384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II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1709607"/>
                  </a:ext>
                </a:extLst>
              </a:tr>
              <a:tr h="454894">
                <a:tc>
                  <a:txBody>
                    <a:bodyPr/>
                    <a:lstStyle/>
                    <a:p>
                      <a:pPr marL="356235" marR="3416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III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519265"/>
                  </a:ext>
                </a:extLst>
              </a:tr>
              <a:tr h="446284">
                <a:tc>
                  <a:txBody>
                    <a:bodyPr/>
                    <a:lstStyle/>
                    <a:p>
                      <a:pPr marL="354330" marR="3448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IV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6751888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marL="635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V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36693043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marL="356235" marR="3429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VI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177465"/>
                  </a:ext>
                </a:extLst>
              </a:tr>
              <a:tr h="446284">
                <a:tc>
                  <a:txBody>
                    <a:bodyPr/>
                    <a:lstStyle/>
                    <a:p>
                      <a:pPr marR="32893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tr-TR" sz="2400" dirty="0">
                          <a:effectLst/>
                        </a:rPr>
                        <a:t>VII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0940486"/>
                  </a:ext>
                </a:extLst>
              </a:tr>
              <a:tr h="453459">
                <a:tc>
                  <a:txBody>
                    <a:bodyPr/>
                    <a:lstStyle/>
                    <a:p>
                      <a:pPr marR="3048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   </a:t>
                      </a:r>
                      <a:r>
                        <a:rPr lang="tr-TR" sz="2400" dirty="0">
                          <a:effectLst/>
                        </a:rPr>
                        <a:t>VIII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767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-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>
                          <a:effectLst/>
                        </a:rPr>
                        <a:t>+</a:t>
                      </a:r>
                      <a:endParaRPr lang="ru-RU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6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tr-TR" sz="2400" dirty="0">
                          <a:effectLst/>
                        </a:rPr>
                        <a:t>-</a:t>
                      </a:r>
                      <a:endParaRPr lang="ru-RU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372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50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5100" y="374735"/>
            <a:ext cx="41141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koordinatalaridan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4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tr-TR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tekisliklaridan</a:t>
            </a:r>
            <a:r>
              <a:rPr lang="tr-TR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birida</a:t>
            </a:r>
            <a:r>
              <a:rPr lang="tr-TR" sz="24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712861" y="3849048"/>
            <a:ext cx="6974349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 Y= O, Z 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nuqta 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000" b="1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b="1" spc="-28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 Y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 Z = O 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 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0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b="1" spc="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0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X=O,</a:t>
            </a:r>
            <a:r>
              <a:rPr lang="tr-TR" sz="20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sz="20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0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82445" marR="1594485" indent="20955" algn="just">
              <a:spcBef>
                <a:spcPts val="595"/>
              </a:spcBef>
              <a:spcAft>
                <a:spcPts val="0"/>
              </a:spcAft>
            </a:pPr>
            <a:r>
              <a:rPr lang="tr-TR" sz="20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0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000" b="1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04310" y="822917"/>
            <a:ext cx="4672584" cy="3337560"/>
          </a:xfrm>
          <a:prstGeom prst="rect">
            <a:avLst/>
          </a:prstGeom>
          <a:solidFill>
            <a:srgbClr val="BA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4"/>
          <p:cNvSpPr/>
          <p:nvPr/>
        </p:nvSpPr>
        <p:spPr>
          <a:xfrm>
            <a:off x="4408802" y="4118580"/>
            <a:ext cx="6455664" cy="1751858"/>
          </a:xfrm>
          <a:custGeom>
            <a:avLst/>
            <a:gdLst>
              <a:gd name="connsiteX0" fmla="*/ 0 w 3282696"/>
              <a:gd name="connsiteY0" fmla="*/ 0 h 1481328"/>
              <a:gd name="connsiteX1" fmla="*/ 3282696 w 3282696"/>
              <a:gd name="connsiteY1" fmla="*/ 0 h 1481328"/>
              <a:gd name="connsiteX2" fmla="*/ 3282696 w 3282696"/>
              <a:gd name="connsiteY2" fmla="*/ 1481328 h 1481328"/>
              <a:gd name="connsiteX3" fmla="*/ 0 w 3282696"/>
              <a:gd name="connsiteY3" fmla="*/ 1481328 h 1481328"/>
              <a:gd name="connsiteX4" fmla="*/ 0 w 3282696"/>
              <a:gd name="connsiteY4" fmla="*/ 0 h 1481328"/>
              <a:gd name="connsiteX0" fmla="*/ 0 w 5532120"/>
              <a:gd name="connsiteY0" fmla="*/ 0 h 1517904"/>
              <a:gd name="connsiteX1" fmla="*/ 3282696 w 5532120"/>
              <a:gd name="connsiteY1" fmla="*/ 0 h 1517904"/>
              <a:gd name="connsiteX2" fmla="*/ 5532120 w 5532120"/>
              <a:gd name="connsiteY2" fmla="*/ 1517904 h 1517904"/>
              <a:gd name="connsiteX3" fmla="*/ 0 w 5532120"/>
              <a:gd name="connsiteY3" fmla="*/ 1481328 h 1517904"/>
              <a:gd name="connsiteX4" fmla="*/ 0 w 5532120"/>
              <a:gd name="connsiteY4" fmla="*/ 0 h 1517904"/>
              <a:gd name="connsiteX0" fmla="*/ 0 w 6894576"/>
              <a:gd name="connsiteY0" fmla="*/ 0 h 1554480"/>
              <a:gd name="connsiteX1" fmla="*/ 4645152 w 6894576"/>
              <a:gd name="connsiteY1" fmla="*/ 36576 h 1554480"/>
              <a:gd name="connsiteX2" fmla="*/ 6894576 w 6894576"/>
              <a:gd name="connsiteY2" fmla="*/ 1554480 h 1554480"/>
              <a:gd name="connsiteX3" fmla="*/ 1362456 w 6894576"/>
              <a:gd name="connsiteY3" fmla="*/ 1517904 h 1554480"/>
              <a:gd name="connsiteX4" fmla="*/ 0 w 6894576"/>
              <a:gd name="connsiteY4" fmla="*/ 0 h 1554480"/>
              <a:gd name="connsiteX0" fmla="*/ 0 w 6099048"/>
              <a:gd name="connsiteY0" fmla="*/ 0 h 1517904"/>
              <a:gd name="connsiteX1" fmla="*/ 4645152 w 6099048"/>
              <a:gd name="connsiteY1" fmla="*/ 36576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87334 h 1605238"/>
              <a:gd name="connsiteX1" fmla="*/ 4690872 w 6099048"/>
              <a:gd name="connsiteY1" fmla="*/ 0 h 1605238"/>
              <a:gd name="connsiteX2" fmla="*/ 6099048 w 6099048"/>
              <a:gd name="connsiteY2" fmla="*/ 1568662 h 1605238"/>
              <a:gd name="connsiteX3" fmla="*/ 1362456 w 6099048"/>
              <a:gd name="connsiteY3" fmla="*/ 1605238 h 1605238"/>
              <a:gd name="connsiteX4" fmla="*/ 0 w 6099048"/>
              <a:gd name="connsiteY4" fmla="*/ 87334 h 1605238"/>
              <a:gd name="connsiteX0" fmla="*/ 0 w 6099048"/>
              <a:gd name="connsiteY0" fmla="*/ 0 h 1517904"/>
              <a:gd name="connsiteX1" fmla="*/ 4608576 w 6099048"/>
              <a:gd name="connsiteY1" fmla="*/ 36577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25379 h 1543283"/>
              <a:gd name="connsiteX1" fmla="*/ 4626864 w 6099048"/>
              <a:gd name="connsiteY1" fmla="*/ 0 h 1543283"/>
              <a:gd name="connsiteX2" fmla="*/ 6099048 w 6099048"/>
              <a:gd name="connsiteY2" fmla="*/ 1506707 h 1543283"/>
              <a:gd name="connsiteX3" fmla="*/ 1362456 w 6099048"/>
              <a:gd name="connsiteY3" fmla="*/ 1543283 h 1543283"/>
              <a:gd name="connsiteX4" fmla="*/ 0 w 6099048"/>
              <a:gd name="connsiteY4" fmla="*/ 25379 h 1543283"/>
              <a:gd name="connsiteX0" fmla="*/ 0 w 6099048"/>
              <a:gd name="connsiteY0" fmla="*/ 25379 h 1956318"/>
              <a:gd name="connsiteX1" fmla="*/ 4626864 w 6099048"/>
              <a:gd name="connsiteY1" fmla="*/ 0 h 1956318"/>
              <a:gd name="connsiteX2" fmla="*/ 6099048 w 6099048"/>
              <a:gd name="connsiteY2" fmla="*/ 1506707 h 1956318"/>
              <a:gd name="connsiteX3" fmla="*/ 1463040 w 6099048"/>
              <a:gd name="connsiteY3" fmla="*/ 1956318 h 1956318"/>
              <a:gd name="connsiteX4" fmla="*/ 0 w 6099048"/>
              <a:gd name="connsiteY4" fmla="*/ 25379 h 1956318"/>
              <a:gd name="connsiteX0" fmla="*/ 0 w 6455664"/>
              <a:gd name="connsiteY0" fmla="*/ 25379 h 1956318"/>
              <a:gd name="connsiteX1" fmla="*/ 4626864 w 6455664"/>
              <a:gd name="connsiteY1" fmla="*/ 0 h 1956318"/>
              <a:gd name="connsiteX2" fmla="*/ 6455664 w 6455664"/>
              <a:gd name="connsiteY2" fmla="*/ 1940394 h 1956318"/>
              <a:gd name="connsiteX3" fmla="*/ 1463040 w 6455664"/>
              <a:gd name="connsiteY3" fmla="*/ 1956318 h 1956318"/>
              <a:gd name="connsiteX4" fmla="*/ 0 w 6455664"/>
              <a:gd name="connsiteY4" fmla="*/ 25379 h 1956318"/>
              <a:gd name="connsiteX0" fmla="*/ 0 w 6455664"/>
              <a:gd name="connsiteY0" fmla="*/ 25379 h 1978289"/>
              <a:gd name="connsiteX1" fmla="*/ 4626864 w 6455664"/>
              <a:gd name="connsiteY1" fmla="*/ 0 h 1978289"/>
              <a:gd name="connsiteX2" fmla="*/ 6455664 w 6455664"/>
              <a:gd name="connsiteY2" fmla="*/ 1940394 h 1978289"/>
              <a:gd name="connsiteX3" fmla="*/ 1949423 w 6455664"/>
              <a:gd name="connsiteY3" fmla="*/ 1978289 h 1978289"/>
              <a:gd name="connsiteX4" fmla="*/ 0 w 6455664"/>
              <a:gd name="connsiteY4" fmla="*/ 25379 h 197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664" h="1978289">
                <a:moveTo>
                  <a:pt x="0" y="25379"/>
                </a:moveTo>
                <a:lnTo>
                  <a:pt x="4626864" y="0"/>
                </a:lnTo>
                <a:lnTo>
                  <a:pt x="6455664" y="1940394"/>
                </a:lnTo>
                <a:lnTo>
                  <a:pt x="1949423" y="1978289"/>
                </a:lnTo>
                <a:lnTo>
                  <a:pt x="0" y="25379"/>
                </a:lnTo>
                <a:close/>
              </a:path>
            </a:pathLst>
          </a:custGeom>
          <a:solidFill>
            <a:srgbClr val="A9FF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5"/>
          <p:cNvSpPr/>
          <p:nvPr/>
        </p:nvSpPr>
        <p:spPr>
          <a:xfrm>
            <a:off x="9053598" y="814377"/>
            <a:ext cx="1810512" cy="4983480"/>
          </a:xfrm>
          <a:custGeom>
            <a:avLst/>
            <a:gdLst>
              <a:gd name="connsiteX0" fmla="*/ 0 w 1755648"/>
              <a:gd name="connsiteY0" fmla="*/ 0 h 1682496"/>
              <a:gd name="connsiteX1" fmla="*/ 1755648 w 1755648"/>
              <a:gd name="connsiteY1" fmla="*/ 0 h 1682496"/>
              <a:gd name="connsiteX2" fmla="*/ 1755648 w 1755648"/>
              <a:gd name="connsiteY2" fmla="*/ 1682496 h 1682496"/>
              <a:gd name="connsiteX3" fmla="*/ 0 w 1755648"/>
              <a:gd name="connsiteY3" fmla="*/ 1682496 h 1682496"/>
              <a:gd name="connsiteX4" fmla="*/ 0 w 1755648"/>
              <a:gd name="connsiteY4" fmla="*/ 0 h 1682496"/>
              <a:gd name="connsiteX0" fmla="*/ 0 w 1975104"/>
              <a:gd name="connsiteY0" fmla="*/ 0 h 3392424"/>
              <a:gd name="connsiteX1" fmla="*/ 1755648 w 1975104"/>
              <a:gd name="connsiteY1" fmla="*/ 0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975104"/>
              <a:gd name="connsiteY0" fmla="*/ 0 h 3392424"/>
              <a:gd name="connsiteX1" fmla="*/ 1865376 w 1975104"/>
              <a:gd name="connsiteY1" fmla="*/ 1719072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865376"/>
              <a:gd name="connsiteY0" fmla="*/ 0 h 3630168"/>
              <a:gd name="connsiteX1" fmla="*/ 1865376 w 1865376"/>
              <a:gd name="connsiteY1" fmla="*/ 1719072 h 3630168"/>
              <a:gd name="connsiteX2" fmla="*/ 1801368 w 1865376"/>
              <a:gd name="connsiteY2" fmla="*/ 3630168 h 3630168"/>
              <a:gd name="connsiteX3" fmla="*/ 0 w 1865376"/>
              <a:gd name="connsiteY3" fmla="*/ 1682496 h 3630168"/>
              <a:gd name="connsiteX4" fmla="*/ 0 w 1865376"/>
              <a:gd name="connsiteY4" fmla="*/ 0 h 3630168"/>
              <a:gd name="connsiteX0" fmla="*/ 0 w 1801368"/>
              <a:gd name="connsiteY0" fmla="*/ 0 h 3630168"/>
              <a:gd name="connsiteX1" fmla="*/ 1801368 w 1801368"/>
              <a:gd name="connsiteY1" fmla="*/ 1052986 h 3630168"/>
              <a:gd name="connsiteX2" fmla="*/ 1801368 w 1801368"/>
              <a:gd name="connsiteY2" fmla="*/ 3630168 h 3630168"/>
              <a:gd name="connsiteX3" fmla="*/ 0 w 1801368"/>
              <a:gd name="connsiteY3" fmla="*/ 1682496 h 3630168"/>
              <a:gd name="connsiteX4" fmla="*/ 0 w 1801368"/>
              <a:gd name="connsiteY4" fmla="*/ 0 h 3630168"/>
              <a:gd name="connsiteX0" fmla="*/ 9144 w 1810512"/>
              <a:gd name="connsiteY0" fmla="*/ 0 h 3630168"/>
              <a:gd name="connsiteX1" fmla="*/ 1810512 w 1810512"/>
              <a:gd name="connsiteY1" fmla="*/ 1052986 h 3630168"/>
              <a:gd name="connsiteX2" fmla="*/ 1810512 w 1810512"/>
              <a:gd name="connsiteY2" fmla="*/ 3630168 h 3630168"/>
              <a:gd name="connsiteX3" fmla="*/ 0 w 1810512"/>
              <a:gd name="connsiteY3" fmla="*/ 2395208 h 3630168"/>
              <a:gd name="connsiteX4" fmla="*/ 9144 w 1810512"/>
              <a:gd name="connsiteY4" fmla="*/ 0 h 363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512" h="3630168">
                <a:moveTo>
                  <a:pt x="9144" y="0"/>
                </a:moveTo>
                <a:lnTo>
                  <a:pt x="1810512" y="1052986"/>
                </a:lnTo>
                <a:lnTo>
                  <a:pt x="1810512" y="3630168"/>
                </a:lnTo>
                <a:lnTo>
                  <a:pt x="0" y="2395208"/>
                </a:lnTo>
                <a:lnTo>
                  <a:pt x="914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473359" y="741584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V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20140772">
            <a:off x="6233866" y="53167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H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3754082" y="4108979"/>
            <a:ext cx="5294376" cy="13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50157" y="3753349"/>
            <a:ext cx="3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52058" y="575336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y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8999769" y="376501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9026166" y="4111175"/>
            <a:ext cx="2203704" cy="206158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9053599" y="297054"/>
            <a:ext cx="11935" cy="3841553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Дуга 17"/>
          <p:cNvSpPr/>
          <p:nvPr/>
        </p:nvSpPr>
        <p:spPr>
          <a:xfrm rot="4030637">
            <a:off x="5170145" y="5159329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H="1">
            <a:off x="6721467" y="2284545"/>
            <a:ext cx="2339204" cy="4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071886" y="2806353"/>
            <a:ext cx="744788" cy="648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6004937" y="4172477"/>
            <a:ext cx="1163347" cy="923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7168285" y="5096247"/>
            <a:ext cx="2923159" cy="141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9816674" y="3435121"/>
            <a:ext cx="0" cy="1374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6721467" y="2302465"/>
            <a:ext cx="0" cy="18272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7100856" y="503130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10003729" y="498921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/>
          <p:cNvSpPr/>
          <p:nvPr/>
        </p:nvSpPr>
        <p:spPr>
          <a:xfrm>
            <a:off x="8994357" y="222947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уга 27"/>
          <p:cNvSpPr/>
          <p:nvPr/>
        </p:nvSpPr>
        <p:spPr>
          <a:xfrm rot="2931550">
            <a:off x="10356712" y="992959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/>
          <p:cNvSpPr/>
          <p:nvPr/>
        </p:nvSpPr>
        <p:spPr>
          <a:xfrm rot="4030637">
            <a:off x="9661531" y="5118698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148817" y="4465307"/>
            <a:ext cx="36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ISOCPEUR" pitchFamily="34" charset="0"/>
              </a:rPr>
              <a:t>a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1" name="TextBox 30"/>
          <p:cNvSpPr txBox="1"/>
          <p:nvPr/>
        </p:nvSpPr>
        <p:spPr>
          <a:xfrm>
            <a:off x="7536069" y="45365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A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245047" y="2045932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W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36" name="Дуга 35"/>
          <p:cNvSpPr/>
          <p:nvPr/>
        </p:nvSpPr>
        <p:spPr>
          <a:xfrm rot="2931550">
            <a:off x="10347925" y="4521401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55438" y="371459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438" y="3714593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58465" y="370636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465" y="3706363"/>
                <a:ext cx="41068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39572" y="4699201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572" y="4699201"/>
                <a:ext cx="410689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380663" y="1700395"/>
            <a:ext cx="473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b‘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670012" y="407722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21333" y="186572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333" y="1865726"/>
                <a:ext cx="410689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6852770" y="1719797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B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8992923" y="274633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9754615" y="337888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4770565" y="3592330"/>
            <a:ext cx="4539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ISOCPEUR" pitchFamily="34" charset="0"/>
              </a:rPr>
              <a:t>e’</a:t>
            </a:r>
            <a:endParaRPr lang="ru-RU" sz="3000" i="1" dirty="0">
              <a:latin typeface="ISOCPEUR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854393" y="3088871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c”</a:t>
            </a:r>
            <a:endParaRPr lang="ru-RU" sz="2800" dirty="0"/>
          </a:p>
        </p:txBody>
      </p:sp>
      <p:sp>
        <p:nvSpPr>
          <p:cNvPr id="52" name="Овал 51"/>
          <p:cNvSpPr/>
          <p:nvPr/>
        </p:nvSpPr>
        <p:spPr>
          <a:xfrm>
            <a:off x="9743676" y="474610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/>
          <p:cNvSpPr/>
          <p:nvPr/>
        </p:nvSpPr>
        <p:spPr>
          <a:xfrm>
            <a:off x="10448122" y="5409999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5148651" y="3604754"/>
            <a:ext cx="851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ISOCPEUR" pitchFamily="34" charset="0"/>
              </a:rPr>
              <a:t>e  </a:t>
            </a:r>
            <a:r>
              <a:rPr lang="en-US" sz="3000" i="1" dirty="0" err="1">
                <a:latin typeface="ISOCPEUR" pitchFamily="34" charset="0"/>
              </a:rPr>
              <a:t>E</a:t>
            </a:r>
            <a:endParaRPr lang="ru-RU" sz="30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779104" y="5219112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104" y="5219112"/>
                <a:ext cx="4106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1174626" y="5243108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4626" y="5243108"/>
                <a:ext cx="41068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/>
          <p:cNvSpPr txBox="1"/>
          <p:nvPr/>
        </p:nvSpPr>
        <p:spPr>
          <a:xfrm>
            <a:off x="10937923" y="5117347"/>
            <a:ext cx="50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f</a:t>
            </a:r>
            <a:r>
              <a:rPr lang="en-US" sz="2800" dirty="0">
                <a:latin typeface="ISOCPEUR" pitchFamily="34" charset="0"/>
              </a:rPr>
              <a:t>‘’</a:t>
            </a:r>
            <a:endParaRPr lang="ru-RU" sz="2800" dirty="0">
              <a:latin typeface="ISOCPEUR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387942" y="5111390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F=f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761838" y="3831717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838" y="3831717"/>
                <a:ext cx="41068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178609" y="382266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609" y="3822663"/>
                <a:ext cx="410689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9980149" y="372791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56146" y="3720158"/>
            <a:ext cx="556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e’’</a:t>
            </a:r>
            <a:endParaRPr lang="ru-RU" sz="28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9975298" y="1079707"/>
                <a:ext cx="5117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298" y="1079707"/>
                <a:ext cx="511744" cy="523220"/>
              </a:xfrm>
              <a:prstGeom prst="rect">
                <a:avLst/>
              </a:prstGeom>
              <a:blipFill>
                <a:blip r:embed="rId1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944259" y="1191837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259" y="1191837"/>
                <a:ext cx="45926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9331370" y="1175066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370" y="1175066"/>
                <a:ext cx="41068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8728189" y="1051867"/>
                <a:ext cx="8563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 d’’</a:t>
                </a:r>
                <a:endParaRPr lang="ru-RU" sz="28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189" y="1051867"/>
                <a:ext cx="856325" cy="523220"/>
              </a:xfrm>
              <a:prstGeom prst="rect">
                <a:avLst/>
              </a:prstGeom>
              <a:blipFill>
                <a:blip r:embed="rId21"/>
                <a:stretch>
                  <a:fillRect t="-12941" r="-1357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/>
          <p:cNvSpPr txBox="1"/>
          <p:nvPr/>
        </p:nvSpPr>
        <p:spPr>
          <a:xfrm>
            <a:off x="9723550" y="1067069"/>
            <a:ext cx="43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d’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9006052" y="1354820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/>
          <p:cNvSpPr/>
          <p:nvPr/>
        </p:nvSpPr>
        <p:spPr>
          <a:xfrm>
            <a:off x="4973504" y="405742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/>
          <p:cNvSpPr/>
          <p:nvPr/>
        </p:nvSpPr>
        <p:spPr>
          <a:xfrm>
            <a:off x="6649694" y="2227278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/>
          <p:cNvSpPr txBox="1"/>
          <p:nvPr/>
        </p:nvSpPr>
        <p:spPr>
          <a:xfrm>
            <a:off x="9053598" y="82350"/>
            <a:ext cx="423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z</a:t>
            </a:r>
            <a:r>
              <a:rPr lang="en-US" sz="2800" dirty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0042800" y="3229906"/>
                <a:ext cx="386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800" y="3229906"/>
                <a:ext cx="386176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/>
          <p:cNvSpPr txBox="1"/>
          <p:nvPr/>
        </p:nvSpPr>
        <p:spPr>
          <a:xfrm>
            <a:off x="10272584" y="3083977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C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5912636" y="4064338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6150974" y="3649095"/>
                <a:ext cx="628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a’</a:t>
                </a:r>
                <a:endParaRPr lang="ru-RU" sz="28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74" y="3649095"/>
                <a:ext cx="628698" cy="523220"/>
              </a:xfrm>
              <a:prstGeom prst="rect">
                <a:avLst/>
              </a:prstGeom>
              <a:blipFill>
                <a:blip r:embed="rId23"/>
                <a:stretch>
                  <a:fillRect t="-12941" r="-19417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7008738" y="3716107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38" y="3716107"/>
                <a:ext cx="459261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7235027" y="359407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b</a:t>
            </a:r>
            <a:endParaRPr lang="ru-RU" sz="28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9290675" y="1837396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5" y="1837396"/>
                <a:ext cx="459261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/>
          <p:cNvSpPr txBox="1"/>
          <p:nvPr/>
        </p:nvSpPr>
        <p:spPr>
          <a:xfrm>
            <a:off x="9522513" y="1715498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b’’</a:t>
            </a:r>
            <a:endParaRPr lang="ru-RU" sz="28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9593741" y="5083142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41" y="5083142"/>
                <a:ext cx="459261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/>
          <p:cNvSpPr txBox="1"/>
          <p:nvPr/>
        </p:nvSpPr>
        <p:spPr>
          <a:xfrm>
            <a:off x="9376643" y="4962975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a’’</a:t>
            </a:r>
            <a:endParaRPr lang="ru-RU" sz="28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0053002" y="4387425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02" y="4387425"/>
                <a:ext cx="459261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10296926" y="4281307"/>
            <a:ext cx="336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c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385459" y="2523702"/>
                <a:ext cx="459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459" y="2523702"/>
                <a:ext cx="459261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9650175" y="2397205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c’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-228600" y="2069028"/>
            <a:ext cx="4507862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165">
              <a:spcBef>
                <a:spcPts val="62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Birinchi</a:t>
            </a:r>
            <a:r>
              <a:rPr lang="tr-TR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oktantda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>
              <a:spcBef>
                <a:spcPts val="620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joylashgan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xususiy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2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>
              <a:spcBef>
                <a:spcPts val="620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vaziyatdagi</a:t>
            </a:r>
            <a:r>
              <a:rPr lang="tr-TR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>
              <a:spcBef>
                <a:spcPts val="620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chizmada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keltirilgan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532965" y="112388"/>
            <a:ext cx="5954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70890" marR="594995" algn="ctr">
              <a:spcBef>
                <a:spcPts val="5"/>
              </a:spcBef>
              <a:spcAft>
                <a:spcPts val="0"/>
              </a:spcAft>
            </a:pP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Xususiy</a:t>
            </a:r>
            <a:r>
              <a:rPr lang="tr-TR" sz="2400" b="1" kern="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vaziyatdagi</a:t>
            </a:r>
            <a:r>
              <a:rPr lang="tr-TR" sz="2400" b="1" kern="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</a:t>
            </a:r>
            <a:endParaRPr lang="ru-RU" sz="2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862827" y="3651476"/>
            <a:ext cx="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ru-RU" sz="2000" i="1" dirty="0">
                <a:latin typeface="ISOCPEUR" pitchFamily="34" charset="0"/>
                <a:ea typeface="Cambria Math" pitchFamily="18" charset="0"/>
              </a:rPr>
              <a:t>х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00611" y="3606953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b</a:t>
            </a:r>
            <a:r>
              <a:rPr lang="en-US" sz="2400" i="1" dirty="0" err="1">
                <a:latin typeface="ISOCPEUR" pitchFamily="34" charset="0"/>
              </a:rPr>
              <a:t>x</a:t>
            </a:r>
            <a:endParaRPr lang="ru-RU" sz="2400" i="1" dirty="0">
              <a:latin typeface="ISOCPEUR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217513" y="3753349"/>
                <a:ext cx="546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i="1" dirty="0">
                    <a:latin typeface="ISOCPEUR" panose="020B0604020202020204" pitchFamily="34" charset="0"/>
                  </a:rPr>
                  <a:t>f’</a:t>
                </a:r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513" y="3753349"/>
                <a:ext cx="546175" cy="461665"/>
              </a:xfrm>
              <a:prstGeom prst="rect">
                <a:avLst/>
              </a:prstGeom>
              <a:blipFill>
                <a:blip r:embed="rId29"/>
                <a:stretch>
                  <a:fillRect t="-10667" r="-15556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9791735" y="4957502"/>
            <a:ext cx="65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000" i="1" dirty="0">
                <a:latin typeface="ISOCPEUR" pitchFamily="34" charset="0"/>
                <a:ea typeface="Cambria Math" pitchFamily="18" charset="0"/>
              </a:rPr>
              <a:t>y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793263" y="4264149"/>
            <a:ext cx="45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  <a:ea typeface="Cambria Math" pitchFamily="18" charset="0"/>
              </a:rPr>
              <a:t>c</a:t>
            </a:r>
            <a:r>
              <a:rPr lang="en-US" sz="2000" i="1" dirty="0">
                <a:latin typeface="ISOCPEUR" pitchFamily="34" charset="0"/>
                <a:ea typeface="Cambria Math" pitchFamily="18" charset="0"/>
              </a:rPr>
              <a:t>y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495739" y="5062645"/>
            <a:ext cx="536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  <a:ea typeface="Cambria Math" pitchFamily="18" charset="0"/>
              </a:rPr>
              <a:t>f</a:t>
            </a:r>
            <a:r>
              <a:rPr lang="en-US" sz="2000" i="1" dirty="0" err="1">
                <a:latin typeface="ISOCPEUR" pitchFamily="34" charset="0"/>
                <a:ea typeface="Cambria Math" pitchFamily="18" charset="0"/>
              </a:rPr>
              <a:t>y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099497" y="2394515"/>
            <a:ext cx="451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  <a:ea typeface="Cambria Math" pitchFamily="18" charset="0"/>
              </a:rPr>
              <a:t>c</a:t>
            </a:r>
            <a:r>
              <a:rPr lang="en-US" sz="2000" i="1" dirty="0" err="1">
                <a:latin typeface="ISOCPEUR" pitchFamily="34" charset="0"/>
                <a:ea typeface="Cambria Math" pitchFamily="18" charset="0"/>
              </a:rPr>
              <a:t>z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020689" y="1727955"/>
            <a:ext cx="53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  <a:ea typeface="Cambria Math" pitchFamily="18" charset="0"/>
              </a:rPr>
              <a:t>b</a:t>
            </a:r>
            <a:r>
              <a:rPr lang="en-US" sz="2000" i="1" dirty="0" err="1">
                <a:latin typeface="ISOCPEUR" pitchFamily="34" charset="0"/>
                <a:ea typeface="Cambria Math" pitchFamily="18" charset="0"/>
              </a:rPr>
              <a:t>z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410074" y="1056975"/>
            <a:ext cx="53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  <a:ea typeface="Cambria Math" pitchFamily="18" charset="0"/>
              </a:rPr>
              <a:t>d</a:t>
            </a:r>
            <a:r>
              <a:rPr lang="en-US" sz="2000" i="1" dirty="0" err="1">
                <a:latin typeface="ISOCPEUR" pitchFamily="34" charset="0"/>
                <a:ea typeface="Cambria Math" pitchFamily="18" charset="0"/>
              </a:rPr>
              <a:t>z</a:t>
            </a:r>
            <a:endParaRPr lang="ru-RU" sz="2000" dirty="0">
              <a:latin typeface="ISOCPEUR" pitchFamily="34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3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>
                      <p:stCondLst>
                        <p:cond delay="indefinite"/>
                      </p:stCondLst>
                      <p:childTnLst>
                        <p:par>
                          <p:cTn id="508" fill="hold">
                            <p:stCondLst>
                              <p:cond delay="0"/>
                            </p:stCondLst>
                            <p:childTnLst>
                              <p:par>
                                <p:cTn id="50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3" grpId="0"/>
      <p:bldP spid="14" grpId="0"/>
      <p:bldP spid="15" grpId="0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2" grpId="0" animBg="1"/>
      <p:bldP spid="53" grpId="0" animBg="1"/>
      <p:bldP spid="54" grpId="0"/>
      <p:bldP spid="55" grpId="0"/>
      <p:bldP spid="56" grpId="0"/>
      <p:bldP spid="57" grpId="0"/>
      <p:bldP spid="59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/>
      <p:bldP spid="74" grpId="0"/>
      <p:bldP spid="75" grpId="0"/>
      <p:bldP spid="77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5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9905" y="1432521"/>
            <a:ext cx="11623677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5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indent="359410">
              <a:spcAft>
                <a:spcPts val="0"/>
              </a:spcAft>
            </a:pP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Tekislikda</a:t>
            </a:r>
            <a:r>
              <a:rPr lang="tr-TR" sz="26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yotuvchi</a:t>
            </a:r>
            <a:r>
              <a:rPr lang="tr-TR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nuqtalarning</a:t>
            </a:r>
            <a:r>
              <a:rPr lang="tr-TR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bitta</a:t>
            </a:r>
            <a:r>
              <a:rPr lang="tr-TR" sz="26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6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o’zida,</a:t>
            </a:r>
            <a:r>
              <a:rPr lang="tr-TR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ikkita</a:t>
            </a:r>
            <a:r>
              <a:rPr lang="tr-TR" sz="26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6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o’qlarida</a:t>
            </a:r>
            <a:r>
              <a:rPr lang="tr-TR" sz="26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indent="359410"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koordinatalaridan</a:t>
            </a:r>
            <a:r>
              <a:rPr lang="tr-TR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ikkitasi</a:t>
            </a:r>
            <a:r>
              <a:rPr lang="tr-TR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6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tr-TR" sz="26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teng</a:t>
            </a:r>
            <a:r>
              <a:rPr lang="tr-TR" sz="26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6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o’qlarining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birida</a:t>
            </a:r>
            <a:r>
              <a:rPr lang="tr-TR" sz="26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48790" marR="1562735" algn="just">
              <a:spcAft>
                <a:spcPts val="0"/>
              </a:spcAft>
            </a:pPr>
            <a:r>
              <a:rPr lang="tr-TR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 Y = O, Z = O bo’lsa, nuqta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600" b="1" kern="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600" b="1" kern="0" spc="-28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48790" marR="1562735" algn="just">
              <a:spcAft>
                <a:spcPts val="0"/>
              </a:spcAft>
            </a:pPr>
            <a:r>
              <a:rPr lang="tr-TR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= O, Y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 Z = O bo’lsa, nuqta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[oy)</a:t>
            </a:r>
            <a:r>
              <a:rPr lang="tr-TR" sz="2600" b="1" kern="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600" b="1" kern="0" spc="-28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748790" marR="1562735" algn="just">
              <a:spcAft>
                <a:spcPts val="0"/>
              </a:spcAft>
            </a:pPr>
            <a:r>
              <a:rPr lang="tr-TR" sz="26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600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6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</a:t>
            </a:r>
            <a:r>
              <a:rPr lang="tr-TR" sz="26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tr-TR" sz="26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</a:t>
            </a:r>
            <a:r>
              <a:rPr lang="tr-TR" sz="26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sz="2600" b="1" kern="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¹</a:t>
            </a:r>
            <a:r>
              <a:rPr lang="tr-TR" sz="2600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600" b="1" kern="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6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6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kern="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[oz)</a:t>
            </a:r>
            <a:endParaRPr lang="ru-RU" sz="2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72390" indent="359410" algn="just"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o’qlarida yotuvchi nuqtalarning ikkita proyeksiyasi o’zida, bitta proyeksiyasi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esa koordinatalar</a:t>
            </a:r>
            <a:r>
              <a:rPr lang="tr-TR" sz="26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boshida</a:t>
            </a:r>
            <a:r>
              <a:rPr lang="tr-TR" sz="26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4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391" y="198782"/>
            <a:ext cx="11873948" cy="2591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73660" indent="359410" algn="just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nuqtaning koordinatalaridan uchtasi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 teng bo’lsa, nuqta koordinatalar boshida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77240" marR="594995" algn="ctr">
              <a:spcBef>
                <a:spcPts val="10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 =</a:t>
            </a:r>
            <a:r>
              <a:rPr lang="tr-TR" sz="24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</a:t>
            </a:r>
            <a:r>
              <a:rPr lang="tr-TR" sz="2400" b="1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Y =</a:t>
            </a:r>
            <a:r>
              <a:rPr lang="tr-TR" sz="24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O,</a:t>
            </a:r>
            <a:r>
              <a:rPr lang="tr-TR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sz="24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4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400" b="1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10" marR="594995" algn="ctr">
              <a:spcBef>
                <a:spcPts val="30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boshida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yotuvchi</a:t>
            </a:r>
            <a:r>
              <a:rPr lang="tr-TR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uchta</a:t>
            </a:r>
            <a:r>
              <a:rPr lang="tr-TR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o’zida yotadi.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</a:t>
            </a:r>
            <a:r>
              <a:rPr lang="tr-TR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Masala:</a:t>
            </a:r>
            <a:r>
              <a:rPr lang="tr-TR" sz="2400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bilan</a:t>
            </a:r>
            <a:r>
              <a:rPr lang="tr-TR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tr-TR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4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nuqtalarning</a:t>
            </a:r>
            <a:r>
              <a:rPr lang="tr-TR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epyuri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chizilsin</a:t>
            </a:r>
            <a:r>
              <a:rPr lang="tr-TR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400" spc="-3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400" b="1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(40,</a:t>
            </a:r>
            <a:r>
              <a:rPr lang="tr-TR" sz="24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20,</a:t>
            </a:r>
            <a:r>
              <a:rPr lang="tr-TR" sz="2400" b="1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-30,),</a:t>
            </a:r>
            <a:r>
              <a:rPr lang="tr-TR" sz="24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400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(20,</a:t>
            </a:r>
            <a:r>
              <a:rPr lang="tr-TR" sz="24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15,</a:t>
            </a:r>
            <a:r>
              <a:rPr lang="tr-TR" sz="24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0)</a:t>
            </a:r>
            <a:endParaRPr lang="ru-RU" sz="2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45843" y="6295606"/>
            <a:ext cx="1324561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7650" marR="1134110" algn="ctr"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Demak,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6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tr-TR" sz="26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chorakka,</a:t>
            </a:r>
            <a:r>
              <a:rPr lang="tr-TR" sz="26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6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6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3695700" y="3683000"/>
            <a:ext cx="47117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6225540" y="2689860"/>
            <a:ext cx="7620" cy="3093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3100" y="3259418"/>
            <a:ext cx="3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x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5540" y="2327570"/>
            <a:ext cx="3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z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9282" y="3259418"/>
            <a:ext cx="3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y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60908" y="5527844"/>
            <a:ext cx="119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</a:rPr>
              <a:t>y(-z)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170270" y="5007597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6172810" y="3633681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7215857" y="3628972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7663644" y="3628972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4119668" y="3171043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r>
              <a:rPr lang="en-US" sz="2400" i="1" dirty="0">
                <a:latin typeface="ISOCPEUR" pitchFamily="34" charset="0"/>
              </a:rPr>
              <a:t>x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19847" y="3208538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</a:t>
            </a:r>
            <a:r>
              <a:rPr lang="en-US" sz="2400" i="1" dirty="0">
                <a:latin typeface="ISOCPEUR" pitchFamily="34" charset="0"/>
              </a:rPr>
              <a:t>x</a:t>
            </a:r>
            <a:endParaRPr lang="ru-RU" sz="2400" i="1" dirty="0">
              <a:latin typeface="ISOCPEUR" pitchFamily="34" charset="0"/>
            </a:endParaRPr>
          </a:p>
        </p:txBody>
      </p:sp>
      <p:cxnSp>
        <p:nvCxnSpPr>
          <p:cNvPr id="36" name="Прямая соединительная линия 35"/>
          <p:cNvCxnSpPr>
            <a:endCxn id="17" idx="4"/>
          </p:cNvCxnSpPr>
          <p:nvPr/>
        </p:nvCxnSpPr>
        <p:spPr>
          <a:xfrm flipH="1">
            <a:off x="4502052" y="3689352"/>
            <a:ext cx="9982" cy="1420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>
            <a:off x="4504848" y="5082947"/>
            <a:ext cx="1479" cy="4421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endCxn id="21" idx="6"/>
          </p:cNvCxnSpPr>
          <p:nvPr/>
        </p:nvCxnSpPr>
        <p:spPr>
          <a:xfrm flipH="1">
            <a:off x="5089452" y="4631037"/>
            <a:ext cx="1169994" cy="3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32" idx="4"/>
            <a:endCxn id="20" idx="0"/>
          </p:cNvCxnSpPr>
          <p:nvPr/>
        </p:nvCxnSpPr>
        <p:spPr>
          <a:xfrm>
            <a:off x="7717644" y="3736972"/>
            <a:ext cx="7620" cy="1759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4455610" y="3623758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TextBox 41"/>
          <p:cNvSpPr txBox="1"/>
          <p:nvPr/>
        </p:nvSpPr>
        <p:spPr>
          <a:xfrm>
            <a:off x="4101778" y="4731068"/>
            <a:ext cx="32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49522" y="5250090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c’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450848" y="549651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6170270" y="4586586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/>
          <p:cNvSpPr txBox="1"/>
          <p:nvPr/>
        </p:nvSpPr>
        <p:spPr>
          <a:xfrm>
            <a:off x="6210928" y="5082947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c</a:t>
            </a:r>
            <a:r>
              <a:rPr lang="en-US" sz="2400" i="1" dirty="0" err="1">
                <a:latin typeface="ISOCPEUR" pitchFamily="34" charset="0"/>
              </a:rPr>
              <a:t>z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43945" y="4566065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r>
              <a:rPr lang="en-US" sz="2400" i="1" dirty="0">
                <a:latin typeface="ISOCPEUR" pitchFamily="34" charset="0"/>
              </a:rPr>
              <a:t>y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17728" y="3165144"/>
            <a:ext cx="47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r>
              <a:rPr lang="en-US" sz="2400" i="1" dirty="0">
                <a:latin typeface="ISOCPEUR" pitchFamily="34" charset="0"/>
              </a:rPr>
              <a:t>y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06585" y="372573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d</a:t>
            </a:r>
            <a:r>
              <a:rPr lang="en-US" sz="2400" i="1" dirty="0" err="1">
                <a:latin typeface="ISOCPEUR" pitchFamily="34" charset="0"/>
              </a:rPr>
              <a:t>y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5200" y="4085686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d</a:t>
            </a:r>
            <a:r>
              <a:rPr lang="en-US" sz="2400" i="1" dirty="0" err="1">
                <a:latin typeface="ISOCPEUR" pitchFamily="34" charset="0"/>
              </a:rPr>
              <a:t>y</a:t>
            </a:r>
            <a:endParaRPr lang="ru-RU" sz="24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25305" y="3193201"/>
                <a:ext cx="689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 err="1">
                    <a:latin typeface="ISOCPEUR" pitchFamily="34" charset="0"/>
                  </a:rPr>
                  <a:t>d</a:t>
                </a:r>
                <a:r>
                  <a:rPr lang="en-US" sz="2400" i="1" dirty="0" err="1">
                    <a:latin typeface="ISOCPEUR" pitchFamily="34" charset="0"/>
                  </a:rPr>
                  <a:t>z</a:t>
                </a:r>
                <a:endParaRPr lang="ru-RU" sz="24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305" y="3193201"/>
                <a:ext cx="689612" cy="523220"/>
              </a:xfrm>
              <a:prstGeom prst="rect">
                <a:avLst/>
              </a:prstGeom>
              <a:blipFill>
                <a:blip r:embed="rId2"/>
                <a:stretch>
                  <a:fillRect t="-12791" r="-12389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6221404" y="324152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O</a:t>
            </a:r>
            <a:endParaRPr lang="ru-RU" sz="2400" i="1" dirty="0">
              <a:latin typeface="ISOCPEUR" panose="020B0604020202020204" pitchFamily="34" charset="0"/>
            </a:endParaRPr>
          </a:p>
        </p:txBody>
      </p:sp>
      <p:cxnSp>
        <p:nvCxnSpPr>
          <p:cNvPr id="60" name="Прямая соединительная линия 59"/>
          <p:cNvCxnSpPr/>
          <p:nvPr/>
        </p:nvCxnSpPr>
        <p:spPr>
          <a:xfrm flipH="1">
            <a:off x="4527670" y="5068029"/>
            <a:ext cx="1643870" cy="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endCxn id="18" idx="6"/>
          </p:cNvCxnSpPr>
          <p:nvPr/>
        </p:nvCxnSpPr>
        <p:spPr>
          <a:xfrm flipH="1">
            <a:off x="4558848" y="5541203"/>
            <a:ext cx="1669837" cy="9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4448052" y="5002202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8" name="Прямая соединительная линия 67"/>
          <p:cNvCxnSpPr>
            <a:endCxn id="20" idx="6"/>
          </p:cNvCxnSpPr>
          <p:nvPr/>
        </p:nvCxnSpPr>
        <p:spPr>
          <a:xfrm>
            <a:off x="6226810" y="5550516"/>
            <a:ext cx="1552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7671264" y="549651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6179160" y="5477478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/>
          <p:cNvSpPr txBox="1"/>
          <p:nvPr/>
        </p:nvSpPr>
        <p:spPr>
          <a:xfrm>
            <a:off x="7758669" y="526036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c’’</a:t>
            </a:r>
            <a:endParaRPr lang="ru-RU" sz="24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929120" y="4579792"/>
                <a:ext cx="5693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D</a:t>
                </a:r>
                <a:endParaRPr lang="ru-RU" sz="28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20" y="4579792"/>
                <a:ext cx="569387" cy="523220"/>
              </a:xfrm>
              <a:prstGeom prst="rect">
                <a:avLst/>
              </a:prstGeom>
              <a:blipFill>
                <a:blip r:embed="rId3"/>
                <a:stretch>
                  <a:fillRect t="-11628" r="-20430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4646713" y="4582207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</a:t>
            </a:r>
            <a:endParaRPr lang="ru-RU" sz="24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358387" y="3179969"/>
                <a:ext cx="61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d</a:t>
                </a:r>
                <a:r>
                  <a:rPr lang="en-US" sz="2400" i="1" dirty="0">
                    <a:latin typeface="ISOCPEUR" pitchFamily="34" charset="0"/>
                  </a:rPr>
                  <a:t>’</a:t>
                </a:r>
                <a:endParaRPr lang="ru-RU" sz="24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387" y="3179969"/>
                <a:ext cx="617477" cy="523220"/>
              </a:xfrm>
              <a:prstGeom prst="rect">
                <a:avLst/>
              </a:prstGeom>
              <a:blipFill>
                <a:blip r:embed="rId4"/>
                <a:stretch>
                  <a:fillRect t="-12941" r="-13861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976113" y="3197858"/>
                <a:ext cx="689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d”</a:t>
                </a:r>
                <a:endParaRPr lang="ru-RU" sz="24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13" y="3197858"/>
                <a:ext cx="689612" cy="523220"/>
              </a:xfrm>
              <a:prstGeom prst="rect">
                <a:avLst/>
              </a:prstGeom>
              <a:blipFill>
                <a:blip r:embed="rId5"/>
                <a:stretch>
                  <a:fillRect t="-12941" r="-15789" b="-3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единительная линия 75"/>
          <p:cNvCxnSpPr>
            <a:stCxn id="31" idx="4"/>
          </p:cNvCxnSpPr>
          <p:nvPr/>
        </p:nvCxnSpPr>
        <p:spPr>
          <a:xfrm flipH="1">
            <a:off x="5034996" y="3733828"/>
            <a:ext cx="10739" cy="913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4981452" y="457737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991735" y="3625828"/>
            <a:ext cx="108000" cy="10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Дуга 100"/>
          <p:cNvSpPr/>
          <p:nvPr/>
        </p:nvSpPr>
        <p:spPr>
          <a:xfrm rot="4026357">
            <a:off x="5496805" y="2819242"/>
            <a:ext cx="1751346" cy="1840497"/>
          </a:xfrm>
          <a:prstGeom prst="arc">
            <a:avLst>
              <a:gd name="adj1" fmla="val 17584718"/>
              <a:gd name="adj2" fmla="val 18437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Дуга 101"/>
          <p:cNvSpPr/>
          <p:nvPr/>
        </p:nvSpPr>
        <p:spPr>
          <a:xfrm rot="4026357">
            <a:off x="5012732" y="2350548"/>
            <a:ext cx="2743342" cy="2701056"/>
          </a:xfrm>
          <a:prstGeom prst="arc">
            <a:avLst>
              <a:gd name="adj1" fmla="val 17600028"/>
              <a:gd name="adj2" fmla="val 17071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4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9" grpId="0" animBg="1"/>
      <p:bldP spid="27" grpId="0" animBg="1"/>
      <p:bldP spid="30" grpId="0" animBg="1"/>
      <p:bldP spid="32" grpId="0" animBg="1"/>
      <p:bldP spid="34" grpId="0"/>
      <p:bldP spid="35" grpId="0"/>
      <p:bldP spid="33" grpId="0" animBg="1"/>
      <p:bldP spid="42" grpId="0"/>
      <p:bldP spid="43" grpId="0"/>
      <p:bldP spid="18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/>
      <p:bldP spid="17" grpId="0" animBg="1"/>
      <p:bldP spid="20" grpId="0" animBg="1"/>
      <p:bldP spid="48" grpId="0" animBg="1"/>
      <p:bldP spid="71" grpId="0"/>
      <p:bldP spid="72" grpId="0"/>
      <p:bldP spid="73" grpId="0"/>
      <p:bldP spid="74" grpId="0"/>
      <p:bldP spid="75" grpId="0"/>
      <p:bldP spid="21" grpId="0" animBg="1"/>
      <p:bldP spid="31" grpId="0" animBg="1"/>
      <p:bldP spid="101" grpId="0" animBg="1"/>
      <p:bldP spid="1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14171" y="2225431"/>
            <a:ext cx="724076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E’TIBORINGIZ </a:t>
            </a:r>
          </a:p>
          <a:p>
            <a:pPr algn="ctr"/>
            <a:r>
              <a:rPr lang="en-US" sz="6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 RAXMAT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3224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3508" y="241882"/>
            <a:ext cx="1097734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8350" marR="594995" algn="ctr">
              <a:spcBef>
                <a:spcPts val="385"/>
              </a:spcBef>
              <a:spcAft>
                <a:spcPts val="0"/>
              </a:spcAft>
            </a:pPr>
            <a:r>
              <a:rPr lang="tr-TR" sz="3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3000" b="1" kern="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ortogonal</a:t>
            </a:r>
            <a:r>
              <a:rPr lang="tr-TR" sz="3000" b="1" kern="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</a:t>
            </a:r>
            <a:endParaRPr lang="ru-RU" sz="30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0"/>
              </a:spcBef>
              <a:spcAft>
                <a:spcPts val="0"/>
              </a:spcAft>
            </a:pPr>
            <a:r>
              <a:rPr lang="tr-TR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O’zaro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tekislikka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geometrik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elementlarni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proyeksiyalash ortogonal proyeksiyalash usuli (Gaspar Monj usuli) deb ataladi. Ortogonal so’zi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burchakli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degan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noni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bildiradi.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Geometrik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nazardan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olganda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geometrik obrazlarni mahlum geometrik bo’laklarga bo’lish mumkin, ya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 har qanday jism –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sirtdan,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sirt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tekislikdan,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chiziqdan,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nuqtalarning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geometrik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yi</a:t>
            </a:r>
            <a:r>
              <a:rPr lang="en-US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’indisidan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iboratdir.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Shuning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yasashni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tekisliklardagi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proyeksiyalarini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yasashdan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boshlash</a:t>
            </a:r>
            <a:r>
              <a:rPr lang="tr-TR" sz="3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o’rinli.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63500" indent="344170" algn="just">
              <a:spcBef>
                <a:spcPts val="15"/>
              </a:spcBef>
              <a:spcAft>
                <a:spcPts val="0"/>
              </a:spcAft>
            </a:pPr>
            <a:r>
              <a:rPr lang="en-US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Har</a:t>
            </a:r>
            <a:r>
              <a:rPr lang="tr-TR" sz="3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qanday</a:t>
            </a:r>
            <a:r>
              <a:rPr lang="tr-TR" sz="30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geometrik</a:t>
            </a:r>
            <a:r>
              <a:rPr lang="tr-TR" sz="3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elementning</a:t>
            </a:r>
            <a:r>
              <a:rPr lang="tr-TR" sz="3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bir</a:t>
            </a:r>
            <a:r>
              <a:rPr lang="tr-TR" sz="3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30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3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hamma</a:t>
            </a:r>
            <a:r>
              <a:rPr lang="tr-TR" sz="30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o’lchamlarini</a:t>
            </a:r>
            <a:r>
              <a:rPr lang="tr-TR" sz="30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 fazodagi</a:t>
            </a:r>
            <a:r>
              <a:rPr lang="tr-TR" sz="3000" spc="-2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vaziyatini aniqlab bera olmaydi. Shuning uchun uning ikki yoki uch tekislikdagi proyeksiyalarini</a:t>
            </a:r>
            <a:r>
              <a:rPr lang="tr-TR" sz="30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3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zarur.</a:t>
            </a: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13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130262" y="93217"/>
            <a:ext cx="672790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66040" indent="344170" algn="just"/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Shunga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ko’ra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o’zaro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tekisligini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olib,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ortogonal</a:t>
            </a:r>
            <a:r>
              <a:rPr lang="tr-TR" sz="24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chizamiz.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erilgan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ikki</a:t>
            </a:r>
            <a:r>
              <a:rPr lang="tr-TR" sz="24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ya’ni,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o’zaro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66040" indent="344170" algn="just"/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66040" indent="344170" algn="just">
              <a:spcAft>
                <a:spcPts val="0"/>
              </a:spcAft>
            </a:pPr>
            <a:endParaRPr lang="ru-RU" sz="3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0114" y="1700212"/>
            <a:ext cx="547188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8165">
              <a:lnSpc>
                <a:spcPct val="150000"/>
              </a:lnSpc>
              <a:spcAft>
                <a:spcPts val="0"/>
              </a:spcAft>
              <a:tabLst>
                <a:tab pos="2183130" algn="l"/>
              </a:tabLs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	tekisligi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>
              <a:lnSpc>
                <a:spcPct val="150000"/>
              </a:lnSpc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gorizontal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>
              <a:lnSpc>
                <a:spcPct val="150000"/>
              </a:lnSpc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[OX)-</a:t>
            </a:r>
            <a:r>
              <a:rPr lang="tr-TR" sz="24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tr-TR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fazodagi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>
              <a:lnSpc>
                <a:spcPct val="150000"/>
              </a:lnSpc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tr-TR" sz="24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tr-TR" sz="24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58165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A</a:t>
            </a:r>
            <a:r>
              <a:rPr lang="tr-TR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A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 proyeksiya</a:t>
            </a:r>
            <a:r>
              <a:rPr lang="tr-TR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o’qidagi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endParaRPr lang="ru-RU" sz="2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80999" y="440267"/>
            <a:ext cx="3911600" cy="61129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3"/>
          <p:cNvSpPr/>
          <p:nvPr/>
        </p:nvSpPr>
        <p:spPr>
          <a:xfrm>
            <a:off x="358241" y="3418661"/>
            <a:ext cx="6457216" cy="1978476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44221"/>
              <a:gd name="connsiteY0" fmla="*/ 7939 h 2658535"/>
              <a:gd name="connsiteX1" fmla="*/ 3120687 w 5144221"/>
              <a:gd name="connsiteY1" fmla="*/ 0 h 2658535"/>
              <a:gd name="connsiteX2" fmla="*/ 5144221 w 5144221"/>
              <a:gd name="connsiteY2" fmla="*/ 2658535 h 2658535"/>
              <a:gd name="connsiteX3" fmla="*/ 1698286 w 5144221"/>
              <a:gd name="connsiteY3" fmla="*/ 2616200 h 2658535"/>
              <a:gd name="connsiteX4" fmla="*/ 0 w 5144221"/>
              <a:gd name="connsiteY4" fmla="*/ 7939 h 2658535"/>
              <a:gd name="connsiteX0" fmla="*/ 0 w 5144221"/>
              <a:gd name="connsiteY0" fmla="*/ 7939 h 2658535"/>
              <a:gd name="connsiteX1" fmla="*/ 3120687 w 5144221"/>
              <a:gd name="connsiteY1" fmla="*/ 0 h 2658535"/>
              <a:gd name="connsiteX2" fmla="*/ 5144221 w 5144221"/>
              <a:gd name="connsiteY2" fmla="*/ 2658535 h 2658535"/>
              <a:gd name="connsiteX3" fmla="*/ 1607227 w 5144221"/>
              <a:gd name="connsiteY3" fmla="*/ 2633265 h 2658535"/>
              <a:gd name="connsiteX4" fmla="*/ 0 w 5144221"/>
              <a:gd name="connsiteY4" fmla="*/ 7939 h 26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4221" h="2658535">
                <a:moveTo>
                  <a:pt x="0" y="7939"/>
                </a:moveTo>
                <a:lnTo>
                  <a:pt x="3120687" y="0"/>
                </a:lnTo>
                <a:lnTo>
                  <a:pt x="5144221" y="2658535"/>
                </a:lnTo>
                <a:lnTo>
                  <a:pt x="1607227" y="2633265"/>
                </a:lnTo>
                <a:lnTo>
                  <a:pt x="0" y="7939"/>
                </a:lnTo>
                <a:close/>
              </a:path>
            </a:pathLst>
          </a:custGeom>
          <a:solidFill>
            <a:srgbClr val="A9FF9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74133" y="44026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V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0317" y="4629227"/>
            <a:ext cx="466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04386" y="1802854"/>
            <a:ext cx="66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b’</a:t>
            </a:r>
            <a:r>
              <a:rPr lang="en-US" sz="2800" i="1" dirty="0"/>
              <a:t> </a:t>
            </a:r>
            <a:endParaRPr lang="ru-RU" sz="2800" i="1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904530" y="3393261"/>
            <a:ext cx="1544433" cy="1344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942395" y="2368690"/>
            <a:ext cx="0" cy="106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9028" y="4486795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946595" y="2431521"/>
            <a:ext cx="1544433" cy="1344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2491028" y="3709214"/>
            <a:ext cx="0" cy="106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419028" y="366287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585707" y="3309501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3287372" y="3375342"/>
            <a:ext cx="1906012" cy="1627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3318473" y="1130326"/>
            <a:ext cx="1942393" cy="1724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5205277" y="2760133"/>
            <a:ext cx="5040" cy="2296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3309531" y="1113462"/>
            <a:ext cx="10295" cy="225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30262" y="227391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1957" y="575844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a’</a:t>
            </a:r>
            <a:r>
              <a:rPr lang="en-US" sz="3600" dirty="0">
                <a:latin typeface="ISOCPEUR" pitchFamily="34" charset="0"/>
              </a:rPr>
              <a:t> </a:t>
            </a:r>
            <a:endParaRPr lang="ru-RU" sz="3600" dirty="0">
              <a:latin typeface="ISOCPEUR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19588804">
            <a:off x="5931282" y="484073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H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341" y="5905413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V</a:t>
            </a:r>
            <a:r>
              <a:rPr lang="uz-Cyrl-UZ" sz="2000" b="1" i="1" dirty="0">
                <a:latin typeface="ISOCPEUR" pitchFamily="34" charset="0"/>
              </a:rPr>
              <a:t>1</a:t>
            </a:r>
            <a:endParaRPr lang="ru-RU" sz="2000" b="1" i="1" dirty="0">
              <a:latin typeface="ISOCPEUR" pitchFamily="34" charset="0"/>
            </a:endParaRPr>
          </a:p>
        </p:txBody>
      </p:sp>
      <p:sp>
        <p:nvSpPr>
          <p:cNvPr id="26" name="Дуга 25"/>
          <p:cNvSpPr/>
          <p:nvPr/>
        </p:nvSpPr>
        <p:spPr>
          <a:xfrm rot="3355567">
            <a:off x="1264013" y="4760190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Дуга 26"/>
          <p:cNvSpPr/>
          <p:nvPr/>
        </p:nvSpPr>
        <p:spPr>
          <a:xfrm rot="3355567">
            <a:off x="5661599" y="4751303"/>
            <a:ext cx="972000" cy="1476000"/>
          </a:xfrm>
          <a:prstGeom prst="arc">
            <a:avLst>
              <a:gd name="adj1" fmla="val 17588791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5102269" y="274201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133277" y="495239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890496" y="334453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264017" y="333758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 flipH="1" flipV="1">
            <a:off x="1664247" y="2995136"/>
            <a:ext cx="432516" cy="366644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2409938" y="3984521"/>
            <a:ext cx="9423" cy="405822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5280699" y="2936332"/>
            <a:ext cx="5048" cy="51686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4710131" y="2273917"/>
            <a:ext cx="346907" cy="31520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93255" y="2356425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2419028" y="4682857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3258496" y="1038992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/>
          <p:cNvSpPr txBox="1"/>
          <p:nvPr/>
        </p:nvSpPr>
        <p:spPr>
          <a:xfrm>
            <a:off x="474133" y="2842158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b</a:t>
            </a:r>
            <a:r>
              <a:rPr lang="en-US" sz="2000" i="1" dirty="0" err="1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06871" y="2905780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</a:t>
            </a:r>
            <a:r>
              <a:rPr lang="en-US" sz="20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5880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/>
      <p:bldP spid="13" grpId="0"/>
      <p:bldP spid="16" grpId="0" animBg="1"/>
      <p:bldP spid="17" grpId="0"/>
      <p:bldP spid="22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7888" y="748674"/>
            <a:ext cx="11794625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69215" indent="359410" algn="just"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fazodagi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6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nuqtadan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</a:t>
            </a:r>
            <a:r>
              <a:rPr lang="tr-TR" sz="26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perpendikulyar</a:t>
            </a:r>
            <a:r>
              <a:rPr lang="tr-TR" sz="26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tr-TR" sz="2600" b="1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</a:t>
            </a:r>
            <a:r>
              <a:rPr lang="tr-TR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o’tkazsak,</a:t>
            </a:r>
            <a:r>
              <a:rPr lang="tr-TR" sz="26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tr-TR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holda</a:t>
            </a:r>
            <a:r>
              <a:rPr lang="tr-TR" sz="26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6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fazodagi</a:t>
            </a:r>
            <a:r>
              <a:rPr lang="tr-TR" sz="2600" spc="-10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xolatini</a:t>
            </a:r>
            <a:r>
              <a:rPr lang="tr-TR" sz="26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quyidagicha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taxlil</a:t>
            </a:r>
            <a:r>
              <a:rPr lang="tr-TR" sz="26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qilamiz.</a:t>
            </a:r>
            <a:r>
              <a:rPr lang="tr-TR" sz="2600" spc="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tr-TR" sz="2600" b="1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6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6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6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tr-TR" sz="26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6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76200" indent="359410" algn="just">
              <a:spcBef>
                <a:spcPts val="10"/>
              </a:spcBef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Fazodagi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 frontal proyeksiyalar tekisligigacha bo’lgan masofasi quyidagicha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bo’ladi: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30705">
              <a:spcBef>
                <a:spcPts val="10"/>
              </a:spcBef>
              <a:spcAft>
                <a:spcPts val="0"/>
              </a:spcAft>
            </a:pP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[Aa</a:t>
            </a:r>
            <a:r>
              <a:rPr lang="en-US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'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6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</a:t>
            </a:r>
            <a:r>
              <a:rPr lang="tr-TR" sz="2600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6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|AV|.</a:t>
            </a:r>
            <a:endParaRPr lang="ru-RU" sz="2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83820" indent="359410">
              <a:spcAft>
                <a:spcPts val="0"/>
              </a:spcAft>
              <a:tabLst>
                <a:tab pos="1312545" algn="l"/>
                <a:tab pos="1565910" algn="l"/>
                <a:tab pos="2319020" algn="l"/>
                <a:tab pos="3081020" algn="l"/>
                <a:tab pos="4053840" algn="l"/>
                <a:tab pos="5041900" algn="l"/>
                <a:tab pos="5651500" algn="l"/>
              </a:tabLs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Fazodagi	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	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	gorizontal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tekisligigacha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en-US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masofasi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quyidagicha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bo’ladi: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70710" algn="just">
              <a:spcAft>
                <a:spcPts val="0"/>
              </a:spcAft>
            </a:pP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[Aa]</a:t>
            </a:r>
            <a:r>
              <a:rPr lang="tr-TR" sz="2600" b="1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[a'</a:t>
            </a:r>
            <a:r>
              <a:rPr lang="tr-TR" sz="2600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6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6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|AH|.</a:t>
            </a:r>
            <a:endParaRPr lang="ru-RU" sz="2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66675" indent="359410" algn="just">
              <a:spcAft>
                <a:spcPts val="0"/>
              </a:spcAft>
            </a:pP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Fazoviy chizmadan epyur hosil qilish uchun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tekislikni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o’qi atrofida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soat strelkasi yo’nalishida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90</a:t>
            </a:r>
            <a:r>
              <a:rPr lang="tr-TR" sz="26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 aylantiramiz. Natijada gorizontal proyeksiyalar tekisligi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6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 proyeksiyalar tekisligi </a:t>
            </a:r>
            <a:r>
              <a:rPr lang="tr-TR" sz="2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bitta tekislik bo’lib qoladilar. Bunday chizma Monj epyuri (tekis</a:t>
            </a:r>
            <a:r>
              <a:rPr lang="tr-TR" sz="26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chizma)</a:t>
            </a:r>
            <a:r>
              <a:rPr lang="tr-TR" sz="26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deyiladi.</a:t>
            </a:r>
            <a:endParaRPr lang="ru-RU" sz="2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0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944226" y="1310155"/>
            <a:ext cx="51809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505" algn="just">
              <a:spcBef>
                <a:spcPts val="5"/>
              </a:spcBef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epyuri</a:t>
            </a:r>
            <a:r>
              <a:rPr lang="tr-TR" sz="28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chizmada</a:t>
            </a:r>
            <a:r>
              <a:rPr lang="tr-TR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keltirilgan.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09123" y="2768884"/>
            <a:ext cx="7915959" cy="128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64865" algn="just">
              <a:lnSpc>
                <a:spcPts val="1470"/>
              </a:lnSpc>
              <a:spcAft>
                <a:spcPts val="0"/>
              </a:spcAft>
            </a:pP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</a:t>
            </a:r>
            <a:r>
              <a:rPr lang="tr-TR" sz="32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a']</a:t>
            </a:r>
            <a:r>
              <a:rPr lang="tr-TR" sz="32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tr-TR" sz="32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’lovchi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  <a:spcAft>
                <a:spcPts val="0"/>
              </a:spcAft>
            </a:pP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364865" algn="just">
              <a:spcAft>
                <a:spcPts val="0"/>
              </a:spcAft>
            </a:pP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 a']</a:t>
            </a:r>
            <a:r>
              <a:rPr lang="tr-TR" sz="3200" b="1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3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3675" y="414044"/>
            <a:ext cx="4802324" cy="3016710"/>
          </a:xfrm>
          <a:prstGeom prst="rect">
            <a:avLst/>
          </a:prstGeom>
          <a:solidFill>
            <a:srgbClr val="BAC0F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293676" y="3429360"/>
            <a:ext cx="4802324" cy="3016710"/>
          </a:xfrm>
          <a:prstGeom prst="rect">
            <a:avLst/>
          </a:prstGeom>
          <a:solidFill>
            <a:srgbClr val="A9FF9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19905" y="414044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V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8147" y="4688945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4912704" y="1582364"/>
            <a:ext cx="0" cy="3385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83837" y="999671"/>
            <a:ext cx="541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a’</a:t>
            </a:r>
            <a:r>
              <a:rPr lang="en-US" sz="4000" i="1" dirty="0">
                <a:latin typeface="ISOCPEUR" pitchFamily="34" charset="0"/>
              </a:rPr>
              <a:t> </a:t>
            </a:r>
            <a:endParaRPr lang="ru-RU" sz="4000" i="1" dirty="0">
              <a:latin typeface="ISOCPEUR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50363" y="5766163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H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839465" y="490770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30295" y="3455040"/>
            <a:ext cx="616369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7695" y="312267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x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5713" y="311489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x</a:t>
            </a:r>
            <a:endParaRPr lang="ru-RU" sz="3200" i="1" dirty="0">
              <a:latin typeface="ISOCPEUR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4834701" y="1463417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095079" y="4688945"/>
            <a:ext cx="364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22" name="Овал 21"/>
          <p:cNvSpPr/>
          <p:nvPr/>
        </p:nvSpPr>
        <p:spPr>
          <a:xfrm>
            <a:off x="4852609" y="337675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2264550" y="2683131"/>
            <a:ext cx="0" cy="20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34376" y="1912845"/>
            <a:ext cx="70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b’</a:t>
            </a:r>
            <a:r>
              <a:rPr lang="en-US" sz="4000" i="1" dirty="0">
                <a:latin typeface="ISOCPEUR" pitchFamily="34" charset="0"/>
              </a:rPr>
              <a:t> </a:t>
            </a:r>
            <a:endParaRPr lang="ru-RU" sz="4000" i="1" dirty="0">
              <a:latin typeface="ISOCPEUR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 flipH="1">
                <a:off x="4624047" y="3030114"/>
                <a:ext cx="4188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4624047" y="3030114"/>
                <a:ext cx="418844" cy="5232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2040014" y="2989309"/>
                <a:ext cx="2926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endParaRPr lang="ru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2040014" y="2989309"/>
                <a:ext cx="292660" cy="523220"/>
              </a:xfrm>
              <a:prstGeom prst="rect">
                <a:avLst/>
              </a:prstGeom>
              <a:blipFill rotWithShape="1"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Овал 26"/>
          <p:cNvSpPr/>
          <p:nvPr/>
        </p:nvSpPr>
        <p:spPr>
          <a:xfrm>
            <a:off x="2202659" y="337252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188330" y="2611132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2190678" y="4692383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2247132" y="2958818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b</a:t>
            </a:r>
            <a:r>
              <a:rPr lang="en-US" sz="2000" i="1" dirty="0" err="1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4945725" y="2904891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</a:t>
            </a:r>
            <a:r>
              <a:rPr lang="en-US" sz="20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2" name="Овал 1"/>
          <p:cNvSpPr/>
          <p:nvPr/>
        </p:nvSpPr>
        <p:spPr>
          <a:xfrm>
            <a:off x="4796117" y="3291896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2146843" y="3308563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48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2" grpId="0"/>
      <p:bldP spid="13" grpId="0"/>
      <p:bldP spid="14" grpId="0" animBg="1"/>
      <p:bldP spid="18" grpId="0"/>
      <p:bldP spid="19" grpId="0"/>
      <p:bldP spid="20" grpId="0" animBg="1"/>
      <p:bldP spid="21" grpId="0"/>
      <p:bldP spid="22" grpId="0" animBg="1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/>
      <p:bldP spid="2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413496" y="250464"/>
            <a:ext cx="37785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"/>
              </a:spcBef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400" b="1" kern="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to’rtta</a:t>
            </a:r>
            <a:r>
              <a:rPr lang="tr-TR" sz="2400" b="1" kern="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chorakdagi</a:t>
            </a:r>
            <a:r>
              <a:rPr lang="tr-TR" sz="2400" b="1" kern="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proyeksiyalari.</a:t>
            </a:r>
            <a:endParaRPr lang="ru-RU" sz="24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01295" algn="just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O’zaro perpendikulyar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r>
              <a:rPr lang="tr-TR" sz="24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04470" algn="just">
              <a:spcBef>
                <a:spcPts val="25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tr-TR" sz="24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fazoni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to’rtta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bo’lakka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bo’ladi,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1/4</a:t>
            </a:r>
            <a:r>
              <a:rPr lang="tr-TR" sz="24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bo’lagiga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chorak</a:t>
            </a:r>
            <a:r>
              <a:rPr lang="tr-TR" sz="24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deyiladi.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Choraklarga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2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tegishli</a:t>
            </a:r>
            <a:r>
              <a:rPr lang="en-US" sz="24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 B, C, D,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nuqtalarning fazodagi xolatlarini 5-chizma, epyurini esa 6 - chizmada taxlil</a:t>
            </a:r>
            <a:r>
              <a:rPr lang="tr-TR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qilamiz.	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tr-TR" sz="2400" dirty="0">
                <a:latin typeface="Symbol" panose="05050102010706020507" pitchFamily="18" charset="2"/>
                <a:ea typeface="Times New Roman" panose="02020603050405020304" pitchFamily="18" charset="0"/>
              </a:rPr>
              <a:t>^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3"/>
          <p:cNvSpPr/>
          <p:nvPr/>
        </p:nvSpPr>
        <p:spPr>
          <a:xfrm>
            <a:off x="66607" y="1386249"/>
            <a:ext cx="5930546" cy="198120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13868" h="2658535">
                <a:moveTo>
                  <a:pt x="0" y="76200"/>
                </a:moveTo>
                <a:lnTo>
                  <a:pt x="3090334" y="0"/>
                </a:lnTo>
                <a:lnTo>
                  <a:pt x="5113868" y="2658535"/>
                </a:lnTo>
                <a:lnTo>
                  <a:pt x="1667933" y="2616200"/>
                </a:lnTo>
                <a:lnTo>
                  <a:pt x="0" y="76200"/>
                </a:lnTo>
                <a:close/>
              </a:path>
            </a:pathLst>
          </a:custGeom>
          <a:solidFill>
            <a:srgbClr val="A9FF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62823" y="225022"/>
            <a:ext cx="3957302" cy="6112934"/>
          </a:xfrm>
          <a:prstGeom prst="rect">
            <a:avLst/>
          </a:prstGeom>
          <a:solidFill>
            <a:srgbClr val="BA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3"/>
          <p:cNvSpPr/>
          <p:nvPr/>
        </p:nvSpPr>
        <p:spPr>
          <a:xfrm>
            <a:off x="1952413" y="3301876"/>
            <a:ext cx="6461084" cy="2003662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094641"/>
              <a:gd name="connsiteY0" fmla="*/ 0 h 2688676"/>
              <a:gd name="connsiteX1" fmla="*/ 3071107 w 5094641"/>
              <a:gd name="connsiteY1" fmla="*/ 30141 h 2688676"/>
              <a:gd name="connsiteX2" fmla="*/ 5094641 w 5094641"/>
              <a:gd name="connsiteY2" fmla="*/ 2688676 h 2688676"/>
              <a:gd name="connsiteX3" fmla="*/ 1648706 w 5094641"/>
              <a:gd name="connsiteY3" fmla="*/ 2646341 h 2688676"/>
              <a:gd name="connsiteX4" fmla="*/ 0 w 5094641"/>
              <a:gd name="connsiteY4" fmla="*/ 0 h 2688676"/>
              <a:gd name="connsiteX0" fmla="*/ 0 w 5094641"/>
              <a:gd name="connsiteY0" fmla="*/ 0 h 2688676"/>
              <a:gd name="connsiteX1" fmla="*/ 3123981 w 5094641"/>
              <a:gd name="connsiteY1" fmla="*/ 5601 h 2688676"/>
              <a:gd name="connsiteX2" fmla="*/ 5094641 w 5094641"/>
              <a:gd name="connsiteY2" fmla="*/ 2688676 h 2688676"/>
              <a:gd name="connsiteX3" fmla="*/ 1648706 w 5094641"/>
              <a:gd name="connsiteY3" fmla="*/ 2646341 h 2688676"/>
              <a:gd name="connsiteX4" fmla="*/ 0 w 5094641"/>
              <a:gd name="connsiteY4" fmla="*/ 0 h 268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4641" h="2688676">
                <a:moveTo>
                  <a:pt x="0" y="0"/>
                </a:moveTo>
                <a:lnTo>
                  <a:pt x="3123981" y="5601"/>
                </a:lnTo>
                <a:lnTo>
                  <a:pt x="5094641" y="2688676"/>
                </a:lnTo>
                <a:lnTo>
                  <a:pt x="1648706" y="2646341"/>
                </a:lnTo>
                <a:lnTo>
                  <a:pt x="0" y="0"/>
                </a:lnTo>
                <a:close/>
              </a:path>
            </a:pathLst>
          </a:custGeom>
          <a:solidFill>
            <a:srgbClr val="A9FF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065181" y="31076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V</a:t>
            </a:r>
            <a:endParaRPr lang="ru-RU" sz="3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84431" y="4653491"/>
            <a:ext cx="4595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a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77700" y="1880871"/>
            <a:ext cx="699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b’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1630665" y="2448278"/>
            <a:ext cx="343052" cy="3117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569283" y="2301258"/>
            <a:ext cx="0" cy="10603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13128" y="1208402"/>
            <a:ext cx="49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c</a:t>
            </a:r>
            <a:r>
              <a:rPr lang="en-US" sz="3600" i="1" dirty="0">
                <a:latin typeface="ISOCPEUR" pitchFamily="34" charset="0"/>
              </a:rPr>
              <a:t> 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1623499" y="1560939"/>
            <a:ext cx="844833" cy="7761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1678042" y="1666579"/>
            <a:ext cx="1086" cy="8641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599226" y="154364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364320" y="7696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B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4936972" y="3312497"/>
            <a:ext cx="1906012" cy="1627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4968073" y="1067481"/>
            <a:ext cx="1942393" cy="1724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6854877" y="2697288"/>
            <a:ext cx="5040" cy="22966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4914890" y="1070225"/>
            <a:ext cx="10295" cy="2256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2984" y="2211072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14155" y="512999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a’</a:t>
            </a:r>
            <a:r>
              <a:rPr lang="en-US" sz="3600" i="1" dirty="0">
                <a:latin typeface="ISOCPEUR" pitchFamily="34" charset="0"/>
              </a:rPr>
              <a:t> 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 rot="20020547">
            <a:off x="7618982" y="4777894"/>
            <a:ext cx="441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H</a:t>
            </a:r>
            <a:endParaRPr lang="ru-RU" sz="3200" i="1" dirty="0"/>
          </a:p>
        </p:txBody>
      </p:sp>
      <p:sp>
        <p:nvSpPr>
          <p:cNvPr id="27" name="Дуга 26"/>
          <p:cNvSpPr/>
          <p:nvPr/>
        </p:nvSpPr>
        <p:spPr>
          <a:xfrm rot="3355567">
            <a:off x="2947292" y="4684644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уга 27"/>
          <p:cNvSpPr/>
          <p:nvPr/>
        </p:nvSpPr>
        <p:spPr>
          <a:xfrm rot="3355567">
            <a:off x="7273099" y="4688458"/>
            <a:ext cx="972000" cy="1476000"/>
          </a:xfrm>
          <a:prstGeom prst="arc">
            <a:avLst>
              <a:gd name="adj1" fmla="val 17588791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6773018" y="267700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792858" y="4889548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1818551" y="1580796"/>
            <a:ext cx="349041" cy="291549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1795848" y="1833914"/>
            <a:ext cx="9423" cy="405822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930299" y="2873487"/>
            <a:ext cx="5048" cy="51686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6359731" y="2211072"/>
            <a:ext cx="346907" cy="31520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2491053" y="232014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1611773" y="242571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870772" y="983767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 flipV="1">
            <a:off x="1993468" y="1433533"/>
            <a:ext cx="1860755" cy="983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822530" y="1435516"/>
            <a:ext cx="2097771" cy="18517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20444764">
            <a:off x="273347" y="1305160"/>
            <a:ext cx="495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ISOCPEUR" pitchFamily="34" charset="0"/>
              </a:rPr>
              <a:t>H</a:t>
            </a:r>
            <a:r>
              <a:rPr lang="en-US" sz="2000" dirty="0">
                <a:latin typeface="ISOCPEUR" pitchFamily="34" charset="0"/>
              </a:rPr>
              <a:t>1</a:t>
            </a:r>
            <a:endParaRPr lang="ru-RU" sz="2000" dirty="0">
              <a:latin typeface="ISOCPEUR" pitchFamily="34" charset="0"/>
            </a:endParaRPr>
          </a:p>
        </p:txBody>
      </p:sp>
      <p:sp>
        <p:nvSpPr>
          <p:cNvPr id="44" name="Дуга 43"/>
          <p:cNvSpPr/>
          <p:nvPr/>
        </p:nvSpPr>
        <p:spPr>
          <a:xfrm rot="14612282">
            <a:off x="300249" y="592810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Дуга 44"/>
          <p:cNvSpPr/>
          <p:nvPr/>
        </p:nvSpPr>
        <p:spPr>
          <a:xfrm rot="14612282">
            <a:off x="3981864" y="567725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/>
          <p:cNvCxnSpPr/>
          <p:nvPr/>
        </p:nvCxnSpPr>
        <p:spPr>
          <a:xfrm flipH="1" flipV="1">
            <a:off x="1987551" y="4685197"/>
            <a:ext cx="1089021" cy="9987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1928029" y="2308355"/>
            <a:ext cx="1151197" cy="1050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>
            <a:off x="2527896" y="6279340"/>
            <a:ext cx="10827" cy="1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1218281" y="2621398"/>
            <a:ext cx="14911" cy="1365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 flipV="1">
            <a:off x="4722690" y="5880126"/>
            <a:ext cx="6800" cy="52870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4272398" y="6278279"/>
            <a:ext cx="291943" cy="24807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flipH="1" flipV="1">
            <a:off x="1218958" y="1678522"/>
            <a:ext cx="8159" cy="10358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31" idx="1"/>
          </p:cNvCxnSpPr>
          <p:nvPr/>
        </p:nvCxnSpPr>
        <p:spPr>
          <a:xfrm flipH="1" flipV="1">
            <a:off x="1937648" y="2727537"/>
            <a:ext cx="582070" cy="5315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211213" y="2669384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b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2524968" y="5498091"/>
            <a:ext cx="627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c‘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 flipV="1">
            <a:off x="4104047" y="5997107"/>
            <a:ext cx="713652" cy="606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 flipV="1">
            <a:off x="4112184" y="3321882"/>
            <a:ext cx="754406" cy="61440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 flipV="1">
            <a:off x="4113045" y="5202681"/>
            <a:ext cx="0" cy="82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H="1" flipV="1">
            <a:off x="4827004" y="5276420"/>
            <a:ext cx="3657" cy="13276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 flipV="1">
            <a:off x="4098211" y="3280101"/>
            <a:ext cx="0" cy="1908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flipH="1" flipV="1">
            <a:off x="4811163" y="3894099"/>
            <a:ext cx="17085" cy="13447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H="1" flipV="1">
            <a:off x="1166793" y="3297494"/>
            <a:ext cx="7949" cy="547676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05356" y="3699863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C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4984906" y="6330441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D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5" name="Овал 64"/>
          <p:cNvSpPr/>
          <p:nvPr/>
        </p:nvSpPr>
        <p:spPr>
          <a:xfrm>
            <a:off x="4732691" y="649898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/>
          <p:cNvSpPr/>
          <p:nvPr/>
        </p:nvSpPr>
        <p:spPr>
          <a:xfrm>
            <a:off x="4763482" y="386834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Овал 66"/>
          <p:cNvSpPr/>
          <p:nvPr/>
        </p:nvSpPr>
        <p:spPr>
          <a:xfrm>
            <a:off x="4046193" y="5925107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единительная линия 69"/>
          <p:cNvCxnSpPr/>
          <p:nvPr/>
        </p:nvCxnSpPr>
        <p:spPr>
          <a:xfrm flipH="1">
            <a:off x="741745" y="3297971"/>
            <a:ext cx="575235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51691" y="3004806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4947271" y="3683841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d</a:t>
            </a:r>
            <a:r>
              <a:rPr lang="en-US" sz="3600" i="1" dirty="0">
                <a:latin typeface="ISOCPEUR" pitchFamily="34" charset="0"/>
              </a:rPr>
              <a:t> 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84625" y="5715248"/>
            <a:ext cx="655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d‘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75" name="Прямая соединительная линия 74"/>
          <p:cNvCxnSpPr/>
          <p:nvPr/>
        </p:nvCxnSpPr>
        <p:spPr>
          <a:xfrm flipV="1">
            <a:off x="3068736" y="4268617"/>
            <a:ext cx="0" cy="1415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V="1">
            <a:off x="3061856" y="3293360"/>
            <a:ext cx="0" cy="9144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1285897" y="4161050"/>
            <a:ext cx="324487" cy="287677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flipH="1" flipV="1">
            <a:off x="1244749" y="4006797"/>
            <a:ext cx="744702" cy="66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3013659" y="559006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172072" y="390215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TextBox 80"/>
          <p:cNvSpPr txBox="1"/>
          <p:nvPr/>
        </p:nvSpPr>
        <p:spPr>
          <a:xfrm>
            <a:off x="1986143" y="5817542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itchFamily="34" charset="0"/>
              </a:rPr>
              <a:t>V</a:t>
            </a:r>
            <a:r>
              <a:rPr lang="en-US" sz="2000" i="1" dirty="0">
                <a:latin typeface="ISOCPEUR" pitchFamily="34" charset="0"/>
              </a:rPr>
              <a:t>1</a:t>
            </a:r>
            <a:endParaRPr lang="ru-RU" sz="2000" i="1" dirty="0">
              <a:latin typeface="ISOCPEUR" pitchFamily="34" charset="0"/>
            </a:endParaRPr>
          </a:p>
        </p:txBody>
      </p:sp>
      <p:cxnSp>
        <p:nvCxnSpPr>
          <p:cNvPr id="82" name="Прямая соединительная линия 81"/>
          <p:cNvCxnSpPr/>
          <p:nvPr/>
        </p:nvCxnSpPr>
        <p:spPr>
          <a:xfrm flipH="1" flipV="1">
            <a:off x="1227353" y="1684225"/>
            <a:ext cx="744702" cy="66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Овал 82"/>
          <p:cNvSpPr/>
          <p:nvPr/>
        </p:nvSpPr>
        <p:spPr>
          <a:xfrm>
            <a:off x="1171098" y="1608667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853927" y="324400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4048787" y="324232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2503902" y="324322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844548" y="2805009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</a:t>
            </a:r>
            <a:r>
              <a:rPr lang="en-US" sz="20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2405271" y="3227341"/>
            <a:ext cx="51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latin typeface="ISOCPEUR" pitchFamily="34" charset="0"/>
              </a:rPr>
              <a:t>b</a:t>
            </a:r>
            <a:r>
              <a:rPr lang="en-US" sz="2000" i="1" dirty="0" err="1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3045229" y="3180877"/>
            <a:ext cx="545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r>
              <a:rPr lang="en-US" sz="20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3691600" y="2770140"/>
            <a:ext cx="663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</a:t>
            </a:r>
            <a:r>
              <a:rPr lang="en-US" sz="2000" i="1" dirty="0">
                <a:latin typeface="ISOCPEUR" pitchFamily="34" charset="0"/>
              </a:rPr>
              <a:t>x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74" name="Овал 73"/>
          <p:cNvSpPr/>
          <p:nvPr/>
        </p:nvSpPr>
        <p:spPr>
          <a:xfrm>
            <a:off x="2994556" y="324482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9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8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2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5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8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6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0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5" grpId="0"/>
      <p:bldP spid="18" grpId="0" animBg="1"/>
      <p:bldP spid="19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8" grpId="0" animBg="1"/>
      <p:bldP spid="39" grpId="0" animBg="1"/>
      <p:bldP spid="40" grpId="0" animBg="1"/>
      <p:bldP spid="43" grpId="0"/>
      <p:bldP spid="44" grpId="0" animBg="1"/>
      <p:bldP spid="45" grpId="0" animBg="1"/>
      <p:bldP spid="54" grpId="0"/>
      <p:bldP spid="55" grpId="0"/>
      <p:bldP spid="63" grpId="0"/>
      <p:bldP spid="64" grpId="0"/>
      <p:bldP spid="65" grpId="0" animBg="1"/>
      <p:bldP spid="66" grpId="0" animBg="1"/>
      <p:bldP spid="67" grpId="0" animBg="1"/>
      <p:bldP spid="71" grpId="0"/>
      <p:bldP spid="72" grpId="0"/>
      <p:bldP spid="73" grpId="0"/>
      <p:bldP spid="79" grpId="0" animBg="1"/>
      <p:bldP spid="80" grpId="0" animBg="1"/>
      <p:bldP spid="81" grpId="0"/>
      <p:bldP spid="83" grpId="0" animBg="1"/>
      <p:bldP spid="84" grpId="0" animBg="1"/>
      <p:bldP spid="85" grpId="0" animBg="1"/>
      <p:bldP spid="31" grpId="0" animBg="1"/>
      <p:bldP spid="86" grpId="0"/>
      <p:bldP spid="87" grpId="0"/>
      <p:bldP spid="88" grpId="0"/>
      <p:bldP spid="89" grpId="0"/>
      <p:bldP spid="7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241143" y="627288"/>
            <a:ext cx="580571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66675" indent="359410" algn="just">
              <a:spcBef>
                <a:spcPts val="15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 fazoning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choragida yotgan bo’lsa, epyurda uning gorizontal proyeksiyasi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000" b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000" b="1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o’qining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ostida,</a:t>
            </a:r>
            <a:r>
              <a:rPr lang="tr-TR" sz="20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000" spc="-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0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000" spc="-5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000" b="1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o’qining</a:t>
            </a:r>
            <a:r>
              <a:rPr lang="tr-TR" sz="20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yuqorisida</a:t>
            </a:r>
            <a:r>
              <a:rPr lang="tr-TR" sz="20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653143" y="3309257"/>
            <a:ext cx="53122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1386115" y="1153886"/>
            <a:ext cx="0" cy="431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438401" y="1055915"/>
            <a:ext cx="0" cy="22569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>
            <a:off x="3563258" y="3309257"/>
            <a:ext cx="0" cy="24892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4920344" y="1611086"/>
            <a:ext cx="0" cy="35995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66032" y="31245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ISOCPEUR" pitchFamily="34" charset="0"/>
              </a:rPr>
              <a:t>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19959" y="756511"/>
            <a:ext cx="308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ISOCPEUR" pitchFamily="34" charset="0"/>
              </a:rPr>
              <a:t>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16431" y="5471886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c’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520013" y="1550269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b’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20013" y="79017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b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629923" y="5647881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d’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629923" y="4557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d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920344" y="125183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a’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20344" y="510177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a</a:t>
            </a:r>
            <a:endParaRPr lang="ru-RU" sz="2400" i="1" dirty="0">
              <a:latin typeface="ISOCPEUR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68295" y="2824984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c</a:t>
            </a:r>
            <a:r>
              <a:rPr lang="en-US" i="1" dirty="0">
                <a:latin typeface="ISOCPEUR" pitchFamily="34" charset="0"/>
              </a:rPr>
              <a:t>x</a:t>
            </a:r>
            <a:endParaRPr lang="ru-RU" i="1" dirty="0">
              <a:latin typeface="ISOCPEUR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482422" y="285122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ISOCPEUR" pitchFamily="34" charset="0"/>
              </a:rPr>
              <a:t>b</a:t>
            </a:r>
            <a:r>
              <a:rPr lang="en-US" i="1" dirty="0" err="1">
                <a:latin typeface="ISOCPEUR" pitchFamily="34" charset="0"/>
              </a:rPr>
              <a:t>x</a:t>
            </a:r>
            <a:endParaRPr lang="ru-RU" i="1" dirty="0">
              <a:latin typeface="ISOCPEUR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09697" y="2866124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d</a:t>
            </a:r>
            <a:r>
              <a:rPr lang="en-US" i="1" dirty="0">
                <a:latin typeface="ISOCPEUR" pitchFamily="34" charset="0"/>
              </a:rPr>
              <a:t>x</a:t>
            </a:r>
            <a:endParaRPr lang="ru-RU" i="1" dirty="0">
              <a:latin typeface="ISOCPEUR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46002" y="2866125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ISOCPEUR" pitchFamily="34" charset="0"/>
              </a:rPr>
              <a:t>a</a:t>
            </a:r>
            <a:r>
              <a:rPr lang="en-US" i="1" dirty="0">
                <a:latin typeface="ISOCPEUR" pitchFamily="34" charset="0"/>
              </a:rPr>
              <a:t>x</a:t>
            </a:r>
            <a:endParaRPr lang="ru-RU" i="1" dirty="0">
              <a:latin typeface="ISOCPEUR" pitchFamily="34" charset="0"/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4862633" y="153908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Овал 73"/>
          <p:cNvSpPr/>
          <p:nvPr/>
        </p:nvSpPr>
        <p:spPr>
          <a:xfrm>
            <a:off x="2380690" y="103189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Овал 74"/>
          <p:cNvSpPr/>
          <p:nvPr/>
        </p:nvSpPr>
        <p:spPr>
          <a:xfrm>
            <a:off x="2381372" y="171350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4861421" y="324043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491258" y="324088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2382276" y="323589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4864598" y="5138629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3505547" y="4787935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/>
          <p:cNvSpPr/>
          <p:nvPr/>
        </p:nvSpPr>
        <p:spPr>
          <a:xfrm>
            <a:off x="1328404" y="5399886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1326815" y="323385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3500784" y="573471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5918619" y="31245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>
                <a:latin typeface="ISOCPEUR" pitchFamily="34" charset="0"/>
              </a:rPr>
              <a:t>Х</a:t>
            </a:r>
          </a:p>
        </p:txBody>
      </p:sp>
      <p:sp>
        <p:nvSpPr>
          <p:cNvPr id="85" name="Овал 84"/>
          <p:cNvSpPr/>
          <p:nvPr/>
        </p:nvSpPr>
        <p:spPr>
          <a:xfrm>
            <a:off x="1323643" y="1103191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/>
          <p:cNvSpPr/>
          <p:nvPr/>
        </p:nvSpPr>
        <p:spPr>
          <a:xfrm>
            <a:off x="5965371" y="2282063"/>
            <a:ext cx="58202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505" algn="just">
              <a:spcBef>
                <a:spcPts val="2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tr-TR" sz="20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fazoning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tr-TR" sz="2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choragida</a:t>
            </a:r>
            <a:r>
              <a:rPr lang="tr-TR" sz="20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yotgan</a:t>
            </a:r>
            <a:r>
              <a:rPr lang="en-US" sz="20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 epyurda</a:t>
            </a:r>
            <a:r>
              <a:rPr lang="tr-TR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0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0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algn="just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0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o’qining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</a:t>
            </a:r>
          </a:p>
          <a:p>
            <a:pPr marL="251460" algn="just">
              <a:spcAft>
                <a:spcPts val="0"/>
              </a:spcAft>
            </a:pPr>
            <a:r>
              <a:rPr lang="en-US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yuqorisida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6241143" y="3641032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1460" marR="69850" indent="359410" algn="just"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0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fazoning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tr-TR" sz="2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choragida</a:t>
            </a:r>
            <a:r>
              <a:rPr lang="tr-TR" sz="20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yotgan</a:t>
            </a:r>
            <a:r>
              <a:rPr lang="tr-TR" sz="20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epyurda</a:t>
            </a:r>
            <a:r>
              <a:rPr lang="tr-TR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000" b="1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o’qining yuqorisida frontal proyeksiyasi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esa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o’qining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ostida</a:t>
            </a:r>
            <a:r>
              <a:rPr lang="tr-TR" sz="20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5918619" y="5000554"/>
            <a:ext cx="61282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505" algn="just">
              <a:spcBef>
                <a:spcPts val="10"/>
              </a:spcBef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fazoning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choragida</a:t>
            </a:r>
            <a:r>
              <a:rPr lang="tr-TR" sz="20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yotgan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spcBef>
                <a:spcPts val="10"/>
              </a:spcBef>
              <a:spcAft>
                <a:spcPts val="0"/>
              </a:spcAft>
            </a:pP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epyurda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20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0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algn="just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0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0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20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2000" dirty="0">
                <a:latin typeface="Symbol" panose="05050102010706020507" pitchFamily="18" charset="2"/>
                <a:ea typeface="Times New Roman" panose="02020603050405020304" pitchFamily="18" charset="0"/>
              </a:rPr>
              <a:t>¢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[ox)</a:t>
            </a:r>
            <a:r>
              <a:rPr lang="tr-TR" sz="20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51460" algn="just">
              <a:spcAft>
                <a:spcPts val="0"/>
              </a:spcAft>
            </a:pPr>
            <a:r>
              <a:rPr lang="ru-RU" sz="20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o’qining</a:t>
            </a:r>
            <a:r>
              <a:rPr lang="tr-TR" sz="20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ostida</a:t>
            </a:r>
            <a:r>
              <a:rPr lang="tr-TR" sz="20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yotadi.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  <p:bldP spid="85" grpId="0" animBg="1"/>
      <p:bldP spid="86" grpId="0"/>
      <p:bldP spid="87" grpId="0"/>
      <p:bldP spid="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Дуга 18"/>
          <p:cNvSpPr/>
          <p:nvPr/>
        </p:nvSpPr>
        <p:spPr>
          <a:xfrm rot="4030637">
            <a:off x="1393165" y="5101000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732778" y="314105"/>
            <a:ext cx="43235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7650" marR="113665" algn="ctr">
              <a:spcAft>
                <a:spcPts val="0"/>
              </a:spcAft>
            </a:pP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Nuqtani</a:t>
            </a:r>
            <a:r>
              <a:rPr lang="tr-TR" sz="2400" b="1" kern="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o’zaro</a:t>
            </a:r>
            <a:r>
              <a:rPr lang="tr-TR" sz="2400" b="1" kern="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perpendikulyar</a:t>
            </a:r>
            <a:r>
              <a:rPr lang="tr-TR" sz="2400" b="1" kern="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bo’lgan</a:t>
            </a:r>
            <a:r>
              <a:rPr lang="tr-TR" sz="2400" b="1" kern="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uchta</a:t>
            </a:r>
            <a:r>
              <a:rPr lang="tr-TR" sz="2400" b="1" kern="0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tekislikka</a:t>
            </a:r>
            <a:r>
              <a:rPr lang="tr-TR" sz="2400" b="1" kern="0" spc="2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proyeksiyalash.</a:t>
            </a:r>
            <a:endParaRPr lang="ru-RU" sz="24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>
              <a:spcBef>
                <a:spcPts val="30"/>
              </a:spcBef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51460" marR="96520" indent="359410">
              <a:spcAft>
                <a:spcPts val="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V</a:t>
            </a:r>
            <a:r>
              <a:rPr lang="tr-TR" sz="24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^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H,</a:t>
            </a:r>
            <a:r>
              <a:rPr lang="tr-TR" sz="24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V</a:t>
            </a:r>
            <a:r>
              <a:rPr lang="tr-TR" sz="2400" b="1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^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W,</a:t>
            </a:r>
            <a:r>
              <a:rPr lang="tr-TR" sz="2400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H</a:t>
            </a:r>
            <a:r>
              <a:rPr lang="tr-TR" sz="2400" b="1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^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W</a:t>
            </a:r>
            <a:r>
              <a:rPr lang="tr-TR" sz="2400" b="1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uchta</a:t>
            </a:r>
            <a:r>
              <a:rPr lang="tr-TR" sz="2400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spc="-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       </a:t>
            </a:r>
          </a:p>
          <a:p>
            <a:pPr marL="251460" marR="96520" indent="359410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o’zaro perpendikulyar</a:t>
            </a:r>
            <a:r>
              <a:rPr lang="tr-TR" sz="240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marL="251460" marR="96520" indent="359410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tekisliklar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fazoni</a:t>
            </a:r>
            <a:r>
              <a:rPr lang="tr-TR" sz="2400" spc="-3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sakkizta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</a:p>
          <a:p>
            <a:pPr marL="251460" marR="96520" indent="359410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bo’lakka</a:t>
            </a:r>
            <a:r>
              <a:rPr lang="tr-TR" sz="2400" spc="-28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bo’ladi,</a:t>
            </a:r>
            <a:r>
              <a:rPr lang="tr-TR" sz="2400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uning</a:t>
            </a:r>
            <a:r>
              <a:rPr lang="tr-TR" sz="2400" spc="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1/8</a:t>
            </a:r>
            <a:r>
              <a:rPr lang="tr-TR" sz="2400" b="1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2400" b="1" spc="1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251460" marR="96520" indent="359410"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bo’lagiga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oktant</a:t>
            </a:r>
            <a:r>
              <a:rPr lang="tr-TR" sz="2400" b="1" spc="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deyiladi.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611505">
              <a:spcBef>
                <a:spcPts val="35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   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Fazodagi</a:t>
            </a:r>
            <a:r>
              <a:rPr lang="tr-TR" sz="2400" spc="-4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tr-TR" sz="2400" b="1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nuqtaning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tr-TR" sz="24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611505">
              <a:spcBef>
                <a:spcPts val="35"/>
              </a:spcBef>
              <a:spcAft>
                <a:spcPts val="0"/>
              </a:spcAft>
            </a:pP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oktantdagi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o’rni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chizmada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keltirilgan.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marL="611505">
              <a:spcAft>
                <a:spcPts val="50"/>
              </a:spcAft>
            </a:pPr>
            <a:r>
              <a:rPr lang="tr-T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W</a:t>
            </a:r>
            <a:r>
              <a:rPr lang="tr-TR" sz="2400" b="1" spc="-2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–</a:t>
            </a:r>
            <a:r>
              <a:rPr lang="tr-TR" sz="2400" spc="-1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profil</a:t>
            </a:r>
            <a:r>
              <a:rPr lang="tr-TR" sz="24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proyeksiyalar</a:t>
            </a:r>
            <a:r>
              <a:rPr lang="tr-TR" sz="2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itchFamily="18" charset="0"/>
              </a:rPr>
              <a:t>tekisligi.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74778" y="815870"/>
            <a:ext cx="4672584" cy="3337560"/>
          </a:xfrm>
          <a:prstGeom prst="rect">
            <a:avLst/>
          </a:prstGeom>
          <a:solidFill>
            <a:srgbClr val="BAC0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8" name="Прямоугольник 4"/>
          <p:cNvSpPr/>
          <p:nvPr/>
        </p:nvSpPr>
        <p:spPr>
          <a:xfrm>
            <a:off x="886462" y="4112668"/>
            <a:ext cx="6455664" cy="1751858"/>
          </a:xfrm>
          <a:custGeom>
            <a:avLst/>
            <a:gdLst>
              <a:gd name="connsiteX0" fmla="*/ 0 w 3282696"/>
              <a:gd name="connsiteY0" fmla="*/ 0 h 1481328"/>
              <a:gd name="connsiteX1" fmla="*/ 3282696 w 3282696"/>
              <a:gd name="connsiteY1" fmla="*/ 0 h 1481328"/>
              <a:gd name="connsiteX2" fmla="*/ 3282696 w 3282696"/>
              <a:gd name="connsiteY2" fmla="*/ 1481328 h 1481328"/>
              <a:gd name="connsiteX3" fmla="*/ 0 w 3282696"/>
              <a:gd name="connsiteY3" fmla="*/ 1481328 h 1481328"/>
              <a:gd name="connsiteX4" fmla="*/ 0 w 3282696"/>
              <a:gd name="connsiteY4" fmla="*/ 0 h 1481328"/>
              <a:gd name="connsiteX0" fmla="*/ 0 w 5532120"/>
              <a:gd name="connsiteY0" fmla="*/ 0 h 1517904"/>
              <a:gd name="connsiteX1" fmla="*/ 3282696 w 5532120"/>
              <a:gd name="connsiteY1" fmla="*/ 0 h 1517904"/>
              <a:gd name="connsiteX2" fmla="*/ 5532120 w 5532120"/>
              <a:gd name="connsiteY2" fmla="*/ 1517904 h 1517904"/>
              <a:gd name="connsiteX3" fmla="*/ 0 w 5532120"/>
              <a:gd name="connsiteY3" fmla="*/ 1481328 h 1517904"/>
              <a:gd name="connsiteX4" fmla="*/ 0 w 5532120"/>
              <a:gd name="connsiteY4" fmla="*/ 0 h 1517904"/>
              <a:gd name="connsiteX0" fmla="*/ 0 w 6894576"/>
              <a:gd name="connsiteY0" fmla="*/ 0 h 1554480"/>
              <a:gd name="connsiteX1" fmla="*/ 4645152 w 6894576"/>
              <a:gd name="connsiteY1" fmla="*/ 36576 h 1554480"/>
              <a:gd name="connsiteX2" fmla="*/ 6894576 w 6894576"/>
              <a:gd name="connsiteY2" fmla="*/ 1554480 h 1554480"/>
              <a:gd name="connsiteX3" fmla="*/ 1362456 w 6894576"/>
              <a:gd name="connsiteY3" fmla="*/ 1517904 h 1554480"/>
              <a:gd name="connsiteX4" fmla="*/ 0 w 6894576"/>
              <a:gd name="connsiteY4" fmla="*/ 0 h 1554480"/>
              <a:gd name="connsiteX0" fmla="*/ 0 w 6099048"/>
              <a:gd name="connsiteY0" fmla="*/ 0 h 1517904"/>
              <a:gd name="connsiteX1" fmla="*/ 4645152 w 6099048"/>
              <a:gd name="connsiteY1" fmla="*/ 36576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87334 h 1605238"/>
              <a:gd name="connsiteX1" fmla="*/ 4690872 w 6099048"/>
              <a:gd name="connsiteY1" fmla="*/ 0 h 1605238"/>
              <a:gd name="connsiteX2" fmla="*/ 6099048 w 6099048"/>
              <a:gd name="connsiteY2" fmla="*/ 1568662 h 1605238"/>
              <a:gd name="connsiteX3" fmla="*/ 1362456 w 6099048"/>
              <a:gd name="connsiteY3" fmla="*/ 1605238 h 1605238"/>
              <a:gd name="connsiteX4" fmla="*/ 0 w 6099048"/>
              <a:gd name="connsiteY4" fmla="*/ 87334 h 1605238"/>
              <a:gd name="connsiteX0" fmla="*/ 0 w 6099048"/>
              <a:gd name="connsiteY0" fmla="*/ 0 h 1517904"/>
              <a:gd name="connsiteX1" fmla="*/ 4608576 w 6099048"/>
              <a:gd name="connsiteY1" fmla="*/ 36577 h 1517904"/>
              <a:gd name="connsiteX2" fmla="*/ 6099048 w 6099048"/>
              <a:gd name="connsiteY2" fmla="*/ 1481328 h 1517904"/>
              <a:gd name="connsiteX3" fmla="*/ 1362456 w 6099048"/>
              <a:gd name="connsiteY3" fmla="*/ 1517904 h 1517904"/>
              <a:gd name="connsiteX4" fmla="*/ 0 w 6099048"/>
              <a:gd name="connsiteY4" fmla="*/ 0 h 1517904"/>
              <a:gd name="connsiteX0" fmla="*/ 0 w 6099048"/>
              <a:gd name="connsiteY0" fmla="*/ 25379 h 1543283"/>
              <a:gd name="connsiteX1" fmla="*/ 4626864 w 6099048"/>
              <a:gd name="connsiteY1" fmla="*/ 0 h 1543283"/>
              <a:gd name="connsiteX2" fmla="*/ 6099048 w 6099048"/>
              <a:gd name="connsiteY2" fmla="*/ 1506707 h 1543283"/>
              <a:gd name="connsiteX3" fmla="*/ 1362456 w 6099048"/>
              <a:gd name="connsiteY3" fmla="*/ 1543283 h 1543283"/>
              <a:gd name="connsiteX4" fmla="*/ 0 w 6099048"/>
              <a:gd name="connsiteY4" fmla="*/ 25379 h 1543283"/>
              <a:gd name="connsiteX0" fmla="*/ 0 w 6099048"/>
              <a:gd name="connsiteY0" fmla="*/ 25379 h 1956318"/>
              <a:gd name="connsiteX1" fmla="*/ 4626864 w 6099048"/>
              <a:gd name="connsiteY1" fmla="*/ 0 h 1956318"/>
              <a:gd name="connsiteX2" fmla="*/ 6099048 w 6099048"/>
              <a:gd name="connsiteY2" fmla="*/ 1506707 h 1956318"/>
              <a:gd name="connsiteX3" fmla="*/ 1463040 w 6099048"/>
              <a:gd name="connsiteY3" fmla="*/ 1956318 h 1956318"/>
              <a:gd name="connsiteX4" fmla="*/ 0 w 6099048"/>
              <a:gd name="connsiteY4" fmla="*/ 25379 h 1956318"/>
              <a:gd name="connsiteX0" fmla="*/ 0 w 6455664"/>
              <a:gd name="connsiteY0" fmla="*/ 25379 h 1956318"/>
              <a:gd name="connsiteX1" fmla="*/ 4626864 w 6455664"/>
              <a:gd name="connsiteY1" fmla="*/ 0 h 1956318"/>
              <a:gd name="connsiteX2" fmla="*/ 6455664 w 6455664"/>
              <a:gd name="connsiteY2" fmla="*/ 1940394 h 1956318"/>
              <a:gd name="connsiteX3" fmla="*/ 1463040 w 6455664"/>
              <a:gd name="connsiteY3" fmla="*/ 1956318 h 1956318"/>
              <a:gd name="connsiteX4" fmla="*/ 0 w 6455664"/>
              <a:gd name="connsiteY4" fmla="*/ 25379 h 1956318"/>
              <a:gd name="connsiteX0" fmla="*/ 0 w 6455664"/>
              <a:gd name="connsiteY0" fmla="*/ 25379 h 1978289"/>
              <a:gd name="connsiteX1" fmla="*/ 4626864 w 6455664"/>
              <a:gd name="connsiteY1" fmla="*/ 0 h 1978289"/>
              <a:gd name="connsiteX2" fmla="*/ 6455664 w 6455664"/>
              <a:gd name="connsiteY2" fmla="*/ 1940394 h 1978289"/>
              <a:gd name="connsiteX3" fmla="*/ 1949423 w 6455664"/>
              <a:gd name="connsiteY3" fmla="*/ 1978289 h 1978289"/>
              <a:gd name="connsiteX4" fmla="*/ 0 w 6455664"/>
              <a:gd name="connsiteY4" fmla="*/ 25379 h 1978289"/>
              <a:gd name="connsiteX0" fmla="*/ 0 w 6455664"/>
              <a:gd name="connsiteY0" fmla="*/ 25379 h 1978289"/>
              <a:gd name="connsiteX1" fmla="*/ 4626864 w 6455664"/>
              <a:gd name="connsiteY1" fmla="*/ 0 h 1978289"/>
              <a:gd name="connsiteX2" fmla="*/ 6455664 w 6455664"/>
              <a:gd name="connsiteY2" fmla="*/ 1940394 h 1978289"/>
              <a:gd name="connsiteX3" fmla="*/ 1673198 w 6455664"/>
              <a:gd name="connsiteY3" fmla="*/ 1978289 h 1978289"/>
              <a:gd name="connsiteX4" fmla="*/ 0 w 6455664"/>
              <a:gd name="connsiteY4" fmla="*/ 25379 h 197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5664" h="1978289">
                <a:moveTo>
                  <a:pt x="0" y="25379"/>
                </a:moveTo>
                <a:lnTo>
                  <a:pt x="4626864" y="0"/>
                </a:lnTo>
                <a:lnTo>
                  <a:pt x="6455664" y="1940394"/>
                </a:lnTo>
                <a:lnTo>
                  <a:pt x="1673198" y="1978289"/>
                </a:lnTo>
                <a:lnTo>
                  <a:pt x="0" y="25379"/>
                </a:lnTo>
                <a:close/>
              </a:path>
            </a:pathLst>
          </a:custGeom>
          <a:solidFill>
            <a:srgbClr val="A9FF9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5"/>
          <p:cNvSpPr/>
          <p:nvPr/>
        </p:nvSpPr>
        <p:spPr>
          <a:xfrm>
            <a:off x="5538218" y="815870"/>
            <a:ext cx="1810512" cy="4983480"/>
          </a:xfrm>
          <a:custGeom>
            <a:avLst/>
            <a:gdLst>
              <a:gd name="connsiteX0" fmla="*/ 0 w 1755648"/>
              <a:gd name="connsiteY0" fmla="*/ 0 h 1682496"/>
              <a:gd name="connsiteX1" fmla="*/ 1755648 w 1755648"/>
              <a:gd name="connsiteY1" fmla="*/ 0 h 1682496"/>
              <a:gd name="connsiteX2" fmla="*/ 1755648 w 1755648"/>
              <a:gd name="connsiteY2" fmla="*/ 1682496 h 1682496"/>
              <a:gd name="connsiteX3" fmla="*/ 0 w 1755648"/>
              <a:gd name="connsiteY3" fmla="*/ 1682496 h 1682496"/>
              <a:gd name="connsiteX4" fmla="*/ 0 w 1755648"/>
              <a:gd name="connsiteY4" fmla="*/ 0 h 1682496"/>
              <a:gd name="connsiteX0" fmla="*/ 0 w 1975104"/>
              <a:gd name="connsiteY0" fmla="*/ 0 h 3392424"/>
              <a:gd name="connsiteX1" fmla="*/ 1755648 w 1975104"/>
              <a:gd name="connsiteY1" fmla="*/ 0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975104"/>
              <a:gd name="connsiteY0" fmla="*/ 0 h 3392424"/>
              <a:gd name="connsiteX1" fmla="*/ 1865376 w 1975104"/>
              <a:gd name="connsiteY1" fmla="*/ 1719072 h 3392424"/>
              <a:gd name="connsiteX2" fmla="*/ 1975104 w 1975104"/>
              <a:gd name="connsiteY2" fmla="*/ 3392424 h 3392424"/>
              <a:gd name="connsiteX3" fmla="*/ 0 w 1975104"/>
              <a:gd name="connsiteY3" fmla="*/ 1682496 h 3392424"/>
              <a:gd name="connsiteX4" fmla="*/ 0 w 1975104"/>
              <a:gd name="connsiteY4" fmla="*/ 0 h 3392424"/>
              <a:gd name="connsiteX0" fmla="*/ 0 w 1865376"/>
              <a:gd name="connsiteY0" fmla="*/ 0 h 3630168"/>
              <a:gd name="connsiteX1" fmla="*/ 1865376 w 1865376"/>
              <a:gd name="connsiteY1" fmla="*/ 1719072 h 3630168"/>
              <a:gd name="connsiteX2" fmla="*/ 1801368 w 1865376"/>
              <a:gd name="connsiteY2" fmla="*/ 3630168 h 3630168"/>
              <a:gd name="connsiteX3" fmla="*/ 0 w 1865376"/>
              <a:gd name="connsiteY3" fmla="*/ 1682496 h 3630168"/>
              <a:gd name="connsiteX4" fmla="*/ 0 w 1865376"/>
              <a:gd name="connsiteY4" fmla="*/ 0 h 3630168"/>
              <a:gd name="connsiteX0" fmla="*/ 0 w 1801368"/>
              <a:gd name="connsiteY0" fmla="*/ 0 h 3630168"/>
              <a:gd name="connsiteX1" fmla="*/ 1801368 w 1801368"/>
              <a:gd name="connsiteY1" fmla="*/ 1052986 h 3630168"/>
              <a:gd name="connsiteX2" fmla="*/ 1801368 w 1801368"/>
              <a:gd name="connsiteY2" fmla="*/ 3630168 h 3630168"/>
              <a:gd name="connsiteX3" fmla="*/ 0 w 1801368"/>
              <a:gd name="connsiteY3" fmla="*/ 1682496 h 3630168"/>
              <a:gd name="connsiteX4" fmla="*/ 0 w 1801368"/>
              <a:gd name="connsiteY4" fmla="*/ 0 h 3630168"/>
              <a:gd name="connsiteX0" fmla="*/ 9144 w 1810512"/>
              <a:gd name="connsiteY0" fmla="*/ 0 h 3630168"/>
              <a:gd name="connsiteX1" fmla="*/ 1810512 w 1810512"/>
              <a:gd name="connsiteY1" fmla="*/ 1052986 h 3630168"/>
              <a:gd name="connsiteX2" fmla="*/ 1810512 w 1810512"/>
              <a:gd name="connsiteY2" fmla="*/ 3630168 h 3630168"/>
              <a:gd name="connsiteX3" fmla="*/ 0 w 1810512"/>
              <a:gd name="connsiteY3" fmla="*/ 2395208 h 3630168"/>
              <a:gd name="connsiteX4" fmla="*/ 9144 w 1810512"/>
              <a:gd name="connsiteY4" fmla="*/ 0 h 363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0512" h="3630168">
                <a:moveTo>
                  <a:pt x="9144" y="0"/>
                </a:moveTo>
                <a:lnTo>
                  <a:pt x="1810512" y="1052986"/>
                </a:lnTo>
                <a:lnTo>
                  <a:pt x="1810512" y="3630168"/>
                </a:lnTo>
                <a:lnTo>
                  <a:pt x="0" y="2395208"/>
                </a:lnTo>
                <a:lnTo>
                  <a:pt x="914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957979" y="743077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V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9769103">
            <a:off x="2522280" y="526340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H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243842" y="4126954"/>
            <a:ext cx="5294376" cy="13141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-73275" y="3789501"/>
            <a:ext cx="31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x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77821" y="-8225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Z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670994" y="583900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y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8218" y="369788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0</a:t>
            </a:r>
            <a:r>
              <a:rPr lang="en-US" sz="3600" dirty="0"/>
              <a:t> </a:t>
            </a:r>
            <a:endParaRPr lang="ru-RU" sz="3600" dirty="0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5529074" y="4112668"/>
            <a:ext cx="2203704" cy="206158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5538218" y="230654"/>
            <a:ext cx="0" cy="3909446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 flipV="1">
            <a:off x="2553197" y="2286038"/>
            <a:ext cx="2992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550389" y="2290806"/>
            <a:ext cx="1053105" cy="859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2506972" y="2274222"/>
            <a:ext cx="1160426" cy="859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3652905" y="3141921"/>
            <a:ext cx="29780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6532642" y="3074684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2489557" y="4154920"/>
            <a:ext cx="1163347" cy="923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3652905" y="5097740"/>
            <a:ext cx="2923159" cy="14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endCxn id="24" idx="4"/>
          </p:cNvCxnSpPr>
          <p:nvPr/>
        </p:nvCxnSpPr>
        <p:spPr>
          <a:xfrm flipH="1" flipV="1">
            <a:off x="6586642" y="3182684"/>
            <a:ext cx="8933" cy="1929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474398" y="2326131"/>
            <a:ext cx="0" cy="1827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681777" y="3204071"/>
            <a:ext cx="0" cy="1907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3609291" y="5032793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6526449" y="501928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/>
          <p:cNvSpPr/>
          <p:nvPr/>
        </p:nvSpPr>
        <p:spPr>
          <a:xfrm>
            <a:off x="5466218" y="221136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/>
          <p:cNvSpPr/>
          <p:nvPr/>
        </p:nvSpPr>
        <p:spPr>
          <a:xfrm rot="2931550">
            <a:off x="6785554" y="954417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/>
          <p:cNvSpPr/>
          <p:nvPr/>
        </p:nvSpPr>
        <p:spPr>
          <a:xfrm rot="4030637">
            <a:off x="6146151" y="5120191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/>
          <p:cNvSpPr txBox="1"/>
          <p:nvPr/>
        </p:nvSpPr>
        <p:spPr>
          <a:xfrm>
            <a:off x="3640503" y="4963651"/>
            <a:ext cx="3647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3603583" y="2394423"/>
            <a:ext cx="52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>
                <a:latin typeface="ISOCPEUR" pitchFamily="34" charset="0"/>
              </a:rPr>
              <a:t>A</a:t>
            </a:r>
            <a:endParaRPr lang="ru-RU" sz="4400" i="1" dirty="0">
              <a:latin typeface="ISOCPEUR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196061" y="1620153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a’</a:t>
            </a:r>
            <a:r>
              <a:rPr lang="en-US" sz="3600" dirty="0">
                <a:latin typeface="ISOCPEUR" pitchFamily="34" charset="0"/>
                <a:ea typeface="Cambria Math" pitchFamily="18" charset="0"/>
              </a:rPr>
              <a:t> </a:t>
            </a:r>
            <a:endParaRPr lang="ru-RU" sz="36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68757" y="2732898"/>
            <a:ext cx="67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a’’ </a:t>
            </a:r>
            <a:endParaRPr lang="ru-RU" sz="3600" i="1" dirty="0">
              <a:latin typeface="ISOCPEUR" pitchFamily="34" charset="0"/>
            </a:endParaRPr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 flipH="1" flipV="1">
            <a:off x="2930464" y="2574803"/>
            <a:ext cx="546946" cy="422912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3910205" y="3142785"/>
            <a:ext cx="790327" cy="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729667" y="204742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ISOCPEUR" pitchFamily="34" charset="0"/>
              </a:rPr>
              <a:t>W</a:t>
            </a:r>
            <a:endParaRPr lang="ru-RU" sz="3600" i="1" dirty="0">
              <a:latin typeface="ISOCPEUR" pitchFamily="34" charset="0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596246" y="304888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Дуга 45"/>
          <p:cNvSpPr/>
          <p:nvPr/>
        </p:nvSpPr>
        <p:spPr>
          <a:xfrm rot="2931550">
            <a:off x="6852314" y="4500789"/>
            <a:ext cx="972000" cy="1476000"/>
          </a:xfrm>
          <a:prstGeom prst="arc">
            <a:avLst>
              <a:gd name="adj1" fmla="val 17380408"/>
              <a:gd name="adj2" fmla="val 2329839"/>
            </a:avLst>
          </a:prstGeom>
          <a:ln w="571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2420296" y="405891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единительная линия 48"/>
          <p:cNvCxnSpPr/>
          <p:nvPr/>
        </p:nvCxnSpPr>
        <p:spPr>
          <a:xfrm flipH="1">
            <a:off x="3682508" y="3399474"/>
            <a:ext cx="0" cy="65167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2432898" y="2213958"/>
            <a:ext cx="108000" cy="108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5550389" y="1692417"/>
            <a:ext cx="9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 err="1">
                <a:latin typeface="ISOCPEUR" pitchFamily="34" charset="0"/>
                <a:ea typeface="Cambria Math" pitchFamily="18" charset="0"/>
              </a:rPr>
              <a:t>z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76064" y="4667541"/>
            <a:ext cx="936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>
                <a:latin typeface="ISOCPEUR" pitchFamily="34" charset="0"/>
                <a:ea typeface="Cambria Math" pitchFamily="18" charset="0"/>
              </a:rPr>
              <a:t>y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721519" y="3505237"/>
            <a:ext cx="61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itchFamily="34" charset="0"/>
                <a:ea typeface="Cambria Math" pitchFamily="18" charset="0"/>
              </a:rPr>
              <a:t>a</a:t>
            </a:r>
            <a:r>
              <a:rPr lang="en-US" sz="2400" i="1" dirty="0">
                <a:latin typeface="ISOCPEUR" pitchFamily="34" charset="0"/>
                <a:ea typeface="Cambria Math" pitchFamily="18" charset="0"/>
              </a:rPr>
              <a:t>x</a:t>
            </a:r>
            <a:endParaRPr lang="ru-RU" sz="2400" dirty="0">
              <a:latin typeface="ISOCPEUR" pitchFamily="34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4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8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  <p:bldP spid="9" grpId="0" animBg="1"/>
      <p:bldP spid="10" grpId="0"/>
      <p:bldP spid="11" grpId="0"/>
      <p:bldP spid="13" grpId="0"/>
      <p:bldP spid="14" grpId="0"/>
      <p:bldP spid="15" grpId="0"/>
      <p:bldP spid="16" grpId="0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41" grpId="0"/>
      <p:bldP spid="44" grpId="0"/>
      <p:bldP spid="45" grpId="0" animBg="1"/>
      <p:bldP spid="46" grpId="0" animBg="1"/>
      <p:bldP spid="48" grpId="0" animBg="1"/>
      <p:bldP spid="50" grpId="0" animBg="1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77687"/>
            <a:ext cx="121920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"/>
              </a:spcBef>
              <a:spcAft>
                <a:spcPts val="0"/>
              </a:spcAft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 marR="778510" algn="just">
              <a:spcAft>
                <a:spcPts val="0"/>
              </a:spcAft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Nuqtadan proyeksiyalar tekisliklarigacha bo’lgan masofaning qiymatiga nuqtaning</a:t>
            </a:r>
            <a:r>
              <a:rPr lang="tr-TR" sz="28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</a:t>
            </a:r>
            <a:r>
              <a:rPr lang="tr-TR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deyiladi.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62230" indent="359410" algn="just">
              <a:spcBef>
                <a:spcPts val="615"/>
              </a:spcBef>
              <a:spcAft>
                <a:spcPts val="0"/>
              </a:spcAft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Masalan: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(X,Y,Z)</a:t>
            </a:r>
            <a:r>
              <a:rPr lang="tr-TR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berilgan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a(x,y);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frontal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a'(x,z);,</a:t>
            </a:r>
            <a:r>
              <a:rPr lang="tr-TR" sz="28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profil</a:t>
            </a:r>
            <a:r>
              <a:rPr lang="tr-TR" sz="28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proyeksiyasini</a:t>
            </a:r>
            <a:r>
              <a:rPr lang="tr-TR" sz="28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chizish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a"(y,z)</a:t>
            </a:r>
            <a:r>
              <a:rPr lang="tr-TR" sz="2800" b="1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koordinatalaridan</a:t>
            </a:r>
            <a:r>
              <a:rPr lang="tr-TR" sz="28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foydalanamiz.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spcAft>
                <a:spcPts val="0"/>
              </a:spcAft>
            </a:pP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Shunda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profil</a:t>
            </a:r>
            <a:r>
              <a:rPr lang="tr-TR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tekisligigacha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masofasi: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349500" algn="just">
              <a:spcBef>
                <a:spcPts val="20"/>
              </a:spcBef>
              <a:spcAft>
                <a:spcPts val="0"/>
              </a:spcAft>
            </a:pP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tr-TR" sz="28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kern="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"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|AW|</a:t>
            </a:r>
            <a:r>
              <a:rPr lang="tr-TR" sz="28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</a:t>
            </a:r>
            <a:r>
              <a:rPr lang="tr-TR" sz="28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8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endParaRPr lang="ru-RU" sz="2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 frontal</a:t>
            </a:r>
            <a:r>
              <a:rPr lang="tr-TR" sz="28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tekisligigacha</a:t>
            </a:r>
            <a:r>
              <a:rPr lang="tr-TR" sz="28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tr-TR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masofasi.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07285" algn="just">
              <a:spcAft>
                <a:spcPts val="0"/>
              </a:spcAft>
            </a:pP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</a:t>
            </a:r>
            <a:r>
              <a:rPr lang="tr-TR" sz="2800" b="1" kern="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kern="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'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|AV|</a:t>
            </a:r>
            <a:r>
              <a:rPr lang="tr-TR" sz="28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</a:t>
            </a:r>
            <a:r>
              <a:rPr lang="tr-TR" sz="2800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8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Y</a:t>
            </a:r>
            <a:endParaRPr lang="ru-RU" sz="2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spcBef>
                <a:spcPts val="5"/>
              </a:spcBef>
              <a:spcAft>
                <a:spcPts val="0"/>
              </a:spcAft>
            </a:pPr>
            <a:r>
              <a:rPr lang="tr-TR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28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28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gorizontal</a:t>
            </a:r>
            <a:r>
              <a:rPr lang="tr-TR" sz="28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tekisligigacha</a:t>
            </a:r>
            <a:r>
              <a:rPr lang="tr-TR" sz="2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bo’lgan</a:t>
            </a:r>
            <a:r>
              <a:rPr lang="tr-TR" sz="28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masofasi.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65070" algn="just">
              <a:spcBef>
                <a:spcPts val="10"/>
              </a:spcBef>
              <a:spcAft>
                <a:spcPts val="0"/>
              </a:spcAft>
            </a:pP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[A a]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|AH|</a:t>
            </a:r>
            <a:r>
              <a:rPr lang="tr-TR" sz="2800" b="1" kern="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[o</a:t>
            </a:r>
            <a:r>
              <a:rPr lang="tr-TR" sz="2800" b="1" kern="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tr-TR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tr-TR" sz="2800" b="1" kern="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2800" b="1" kern="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8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endParaRPr lang="ru-RU" sz="2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1274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978</TotalTime>
  <Words>1391</Words>
  <Application>Microsoft Office PowerPoint</Application>
  <PresentationFormat>Широкоэкранный</PresentationFormat>
  <Paragraphs>288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ISOCPEUR</vt:lpstr>
      <vt:lpstr>Symbol</vt:lpstr>
      <vt:lpstr>Times New Roman</vt:lpstr>
      <vt:lpstr>Tw Cen MT</vt:lpstr>
      <vt:lpstr>Капля</vt:lpstr>
      <vt:lpstr>  2- MA’RUZA. Nuqta.  Nuqtaning ortogonal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</cp:lastModifiedBy>
  <cp:revision>105</cp:revision>
  <dcterms:created xsi:type="dcterms:W3CDTF">2022-06-18T12:48:04Z</dcterms:created>
  <dcterms:modified xsi:type="dcterms:W3CDTF">2023-09-12T07:25:13Z</dcterms:modified>
</cp:coreProperties>
</file>