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5" r:id="rId8"/>
    <p:sldId id="262" r:id="rId9"/>
    <p:sldId id="27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FF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62" autoAdjust="0"/>
    <p:restoredTop sz="94660"/>
  </p:normalViewPr>
  <p:slideViewPr>
    <p:cSldViewPr snapToGrid="0">
      <p:cViewPr>
        <p:scale>
          <a:sx n="33" d="100"/>
          <a:sy n="33" d="100"/>
        </p:scale>
        <p:origin x="2274" y="8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ru-RU" smtClean="0"/>
              <a:t>Образец заголовка</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9/22/2022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9/22/2022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ru-RU" smtClean="0"/>
              <a:t>Образец заголовка</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ru-RU" smtClean="0"/>
              <a:t>Образец заголовка</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dirty="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ru-RU" smtClean="0"/>
              <a:t>Образец заголовка</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Content Placeholder 3"/>
          <p:cNvSpPr>
            <a:spLocks noGrp="1"/>
          </p:cNvSpPr>
          <p:nvPr>
            <p:ph sz="quarter" idx="13"/>
          </p:nvPr>
        </p:nvSpPr>
        <p:spPr>
          <a:xfrm>
            <a:off x="913774" y="3051012"/>
            <a:ext cx="5106027" cy="274018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3" name="Content Placeholder 5"/>
          <p:cNvSpPr>
            <a:spLocks noGrp="1"/>
          </p:cNvSpPr>
          <p:nvPr>
            <p:ph sz="quarter" idx="14"/>
          </p:nvPr>
        </p:nvSpPr>
        <p:spPr>
          <a:xfrm>
            <a:off x="6172200" y="3051012"/>
            <a:ext cx="5105401" cy="274018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ru-RU" smtClean="0"/>
              <a:t>Образец заголовка</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9/22/2022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872837" y="0"/>
            <a:ext cx="11076709" cy="4898571"/>
          </a:xfrm>
        </p:spPr>
        <p:txBody>
          <a:bodyPr>
            <a:normAutofit/>
          </a:bodyPr>
          <a:lstStyle/>
          <a:p>
            <a:pPr marL="276860">
              <a:spcBef>
                <a:spcPts val="390"/>
              </a:spcBef>
              <a:spcAft>
                <a:spcPts val="0"/>
              </a:spcAft>
            </a:pPr>
            <a:r>
              <a:rPr lang="uz-Cyrl-UZ" sz="3000" b="1" kern="0" dirty="0">
                <a:latin typeface="Times New Roman" panose="02020603050405020304" pitchFamily="18" charset="0"/>
                <a:ea typeface="Times New Roman" panose="02020603050405020304" pitchFamily="18" charset="0"/>
                <a:cs typeface="Times New Roman" panose="02020603050405020304" pitchFamily="18" charset="0"/>
              </a:rPr>
              <a:t>3</a:t>
            </a:r>
            <a:r>
              <a:rPr lang="tr-TR" sz="3000" b="1" kern="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tr-TR" sz="3000" b="1" kern="0" spc="-35"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tr-TR" sz="3000" b="1" kern="0" dirty="0">
                <a:latin typeface="Times New Roman" panose="02020603050405020304" pitchFamily="18" charset="0"/>
                <a:ea typeface="Times New Roman" panose="02020603050405020304" pitchFamily="18" charset="0"/>
                <a:cs typeface="Times New Roman" panose="02020603050405020304" pitchFamily="18" charset="0"/>
              </a:rPr>
              <a:t>MA’RUZA.</a:t>
            </a:r>
            <a:r>
              <a:rPr lang="tr-TR" sz="3000" b="1" kern="0" spc="-15" dirty="0">
                <a:latin typeface="Times New Roman" panose="02020603050405020304" pitchFamily="18" charset="0"/>
                <a:ea typeface="Times New Roman" panose="02020603050405020304" pitchFamily="18" charset="0"/>
                <a:cs typeface="Times New Roman" panose="02020603050405020304" pitchFamily="18" charset="0"/>
              </a:rPr>
              <a:t> </a:t>
            </a:r>
            <a:r>
              <a:rPr lang="uz-Cyrl-UZ" sz="3000" b="1" kern="0" spc="-15" dirty="0" smtClean="0">
                <a:latin typeface="Times New Roman" panose="02020603050405020304" pitchFamily="18" charset="0"/>
                <a:ea typeface="Times New Roman" panose="02020603050405020304" pitchFamily="18" charset="0"/>
                <a:cs typeface="Times New Roman" panose="02020603050405020304" pitchFamily="18" charset="0"/>
              </a:rPr>
              <a:t/>
            </a:r>
            <a:br>
              <a:rPr lang="uz-Cyrl-UZ" sz="3000" b="1" kern="0" spc="-15" dirty="0" smtClean="0">
                <a:latin typeface="Times New Roman" panose="02020603050405020304" pitchFamily="18" charset="0"/>
                <a:ea typeface="Times New Roman" panose="02020603050405020304" pitchFamily="18" charset="0"/>
                <a:cs typeface="Times New Roman" panose="02020603050405020304" pitchFamily="18" charset="0"/>
              </a:rPr>
            </a:br>
            <a:r>
              <a:rPr lang="en-US" sz="3000" b="1" dirty="0" err="1" smtClean="0">
                <a:latin typeface="Times New Roman" panose="02020603050405020304" pitchFamily="18" charset="0"/>
                <a:cs typeface="Times New Roman" panose="02020603050405020304" pitchFamily="18" charset="0"/>
              </a:rPr>
              <a:t>To’g’ri</a:t>
            </a:r>
            <a:r>
              <a:rPr lang="en-US" sz="3000" b="1" dirty="0" smtClean="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chiziq</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To’g’ri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chiziqning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ortogonal</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proyeksiyalashdagi</a:t>
            </a:r>
            <a:r>
              <a:rPr lang="en-US" sz="3000" b="1" dirty="0">
                <a:latin typeface="Times New Roman" panose="02020603050405020304" pitchFamily="18" charset="0"/>
                <a:cs typeface="Times New Roman" panose="02020603050405020304" pitchFamily="18" charset="0"/>
              </a:rPr>
              <a:t> invariant </a:t>
            </a:r>
            <a:r>
              <a:rPr lang="en-US" sz="3000" b="1" dirty="0" err="1">
                <a:latin typeface="Times New Roman" panose="02020603050405020304" pitchFamily="18" charset="0"/>
                <a:cs typeface="Times New Roman" panose="02020603050405020304" pitchFamily="18" charset="0"/>
              </a:rPr>
              <a:t>xossalari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Kesmaning</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haqiqiy</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uzunligi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va</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proyeksiya</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tekisliklari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bilan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hosil</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qilgan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burchaklarini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aniqlash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To’g’ri</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chiziq</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epyuri</a:t>
            </a:r>
            <a:r>
              <a:rPr lang="en-US" sz="3000" b="1" dirty="0">
                <a:latin typeface="Times New Roman" panose="02020603050405020304" pitchFamily="18" charset="0"/>
                <a:cs typeface="Times New Roman" panose="02020603050405020304" pitchFamily="18" charset="0"/>
              </a:rPr>
              <a:t>.</a:t>
            </a:r>
            <a:r>
              <a:rPr lang="ru-RU" sz="3000" b="1" dirty="0">
                <a:latin typeface="Times New Roman" panose="02020603050405020304" pitchFamily="18" charset="0"/>
                <a:ea typeface="Times New Roman" panose="02020603050405020304" pitchFamily="18" charset="0"/>
                <a:cs typeface="Times New Roman" panose="02020603050405020304" pitchFamily="18" charset="0"/>
              </a:rPr>
              <a:t/>
            </a:r>
            <a:br>
              <a:rPr lang="ru-RU" sz="3000" b="1" dirty="0">
                <a:latin typeface="Times New Roman" panose="02020603050405020304" pitchFamily="18" charset="0"/>
                <a:ea typeface="Times New Roman" panose="02020603050405020304" pitchFamily="18" charset="0"/>
                <a:cs typeface="Times New Roman" panose="02020603050405020304" pitchFamily="18" charset="0"/>
              </a:rPr>
            </a:br>
            <a:r>
              <a:rPr lang="en-US" sz="3000" b="1" dirty="0" smtClean="0">
                <a:latin typeface="Times New Roman" panose="02020603050405020304" pitchFamily="18" charset="0"/>
                <a:ea typeface="Times New Roman" panose="02020603050405020304" pitchFamily="18" charset="0"/>
                <a:cs typeface="Times New Roman" panose="02020603050405020304" pitchFamily="18" charset="0"/>
              </a:rPr>
              <a:t>     </a:t>
            </a:r>
            <a:br>
              <a:rPr lang="en-US" sz="3000" b="1" dirty="0" smtClean="0">
                <a:latin typeface="Times New Roman" panose="02020603050405020304" pitchFamily="18" charset="0"/>
                <a:ea typeface="Times New Roman" panose="02020603050405020304" pitchFamily="18" charset="0"/>
                <a:cs typeface="Times New Roman" panose="02020603050405020304" pitchFamily="18" charset="0"/>
              </a:rPr>
            </a:br>
            <a:endParaRPr lang="ru-RU"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074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7922406" y="350235"/>
            <a:ext cx="4103338" cy="5645135"/>
          </a:xfrm>
          <a:prstGeom prst="rect">
            <a:avLst/>
          </a:prstGeom>
        </p:spPr>
        <p:txBody>
          <a:bodyPr wrap="square">
            <a:spAutoFit/>
          </a:bodyPr>
          <a:lstStyle/>
          <a:p>
            <a:pPr>
              <a:spcBef>
                <a:spcPts val="50"/>
              </a:spcBef>
            </a:pPr>
            <a:r>
              <a:rPr lang="uz-Cyrl-UZ" sz="2400" dirty="0" smtClean="0">
                <a:latin typeface="Times New Roman" panose="02020603050405020304" pitchFamily="18" charset="0"/>
                <a:ea typeface="Times New Roman" panose="02020603050405020304" pitchFamily="18" charset="0"/>
              </a:rPr>
              <a:t>	</a:t>
            </a:r>
            <a:r>
              <a:rPr lang="tr-TR" sz="2400" dirty="0" smtClean="0">
                <a:latin typeface="Times New Roman" panose="02020603050405020304" pitchFamily="18" charset="0"/>
                <a:ea typeface="Times New Roman" panose="02020603050405020304" pitchFamily="18" charset="0"/>
              </a:rPr>
              <a:t>Ikki</a:t>
            </a:r>
            <a:r>
              <a:rPr lang="tr-TR" sz="2400" spc="-55" dirty="0" smtClean="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nuqta</a:t>
            </a:r>
            <a:r>
              <a:rPr lang="tr-TR" sz="2400" spc="-1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orasidagi</a:t>
            </a:r>
            <a:r>
              <a:rPr lang="tr-TR" sz="2400" spc="-3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eng</a:t>
            </a:r>
            <a:r>
              <a:rPr lang="tr-TR" sz="2400" spc="-1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qisqa</a:t>
            </a:r>
            <a:r>
              <a:rPr lang="tr-TR" sz="2400" spc="1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masofaga</a:t>
            </a:r>
            <a:r>
              <a:rPr lang="tr-TR" sz="2400" spc="10"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to’g’ri</a:t>
            </a:r>
            <a:r>
              <a:rPr lang="tr-TR" sz="2400" b="1" spc="-10"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chiziq </a:t>
            </a:r>
            <a:r>
              <a:rPr lang="tr-TR" sz="2400" dirty="0">
                <a:latin typeface="Times New Roman" panose="02020603050405020304" pitchFamily="18" charset="0"/>
                <a:ea typeface="Times New Roman" panose="02020603050405020304" pitchFamily="18" charset="0"/>
              </a:rPr>
              <a:t>deyiladi.</a:t>
            </a:r>
            <a:endParaRPr lang="ru-RU" sz="2400" dirty="0">
              <a:latin typeface="Times New Roman" panose="02020603050405020304" pitchFamily="18" charset="0"/>
              <a:ea typeface="Times New Roman" panose="02020603050405020304" pitchFamily="18" charset="0"/>
            </a:endParaRPr>
          </a:p>
          <a:p>
            <a:pPr algn="ctr">
              <a:spcBef>
                <a:spcPts val="50"/>
              </a:spcBef>
              <a:spcAft>
                <a:spcPts val="0"/>
              </a:spcAft>
            </a:pPr>
            <a:r>
              <a:rPr lang="tr-TR" sz="2400" dirty="0">
                <a:latin typeface="Times New Roman" panose="02020603050405020304" pitchFamily="18" charset="0"/>
                <a:ea typeface="Times New Roman" panose="02020603050405020304" pitchFamily="18" charset="0"/>
              </a:rPr>
              <a:t> </a:t>
            </a:r>
            <a:r>
              <a:rPr lang="uz-Cyrl-UZ" sz="2400" dirty="0" smtClean="0">
                <a:latin typeface="Times New Roman" panose="02020603050405020304" pitchFamily="18" charset="0"/>
                <a:ea typeface="Times New Roman" panose="02020603050405020304" pitchFamily="18" charset="0"/>
              </a:rPr>
              <a:t>	</a:t>
            </a:r>
            <a:r>
              <a:rPr lang="tr-TR" sz="2400" b="1" kern="0" dirty="0" smtClean="0">
                <a:latin typeface="Times New Roman" panose="02020603050405020304" pitchFamily="18" charset="0"/>
                <a:ea typeface="Times New Roman" panose="02020603050405020304" pitchFamily="18" charset="0"/>
              </a:rPr>
              <a:t>To’g’ri</a:t>
            </a:r>
            <a:r>
              <a:rPr lang="tr-TR" sz="2400" b="1" kern="0" spc="-30" dirty="0" smtClean="0">
                <a:latin typeface="Times New Roman" panose="02020603050405020304" pitchFamily="18" charset="0"/>
                <a:ea typeface="Times New Roman" panose="02020603050405020304" pitchFamily="18" charset="0"/>
              </a:rPr>
              <a:t> </a:t>
            </a:r>
            <a:r>
              <a:rPr lang="tr-TR" sz="2400" b="1" kern="0" dirty="0">
                <a:latin typeface="Times New Roman" panose="02020603050405020304" pitchFamily="18" charset="0"/>
                <a:ea typeface="Times New Roman" panose="02020603050405020304" pitchFamily="18" charset="0"/>
              </a:rPr>
              <a:t>chiziqning</a:t>
            </a:r>
            <a:r>
              <a:rPr lang="tr-TR" sz="2400" b="1" kern="0" spc="-25" dirty="0">
                <a:latin typeface="Times New Roman" panose="02020603050405020304" pitchFamily="18" charset="0"/>
                <a:ea typeface="Times New Roman" panose="02020603050405020304" pitchFamily="18" charset="0"/>
              </a:rPr>
              <a:t> </a:t>
            </a:r>
            <a:r>
              <a:rPr lang="tr-TR" sz="2400" b="1" kern="0" dirty="0">
                <a:latin typeface="Times New Roman" panose="02020603050405020304" pitchFamily="18" charset="0"/>
                <a:ea typeface="Times New Roman" panose="02020603050405020304" pitchFamily="18" charset="0"/>
              </a:rPr>
              <a:t>ortogonal</a:t>
            </a:r>
            <a:r>
              <a:rPr lang="tr-TR" sz="2400" b="1" kern="0" spc="-45" dirty="0">
                <a:latin typeface="Times New Roman" panose="02020603050405020304" pitchFamily="18" charset="0"/>
                <a:ea typeface="Times New Roman" panose="02020603050405020304" pitchFamily="18" charset="0"/>
              </a:rPr>
              <a:t> </a:t>
            </a:r>
            <a:r>
              <a:rPr lang="tr-TR" sz="2400" b="1" kern="0" dirty="0">
                <a:latin typeface="Times New Roman" panose="02020603050405020304" pitchFamily="18" charset="0"/>
                <a:ea typeface="Times New Roman" panose="02020603050405020304" pitchFamily="18" charset="0"/>
              </a:rPr>
              <a:t>proyeksiyalardagi</a:t>
            </a:r>
            <a:r>
              <a:rPr lang="tr-TR" sz="2400" b="1" kern="0" spc="-25" dirty="0">
                <a:latin typeface="Times New Roman" panose="02020603050405020304" pitchFamily="18" charset="0"/>
                <a:ea typeface="Times New Roman" panose="02020603050405020304" pitchFamily="18" charset="0"/>
              </a:rPr>
              <a:t> </a:t>
            </a:r>
            <a:r>
              <a:rPr lang="tr-TR" sz="2400" b="1" kern="0" dirty="0">
                <a:latin typeface="Times New Roman" panose="02020603050405020304" pitchFamily="18" charset="0"/>
                <a:ea typeface="Times New Roman" panose="02020603050405020304" pitchFamily="18" charset="0"/>
              </a:rPr>
              <a:t>invariant</a:t>
            </a:r>
            <a:r>
              <a:rPr lang="tr-TR" sz="2400" b="1" kern="0" spc="-20" dirty="0">
                <a:latin typeface="Times New Roman" panose="02020603050405020304" pitchFamily="18" charset="0"/>
                <a:ea typeface="Times New Roman" panose="02020603050405020304" pitchFamily="18" charset="0"/>
              </a:rPr>
              <a:t> </a:t>
            </a:r>
            <a:r>
              <a:rPr lang="tr-TR" sz="2400" b="1" kern="0" dirty="0">
                <a:latin typeface="Times New Roman" panose="02020603050405020304" pitchFamily="18" charset="0"/>
                <a:ea typeface="Times New Roman" panose="02020603050405020304" pitchFamily="18" charset="0"/>
              </a:rPr>
              <a:t>xossalari.</a:t>
            </a:r>
            <a:endParaRPr lang="ru-RU" sz="2400" b="1" kern="0" dirty="0">
              <a:latin typeface="Times New Roman" panose="02020603050405020304" pitchFamily="18" charset="0"/>
              <a:ea typeface="Times New Roman" panose="02020603050405020304" pitchFamily="18" charset="0"/>
            </a:endParaRPr>
          </a:p>
          <a:p>
            <a:pPr algn="just">
              <a:spcBef>
                <a:spcPts val="45"/>
              </a:spcBef>
              <a:spcAft>
                <a:spcPts val="0"/>
              </a:spcAft>
            </a:pPr>
            <a:r>
              <a:rPr lang="uz-Cyrl-UZ" sz="2400" b="1" dirty="0" smtClean="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 </a:t>
            </a:r>
            <a:r>
              <a:rPr lang="tr-TR" sz="2400" dirty="0" smtClean="0">
                <a:latin typeface="Times New Roman" panose="02020603050405020304" pitchFamily="18" charset="0"/>
                <a:ea typeface="Times New Roman" panose="02020603050405020304" pitchFamily="18" charset="0"/>
              </a:rPr>
              <a:t>Fazoda </a:t>
            </a:r>
            <a:r>
              <a:rPr lang="tr-TR" sz="2400" b="1" dirty="0">
                <a:latin typeface="Times New Roman" panose="02020603050405020304" pitchFamily="18" charset="0"/>
                <a:ea typeface="Times New Roman" panose="02020603050405020304" pitchFamily="18" charset="0"/>
              </a:rPr>
              <a:t>[AB], [CD], [EF] </a:t>
            </a:r>
            <a:r>
              <a:rPr lang="tr-TR" sz="2400" dirty="0">
                <a:latin typeface="Times New Roman" panose="02020603050405020304" pitchFamily="18" charset="0"/>
                <a:ea typeface="Times New Roman" panose="02020603050405020304" pitchFamily="18" charset="0"/>
              </a:rPr>
              <a:t>to’g’ri chiziq kesmalari va proyeksiyalash yo’nalishi </a:t>
            </a:r>
            <a:r>
              <a:rPr lang="tr-TR" sz="2400" b="1" dirty="0">
                <a:latin typeface="Times New Roman" panose="02020603050405020304" pitchFamily="18" charset="0"/>
                <a:ea typeface="Times New Roman" panose="02020603050405020304" pitchFamily="18" charset="0"/>
              </a:rPr>
              <a:t>[S) </a:t>
            </a:r>
            <a:r>
              <a:rPr lang="tr-TR" sz="2400" dirty="0" smtClean="0">
                <a:latin typeface="Times New Roman" panose="02020603050405020304" pitchFamily="18" charset="0"/>
                <a:ea typeface="Times New Roman" panose="02020603050405020304" pitchFamily="18" charset="0"/>
              </a:rPr>
              <a:t>berilgan. </a:t>
            </a:r>
            <a:r>
              <a:rPr lang="tr-TR" sz="2400" dirty="0">
                <a:latin typeface="Times New Roman" panose="02020603050405020304" pitchFamily="18" charset="0"/>
                <a:ea typeface="Times New Roman" panose="02020603050405020304" pitchFamily="18" charset="0"/>
              </a:rPr>
              <a:t>Shu to’g’ri chiziq kesmalarini </a:t>
            </a:r>
            <a:r>
              <a:rPr lang="tr-TR" sz="2400" b="1" dirty="0">
                <a:latin typeface="Times New Roman" panose="02020603050405020304" pitchFamily="18" charset="0"/>
                <a:ea typeface="Times New Roman" panose="02020603050405020304" pitchFamily="18" charset="0"/>
              </a:rPr>
              <a:t>H </a:t>
            </a:r>
            <a:r>
              <a:rPr lang="tr-TR" sz="2400" dirty="0">
                <a:latin typeface="Times New Roman" panose="02020603050405020304" pitchFamily="18" charset="0"/>
                <a:ea typeface="Times New Roman" panose="02020603050405020304" pitchFamily="18" charset="0"/>
              </a:rPr>
              <a:t>gorizontal proyeksiyalar tekisligiga proyeksiyalab</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to’g’ri</a:t>
            </a:r>
            <a:r>
              <a:rPr lang="tr-TR" sz="2400" spc="-4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chiziqning</a:t>
            </a:r>
            <a:r>
              <a:rPr lang="tr-TR" sz="2400" spc="3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invariant</a:t>
            </a:r>
            <a:r>
              <a:rPr lang="tr-TR" sz="2400" spc="3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xossalarini</a:t>
            </a:r>
            <a:r>
              <a:rPr lang="tr-TR" sz="2400" spc="-3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ko’rib</a:t>
            </a:r>
            <a:r>
              <a:rPr lang="tr-TR" sz="2400" spc="-1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chiqamiz.</a:t>
            </a:r>
            <a:endParaRPr lang="ru-RU" sz="2400" dirty="0">
              <a:latin typeface="Times New Roman" panose="02020603050405020304" pitchFamily="18" charset="0"/>
              <a:ea typeface="Times New Roman" panose="02020603050405020304" pitchFamily="18" charset="0"/>
            </a:endParaRPr>
          </a:p>
        </p:txBody>
      </p:sp>
      <p:sp>
        <p:nvSpPr>
          <p:cNvPr id="6" name="Прямоугольник 3"/>
          <p:cNvSpPr/>
          <p:nvPr/>
        </p:nvSpPr>
        <p:spPr>
          <a:xfrm>
            <a:off x="447532" y="3822673"/>
            <a:ext cx="7315341" cy="2752344"/>
          </a:xfrm>
          <a:custGeom>
            <a:avLst/>
            <a:gdLst>
              <a:gd name="connsiteX0" fmla="*/ 0 w 5029200"/>
              <a:gd name="connsiteY0" fmla="*/ 0 h 3758184"/>
              <a:gd name="connsiteX1" fmla="*/ 5029200 w 5029200"/>
              <a:gd name="connsiteY1" fmla="*/ 0 h 3758184"/>
              <a:gd name="connsiteX2" fmla="*/ 5029200 w 5029200"/>
              <a:gd name="connsiteY2" fmla="*/ 3758184 h 3758184"/>
              <a:gd name="connsiteX3" fmla="*/ 0 w 5029200"/>
              <a:gd name="connsiteY3" fmla="*/ 3758184 h 3758184"/>
              <a:gd name="connsiteX4" fmla="*/ 0 w 5029200"/>
              <a:gd name="connsiteY4" fmla="*/ 0 h 3758184"/>
              <a:gd name="connsiteX0" fmla="*/ 0 w 6391656"/>
              <a:gd name="connsiteY0" fmla="*/ 0 h 3758184"/>
              <a:gd name="connsiteX1" fmla="*/ 6391656 w 6391656"/>
              <a:gd name="connsiteY1" fmla="*/ 603504 h 3758184"/>
              <a:gd name="connsiteX2" fmla="*/ 5029200 w 6391656"/>
              <a:gd name="connsiteY2" fmla="*/ 3758184 h 3758184"/>
              <a:gd name="connsiteX3" fmla="*/ 0 w 6391656"/>
              <a:gd name="connsiteY3" fmla="*/ 3758184 h 3758184"/>
              <a:gd name="connsiteX4" fmla="*/ 0 w 6391656"/>
              <a:gd name="connsiteY4" fmla="*/ 0 h 3758184"/>
              <a:gd name="connsiteX0" fmla="*/ 1655064 w 6391656"/>
              <a:gd name="connsiteY0" fmla="*/ 0 h 3163824"/>
              <a:gd name="connsiteX1" fmla="*/ 6391656 w 6391656"/>
              <a:gd name="connsiteY1" fmla="*/ 9144 h 3163824"/>
              <a:gd name="connsiteX2" fmla="*/ 5029200 w 6391656"/>
              <a:gd name="connsiteY2" fmla="*/ 3163824 h 3163824"/>
              <a:gd name="connsiteX3" fmla="*/ 0 w 6391656"/>
              <a:gd name="connsiteY3" fmla="*/ 3163824 h 3163824"/>
              <a:gd name="connsiteX4" fmla="*/ 1655064 w 6391656"/>
              <a:gd name="connsiteY4" fmla="*/ 0 h 3163824"/>
              <a:gd name="connsiteX0" fmla="*/ 2011680 w 6391656"/>
              <a:gd name="connsiteY0" fmla="*/ 384048 h 3154680"/>
              <a:gd name="connsiteX1" fmla="*/ 6391656 w 6391656"/>
              <a:gd name="connsiteY1" fmla="*/ 0 h 3154680"/>
              <a:gd name="connsiteX2" fmla="*/ 5029200 w 6391656"/>
              <a:gd name="connsiteY2" fmla="*/ 3154680 h 3154680"/>
              <a:gd name="connsiteX3" fmla="*/ 0 w 6391656"/>
              <a:gd name="connsiteY3" fmla="*/ 3154680 h 3154680"/>
              <a:gd name="connsiteX4" fmla="*/ 2011680 w 6391656"/>
              <a:gd name="connsiteY4" fmla="*/ 384048 h 3154680"/>
              <a:gd name="connsiteX0" fmla="*/ 2011680 w 7004304"/>
              <a:gd name="connsiteY0" fmla="*/ 0 h 2770632"/>
              <a:gd name="connsiteX1" fmla="*/ 7004304 w 7004304"/>
              <a:gd name="connsiteY1" fmla="*/ 27432 h 2770632"/>
              <a:gd name="connsiteX2" fmla="*/ 5029200 w 7004304"/>
              <a:gd name="connsiteY2" fmla="*/ 2770632 h 2770632"/>
              <a:gd name="connsiteX3" fmla="*/ 0 w 7004304"/>
              <a:gd name="connsiteY3" fmla="*/ 2770632 h 2770632"/>
              <a:gd name="connsiteX4" fmla="*/ 2011680 w 7004304"/>
              <a:gd name="connsiteY4" fmla="*/ 0 h 2770632"/>
              <a:gd name="connsiteX0" fmla="*/ 1975104 w 7004304"/>
              <a:gd name="connsiteY0" fmla="*/ 0 h 2752344"/>
              <a:gd name="connsiteX1" fmla="*/ 7004304 w 7004304"/>
              <a:gd name="connsiteY1" fmla="*/ 9144 h 2752344"/>
              <a:gd name="connsiteX2" fmla="*/ 5029200 w 7004304"/>
              <a:gd name="connsiteY2" fmla="*/ 2752344 h 2752344"/>
              <a:gd name="connsiteX3" fmla="*/ 0 w 7004304"/>
              <a:gd name="connsiteY3" fmla="*/ 2752344 h 2752344"/>
              <a:gd name="connsiteX4" fmla="*/ 1975104 w 7004304"/>
              <a:gd name="connsiteY4" fmla="*/ 0 h 2752344"/>
              <a:gd name="connsiteX0" fmla="*/ 2478024 w 7507224"/>
              <a:gd name="connsiteY0" fmla="*/ 0 h 2752344"/>
              <a:gd name="connsiteX1" fmla="*/ 7507224 w 7507224"/>
              <a:gd name="connsiteY1" fmla="*/ 9144 h 2752344"/>
              <a:gd name="connsiteX2" fmla="*/ 5532120 w 7507224"/>
              <a:gd name="connsiteY2" fmla="*/ 2752344 h 2752344"/>
              <a:gd name="connsiteX3" fmla="*/ 0 w 7507224"/>
              <a:gd name="connsiteY3" fmla="*/ 2743200 h 2752344"/>
              <a:gd name="connsiteX4" fmla="*/ 2478024 w 7507224"/>
              <a:gd name="connsiteY4" fmla="*/ 0 h 2752344"/>
              <a:gd name="connsiteX0" fmla="*/ 2478024 w 7489450"/>
              <a:gd name="connsiteY0" fmla="*/ 0 h 2752344"/>
              <a:gd name="connsiteX1" fmla="*/ 7489450 w 7489450"/>
              <a:gd name="connsiteY1" fmla="*/ 18475 h 2752344"/>
              <a:gd name="connsiteX2" fmla="*/ 5532120 w 7489450"/>
              <a:gd name="connsiteY2" fmla="*/ 2752344 h 2752344"/>
              <a:gd name="connsiteX3" fmla="*/ 0 w 7489450"/>
              <a:gd name="connsiteY3" fmla="*/ 2743200 h 2752344"/>
              <a:gd name="connsiteX4" fmla="*/ 2478024 w 7489450"/>
              <a:gd name="connsiteY4" fmla="*/ 0 h 2752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450" h="2752344">
                <a:moveTo>
                  <a:pt x="2478024" y="0"/>
                </a:moveTo>
                <a:lnTo>
                  <a:pt x="7489450" y="18475"/>
                </a:lnTo>
                <a:lnTo>
                  <a:pt x="5532120" y="2752344"/>
                </a:lnTo>
                <a:lnTo>
                  <a:pt x="0" y="2743200"/>
                </a:lnTo>
                <a:lnTo>
                  <a:pt x="2478024" y="0"/>
                </a:lnTo>
                <a:close/>
              </a:path>
            </a:pathLst>
          </a:custGeom>
          <a:solidFill>
            <a:srgbClr val="8BFF85"/>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800147" y="6076540"/>
            <a:ext cx="404278" cy="584775"/>
          </a:xfrm>
          <a:prstGeom prst="rect">
            <a:avLst/>
          </a:prstGeom>
          <a:noFill/>
        </p:spPr>
        <p:txBody>
          <a:bodyPr wrap="none" rtlCol="0">
            <a:spAutoFit/>
          </a:bodyPr>
          <a:lstStyle/>
          <a:p>
            <a:r>
              <a:rPr lang="en-US" sz="3200" i="1" dirty="0" smtClean="0">
                <a:latin typeface="ISOCPEUR" panose="020B0604020202020204" pitchFamily="34" charset="0"/>
              </a:rPr>
              <a:t>H</a:t>
            </a:r>
            <a:endParaRPr lang="ru-RU" sz="3200" i="1" dirty="0">
              <a:latin typeface="ISOCPEUR" panose="020B0604020202020204" pitchFamily="34" charset="0"/>
            </a:endParaRPr>
          </a:p>
        </p:txBody>
      </p:sp>
      <p:sp>
        <p:nvSpPr>
          <p:cNvPr id="8" name="TextBox 7"/>
          <p:cNvSpPr txBox="1"/>
          <p:nvPr/>
        </p:nvSpPr>
        <p:spPr>
          <a:xfrm>
            <a:off x="1425020" y="5339888"/>
            <a:ext cx="364758" cy="707886"/>
          </a:xfrm>
          <a:prstGeom prst="rect">
            <a:avLst/>
          </a:prstGeom>
          <a:noFill/>
        </p:spPr>
        <p:txBody>
          <a:bodyPr wrap="square" rtlCol="0">
            <a:spAutoFit/>
          </a:bodyPr>
          <a:lstStyle/>
          <a:p>
            <a:r>
              <a:rPr lang="en-US" sz="4000" i="1" dirty="0">
                <a:latin typeface="ISOCPEUR" panose="020B0604020202020204" pitchFamily="34" charset="0"/>
              </a:rPr>
              <a:t>a</a:t>
            </a:r>
            <a:r>
              <a:rPr lang="en-US" sz="4000" i="1" dirty="0" smtClean="0">
                <a:latin typeface="ISOCPEUR" panose="020B0604020202020204" pitchFamily="34" charset="0"/>
              </a:rPr>
              <a:t> </a:t>
            </a:r>
            <a:endParaRPr lang="ru-RU" sz="4000" i="1" dirty="0">
              <a:latin typeface="ISOCPEUR" panose="020B0604020202020204" pitchFamily="34" charset="0"/>
            </a:endParaRPr>
          </a:p>
        </p:txBody>
      </p:sp>
      <p:cxnSp>
        <p:nvCxnSpPr>
          <p:cNvPr id="9" name="Прямая соединительная линия 8"/>
          <p:cNvCxnSpPr/>
          <p:nvPr/>
        </p:nvCxnSpPr>
        <p:spPr>
          <a:xfrm flipH="1" flipV="1">
            <a:off x="1850149" y="2152351"/>
            <a:ext cx="1420970" cy="102718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372633" y="4490959"/>
            <a:ext cx="461437" cy="707886"/>
          </a:xfrm>
          <a:prstGeom prst="rect">
            <a:avLst/>
          </a:prstGeom>
          <a:noFill/>
        </p:spPr>
        <p:txBody>
          <a:bodyPr wrap="square" rtlCol="0">
            <a:spAutoFit/>
          </a:bodyPr>
          <a:lstStyle/>
          <a:p>
            <a:r>
              <a:rPr lang="en-US" sz="4000" i="1" dirty="0" smtClean="0">
                <a:latin typeface="ISOCPEUR" panose="020B0604020202020204" pitchFamily="34" charset="0"/>
              </a:rPr>
              <a:t>b </a:t>
            </a:r>
            <a:endParaRPr lang="ru-RU" sz="4000" i="1" dirty="0">
              <a:latin typeface="ISOCPEUR" panose="020B0604020202020204" pitchFamily="34" charset="0"/>
            </a:endParaRPr>
          </a:p>
        </p:txBody>
      </p:sp>
      <p:cxnSp>
        <p:nvCxnSpPr>
          <p:cNvPr id="11" name="Прямая соединительная линия 10"/>
          <p:cNvCxnSpPr/>
          <p:nvPr/>
        </p:nvCxnSpPr>
        <p:spPr>
          <a:xfrm>
            <a:off x="1865991" y="2129655"/>
            <a:ext cx="0" cy="34191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a:off x="1408791" y="399757"/>
            <a:ext cx="28276" cy="1906126"/>
          </a:xfrm>
          <a:prstGeom prst="line">
            <a:avLst/>
          </a:prstGeom>
          <a:ln w="571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5026764" y="3088492"/>
            <a:ext cx="0" cy="1332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a:off x="6549617" y="3088492"/>
            <a:ext cx="0" cy="13228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flipH="1">
            <a:off x="4990683" y="4411300"/>
            <a:ext cx="1558934" cy="0"/>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flipH="1">
            <a:off x="4990683" y="3088492"/>
            <a:ext cx="155893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a:off x="3271119" y="3179533"/>
            <a:ext cx="0" cy="1764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flipH="1">
            <a:off x="1850149" y="4935181"/>
            <a:ext cx="1420970" cy="613651"/>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Прямая соединительная линия 18"/>
          <p:cNvCxnSpPr/>
          <p:nvPr/>
        </p:nvCxnSpPr>
        <p:spPr>
          <a:xfrm flipH="1" flipV="1">
            <a:off x="4133703" y="710653"/>
            <a:ext cx="0" cy="238658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00147" y="173620"/>
            <a:ext cx="636920" cy="769441"/>
          </a:xfrm>
          <a:prstGeom prst="rect">
            <a:avLst/>
          </a:prstGeom>
          <a:noFill/>
        </p:spPr>
        <p:txBody>
          <a:bodyPr wrap="square" rtlCol="0">
            <a:spAutoFit/>
          </a:bodyPr>
          <a:lstStyle/>
          <a:p>
            <a:r>
              <a:rPr lang="en-US" sz="4400" b="1" i="1" dirty="0" smtClean="0">
                <a:solidFill>
                  <a:srgbClr val="C00000"/>
                </a:solidFill>
                <a:latin typeface="ISOCPEUR" panose="020B0604020202020204" pitchFamily="34" charset="0"/>
              </a:rPr>
              <a:t>S</a:t>
            </a:r>
            <a:endParaRPr lang="ru-RU" sz="4400" b="1" i="1" dirty="0">
              <a:solidFill>
                <a:srgbClr val="C00000"/>
              </a:solidFill>
              <a:latin typeface="ISOCPEUR" panose="020B0604020202020204" pitchFamily="34" charset="0"/>
            </a:endParaRPr>
          </a:p>
        </p:txBody>
      </p:sp>
      <p:sp>
        <p:nvSpPr>
          <p:cNvPr id="21" name="TextBox 20"/>
          <p:cNvSpPr txBox="1"/>
          <p:nvPr/>
        </p:nvSpPr>
        <p:spPr>
          <a:xfrm>
            <a:off x="3205759" y="2611404"/>
            <a:ext cx="436727" cy="646331"/>
          </a:xfrm>
          <a:prstGeom prst="rect">
            <a:avLst/>
          </a:prstGeom>
          <a:noFill/>
        </p:spPr>
        <p:txBody>
          <a:bodyPr wrap="square" rtlCol="0">
            <a:spAutoFit/>
          </a:bodyPr>
          <a:lstStyle/>
          <a:p>
            <a:r>
              <a:rPr lang="en-US" sz="3600" i="1" dirty="0" smtClean="0">
                <a:latin typeface="ISOCPEUR" panose="020B0604020202020204" pitchFamily="34" charset="0"/>
              </a:rPr>
              <a:t>B </a:t>
            </a:r>
            <a:endParaRPr lang="ru-RU" sz="3600" i="1" dirty="0">
              <a:latin typeface="ISOCPEUR" panose="020B0604020202020204" pitchFamily="34" charset="0"/>
            </a:endParaRPr>
          </a:p>
        </p:txBody>
      </p:sp>
      <p:sp>
        <p:nvSpPr>
          <p:cNvPr id="22" name="TextBox 21"/>
          <p:cNvSpPr txBox="1"/>
          <p:nvPr/>
        </p:nvSpPr>
        <p:spPr>
          <a:xfrm>
            <a:off x="1622199" y="1547990"/>
            <a:ext cx="508528" cy="646331"/>
          </a:xfrm>
          <a:prstGeom prst="rect">
            <a:avLst/>
          </a:prstGeom>
          <a:noFill/>
        </p:spPr>
        <p:txBody>
          <a:bodyPr wrap="square" rtlCol="0">
            <a:spAutoFit/>
          </a:bodyPr>
          <a:lstStyle/>
          <a:p>
            <a:r>
              <a:rPr lang="en-US" sz="3600" i="1" dirty="0" smtClean="0">
                <a:latin typeface="ISOCPEUR" panose="020B0604020202020204" pitchFamily="34" charset="0"/>
              </a:rPr>
              <a:t>A </a:t>
            </a:r>
            <a:endParaRPr lang="ru-RU" sz="3600" i="1" dirty="0">
              <a:latin typeface="ISOCPEUR" panose="020B0604020202020204" pitchFamily="34" charset="0"/>
            </a:endParaRPr>
          </a:p>
        </p:txBody>
      </p:sp>
      <p:sp>
        <p:nvSpPr>
          <p:cNvPr id="23" name="Овал 22"/>
          <p:cNvSpPr/>
          <p:nvPr/>
        </p:nvSpPr>
        <p:spPr>
          <a:xfrm>
            <a:off x="1789516" y="5463435"/>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Овал 23"/>
          <p:cNvSpPr/>
          <p:nvPr/>
        </p:nvSpPr>
        <p:spPr>
          <a:xfrm>
            <a:off x="4956733" y="2979343"/>
            <a:ext cx="144000" cy="144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Овал 24"/>
          <p:cNvSpPr/>
          <p:nvPr/>
        </p:nvSpPr>
        <p:spPr>
          <a:xfrm>
            <a:off x="3179481" y="4828017"/>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Овал 25"/>
          <p:cNvSpPr/>
          <p:nvPr/>
        </p:nvSpPr>
        <p:spPr>
          <a:xfrm>
            <a:off x="4938598" y="4325058"/>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Овал 26"/>
          <p:cNvSpPr/>
          <p:nvPr/>
        </p:nvSpPr>
        <p:spPr>
          <a:xfrm>
            <a:off x="6480714" y="4339300"/>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TextBox 27"/>
          <p:cNvSpPr txBox="1"/>
          <p:nvPr/>
        </p:nvSpPr>
        <p:spPr>
          <a:xfrm>
            <a:off x="2336642" y="5236144"/>
            <a:ext cx="461437" cy="707886"/>
          </a:xfrm>
          <a:prstGeom prst="rect">
            <a:avLst/>
          </a:prstGeom>
          <a:noFill/>
        </p:spPr>
        <p:txBody>
          <a:bodyPr wrap="square" rtlCol="0">
            <a:spAutoFit/>
          </a:bodyPr>
          <a:lstStyle/>
          <a:p>
            <a:r>
              <a:rPr lang="en-US" sz="4000" i="1" dirty="0">
                <a:latin typeface="ISOCPEUR" panose="020B0604020202020204" pitchFamily="34" charset="0"/>
              </a:rPr>
              <a:t>k</a:t>
            </a:r>
            <a:r>
              <a:rPr lang="en-US" sz="4000" i="1" dirty="0" smtClean="0">
                <a:latin typeface="ISOCPEUR" panose="020B0604020202020204" pitchFamily="34" charset="0"/>
              </a:rPr>
              <a:t> </a:t>
            </a:r>
            <a:endParaRPr lang="ru-RU" sz="4000" i="1" dirty="0">
              <a:latin typeface="ISOCPEUR" panose="020B0604020202020204" pitchFamily="34" charset="0"/>
            </a:endParaRPr>
          </a:p>
        </p:txBody>
      </p:sp>
      <p:sp>
        <p:nvSpPr>
          <p:cNvPr id="29" name="TextBox 28"/>
          <p:cNvSpPr txBox="1"/>
          <p:nvPr/>
        </p:nvSpPr>
        <p:spPr>
          <a:xfrm>
            <a:off x="2497136" y="1688128"/>
            <a:ext cx="461437" cy="646331"/>
          </a:xfrm>
          <a:prstGeom prst="rect">
            <a:avLst/>
          </a:prstGeom>
          <a:noFill/>
        </p:spPr>
        <p:txBody>
          <a:bodyPr wrap="square" rtlCol="0">
            <a:spAutoFit/>
          </a:bodyPr>
          <a:lstStyle/>
          <a:p>
            <a:r>
              <a:rPr lang="en-US" sz="3600" i="1" dirty="0" smtClean="0">
                <a:latin typeface="ISOCPEUR" panose="020B0604020202020204" pitchFamily="34" charset="0"/>
              </a:rPr>
              <a:t>K </a:t>
            </a:r>
            <a:endParaRPr lang="ru-RU" sz="3600" i="1" dirty="0">
              <a:latin typeface="ISOCPEUR" panose="020B0604020202020204" pitchFamily="34" charset="0"/>
            </a:endParaRPr>
          </a:p>
        </p:txBody>
      </p:sp>
      <p:cxnSp>
        <p:nvCxnSpPr>
          <p:cNvPr id="30" name="Прямая соединительная линия 29"/>
          <p:cNvCxnSpPr/>
          <p:nvPr/>
        </p:nvCxnSpPr>
        <p:spPr>
          <a:xfrm>
            <a:off x="2462205" y="2622088"/>
            <a:ext cx="0" cy="271331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Овал 30"/>
          <p:cNvSpPr/>
          <p:nvPr/>
        </p:nvSpPr>
        <p:spPr>
          <a:xfrm>
            <a:off x="6439886" y="2986297"/>
            <a:ext cx="144000" cy="144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Овал 31"/>
          <p:cNvSpPr/>
          <p:nvPr/>
        </p:nvSpPr>
        <p:spPr>
          <a:xfrm>
            <a:off x="4051438" y="643240"/>
            <a:ext cx="144000" cy="144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Овал 32"/>
          <p:cNvSpPr/>
          <p:nvPr/>
        </p:nvSpPr>
        <p:spPr>
          <a:xfrm>
            <a:off x="2394911" y="5193166"/>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Овал 33"/>
          <p:cNvSpPr/>
          <p:nvPr/>
        </p:nvSpPr>
        <p:spPr>
          <a:xfrm>
            <a:off x="3188248" y="3106121"/>
            <a:ext cx="144000" cy="144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Овал 34"/>
          <p:cNvSpPr/>
          <p:nvPr/>
        </p:nvSpPr>
        <p:spPr>
          <a:xfrm>
            <a:off x="1772739" y="2061255"/>
            <a:ext cx="144000" cy="144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6" name="Прямая соединительная линия 35"/>
          <p:cNvCxnSpPr/>
          <p:nvPr/>
        </p:nvCxnSpPr>
        <p:spPr>
          <a:xfrm flipH="1">
            <a:off x="4142771" y="3106121"/>
            <a:ext cx="0" cy="26763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Овал 36"/>
          <p:cNvSpPr/>
          <p:nvPr/>
        </p:nvSpPr>
        <p:spPr>
          <a:xfrm>
            <a:off x="4050025" y="3028004"/>
            <a:ext cx="144000" cy="144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Овал 37"/>
          <p:cNvSpPr/>
          <p:nvPr/>
        </p:nvSpPr>
        <p:spPr>
          <a:xfrm>
            <a:off x="4064240" y="5710509"/>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TextBox 38"/>
          <p:cNvSpPr txBox="1"/>
          <p:nvPr/>
        </p:nvSpPr>
        <p:spPr>
          <a:xfrm>
            <a:off x="4704502" y="2391022"/>
            <a:ext cx="461437" cy="646331"/>
          </a:xfrm>
          <a:prstGeom prst="rect">
            <a:avLst/>
          </a:prstGeom>
          <a:noFill/>
        </p:spPr>
        <p:txBody>
          <a:bodyPr wrap="square" rtlCol="0">
            <a:spAutoFit/>
          </a:bodyPr>
          <a:lstStyle/>
          <a:p>
            <a:r>
              <a:rPr lang="en-US" sz="3600" i="1" dirty="0" smtClean="0">
                <a:latin typeface="ISOCPEUR" panose="020B0604020202020204" pitchFamily="34" charset="0"/>
              </a:rPr>
              <a:t>E </a:t>
            </a:r>
            <a:endParaRPr lang="ru-RU" sz="3600" i="1" dirty="0">
              <a:latin typeface="ISOCPEUR" panose="020B0604020202020204" pitchFamily="34" charset="0"/>
            </a:endParaRPr>
          </a:p>
        </p:txBody>
      </p:sp>
      <p:sp>
        <p:nvSpPr>
          <p:cNvPr id="40" name="TextBox 39"/>
          <p:cNvSpPr txBox="1"/>
          <p:nvPr/>
        </p:nvSpPr>
        <p:spPr>
          <a:xfrm>
            <a:off x="4269184" y="5270986"/>
            <a:ext cx="461437" cy="707886"/>
          </a:xfrm>
          <a:prstGeom prst="rect">
            <a:avLst/>
          </a:prstGeom>
          <a:noFill/>
        </p:spPr>
        <p:txBody>
          <a:bodyPr wrap="square" rtlCol="0">
            <a:spAutoFit/>
          </a:bodyPr>
          <a:lstStyle/>
          <a:p>
            <a:r>
              <a:rPr lang="en-US" sz="4000" i="1" dirty="0" smtClean="0">
                <a:latin typeface="ISOCPEUR" panose="020B0604020202020204" pitchFamily="34" charset="0"/>
              </a:rPr>
              <a:t>c </a:t>
            </a:r>
            <a:endParaRPr lang="ru-RU" sz="4000" i="1" dirty="0">
              <a:latin typeface="ISOCPEUR" panose="020B0604020202020204" pitchFamily="34" charset="0"/>
            </a:endParaRPr>
          </a:p>
        </p:txBody>
      </p:sp>
      <p:sp>
        <p:nvSpPr>
          <p:cNvPr id="41" name="TextBox 40"/>
          <p:cNvSpPr txBox="1"/>
          <p:nvPr/>
        </p:nvSpPr>
        <p:spPr>
          <a:xfrm>
            <a:off x="4184845" y="619896"/>
            <a:ext cx="628100" cy="646331"/>
          </a:xfrm>
          <a:prstGeom prst="rect">
            <a:avLst/>
          </a:prstGeom>
          <a:noFill/>
        </p:spPr>
        <p:txBody>
          <a:bodyPr wrap="square" rtlCol="0">
            <a:spAutoFit/>
          </a:bodyPr>
          <a:lstStyle/>
          <a:p>
            <a:r>
              <a:rPr lang="en-US" sz="3600" i="1" dirty="0">
                <a:latin typeface="ISOCPEUR" panose="020B0604020202020204" pitchFamily="34" charset="0"/>
              </a:rPr>
              <a:t>C</a:t>
            </a:r>
            <a:r>
              <a:rPr lang="en-US" sz="3600" i="1" dirty="0" smtClean="0">
                <a:latin typeface="ISOCPEUR" panose="020B0604020202020204" pitchFamily="34" charset="0"/>
              </a:rPr>
              <a:t> </a:t>
            </a:r>
            <a:endParaRPr lang="ru-RU" sz="3600" i="1" dirty="0">
              <a:latin typeface="ISOCPEUR" panose="020B0604020202020204" pitchFamily="34" charset="0"/>
            </a:endParaRPr>
          </a:p>
        </p:txBody>
      </p:sp>
      <p:sp>
        <p:nvSpPr>
          <p:cNvPr id="42" name="TextBox 41"/>
          <p:cNvSpPr txBox="1"/>
          <p:nvPr/>
        </p:nvSpPr>
        <p:spPr>
          <a:xfrm>
            <a:off x="4885523" y="5270986"/>
            <a:ext cx="461437" cy="707886"/>
          </a:xfrm>
          <a:prstGeom prst="rect">
            <a:avLst/>
          </a:prstGeom>
          <a:noFill/>
        </p:spPr>
        <p:txBody>
          <a:bodyPr wrap="square" rtlCol="0">
            <a:spAutoFit/>
          </a:bodyPr>
          <a:lstStyle/>
          <a:p>
            <a:r>
              <a:rPr lang="en-US" sz="4000" i="1" dirty="0">
                <a:latin typeface="ISOCPEUR" panose="020B0604020202020204" pitchFamily="34" charset="0"/>
              </a:rPr>
              <a:t>d</a:t>
            </a:r>
            <a:r>
              <a:rPr lang="en-US" sz="4000" i="1" dirty="0" smtClean="0">
                <a:latin typeface="ISOCPEUR" panose="020B0604020202020204" pitchFamily="34" charset="0"/>
              </a:rPr>
              <a:t> </a:t>
            </a:r>
            <a:endParaRPr lang="ru-RU" sz="4000" i="1" dirty="0">
              <a:latin typeface="ISOCPEUR" panose="020B0604020202020204" pitchFamily="34" charset="0"/>
            </a:endParaRPr>
          </a:p>
        </p:txBody>
      </p:sp>
      <p:sp>
        <p:nvSpPr>
          <p:cNvPr id="43" name="TextBox 42"/>
          <p:cNvSpPr txBox="1"/>
          <p:nvPr/>
        </p:nvSpPr>
        <p:spPr>
          <a:xfrm>
            <a:off x="4147078" y="2570990"/>
            <a:ext cx="461437" cy="646331"/>
          </a:xfrm>
          <a:prstGeom prst="rect">
            <a:avLst/>
          </a:prstGeom>
          <a:noFill/>
        </p:spPr>
        <p:txBody>
          <a:bodyPr wrap="square" rtlCol="0">
            <a:spAutoFit/>
          </a:bodyPr>
          <a:lstStyle/>
          <a:p>
            <a:r>
              <a:rPr lang="en-US" sz="3600" i="1" dirty="0">
                <a:latin typeface="ISOCPEUR" panose="020B0604020202020204" pitchFamily="34" charset="0"/>
              </a:rPr>
              <a:t>D</a:t>
            </a:r>
            <a:r>
              <a:rPr lang="en-US" sz="3600" i="1" dirty="0" smtClean="0">
                <a:latin typeface="ISOCPEUR" panose="020B0604020202020204" pitchFamily="34" charset="0"/>
              </a:rPr>
              <a:t> </a:t>
            </a:r>
            <a:endParaRPr lang="ru-RU" sz="3600" i="1" dirty="0">
              <a:latin typeface="ISOCPEUR" panose="020B0604020202020204" pitchFamily="34" charset="0"/>
            </a:endParaRPr>
          </a:p>
        </p:txBody>
      </p:sp>
      <mc:AlternateContent xmlns:mc="http://schemas.openxmlformats.org/markup-compatibility/2006" xmlns:a14="http://schemas.microsoft.com/office/drawing/2010/main">
        <mc:Choice Requires="a14">
          <p:sp>
            <p:nvSpPr>
              <p:cNvPr id="44" name="TextBox 43"/>
              <p:cNvSpPr txBox="1"/>
              <p:nvPr/>
            </p:nvSpPr>
            <p:spPr>
              <a:xfrm>
                <a:off x="4485899" y="5293647"/>
                <a:ext cx="368774"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ru-RU" sz="4000" b="0" i="1" smtClean="0">
                          <a:latin typeface="Cambria Math" panose="02040503050406030204" pitchFamily="18" charset="0"/>
                          <a:ea typeface="Cambria Math" panose="02040503050406030204" pitchFamily="18" charset="0"/>
                        </a:rPr>
                        <m:t>≡</m:t>
                      </m:r>
                    </m:oMath>
                  </m:oMathPara>
                </a14:m>
                <a:endParaRPr lang="ru-RU" sz="4000" i="1" dirty="0">
                  <a:latin typeface="ISOCPEUR" panose="020B0604020202020204" pitchFamily="34" charset="0"/>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4485899" y="5293647"/>
                <a:ext cx="368774" cy="707886"/>
              </a:xfrm>
              <a:prstGeom prst="rect">
                <a:avLst/>
              </a:prstGeom>
              <a:blipFill>
                <a:blip r:embed="rId2"/>
                <a:stretch>
                  <a:fillRect r="-18333"/>
                </a:stretch>
              </a:blipFill>
            </p:spPr>
            <p:txBody>
              <a:bodyPr/>
              <a:lstStyle/>
              <a:p>
                <a:r>
                  <a:rPr lang="ru-RU">
                    <a:noFill/>
                  </a:rPr>
                  <a:t> </a:t>
                </a:r>
              </a:p>
            </p:txBody>
          </p:sp>
        </mc:Fallback>
      </mc:AlternateContent>
      <p:sp>
        <p:nvSpPr>
          <p:cNvPr id="45" name="TextBox 44"/>
          <p:cNvSpPr txBox="1"/>
          <p:nvPr/>
        </p:nvSpPr>
        <p:spPr>
          <a:xfrm>
            <a:off x="6544622" y="2902544"/>
            <a:ext cx="461437" cy="646331"/>
          </a:xfrm>
          <a:prstGeom prst="rect">
            <a:avLst/>
          </a:prstGeom>
          <a:noFill/>
        </p:spPr>
        <p:txBody>
          <a:bodyPr wrap="square" rtlCol="0">
            <a:spAutoFit/>
          </a:bodyPr>
          <a:lstStyle/>
          <a:p>
            <a:r>
              <a:rPr lang="en-US" sz="3600" i="1" dirty="0">
                <a:latin typeface="ISOCPEUR" panose="020B0604020202020204" pitchFamily="34" charset="0"/>
              </a:rPr>
              <a:t>F</a:t>
            </a:r>
            <a:r>
              <a:rPr lang="en-US" sz="3600" i="1" dirty="0" smtClean="0">
                <a:latin typeface="ISOCPEUR" panose="020B0604020202020204" pitchFamily="34" charset="0"/>
              </a:rPr>
              <a:t> </a:t>
            </a:r>
            <a:endParaRPr lang="ru-RU" sz="3600" i="1" dirty="0">
              <a:latin typeface="ISOCPEUR" panose="020B0604020202020204" pitchFamily="34" charset="0"/>
            </a:endParaRPr>
          </a:p>
        </p:txBody>
      </p:sp>
      <p:sp>
        <p:nvSpPr>
          <p:cNvPr id="46" name="TextBox 45"/>
          <p:cNvSpPr txBox="1"/>
          <p:nvPr/>
        </p:nvSpPr>
        <p:spPr>
          <a:xfrm>
            <a:off x="6225597" y="4426189"/>
            <a:ext cx="648039" cy="707886"/>
          </a:xfrm>
          <a:prstGeom prst="rect">
            <a:avLst/>
          </a:prstGeom>
          <a:noFill/>
        </p:spPr>
        <p:txBody>
          <a:bodyPr wrap="square" rtlCol="0">
            <a:spAutoFit/>
          </a:bodyPr>
          <a:lstStyle/>
          <a:p>
            <a:r>
              <a:rPr lang="en-US" sz="4000" i="1" dirty="0">
                <a:latin typeface="ISOCPEUR" panose="020B0604020202020204" pitchFamily="34" charset="0"/>
              </a:rPr>
              <a:t>f</a:t>
            </a:r>
            <a:r>
              <a:rPr lang="en-US" sz="4000" i="1" dirty="0" smtClean="0">
                <a:latin typeface="ISOCPEUR" panose="020B0604020202020204" pitchFamily="34" charset="0"/>
              </a:rPr>
              <a:t> </a:t>
            </a:r>
            <a:endParaRPr lang="ru-RU" sz="4000" i="1" dirty="0">
              <a:latin typeface="ISOCPEUR" panose="020B0604020202020204" pitchFamily="34" charset="0"/>
            </a:endParaRPr>
          </a:p>
        </p:txBody>
      </p:sp>
      <p:sp>
        <p:nvSpPr>
          <p:cNvPr id="47" name="TextBox 46"/>
          <p:cNvSpPr txBox="1"/>
          <p:nvPr/>
        </p:nvSpPr>
        <p:spPr>
          <a:xfrm>
            <a:off x="4600431" y="4326609"/>
            <a:ext cx="461437" cy="707886"/>
          </a:xfrm>
          <a:prstGeom prst="rect">
            <a:avLst/>
          </a:prstGeom>
          <a:noFill/>
        </p:spPr>
        <p:txBody>
          <a:bodyPr wrap="square" rtlCol="0">
            <a:spAutoFit/>
          </a:bodyPr>
          <a:lstStyle/>
          <a:p>
            <a:r>
              <a:rPr lang="en-US" sz="4000" i="1" dirty="0">
                <a:latin typeface="ISOCPEUR" panose="020B0604020202020204" pitchFamily="34" charset="0"/>
              </a:rPr>
              <a:t>e</a:t>
            </a:r>
            <a:r>
              <a:rPr lang="en-US" sz="4000" i="1" dirty="0" smtClean="0">
                <a:latin typeface="ISOCPEUR" panose="020B0604020202020204" pitchFamily="34" charset="0"/>
              </a:rPr>
              <a:t> </a:t>
            </a:r>
            <a:endParaRPr lang="ru-RU" sz="4000" i="1" dirty="0">
              <a:latin typeface="ISOCPEUR" panose="020B0604020202020204" pitchFamily="34" charset="0"/>
            </a:endParaRPr>
          </a:p>
        </p:txBody>
      </p:sp>
      <p:sp>
        <p:nvSpPr>
          <p:cNvPr id="48" name="Овал 47"/>
          <p:cNvSpPr/>
          <p:nvPr/>
        </p:nvSpPr>
        <p:spPr>
          <a:xfrm>
            <a:off x="2379467" y="2495277"/>
            <a:ext cx="144000" cy="144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47319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20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circle(in)">
                                      <p:cBhvr>
                                        <p:cTn id="15" dur="2000"/>
                                        <p:tgtEl>
                                          <p:spTgt spid="20"/>
                                        </p:tgtEl>
                                      </p:cBhvr>
                                    </p:animEffect>
                                  </p:childTnLst>
                                </p:cTn>
                              </p:par>
                              <p:par>
                                <p:cTn id="16" presetID="6" presetClass="entr" presetSubtype="16"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circle(in)">
                                      <p:cBhvr>
                                        <p:cTn id="18" dur="20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circle(in)">
                                      <p:cBhvr>
                                        <p:cTn id="23" dur="2000"/>
                                        <p:tgtEl>
                                          <p:spTgt spid="35"/>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circle(in)">
                                      <p:cBhvr>
                                        <p:cTn id="26" dur="2000"/>
                                        <p:tgtEl>
                                          <p:spTgt spid="34"/>
                                        </p:tgtEl>
                                      </p:cBhvr>
                                    </p:animEffect>
                                  </p:childTnLst>
                                </p:cTn>
                              </p:par>
                              <p:par>
                                <p:cTn id="27" presetID="6" presetClass="entr" presetSubtype="16"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circle(in)">
                                      <p:cBhvr>
                                        <p:cTn id="29" dur="2000"/>
                                        <p:tgtEl>
                                          <p:spTgt spid="9"/>
                                        </p:tgtEl>
                                      </p:cBhvr>
                                    </p:animEffect>
                                  </p:childTnLst>
                                </p:cTn>
                              </p:par>
                              <p:par>
                                <p:cTn id="30" presetID="6" presetClass="entr" presetSubtype="16"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circle(in)">
                                      <p:cBhvr>
                                        <p:cTn id="32" dur="2000"/>
                                        <p:tgtEl>
                                          <p:spTgt spid="22"/>
                                        </p:tgtEl>
                                      </p:cBhvr>
                                    </p:animEffect>
                                  </p:childTnLst>
                                </p:cTn>
                              </p:par>
                              <p:par>
                                <p:cTn id="33" presetID="6" presetClass="entr" presetSubtype="16"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circle(in)">
                                      <p:cBhvr>
                                        <p:cTn id="35" dur="20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down)">
                                      <p:cBhvr>
                                        <p:cTn id="40" dur="500"/>
                                        <p:tgtEl>
                                          <p:spTgt spid="11"/>
                                        </p:tgtEl>
                                      </p:cBhvr>
                                    </p:animEffect>
                                  </p:childTnLst>
                                </p:cTn>
                              </p:par>
                              <p:par>
                                <p:cTn id="41" presetID="22" presetClass="entr" presetSubtype="4"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down)">
                                      <p:cBhvr>
                                        <p:cTn id="43" dur="500"/>
                                        <p:tgtEl>
                                          <p:spTgt spid="17"/>
                                        </p:tgtEl>
                                      </p:cBhvr>
                                    </p:animEffect>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grpId="0"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circle(in)">
                                      <p:cBhvr>
                                        <p:cTn id="48" dur="2000"/>
                                        <p:tgtEl>
                                          <p:spTgt spid="23"/>
                                        </p:tgtEl>
                                      </p:cBhvr>
                                    </p:animEffect>
                                  </p:childTnLst>
                                </p:cTn>
                              </p:par>
                              <p:par>
                                <p:cTn id="49" presetID="6" presetClass="entr" presetSubtype="16"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circle(in)">
                                      <p:cBhvr>
                                        <p:cTn id="51" dur="2000"/>
                                        <p:tgtEl>
                                          <p:spTgt spid="25"/>
                                        </p:tgtEl>
                                      </p:cBhvr>
                                    </p:animEffect>
                                  </p:childTnLst>
                                </p:cTn>
                              </p:par>
                              <p:par>
                                <p:cTn id="52" presetID="6" presetClass="entr" presetSubtype="16"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circle(in)">
                                      <p:cBhvr>
                                        <p:cTn id="54" dur="20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1000"/>
                                        <p:tgtEl>
                                          <p:spTgt spid="8"/>
                                        </p:tgtEl>
                                      </p:cBhvr>
                                    </p:animEffect>
                                    <p:anim calcmode="lin" valueType="num">
                                      <p:cBhvr>
                                        <p:cTn id="60" dur="1000" fill="hold"/>
                                        <p:tgtEl>
                                          <p:spTgt spid="8"/>
                                        </p:tgtEl>
                                        <p:attrNameLst>
                                          <p:attrName>ppt_x</p:attrName>
                                        </p:attrNameLst>
                                      </p:cBhvr>
                                      <p:tavLst>
                                        <p:tav tm="0">
                                          <p:val>
                                            <p:strVal val="#ppt_x"/>
                                          </p:val>
                                        </p:tav>
                                        <p:tav tm="100000">
                                          <p:val>
                                            <p:strVal val="#ppt_x"/>
                                          </p:val>
                                        </p:tav>
                                      </p:tavLst>
                                    </p:anim>
                                    <p:anim calcmode="lin" valueType="num">
                                      <p:cBhvr>
                                        <p:cTn id="61" dur="1000" fill="hold"/>
                                        <p:tgtEl>
                                          <p:spTgt spid="8"/>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1000"/>
                                        <p:tgtEl>
                                          <p:spTgt spid="10"/>
                                        </p:tgtEl>
                                      </p:cBhvr>
                                    </p:animEffect>
                                    <p:anim calcmode="lin" valueType="num">
                                      <p:cBhvr>
                                        <p:cTn id="65" dur="1000" fill="hold"/>
                                        <p:tgtEl>
                                          <p:spTgt spid="10"/>
                                        </p:tgtEl>
                                        <p:attrNameLst>
                                          <p:attrName>ppt_x</p:attrName>
                                        </p:attrNameLst>
                                      </p:cBhvr>
                                      <p:tavLst>
                                        <p:tav tm="0">
                                          <p:val>
                                            <p:strVal val="#ppt_x"/>
                                          </p:val>
                                        </p:tav>
                                        <p:tav tm="100000">
                                          <p:val>
                                            <p:strVal val="#ppt_x"/>
                                          </p:val>
                                        </p:tav>
                                      </p:tavLst>
                                    </p:anim>
                                    <p:anim calcmode="lin" valueType="num">
                                      <p:cBhvr>
                                        <p:cTn id="6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6" presetClass="entr" presetSubtype="16"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circle(in)">
                                      <p:cBhvr>
                                        <p:cTn id="71" dur="2000"/>
                                        <p:tgtEl>
                                          <p:spTgt spid="37"/>
                                        </p:tgtEl>
                                      </p:cBhvr>
                                    </p:animEffect>
                                  </p:childTnLst>
                                </p:cTn>
                              </p:par>
                              <p:par>
                                <p:cTn id="72" presetID="6" presetClass="entr" presetSubtype="16"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circle(in)">
                                      <p:cBhvr>
                                        <p:cTn id="74" dur="2000"/>
                                        <p:tgtEl>
                                          <p:spTgt spid="32"/>
                                        </p:tgtEl>
                                      </p:cBhvr>
                                    </p:animEffect>
                                  </p:childTnLst>
                                </p:cTn>
                              </p:par>
                              <p:par>
                                <p:cTn id="75" presetID="6" presetClass="entr" presetSubtype="16"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circle(in)">
                                      <p:cBhvr>
                                        <p:cTn id="77" dur="2000"/>
                                        <p:tgtEl>
                                          <p:spTgt spid="41"/>
                                        </p:tgtEl>
                                      </p:cBhvr>
                                    </p:animEffect>
                                  </p:childTnLst>
                                </p:cTn>
                              </p:par>
                              <p:par>
                                <p:cTn id="78" presetID="6" presetClass="entr" presetSubtype="16" fill="hold" nodeType="withEffect">
                                  <p:stCondLst>
                                    <p:cond delay="0"/>
                                  </p:stCondLst>
                                  <p:childTnLst>
                                    <p:set>
                                      <p:cBhvr>
                                        <p:cTn id="79" dur="1" fill="hold">
                                          <p:stCondLst>
                                            <p:cond delay="0"/>
                                          </p:stCondLst>
                                        </p:cTn>
                                        <p:tgtEl>
                                          <p:spTgt spid="19"/>
                                        </p:tgtEl>
                                        <p:attrNameLst>
                                          <p:attrName>style.visibility</p:attrName>
                                        </p:attrNameLst>
                                      </p:cBhvr>
                                      <p:to>
                                        <p:strVal val="visible"/>
                                      </p:to>
                                    </p:set>
                                    <p:animEffect transition="in" filter="circle(in)">
                                      <p:cBhvr>
                                        <p:cTn id="80" dur="2000"/>
                                        <p:tgtEl>
                                          <p:spTgt spid="19"/>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3"/>
                                        </p:tgtEl>
                                        <p:attrNameLst>
                                          <p:attrName>style.visibility</p:attrName>
                                        </p:attrNameLst>
                                      </p:cBhvr>
                                      <p:to>
                                        <p:strVal val="visible"/>
                                      </p:to>
                                    </p:set>
                                    <p:anim calcmode="lin" valueType="num">
                                      <p:cBhvr additive="base">
                                        <p:cTn id="85" dur="500" fill="hold"/>
                                        <p:tgtEl>
                                          <p:spTgt spid="43"/>
                                        </p:tgtEl>
                                        <p:attrNameLst>
                                          <p:attrName>ppt_x</p:attrName>
                                        </p:attrNameLst>
                                      </p:cBhvr>
                                      <p:tavLst>
                                        <p:tav tm="0">
                                          <p:val>
                                            <p:strVal val="#ppt_x"/>
                                          </p:val>
                                        </p:tav>
                                        <p:tav tm="100000">
                                          <p:val>
                                            <p:strVal val="#ppt_x"/>
                                          </p:val>
                                        </p:tav>
                                      </p:tavLst>
                                    </p:anim>
                                    <p:anim calcmode="lin" valueType="num">
                                      <p:cBhvr additive="base">
                                        <p:cTn id="8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8"/>
                                        </p:tgtEl>
                                        <p:attrNameLst>
                                          <p:attrName>style.visibility</p:attrName>
                                        </p:attrNameLst>
                                      </p:cBhvr>
                                      <p:to>
                                        <p:strVal val="visible"/>
                                      </p:to>
                                    </p:set>
                                    <p:animEffect transition="in" filter="fade">
                                      <p:cBhvr>
                                        <p:cTn id="91" dur="1000"/>
                                        <p:tgtEl>
                                          <p:spTgt spid="38"/>
                                        </p:tgtEl>
                                      </p:cBhvr>
                                    </p:animEffect>
                                    <p:anim calcmode="lin" valueType="num">
                                      <p:cBhvr>
                                        <p:cTn id="92" dur="1000" fill="hold"/>
                                        <p:tgtEl>
                                          <p:spTgt spid="38"/>
                                        </p:tgtEl>
                                        <p:attrNameLst>
                                          <p:attrName>ppt_x</p:attrName>
                                        </p:attrNameLst>
                                      </p:cBhvr>
                                      <p:tavLst>
                                        <p:tav tm="0">
                                          <p:val>
                                            <p:strVal val="#ppt_x"/>
                                          </p:val>
                                        </p:tav>
                                        <p:tav tm="100000">
                                          <p:val>
                                            <p:strVal val="#ppt_x"/>
                                          </p:val>
                                        </p:tav>
                                      </p:tavLst>
                                    </p:anim>
                                    <p:anim calcmode="lin" valueType="num">
                                      <p:cBhvr>
                                        <p:cTn id="93" dur="1000" fill="hold"/>
                                        <p:tgtEl>
                                          <p:spTgt spid="38"/>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fade">
                                      <p:cBhvr>
                                        <p:cTn id="96" dur="1000"/>
                                        <p:tgtEl>
                                          <p:spTgt spid="36"/>
                                        </p:tgtEl>
                                      </p:cBhvr>
                                    </p:animEffect>
                                    <p:anim calcmode="lin" valueType="num">
                                      <p:cBhvr>
                                        <p:cTn id="97" dur="1000" fill="hold"/>
                                        <p:tgtEl>
                                          <p:spTgt spid="36"/>
                                        </p:tgtEl>
                                        <p:attrNameLst>
                                          <p:attrName>ppt_x</p:attrName>
                                        </p:attrNameLst>
                                      </p:cBhvr>
                                      <p:tavLst>
                                        <p:tav tm="0">
                                          <p:val>
                                            <p:strVal val="#ppt_x"/>
                                          </p:val>
                                        </p:tav>
                                        <p:tav tm="100000">
                                          <p:val>
                                            <p:strVal val="#ppt_x"/>
                                          </p:val>
                                        </p:tav>
                                      </p:tavLst>
                                    </p:anim>
                                    <p:anim calcmode="lin" valueType="num">
                                      <p:cBhvr>
                                        <p:cTn id="98"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44"/>
                                        </p:tgtEl>
                                        <p:attrNameLst>
                                          <p:attrName>style.visibility</p:attrName>
                                        </p:attrNameLst>
                                      </p:cBhvr>
                                      <p:to>
                                        <p:strVal val="visible"/>
                                      </p:to>
                                    </p:set>
                                    <p:anim calcmode="lin" valueType="num">
                                      <p:cBhvr additive="base">
                                        <p:cTn id="103" dur="500" fill="hold"/>
                                        <p:tgtEl>
                                          <p:spTgt spid="44"/>
                                        </p:tgtEl>
                                        <p:attrNameLst>
                                          <p:attrName>ppt_x</p:attrName>
                                        </p:attrNameLst>
                                      </p:cBhvr>
                                      <p:tavLst>
                                        <p:tav tm="0">
                                          <p:val>
                                            <p:strVal val="#ppt_x"/>
                                          </p:val>
                                        </p:tav>
                                        <p:tav tm="100000">
                                          <p:val>
                                            <p:strVal val="#ppt_x"/>
                                          </p:val>
                                        </p:tav>
                                      </p:tavLst>
                                    </p:anim>
                                    <p:anim calcmode="lin" valueType="num">
                                      <p:cBhvr additive="base">
                                        <p:cTn id="104" dur="500" fill="hold"/>
                                        <p:tgtEl>
                                          <p:spTgt spid="44"/>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42"/>
                                        </p:tgtEl>
                                        <p:attrNameLst>
                                          <p:attrName>style.visibility</p:attrName>
                                        </p:attrNameLst>
                                      </p:cBhvr>
                                      <p:to>
                                        <p:strVal val="visible"/>
                                      </p:to>
                                    </p:set>
                                    <p:anim calcmode="lin" valueType="num">
                                      <p:cBhvr additive="base">
                                        <p:cTn id="107" dur="500" fill="hold"/>
                                        <p:tgtEl>
                                          <p:spTgt spid="42"/>
                                        </p:tgtEl>
                                        <p:attrNameLst>
                                          <p:attrName>ppt_x</p:attrName>
                                        </p:attrNameLst>
                                      </p:cBhvr>
                                      <p:tavLst>
                                        <p:tav tm="0">
                                          <p:val>
                                            <p:strVal val="#ppt_x"/>
                                          </p:val>
                                        </p:tav>
                                        <p:tav tm="100000">
                                          <p:val>
                                            <p:strVal val="#ppt_x"/>
                                          </p:val>
                                        </p:tav>
                                      </p:tavLst>
                                    </p:anim>
                                    <p:anim calcmode="lin" valueType="num">
                                      <p:cBhvr additive="base">
                                        <p:cTn id="108" dur="500" fill="hold"/>
                                        <p:tgtEl>
                                          <p:spTgt spid="42"/>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40"/>
                                        </p:tgtEl>
                                        <p:attrNameLst>
                                          <p:attrName>style.visibility</p:attrName>
                                        </p:attrNameLst>
                                      </p:cBhvr>
                                      <p:to>
                                        <p:strVal val="visible"/>
                                      </p:to>
                                    </p:set>
                                    <p:anim calcmode="lin" valueType="num">
                                      <p:cBhvr additive="base">
                                        <p:cTn id="111" dur="500" fill="hold"/>
                                        <p:tgtEl>
                                          <p:spTgt spid="40"/>
                                        </p:tgtEl>
                                        <p:attrNameLst>
                                          <p:attrName>ppt_x</p:attrName>
                                        </p:attrNameLst>
                                      </p:cBhvr>
                                      <p:tavLst>
                                        <p:tav tm="0">
                                          <p:val>
                                            <p:strVal val="#ppt_x"/>
                                          </p:val>
                                        </p:tav>
                                        <p:tav tm="100000">
                                          <p:val>
                                            <p:strVal val="#ppt_x"/>
                                          </p:val>
                                        </p:tav>
                                      </p:tavLst>
                                    </p:anim>
                                    <p:anim calcmode="lin" valueType="num">
                                      <p:cBhvr additive="base">
                                        <p:cTn id="11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6" presetClass="entr" presetSubtype="16" fill="hold" grpId="0" nodeType="clickEffect">
                                  <p:stCondLst>
                                    <p:cond delay="0"/>
                                  </p:stCondLst>
                                  <p:childTnLst>
                                    <p:set>
                                      <p:cBhvr>
                                        <p:cTn id="116" dur="1" fill="hold">
                                          <p:stCondLst>
                                            <p:cond delay="0"/>
                                          </p:stCondLst>
                                        </p:cTn>
                                        <p:tgtEl>
                                          <p:spTgt spid="24"/>
                                        </p:tgtEl>
                                        <p:attrNameLst>
                                          <p:attrName>style.visibility</p:attrName>
                                        </p:attrNameLst>
                                      </p:cBhvr>
                                      <p:to>
                                        <p:strVal val="visible"/>
                                      </p:to>
                                    </p:set>
                                    <p:animEffect transition="in" filter="circle(in)">
                                      <p:cBhvr>
                                        <p:cTn id="117" dur="2000"/>
                                        <p:tgtEl>
                                          <p:spTgt spid="24"/>
                                        </p:tgtEl>
                                      </p:cBhvr>
                                    </p:animEffect>
                                  </p:childTnLst>
                                </p:cTn>
                              </p:par>
                              <p:par>
                                <p:cTn id="118" presetID="6" presetClass="entr" presetSubtype="16" fill="hold" grpId="0" nodeType="withEffect">
                                  <p:stCondLst>
                                    <p:cond delay="0"/>
                                  </p:stCondLst>
                                  <p:childTnLst>
                                    <p:set>
                                      <p:cBhvr>
                                        <p:cTn id="119" dur="1" fill="hold">
                                          <p:stCondLst>
                                            <p:cond delay="0"/>
                                          </p:stCondLst>
                                        </p:cTn>
                                        <p:tgtEl>
                                          <p:spTgt spid="31"/>
                                        </p:tgtEl>
                                        <p:attrNameLst>
                                          <p:attrName>style.visibility</p:attrName>
                                        </p:attrNameLst>
                                      </p:cBhvr>
                                      <p:to>
                                        <p:strVal val="visible"/>
                                      </p:to>
                                    </p:set>
                                    <p:animEffect transition="in" filter="circle(in)">
                                      <p:cBhvr>
                                        <p:cTn id="120" dur="2000"/>
                                        <p:tgtEl>
                                          <p:spTgt spid="31"/>
                                        </p:tgtEl>
                                      </p:cBhvr>
                                    </p:animEffect>
                                  </p:childTnLst>
                                </p:cTn>
                              </p:par>
                              <p:par>
                                <p:cTn id="121" presetID="6" presetClass="entr" presetSubtype="16" fill="hold" nodeType="withEffect">
                                  <p:stCondLst>
                                    <p:cond delay="0"/>
                                  </p:stCondLst>
                                  <p:childTnLst>
                                    <p:set>
                                      <p:cBhvr>
                                        <p:cTn id="122" dur="1" fill="hold">
                                          <p:stCondLst>
                                            <p:cond delay="0"/>
                                          </p:stCondLst>
                                        </p:cTn>
                                        <p:tgtEl>
                                          <p:spTgt spid="16"/>
                                        </p:tgtEl>
                                        <p:attrNameLst>
                                          <p:attrName>style.visibility</p:attrName>
                                        </p:attrNameLst>
                                      </p:cBhvr>
                                      <p:to>
                                        <p:strVal val="visible"/>
                                      </p:to>
                                    </p:set>
                                    <p:animEffect transition="in" filter="circle(in)">
                                      <p:cBhvr>
                                        <p:cTn id="123" dur="2000"/>
                                        <p:tgtEl>
                                          <p:spTgt spid="16"/>
                                        </p:tgtEl>
                                      </p:cBhvr>
                                    </p:animEffect>
                                  </p:childTnLst>
                                </p:cTn>
                              </p:par>
                              <p:par>
                                <p:cTn id="124" presetID="6" presetClass="entr" presetSubtype="16" fill="hold" grpId="0" nodeType="withEffect">
                                  <p:stCondLst>
                                    <p:cond delay="0"/>
                                  </p:stCondLst>
                                  <p:childTnLst>
                                    <p:set>
                                      <p:cBhvr>
                                        <p:cTn id="125" dur="1" fill="hold">
                                          <p:stCondLst>
                                            <p:cond delay="0"/>
                                          </p:stCondLst>
                                        </p:cTn>
                                        <p:tgtEl>
                                          <p:spTgt spid="39"/>
                                        </p:tgtEl>
                                        <p:attrNameLst>
                                          <p:attrName>style.visibility</p:attrName>
                                        </p:attrNameLst>
                                      </p:cBhvr>
                                      <p:to>
                                        <p:strVal val="visible"/>
                                      </p:to>
                                    </p:set>
                                    <p:animEffect transition="in" filter="circle(in)">
                                      <p:cBhvr>
                                        <p:cTn id="126" dur="2000"/>
                                        <p:tgtEl>
                                          <p:spTgt spid="39"/>
                                        </p:tgtEl>
                                      </p:cBhvr>
                                    </p:animEffect>
                                  </p:childTnLst>
                                </p:cTn>
                              </p:par>
                              <p:par>
                                <p:cTn id="127" presetID="6" presetClass="entr" presetSubtype="16" fill="hold" grpId="0" nodeType="withEffect">
                                  <p:stCondLst>
                                    <p:cond delay="0"/>
                                  </p:stCondLst>
                                  <p:childTnLst>
                                    <p:set>
                                      <p:cBhvr>
                                        <p:cTn id="128" dur="1" fill="hold">
                                          <p:stCondLst>
                                            <p:cond delay="0"/>
                                          </p:stCondLst>
                                        </p:cTn>
                                        <p:tgtEl>
                                          <p:spTgt spid="45"/>
                                        </p:tgtEl>
                                        <p:attrNameLst>
                                          <p:attrName>style.visibility</p:attrName>
                                        </p:attrNameLst>
                                      </p:cBhvr>
                                      <p:to>
                                        <p:strVal val="visible"/>
                                      </p:to>
                                    </p:set>
                                    <p:animEffect transition="in" filter="circle(in)">
                                      <p:cBhvr>
                                        <p:cTn id="129" dur="2000"/>
                                        <p:tgtEl>
                                          <p:spTgt spid="45"/>
                                        </p:tgtEl>
                                      </p:cBhvr>
                                    </p:animEffect>
                                  </p:childTnLst>
                                </p:cTn>
                              </p:par>
                            </p:childTnLst>
                          </p:cTn>
                        </p:par>
                      </p:childTnLst>
                    </p:cTn>
                  </p:par>
                  <p:par>
                    <p:cTn id="130" fill="hold">
                      <p:stCondLst>
                        <p:cond delay="indefinite"/>
                      </p:stCondLst>
                      <p:childTnLst>
                        <p:par>
                          <p:cTn id="131" fill="hold">
                            <p:stCondLst>
                              <p:cond delay="0"/>
                            </p:stCondLst>
                            <p:childTnLst>
                              <p:par>
                                <p:cTn id="132" presetID="42" presetClass="entr" presetSubtype="0" fill="hold" nodeType="clickEffect">
                                  <p:stCondLst>
                                    <p:cond delay="0"/>
                                  </p:stCondLst>
                                  <p:childTnLst>
                                    <p:set>
                                      <p:cBhvr>
                                        <p:cTn id="133" dur="1" fill="hold">
                                          <p:stCondLst>
                                            <p:cond delay="0"/>
                                          </p:stCondLst>
                                        </p:cTn>
                                        <p:tgtEl>
                                          <p:spTgt spid="13"/>
                                        </p:tgtEl>
                                        <p:attrNameLst>
                                          <p:attrName>style.visibility</p:attrName>
                                        </p:attrNameLst>
                                      </p:cBhvr>
                                      <p:to>
                                        <p:strVal val="visible"/>
                                      </p:to>
                                    </p:set>
                                    <p:animEffect transition="in" filter="fade">
                                      <p:cBhvr>
                                        <p:cTn id="134" dur="1000"/>
                                        <p:tgtEl>
                                          <p:spTgt spid="13"/>
                                        </p:tgtEl>
                                      </p:cBhvr>
                                    </p:animEffect>
                                    <p:anim calcmode="lin" valueType="num">
                                      <p:cBhvr>
                                        <p:cTn id="135" dur="1000" fill="hold"/>
                                        <p:tgtEl>
                                          <p:spTgt spid="13"/>
                                        </p:tgtEl>
                                        <p:attrNameLst>
                                          <p:attrName>ppt_x</p:attrName>
                                        </p:attrNameLst>
                                      </p:cBhvr>
                                      <p:tavLst>
                                        <p:tav tm="0">
                                          <p:val>
                                            <p:strVal val="#ppt_x"/>
                                          </p:val>
                                        </p:tav>
                                        <p:tav tm="100000">
                                          <p:val>
                                            <p:strVal val="#ppt_x"/>
                                          </p:val>
                                        </p:tav>
                                      </p:tavLst>
                                    </p:anim>
                                    <p:anim calcmode="lin" valueType="num">
                                      <p:cBhvr>
                                        <p:cTn id="136" dur="1000" fill="hold"/>
                                        <p:tgtEl>
                                          <p:spTgt spid="13"/>
                                        </p:tgtEl>
                                        <p:attrNameLst>
                                          <p:attrName>ppt_y</p:attrName>
                                        </p:attrNameLst>
                                      </p:cBhvr>
                                      <p:tavLst>
                                        <p:tav tm="0">
                                          <p:val>
                                            <p:strVal val="#ppt_y+.1"/>
                                          </p:val>
                                        </p:tav>
                                        <p:tav tm="100000">
                                          <p:val>
                                            <p:strVal val="#ppt_y"/>
                                          </p:val>
                                        </p:tav>
                                      </p:tavLst>
                                    </p:anim>
                                  </p:childTnLst>
                                </p:cTn>
                              </p:par>
                              <p:par>
                                <p:cTn id="137" presetID="42" presetClass="entr" presetSubtype="0" fill="hold" nodeType="withEffect">
                                  <p:stCondLst>
                                    <p:cond delay="0"/>
                                  </p:stCondLst>
                                  <p:childTnLst>
                                    <p:set>
                                      <p:cBhvr>
                                        <p:cTn id="138" dur="1" fill="hold">
                                          <p:stCondLst>
                                            <p:cond delay="0"/>
                                          </p:stCondLst>
                                        </p:cTn>
                                        <p:tgtEl>
                                          <p:spTgt spid="14"/>
                                        </p:tgtEl>
                                        <p:attrNameLst>
                                          <p:attrName>style.visibility</p:attrName>
                                        </p:attrNameLst>
                                      </p:cBhvr>
                                      <p:to>
                                        <p:strVal val="visible"/>
                                      </p:to>
                                    </p:set>
                                    <p:animEffect transition="in" filter="fade">
                                      <p:cBhvr>
                                        <p:cTn id="139" dur="1000"/>
                                        <p:tgtEl>
                                          <p:spTgt spid="14"/>
                                        </p:tgtEl>
                                      </p:cBhvr>
                                    </p:animEffect>
                                    <p:anim calcmode="lin" valueType="num">
                                      <p:cBhvr>
                                        <p:cTn id="140" dur="1000" fill="hold"/>
                                        <p:tgtEl>
                                          <p:spTgt spid="14"/>
                                        </p:tgtEl>
                                        <p:attrNameLst>
                                          <p:attrName>ppt_x</p:attrName>
                                        </p:attrNameLst>
                                      </p:cBhvr>
                                      <p:tavLst>
                                        <p:tav tm="0">
                                          <p:val>
                                            <p:strVal val="#ppt_x"/>
                                          </p:val>
                                        </p:tav>
                                        <p:tav tm="100000">
                                          <p:val>
                                            <p:strVal val="#ppt_x"/>
                                          </p:val>
                                        </p:tav>
                                      </p:tavLst>
                                    </p:anim>
                                    <p:anim calcmode="lin" valueType="num">
                                      <p:cBhvr>
                                        <p:cTn id="14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2" presetClass="entr" presetSubtype="4" fill="hold" grpId="0" nodeType="clickEffect">
                                  <p:stCondLst>
                                    <p:cond delay="0"/>
                                  </p:stCondLst>
                                  <p:childTnLst>
                                    <p:set>
                                      <p:cBhvr>
                                        <p:cTn id="145" dur="1" fill="hold">
                                          <p:stCondLst>
                                            <p:cond delay="0"/>
                                          </p:stCondLst>
                                        </p:cTn>
                                        <p:tgtEl>
                                          <p:spTgt spid="26"/>
                                        </p:tgtEl>
                                        <p:attrNameLst>
                                          <p:attrName>style.visibility</p:attrName>
                                        </p:attrNameLst>
                                      </p:cBhvr>
                                      <p:to>
                                        <p:strVal val="visible"/>
                                      </p:to>
                                    </p:set>
                                    <p:anim calcmode="lin" valueType="num">
                                      <p:cBhvr additive="base">
                                        <p:cTn id="146" dur="500" fill="hold"/>
                                        <p:tgtEl>
                                          <p:spTgt spid="26"/>
                                        </p:tgtEl>
                                        <p:attrNameLst>
                                          <p:attrName>ppt_x</p:attrName>
                                        </p:attrNameLst>
                                      </p:cBhvr>
                                      <p:tavLst>
                                        <p:tav tm="0">
                                          <p:val>
                                            <p:strVal val="#ppt_x"/>
                                          </p:val>
                                        </p:tav>
                                        <p:tav tm="100000">
                                          <p:val>
                                            <p:strVal val="#ppt_x"/>
                                          </p:val>
                                        </p:tav>
                                      </p:tavLst>
                                    </p:anim>
                                    <p:anim calcmode="lin" valueType="num">
                                      <p:cBhvr additive="base">
                                        <p:cTn id="147" dur="500" fill="hold"/>
                                        <p:tgtEl>
                                          <p:spTgt spid="26"/>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27"/>
                                        </p:tgtEl>
                                        <p:attrNameLst>
                                          <p:attrName>style.visibility</p:attrName>
                                        </p:attrNameLst>
                                      </p:cBhvr>
                                      <p:to>
                                        <p:strVal val="visible"/>
                                      </p:to>
                                    </p:set>
                                    <p:anim calcmode="lin" valueType="num">
                                      <p:cBhvr additive="base">
                                        <p:cTn id="150" dur="500" fill="hold"/>
                                        <p:tgtEl>
                                          <p:spTgt spid="27"/>
                                        </p:tgtEl>
                                        <p:attrNameLst>
                                          <p:attrName>ppt_x</p:attrName>
                                        </p:attrNameLst>
                                      </p:cBhvr>
                                      <p:tavLst>
                                        <p:tav tm="0">
                                          <p:val>
                                            <p:strVal val="#ppt_x"/>
                                          </p:val>
                                        </p:tav>
                                        <p:tav tm="100000">
                                          <p:val>
                                            <p:strVal val="#ppt_x"/>
                                          </p:val>
                                        </p:tav>
                                      </p:tavLst>
                                    </p:anim>
                                    <p:anim calcmode="lin" valueType="num">
                                      <p:cBhvr additive="base">
                                        <p:cTn id="151"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2" fill="hold">
                      <p:stCondLst>
                        <p:cond delay="indefinite"/>
                      </p:stCondLst>
                      <p:childTnLst>
                        <p:par>
                          <p:cTn id="153" fill="hold">
                            <p:stCondLst>
                              <p:cond delay="0"/>
                            </p:stCondLst>
                            <p:childTnLst>
                              <p:par>
                                <p:cTn id="154" presetID="6" presetClass="entr" presetSubtype="16" fill="hold" nodeType="clickEffect">
                                  <p:stCondLst>
                                    <p:cond delay="0"/>
                                  </p:stCondLst>
                                  <p:childTnLst>
                                    <p:set>
                                      <p:cBhvr>
                                        <p:cTn id="155" dur="1" fill="hold">
                                          <p:stCondLst>
                                            <p:cond delay="0"/>
                                          </p:stCondLst>
                                        </p:cTn>
                                        <p:tgtEl>
                                          <p:spTgt spid="15"/>
                                        </p:tgtEl>
                                        <p:attrNameLst>
                                          <p:attrName>style.visibility</p:attrName>
                                        </p:attrNameLst>
                                      </p:cBhvr>
                                      <p:to>
                                        <p:strVal val="visible"/>
                                      </p:to>
                                    </p:set>
                                    <p:animEffect transition="in" filter="circle(in)">
                                      <p:cBhvr>
                                        <p:cTn id="156" dur="2000"/>
                                        <p:tgtEl>
                                          <p:spTgt spid="15"/>
                                        </p:tgtEl>
                                      </p:cBhvr>
                                    </p:animEffect>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grpId="0" nodeType="clickEffect">
                                  <p:stCondLst>
                                    <p:cond delay="0"/>
                                  </p:stCondLst>
                                  <p:childTnLst>
                                    <p:set>
                                      <p:cBhvr>
                                        <p:cTn id="160" dur="1" fill="hold">
                                          <p:stCondLst>
                                            <p:cond delay="0"/>
                                          </p:stCondLst>
                                        </p:cTn>
                                        <p:tgtEl>
                                          <p:spTgt spid="47"/>
                                        </p:tgtEl>
                                        <p:attrNameLst>
                                          <p:attrName>style.visibility</p:attrName>
                                        </p:attrNameLst>
                                      </p:cBhvr>
                                      <p:to>
                                        <p:strVal val="visible"/>
                                      </p:to>
                                    </p:set>
                                    <p:anim calcmode="lin" valueType="num">
                                      <p:cBhvr additive="base">
                                        <p:cTn id="161" dur="500" fill="hold"/>
                                        <p:tgtEl>
                                          <p:spTgt spid="47"/>
                                        </p:tgtEl>
                                        <p:attrNameLst>
                                          <p:attrName>ppt_x</p:attrName>
                                        </p:attrNameLst>
                                      </p:cBhvr>
                                      <p:tavLst>
                                        <p:tav tm="0">
                                          <p:val>
                                            <p:strVal val="#ppt_x"/>
                                          </p:val>
                                        </p:tav>
                                        <p:tav tm="100000">
                                          <p:val>
                                            <p:strVal val="#ppt_x"/>
                                          </p:val>
                                        </p:tav>
                                      </p:tavLst>
                                    </p:anim>
                                    <p:anim calcmode="lin" valueType="num">
                                      <p:cBhvr additive="base">
                                        <p:cTn id="162" dur="500" fill="hold"/>
                                        <p:tgtEl>
                                          <p:spTgt spid="47"/>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46"/>
                                        </p:tgtEl>
                                        <p:attrNameLst>
                                          <p:attrName>style.visibility</p:attrName>
                                        </p:attrNameLst>
                                      </p:cBhvr>
                                      <p:to>
                                        <p:strVal val="visible"/>
                                      </p:to>
                                    </p:set>
                                    <p:anim calcmode="lin" valueType="num">
                                      <p:cBhvr additive="base">
                                        <p:cTn id="165" dur="500" fill="hold"/>
                                        <p:tgtEl>
                                          <p:spTgt spid="46"/>
                                        </p:tgtEl>
                                        <p:attrNameLst>
                                          <p:attrName>ppt_x</p:attrName>
                                        </p:attrNameLst>
                                      </p:cBhvr>
                                      <p:tavLst>
                                        <p:tav tm="0">
                                          <p:val>
                                            <p:strVal val="#ppt_x"/>
                                          </p:val>
                                        </p:tav>
                                        <p:tav tm="100000">
                                          <p:val>
                                            <p:strVal val="#ppt_x"/>
                                          </p:val>
                                        </p:tav>
                                      </p:tavLst>
                                    </p:anim>
                                    <p:anim calcmode="lin" valueType="num">
                                      <p:cBhvr additive="base">
                                        <p:cTn id="166"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6" presetClass="entr" presetSubtype="0" fill="hold" grpId="0" nodeType="clickEffect">
                                  <p:stCondLst>
                                    <p:cond delay="0"/>
                                  </p:stCondLst>
                                  <p:childTnLst>
                                    <p:set>
                                      <p:cBhvr>
                                        <p:cTn id="170" dur="1" fill="hold">
                                          <p:stCondLst>
                                            <p:cond delay="0"/>
                                          </p:stCondLst>
                                        </p:cTn>
                                        <p:tgtEl>
                                          <p:spTgt spid="48"/>
                                        </p:tgtEl>
                                        <p:attrNameLst>
                                          <p:attrName>style.visibility</p:attrName>
                                        </p:attrNameLst>
                                      </p:cBhvr>
                                      <p:to>
                                        <p:strVal val="visible"/>
                                      </p:to>
                                    </p:set>
                                    <p:animEffect transition="in" filter="wipe(down)">
                                      <p:cBhvr>
                                        <p:cTn id="171" dur="580">
                                          <p:stCondLst>
                                            <p:cond delay="0"/>
                                          </p:stCondLst>
                                        </p:cTn>
                                        <p:tgtEl>
                                          <p:spTgt spid="48"/>
                                        </p:tgtEl>
                                      </p:cBhvr>
                                    </p:animEffect>
                                    <p:anim calcmode="lin" valueType="num">
                                      <p:cBhvr>
                                        <p:cTn id="172" dur="1822" tmFilter="0,0; 0.14,0.36; 0.43,0.73; 0.71,0.91; 1.0,1.0">
                                          <p:stCondLst>
                                            <p:cond delay="0"/>
                                          </p:stCondLst>
                                        </p:cTn>
                                        <p:tgtEl>
                                          <p:spTgt spid="48"/>
                                        </p:tgtEl>
                                        <p:attrNameLst>
                                          <p:attrName>ppt_x</p:attrName>
                                        </p:attrNameLst>
                                      </p:cBhvr>
                                      <p:tavLst>
                                        <p:tav tm="0">
                                          <p:val>
                                            <p:strVal val="#ppt_x-0.25"/>
                                          </p:val>
                                        </p:tav>
                                        <p:tav tm="100000">
                                          <p:val>
                                            <p:strVal val="#ppt_x"/>
                                          </p:val>
                                        </p:tav>
                                      </p:tavLst>
                                    </p:anim>
                                    <p:anim calcmode="lin" valueType="num">
                                      <p:cBhvr>
                                        <p:cTn id="173" dur="664" tmFilter="0.0,0.0; 0.25,0.07; 0.50,0.2; 0.75,0.467; 1.0,1.0">
                                          <p:stCondLst>
                                            <p:cond delay="0"/>
                                          </p:stCondLst>
                                        </p:cTn>
                                        <p:tgtEl>
                                          <p:spTgt spid="48"/>
                                        </p:tgtEl>
                                        <p:attrNameLst>
                                          <p:attrName>ppt_y</p:attrName>
                                        </p:attrNameLst>
                                      </p:cBhvr>
                                      <p:tavLst>
                                        <p:tav tm="0" fmla="#ppt_y-sin(pi*$)/3">
                                          <p:val>
                                            <p:fltVal val="0.5"/>
                                          </p:val>
                                        </p:tav>
                                        <p:tav tm="100000">
                                          <p:val>
                                            <p:fltVal val="1"/>
                                          </p:val>
                                        </p:tav>
                                      </p:tavLst>
                                    </p:anim>
                                    <p:anim calcmode="lin" valueType="num">
                                      <p:cBhvr>
                                        <p:cTn id="174" dur="664" tmFilter="0, 0; 0.125,0.2665; 0.25,0.4; 0.375,0.465; 0.5,0.5;  0.625,0.535; 0.75,0.6; 0.875,0.7335; 1,1">
                                          <p:stCondLst>
                                            <p:cond delay="664"/>
                                          </p:stCondLst>
                                        </p:cTn>
                                        <p:tgtEl>
                                          <p:spTgt spid="48"/>
                                        </p:tgtEl>
                                        <p:attrNameLst>
                                          <p:attrName>ppt_y</p:attrName>
                                        </p:attrNameLst>
                                      </p:cBhvr>
                                      <p:tavLst>
                                        <p:tav tm="0" fmla="#ppt_y-sin(pi*$)/9">
                                          <p:val>
                                            <p:fltVal val="0"/>
                                          </p:val>
                                        </p:tav>
                                        <p:tav tm="100000">
                                          <p:val>
                                            <p:fltVal val="1"/>
                                          </p:val>
                                        </p:tav>
                                      </p:tavLst>
                                    </p:anim>
                                    <p:anim calcmode="lin" valueType="num">
                                      <p:cBhvr>
                                        <p:cTn id="175" dur="332" tmFilter="0, 0; 0.125,0.2665; 0.25,0.4; 0.375,0.465; 0.5,0.5;  0.625,0.535; 0.75,0.6; 0.875,0.7335; 1,1">
                                          <p:stCondLst>
                                            <p:cond delay="1324"/>
                                          </p:stCondLst>
                                        </p:cTn>
                                        <p:tgtEl>
                                          <p:spTgt spid="48"/>
                                        </p:tgtEl>
                                        <p:attrNameLst>
                                          <p:attrName>ppt_y</p:attrName>
                                        </p:attrNameLst>
                                      </p:cBhvr>
                                      <p:tavLst>
                                        <p:tav tm="0" fmla="#ppt_y-sin(pi*$)/27">
                                          <p:val>
                                            <p:fltVal val="0"/>
                                          </p:val>
                                        </p:tav>
                                        <p:tav tm="100000">
                                          <p:val>
                                            <p:fltVal val="1"/>
                                          </p:val>
                                        </p:tav>
                                      </p:tavLst>
                                    </p:anim>
                                    <p:anim calcmode="lin" valueType="num">
                                      <p:cBhvr>
                                        <p:cTn id="176" dur="164" tmFilter="0, 0; 0.125,0.2665; 0.25,0.4; 0.375,0.465; 0.5,0.5;  0.625,0.535; 0.75,0.6; 0.875,0.7335; 1,1">
                                          <p:stCondLst>
                                            <p:cond delay="1656"/>
                                          </p:stCondLst>
                                        </p:cTn>
                                        <p:tgtEl>
                                          <p:spTgt spid="48"/>
                                        </p:tgtEl>
                                        <p:attrNameLst>
                                          <p:attrName>ppt_y</p:attrName>
                                        </p:attrNameLst>
                                      </p:cBhvr>
                                      <p:tavLst>
                                        <p:tav tm="0" fmla="#ppt_y-sin(pi*$)/81">
                                          <p:val>
                                            <p:fltVal val="0"/>
                                          </p:val>
                                        </p:tav>
                                        <p:tav tm="100000">
                                          <p:val>
                                            <p:fltVal val="1"/>
                                          </p:val>
                                        </p:tav>
                                      </p:tavLst>
                                    </p:anim>
                                    <p:animScale>
                                      <p:cBhvr>
                                        <p:cTn id="177" dur="26">
                                          <p:stCondLst>
                                            <p:cond delay="650"/>
                                          </p:stCondLst>
                                        </p:cTn>
                                        <p:tgtEl>
                                          <p:spTgt spid="48"/>
                                        </p:tgtEl>
                                      </p:cBhvr>
                                      <p:to x="100000" y="60000"/>
                                    </p:animScale>
                                    <p:animScale>
                                      <p:cBhvr>
                                        <p:cTn id="178" dur="166" decel="50000">
                                          <p:stCondLst>
                                            <p:cond delay="676"/>
                                          </p:stCondLst>
                                        </p:cTn>
                                        <p:tgtEl>
                                          <p:spTgt spid="48"/>
                                        </p:tgtEl>
                                      </p:cBhvr>
                                      <p:to x="100000" y="100000"/>
                                    </p:animScale>
                                    <p:animScale>
                                      <p:cBhvr>
                                        <p:cTn id="179" dur="26">
                                          <p:stCondLst>
                                            <p:cond delay="1312"/>
                                          </p:stCondLst>
                                        </p:cTn>
                                        <p:tgtEl>
                                          <p:spTgt spid="48"/>
                                        </p:tgtEl>
                                      </p:cBhvr>
                                      <p:to x="100000" y="80000"/>
                                    </p:animScale>
                                    <p:animScale>
                                      <p:cBhvr>
                                        <p:cTn id="180" dur="166" decel="50000">
                                          <p:stCondLst>
                                            <p:cond delay="1338"/>
                                          </p:stCondLst>
                                        </p:cTn>
                                        <p:tgtEl>
                                          <p:spTgt spid="48"/>
                                        </p:tgtEl>
                                      </p:cBhvr>
                                      <p:to x="100000" y="100000"/>
                                    </p:animScale>
                                    <p:animScale>
                                      <p:cBhvr>
                                        <p:cTn id="181" dur="26">
                                          <p:stCondLst>
                                            <p:cond delay="1642"/>
                                          </p:stCondLst>
                                        </p:cTn>
                                        <p:tgtEl>
                                          <p:spTgt spid="48"/>
                                        </p:tgtEl>
                                      </p:cBhvr>
                                      <p:to x="100000" y="90000"/>
                                    </p:animScale>
                                    <p:animScale>
                                      <p:cBhvr>
                                        <p:cTn id="182" dur="166" decel="50000">
                                          <p:stCondLst>
                                            <p:cond delay="1668"/>
                                          </p:stCondLst>
                                        </p:cTn>
                                        <p:tgtEl>
                                          <p:spTgt spid="48"/>
                                        </p:tgtEl>
                                      </p:cBhvr>
                                      <p:to x="100000" y="100000"/>
                                    </p:animScale>
                                    <p:animScale>
                                      <p:cBhvr>
                                        <p:cTn id="183" dur="26">
                                          <p:stCondLst>
                                            <p:cond delay="1808"/>
                                          </p:stCondLst>
                                        </p:cTn>
                                        <p:tgtEl>
                                          <p:spTgt spid="48"/>
                                        </p:tgtEl>
                                      </p:cBhvr>
                                      <p:to x="100000" y="95000"/>
                                    </p:animScale>
                                    <p:animScale>
                                      <p:cBhvr>
                                        <p:cTn id="184" dur="166" decel="50000">
                                          <p:stCondLst>
                                            <p:cond delay="1834"/>
                                          </p:stCondLst>
                                        </p:cTn>
                                        <p:tgtEl>
                                          <p:spTgt spid="48"/>
                                        </p:tgtEl>
                                      </p:cBhvr>
                                      <p:to x="100000" y="100000"/>
                                    </p:animScale>
                                  </p:childTnLst>
                                </p:cTn>
                              </p:par>
                              <p:par>
                                <p:cTn id="185" presetID="26" presetClass="entr" presetSubtype="0" fill="hold" grpId="0" nodeType="withEffect">
                                  <p:stCondLst>
                                    <p:cond delay="0"/>
                                  </p:stCondLst>
                                  <p:childTnLst>
                                    <p:set>
                                      <p:cBhvr>
                                        <p:cTn id="186" dur="1" fill="hold">
                                          <p:stCondLst>
                                            <p:cond delay="0"/>
                                          </p:stCondLst>
                                        </p:cTn>
                                        <p:tgtEl>
                                          <p:spTgt spid="29"/>
                                        </p:tgtEl>
                                        <p:attrNameLst>
                                          <p:attrName>style.visibility</p:attrName>
                                        </p:attrNameLst>
                                      </p:cBhvr>
                                      <p:to>
                                        <p:strVal val="visible"/>
                                      </p:to>
                                    </p:set>
                                    <p:animEffect transition="in" filter="wipe(down)">
                                      <p:cBhvr>
                                        <p:cTn id="187" dur="580">
                                          <p:stCondLst>
                                            <p:cond delay="0"/>
                                          </p:stCondLst>
                                        </p:cTn>
                                        <p:tgtEl>
                                          <p:spTgt spid="29"/>
                                        </p:tgtEl>
                                      </p:cBhvr>
                                    </p:animEffect>
                                    <p:anim calcmode="lin" valueType="num">
                                      <p:cBhvr>
                                        <p:cTn id="188"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89"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90"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191"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192"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193" dur="26">
                                          <p:stCondLst>
                                            <p:cond delay="650"/>
                                          </p:stCondLst>
                                        </p:cTn>
                                        <p:tgtEl>
                                          <p:spTgt spid="29"/>
                                        </p:tgtEl>
                                      </p:cBhvr>
                                      <p:to x="100000" y="60000"/>
                                    </p:animScale>
                                    <p:animScale>
                                      <p:cBhvr>
                                        <p:cTn id="194" dur="166" decel="50000">
                                          <p:stCondLst>
                                            <p:cond delay="676"/>
                                          </p:stCondLst>
                                        </p:cTn>
                                        <p:tgtEl>
                                          <p:spTgt spid="29"/>
                                        </p:tgtEl>
                                      </p:cBhvr>
                                      <p:to x="100000" y="100000"/>
                                    </p:animScale>
                                    <p:animScale>
                                      <p:cBhvr>
                                        <p:cTn id="195" dur="26">
                                          <p:stCondLst>
                                            <p:cond delay="1312"/>
                                          </p:stCondLst>
                                        </p:cTn>
                                        <p:tgtEl>
                                          <p:spTgt spid="29"/>
                                        </p:tgtEl>
                                      </p:cBhvr>
                                      <p:to x="100000" y="80000"/>
                                    </p:animScale>
                                    <p:animScale>
                                      <p:cBhvr>
                                        <p:cTn id="196" dur="166" decel="50000">
                                          <p:stCondLst>
                                            <p:cond delay="1338"/>
                                          </p:stCondLst>
                                        </p:cTn>
                                        <p:tgtEl>
                                          <p:spTgt spid="29"/>
                                        </p:tgtEl>
                                      </p:cBhvr>
                                      <p:to x="100000" y="100000"/>
                                    </p:animScale>
                                    <p:animScale>
                                      <p:cBhvr>
                                        <p:cTn id="197" dur="26">
                                          <p:stCondLst>
                                            <p:cond delay="1642"/>
                                          </p:stCondLst>
                                        </p:cTn>
                                        <p:tgtEl>
                                          <p:spTgt spid="29"/>
                                        </p:tgtEl>
                                      </p:cBhvr>
                                      <p:to x="100000" y="90000"/>
                                    </p:animScale>
                                    <p:animScale>
                                      <p:cBhvr>
                                        <p:cTn id="198" dur="166" decel="50000">
                                          <p:stCondLst>
                                            <p:cond delay="1668"/>
                                          </p:stCondLst>
                                        </p:cTn>
                                        <p:tgtEl>
                                          <p:spTgt spid="29"/>
                                        </p:tgtEl>
                                      </p:cBhvr>
                                      <p:to x="100000" y="100000"/>
                                    </p:animScale>
                                    <p:animScale>
                                      <p:cBhvr>
                                        <p:cTn id="199" dur="26">
                                          <p:stCondLst>
                                            <p:cond delay="1808"/>
                                          </p:stCondLst>
                                        </p:cTn>
                                        <p:tgtEl>
                                          <p:spTgt spid="29"/>
                                        </p:tgtEl>
                                      </p:cBhvr>
                                      <p:to x="100000" y="95000"/>
                                    </p:animScale>
                                    <p:animScale>
                                      <p:cBhvr>
                                        <p:cTn id="200" dur="166" decel="50000">
                                          <p:stCondLst>
                                            <p:cond delay="1834"/>
                                          </p:stCondLst>
                                        </p:cTn>
                                        <p:tgtEl>
                                          <p:spTgt spid="29"/>
                                        </p:tgtEl>
                                      </p:cBhvr>
                                      <p:to x="100000" y="100000"/>
                                    </p:animScale>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nodeType="clickEffect">
                                  <p:stCondLst>
                                    <p:cond delay="0"/>
                                  </p:stCondLst>
                                  <p:childTnLst>
                                    <p:set>
                                      <p:cBhvr>
                                        <p:cTn id="204" dur="1" fill="hold">
                                          <p:stCondLst>
                                            <p:cond delay="0"/>
                                          </p:stCondLst>
                                        </p:cTn>
                                        <p:tgtEl>
                                          <p:spTgt spid="30"/>
                                        </p:tgtEl>
                                        <p:attrNameLst>
                                          <p:attrName>style.visibility</p:attrName>
                                        </p:attrNameLst>
                                      </p:cBhvr>
                                      <p:to>
                                        <p:strVal val="visible"/>
                                      </p:to>
                                    </p:set>
                                    <p:anim calcmode="lin" valueType="num">
                                      <p:cBhvr additive="base">
                                        <p:cTn id="205" dur="500" fill="hold"/>
                                        <p:tgtEl>
                                          <p:spTgt spid="30"/>
                                        </p:tgtEl>
                                        <p:attrNameLst>
                                          <p:attrName>ppt_x</p:attrName>
                                        </p:attrNameLst>
                                      </p:cBhvr>
                                      <p:tavLst>
                                        <p:tav tm="0">
                                          <p:val>
                                            <p:strVal val="#ppt_x"/>
                                          </p:val>
                                        </p:tav>
                                        <p:tav tm="100000">
                                          <p:val>
                                            <p:strVal val="#ppt_x"/>
                                          </p:val>
                                        </p:tav>
                                      </p:tavLst>
                                    </p:anim>
                                    <p:anim calcmode="lin" valueType="num">
                                      <p:cBhvr additive="base">
                                        <p:cTn id="206" dur="500" fill="hold"/>
                                        <p:tgtEl>
                                          <p:spTgt spid="30"/>
                                        </p:tgtEl>
                                        <p:attrNameLst>
                                          <p:attrName>ppt_y</p:attrName>
                                        </p:attrNameLst>
                                      </p:cBhvr>
                                      <p:tavLst>
                                        <p:tav tm="0">
                                          <p:val>
                                            <p:strVal val="1+#ppt_h/2"/>
                                          </p:val>
                                        </p:tav>
                                        <p:tav tm="100000">
                                          <p:val>
                                            <p:strVal val="#ppt_y"/>
                                          </p:val>
                                        </p:tav>
                                      </p:tavLst>
                                    </p:anim>
                                  </p:childTnLst>
                                </p:cTn>
                              </p:par>
                              <p:par>
                                <p:cTn id="207" presetID="2" presetClass="entr" presetSubtype="4" fill="hold" grpId="0" nodeType="withEffect">
                                  <p:stCondLst>
                                    <p:cond delay="0"/>
                                  </p:stCondLst>
                                  <p:childTnLst>
                                    <p:set>
                                      <p:cBhvr>
                                        <p:cTn id="208" dur="1" fill="hold">
                                          <p:stCondLst>
                                            <p:cond delay="0"/>
                                          </p:stCondLst>
                                        </p:cTn>
                                        <p:tgtEl>
                                          <p:spTgt spid="33"/>
                                        </p:tgtEl>
                                        <p:attrNameLst>
                                          <p:attrName>style.visibility</p:attrName>
                                        </p:attrNameLst>
                                      </p:cBhvr>
                                      <p:to>
                                        <p:strVal val="visible"/>
                                      </p:to>
                                    </p:set>
                                    <p:anim calcmode="lin" valueType="num">
                                      <p:cBhvr additive="base">
                                        <p:cTn id="209" dur="500" fill="hold"/>
                                        <p:tgtEl>
                                          <p:spTgt spid="33"/>
                                        </p:tgtEl>
                                        <p:attrNameLst>
                                          <p:attrName>ppt_x</p:attrName>
                                        </p:attrNameLst>
                                      </p:cBhvr>
                                      <p:tavLst>
                                        <p:tav tm="0">
                                          <p:val>
                                            <p:strVal val="#ppt_x"/>
                                          </p:val>
                                        </p:tav>
                                        <p:tav tm="100000">
                                          <p:val>
                                            <p:strVal val="#ppt_x"/>
                                          </p:val>
                                        </p:tav>
                                      </p:tavLst>
                                    </p:anim>
                                    <p:anim calcmode="lin" valueType="num">
                                      <p:cBhvr additive="base">
                                        <p:cTn id="21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2" presetClass="entr" presetSubtype="4" fill="hold" grpId="0" nodeType="clickEffect">
                                  <p:stCondLst>
                                    <p:cond delay="0"/>
                                  </p:stCondLst>
                                  <p:childTnLst>
                                    <p:set>
                                      <p:cBhvr>
                                        <p:cTn id="214" dur="1" fill="hold">
                                          <p:stCondLst>
                                            <p:cond delay="0"/>
                                          </p:stCondLst>
                                        </p:cTn>
                                        <p:tgtEl>
                                          <p:spTgt spid="28"/>
                                        </p:tgtEl>
                                        <p:attrNameLst>
                                          <p:attrName>style.visibility</p:attrName>
                                        </p:attrNameLst>
                                      </p:cBhvr>
                                      <p:to>
                                        <p:strVal val="visible"/>
                                      </p:to>
                                    </p:set>
                                    <p:anim calcmode="lin" valueType="num">
                                      <p:cBhvr additive="base">
                                        <p:cTn id="215" dur="500" fill="hold"/>
                                        <p:tgtEl>
                                          <p:spTgt spid="28"/>
                                        </p:tgtEl>
                                        <p:attrNameLst>
                                          <p:attrName>ppt_x</p:attrName>
                                        </p:attrNameLst>
                                      </p:cBhvr>
                                      <p:tavLst>
                                        <p:tav tm="0">
                                          <p:val>
                                            <p:strVal val="#ppt_x"/>
                                          </p:val>
                                        </p:tav>
                                        <p:tav tm="100000">
                                          <p:val>
                                            <p:strVal val="#ppt_x"/>
                                          </p:val>
                                        </p:tav>
                                      </p:tavLst>
                                    </p:anim>
                                    <p:anim calcmode="lin" valueType="num">
                                      <p:cBhvr additive="base">
                                        <p:cTn id="21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10" grpId="0"/>
      <p:bldP spid="20" grpId="0"/>
      <p:bldP spid="21" grpId="0"/>
      <p:bldP spid="22" grpId="0"/>
      <p:bldP spid="23" grpId="0" animBg="1"/>
      <p:bldP spid="24" grpId="0" animBg="1"/>
      <p:bldP spid="25" grpId="0" animBg="1"/>
      <p:bldP spid="26" grpId="0" animBg="1"/>
      <p:bldP spid="27" grpId="0" animBg="1"/>
      <p:bldP spid="28" grpId="0"/>
      <p:bldP spid="29" grpId="0"/>
      <p:bldP spid="31" grpId="0" animBg="1"/>
      <p:bldP spid="32" grpId="0" animBg="1"/>
      <p:bldP spid="33" grpId="0" animBg="1"/>
      <p:bldP spid="34" grpId="0" animBg="1"/>
      <p:bldP spid="35" grpId="0" animBg="1"/>
      <p:bldP spid="37" grpId="0" animBg="1"/>
      <p:bldP spid="38" grpId="0" animBg="1"/>
      <p:bldP spid="39" grpId="0"/>
      <p:bldP spid="40" grpId="0"/>
      <p:bldP spid="41" grpId="0"/>
      <p:bldP spid="42" grpId="0"/>
      <p:bldP spid="43" grpId="0"/>
      <p:bldP spid="44" grpId="0"/>
      <p:bldP spid="45" grpId="0"/>
      <p:bldP spid="46" grpId="0"/>
      <p:bldP spid="47" grpId="0"/>
      <p:bldP spid="4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189581" y="389300"/>
            <a:ext cx="10501675" cy="5965736"/>
          </a:xfrm>
          <a:prstGeom prst="rect">
            <a:avLst/>
          </a:prstGeom>
        </p:spPr>
        <p:txBody>
          <a:bodyPr wrap="square">
            <a:spAutoFit/>
          </a:bodyPr>
          <a:lstStyle/>
          <a:p>
            <a:pPr marR="389255" lvl="1">
              <a:lnSpc>
                <a:spcPct val="100000"/>
              </a:lnSpc>
              <a:spcAft>
                <a:spcPts val="0"/>
              </a:spcAft>
              <a:buSzPts val="1200"/>
              <a:tabLst>
                <a:tab pos="808355" algn="l"/>
              </a:tabLst>
            </a:pPr>
            <a:r>
              <a:rPr lang="en-US" sz="2000" dirty="0" smtClean="0">
                <a:latin typeface="Times New Roman" panose="02020603050405020304" pitchFamily="18" charset="0"/>
                <a:ea typeface="Times New Roman" panose="02020603050405020304" pitchFamily="18" charset="0"/>
              </a:rPr>
              <a:t>1. </a:t>
            </a:r>
            <a:r>
              <a:rPr lang="tr-TR" sz="2000" dirty="0" smtClean="0">
                <a:latin typeface="Times New Roman" panose="02020603050405020304" pitchFamily="18" charset="0"/>
                <a:ea typeface="Times New Roman" panose="02020603050405020304" pitchFamily="18" charset="0"/>
              </a:rPr>
              <a:t>Agar </a:t>
            </a:r>
            <a:r>
              <a:rPr lang="tr-TR" sz="2000" b="1" dirty="0">
                <a:latin typeface="Times New Roman" panose="02020603050405020304" pitchFamily="18" charset="0"/>
                <a:ea typeface="Times New Roman" panose="02020603050405020304" pitchFamily="18" charset="0"/>
              </a:rPr>
              <a:t>[AB]</a:t>
            </a:r>
            <a:r>
              <a:rPr lang="tr-TR" sz="2000" b="1"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4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kesmasi</a:t>
            </a:r>
            <a:r>
              <a:rPr lang="tr-TR" sz="2000" spc="-5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proyeksiyalash</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yo’nalishi</a:t>
            </a:r>
            <a:r>
              <a:rPr lang="tr-TR" sz="2000" spc="-1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[S)</a:t>
            </a:r>
            <a:r>
              <a:rPr lang="tr-TR" sz="2000" dirty="0">
                <a:latin typeface="Times New Roman" panose="02020603050405020304" pitchFamily="18" charset="0"/>
                <a:ea typeface="Times New Roman" panose="02020603050405020304" pitchFamily="18" charset="0"/>
              </a:rPr>
              <a:t>ga</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parallel</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bo’lmasa,</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u</a:t>
            </a:r>
            <a:r>
              <a:rPr lang="tr-TR" sz="2000" spc="-28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holda</a:t>
            </a:r>
            <a:r>
              <a:rPr lang="tr-TR" sz="2000"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[AB]</a:t>
            </a:r>
            <a:r>
              <a:rPr lang="tr-TR" sz="2000" b="1"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4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kesmasi</a:t>
            </a:r>
            <a:r>
              <a:rPr lang="tr-TR" sz="2000" spc="-4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4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a:t>
            </a:r>
            <a:r>
              <a:rPr lang="tr-TR" sz="2000" spc="3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a:t>
            </a:r>
            <a:r>
              <a:rPr lang="tr-TR" sz="2000" b="1" spc="-1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b]</a:t>
            </a:r>
            <a:r>
              <a:rPr lang="tr-TR" sz="2000" b="1"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bo’lib</a:t>
            </a:r>
            <a:r>
              <a:rPr lang="tr-TR" sz="2000"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proyeksiyalanadi.</a:t>
            </a:r>
            <a:endParaRPr lang="ru-RU" sz="2000" dirty="0">
              <a:latin typeface="Times New Roman" panose="02020603050405020304" pitchFamily="18" charset="0"/>
              <a:ea typeface="Times New Roman" panose="02020603050405020304" pitchFamily="18" charset="0"/>
            </a:endParaRPr>
          </a:p>
          <a:p>
            <a:pPr algn="ctr">
              <a:spcBef>
                <a:spcPts val="45"/>
              </a:spcBef>
              <a:spcAft>
                <a:spcPts val="0"/>
              </a:spcAft>
            </a:pPr>
            <a:r>
              <a:rPr lang="tr-TR" sz="2000" dirty="0">
                <a:latin typeface="Times New Roman" panose="02020603050405020304" pitchFamily="18" charset="0"/>
                <a:ea typeface="Times New Roman" panose="02020603050405020304" pitchFamily="18" charset="0"/>
              </a:rPr>
              <a:t> </a:t>
            </a:r>
            <a:r>
              <a:rPr lang="tr-TR" sz="2000" b="1" kern="0" dirty="0" smtClean="0">
                <a:latin typeface="Times New Roman" panose="02020603050405020304" pitchFamily="18" charset="0"/>
                <a:ea typeface="Times New Roman" panose="02020603050405020304" pitchFamily="18" charset="0"/>
              </a:rPr>
              <a:t>[</a:t>
            </a:r>
            <a:r>
              <a:rPr lang="tr-TR" sz="2000" b="1" kern="0" dirty="0">
                <a:latin typeface="Times New Roman" panose="02020603050405020304" pitchFamily="18" charset="0"/>
                <a:ea typeface="Times New Roman" panose="02020603050405020304" pitchFamily="18" charset="0"/>
              </a:rPr>
              <a:t>AB]</a:t>
            </a:r>
            <a:r>
              <a:rPr lang="tr-TR" sz="2000" b="1" kern="0" spc="-5"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a:t>
            </a:r>
            <a:r>
              <a:rPr lang="tr-TR" sz="2000" b="1" kern="0" spc="-15"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[S)</a:t>
            </a:r>
            <a:r>
              <a:rPr lang="tr-TR" sz="2000" b="1" kern="0" spc="-20" dirty="0">
                <a:latin typeface="Times New Roman" panose="02020603050405020304" pitchFamily="18" charset="0"/>
                <a:ea typeface="Times New Roman" panose="02020603050405020304" pitchFamily="18" charset="0"/>
              </a:rPr>
              <a:t> </a:t>
            </a:r>
            <a:r>
              <a:rPr lang="tr-TR" sz="2000" kern="0" dirty="0">
                <a:latin typeface="Symbol" panose="05050102010706020507" pitchFamily="18" charset="2"/>
                <a:ea typeface="Times New Roman" panose="02020603050405020304" pitchFamily="18" charset="0"/>
              </a:rPr>
              <a:t>Þ</a:t>
            </a:r>
            <a:r>
              <a:rPr lang="tr-TR" sz="2000" kern="0" spc="30"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[a</a:t>
            </a:r>
            <a:r>
              <a:rPr lang="tr-TR" sz="2000" b="1" kern="0" spc="-15"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b] </a:t>
            </a:r>
            <a:r>
              <a:rPr lang="tr-TR" sz="2000" kern="0" dirty="0">
                <a:latin typeface="Symbol" panose="05050102010706020507" pitchFamily="18" charset="2"/>
                <a:ea typeface="Times New Roman" panose="02020603050405020304" pitchFamily="18" charset="0"/>
              </a:rPr>
              <a:t>&lt;</a:t>
            </a:r>
            <a:r>
              <a:rPr lang="tr-TR" sz="2000" kern="0"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[AB]</a:t>
            </a:r>
            <a:endParaRPr lang="ru-RU" sz="2000" b="1" kern="0" dirty="0">
              <a:latin typeface="Times New Roman" panose="02020603050405020304" pitchFamily="18" charset="0"/>
              <a:ea typeface="Times New Roman" panose="02020603050405020304" pitchFamily="18" charset="0"/>
            </a:endParaRPr>
          </a:p>
          <a:p>
            <a:pPr>
              <a:spcBef>
                <a:spcPts val="5"/>
              </a:spcBef>
              <a:spcAft>
                <a:spcPts val="0"/>
              </a:spcAft>
            </a:pPr>
            <a:r>
              <a:rPr lang="tr-TR" sz="2000" b="1" dirty="0">
                <a:latin typeface="Times New Roman" panose="02020603050405020304" pitchFamily="18" charset="0"/>
                <a:ea typeface="Times New Roman" panose="02020603050405020304" pitchFamily="18" charset="0"/>
              </a:rPr>
              <a:t> </a:t>
            </a:r>
            <a:r>
              <a:rPr lang="en-US" sz="2000" dirty="0" smtClean="0">
                <a:latin typeface="Times New Roman" panose="02020603050405020304" pitchFamily="18" charset="0"/>
                <a:ea typeface="Times New Roman" panose="02020603050405020304" pitchFamily="18" charset="0"/>
              </a:rPr>
              <a:t>2. </a:t>
            </a:r>
            <a:r>
              <a:rPr lang="tr-TR" sz="2000" dirty="0" smtClean="0">
                <a:latin typeface="Times New Roman" panose="02020603050405020304" pitchFamily="18" charset="0"/>
                <a:ea typeface="Times New Roman" panose="02020603050405020304" pitchFamily="18" charset="0"/>
              </a:rPr>
              <a:t>Agar </a:t>
            </a:r>
            <a:r>
              <a:rPr lang="tr-TR" sz="2000" b="1" dirty="0">
                <a:latin typeface="Times New Roman" panose="02020603050405020304" pitchFamily="18" charset="0"/>
                <a:ea typeface="Times New Roman" panose="02020603050405020304" pitchFamily="18" charset="0"/>
              </a:rPr>
              <a:t>[CD] </a:t>
            </a:r>
            <a:r>
              <a:rPr lang="tr-TR" sz="2000" dirty="0">
                <a:latin typeface="Times New Roman" panose="02020603050405020304" pitchFamily="18" charset="0"/>
                <a:ea typeface="Times New Roman" panose="02020603050405020304" pitchFamily="18" charset="0"/>
              </a:rPr>
              <a:t>to’g’ri chiziq kesmasi proyeksiyalash yo’nalishi </a:t>
            </a:r>
            <a:r>
              <a:rPr lang="tr-TR" sz="2000" b="1" dirty="0">
                <a:latin typeface="Times New Roman" panose="02020603050405020304" pitchFamily="18" charset="0"/>
                <a:ea typeface="Times New Roman" panose="02020603050405020304" pitchFamily="18" charset="0"/>
              </a:rPr>
              <a:t>[S)</a:t>
            </a:r>
            <a:r>
              <a:rPr lang="tr-TR" sz="2000" dirty="0">
                <a:latin typeface="Times New Roman" panose="02020603050405020304" pitchFamily="18" charset="0"/>
                <a:ea typeface="Times New Roman" panose="02020603050405020304" pitchFamily="18" charset="0"/>
              </a:rPr>
              <a:t>ga parallel bo’lsa, u</a:t>
            </a:r>
            <a:r>
              <a:rPr lang="tr-TR" sz="2000" spc="-28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holda</a:t>
            </a:r>
            <a:r>
              <a:rPr lang="tr-TR" sz="2000"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[CD]</a:t>
            </a:r>
            <a:r>
              <a:rPr lang="tr-TR" sz="2000" b="1"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4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kesmasi</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nuqta</a:t>
            </a:r>
            <a:r>
              <a:rPr lang="tr-TR" sz="2000" spc="2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[c</a:t>
            </a:r>
            <a:r>
              <a:rPr lang="tr-TR" sz="2000" dirty="0">
                <a:latin typeface="Symbol" panose="05050102010706020507" pitchFamily="18" charset="2"/>
                <a:ea typeface="Times New Roman" panose="02020603050405020304" pitchFamily="18" charset="0"/>
              </a:rPr>
              <a:t>º</a:t>
            </a:r>
            <a:r>
              <a:rPr lang="tr-TR" sz="2000" b="1" dirty="0">
                <a:latin typeface="Times New Roman" panose="02020603050405020304" pitchFamily="18" charset="0"/>
                <a:ea typeface="Times New Roman" panose="02020603050405020304" pitchFamily="18" charset="0"/>
              </a:rPr>
              <a:t>d]</a:t>
            </a:r>
            <a:r>
              <a:rPr lang="tr-TR" sz="2000" b="1"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bo’lib</a:t>
            </a:r>
            <a:r>
              <a:rPr lang="tr-TR" sz="2000" spc="-4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proyeksiyalanadi.</a:t>
            </a:r>
            <a:endParaRPr lang="ru-RU" sz="2000" dirty="0">
              <a:latin typeface="Times New Roman" panose="02020603050405020304" pitchFamily="18" charset="0"/>
              <a:ea typeface="Times New Roman" panose="02020603050405020304" pitchFamily="18" charset="0"/>
            </a:endParaRPr>
          </a:p>
          <a:p>
            <a:pPr>
              <a:spcBef>
                <a:spcPts val="55"/>
              </a:spcBef>
              <a:spcAft>
                <a:spcPts val="0"/>
              </a:spcAft>
            </a:pPr>
            <a:r>
              <a:rPr lang="tr-TR" sz="2000" dirty="0">
                <a:latin typeface="Times New Roman" panose="02020603050405020304" pitchFamily="18" charset="0"/>
                <a:ea typeface="Times New Roman" panose="02020603050405020304" pitchFamily="18" charset="0"/>
              </a:rPr>
              <a:t> </a:t>
            </a:r>
            <a:endParaRPr lang="ru-RU" sz="2000" dirty="0">
              <a:latin typeface="Times New Roman" panose="02020603050405020304" pitchFamily="18" charset="0"/>
              <a:ea typeface="Times New Roman" panose="02020603050405020304" pitchFamily="18" charset="0"/>
            </a:endParaRPr>
          </a:p>
          <a:p>
            <a:pPr marL="71120" algn="ctr">
              <a:spcAft>
                <a:spcPts val="0"/>
              </a:spcAft>
            </a:pPr>
            <a:r>
              <a:rPr lang="tr-TR" sz="2000" b="1" kern="0" dirty="0">
                <a:latin typeface="Times New Roman" panose="02020603050405020304" pitchFamily="18" charset="0"/>
                <a:ea typeface="Times New Roman" panose="02020603050405020304" pitchFamily="18" charset="0"/>
              </a:rPr>
              <a:t>[CD]</a:t>
            </a:r>
            <a:r>
              <a:rPr lang="tr-TR" sz="2000" b="1" kern="0" spc="5"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a:t>
            </a:r>
            <a:r>
              <a:rPr lang="tr-TR" sz="2000" b="1" kern="0" spc="-20"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[S)</a:t>
            </a:r>
            <a:r>
              <a:rPr lang="tr-TR" sz="2000" b="1" kern="0" spc="-25" dirty="0">
                <a:latin typeface="Times New Roman" panose="02020603050405020304" pitchFamily="18" charset="0"/>
                <a:ea typeface="Times New Roman" panose="02020603050405020304" pitchFamily="18" charset="0"/>
              </a:rPr>
              <a:t> </a:t>
            </a:r>
            <a:r>
              <a:rPr lang="tr-TR" sz="2000" kern="0" dirty="0">
                <a:latin typeface="Symbol" panose="05050102010706020507" pitchFamily="18" charset="2"/>
                <a:ea typeface="Times New Roman" panose="02020603050405020304" pitchFamily="18" charset="0"/>
              </a:rPr>
              <a:t>Þ</a:t>
            </a:r>
            <a:r>
              <a:rPr lang="tr-TR" sz="2000" kern="0" spc="-30"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[c</a:t>
            </a:r>
            <a:r>
              <a:rPr lang="tr-TR" sz="2000" kern="0" dirty="0">
                <a:latin typeface="Symbol" panose="05050102010706020507" pitchFamily="18" charset="2"/>
                <a:ea typeface="Times New Roman" panose="02020603050405020304" pitchFamily="18" charset="0"/>
              </a:rPr>
              <a:t>º</a:t>
            </a:r>
            <a:r>
              <a:rPr lang="tr-TR" sz="2000" b="1" kern="0" dirty="0">
                <a:latin typeface="Times New Roman" panose="02020603050405020304" pitchFamily="18" charset="0"/>
                <a:ea typeface="Times New Roman" panose="02020603050405020304" pitchFamily="18" charset="0"/>
              </a:rPr>
              <a:t>d]</a:t>
            </a:r>
            <a:endParaRPr lang="ru-RU" sz="2000" b="1" kern="0" dirty="0">
              <a:latin typeface="Times New Roman" panose="02020603050405020304" pitchFamily="18" charset="0"/>
              <a:ea typeface="Times New Roman" panose="02020603050405020304" pitchFamily="18" charset="0"/>
            </a:endParaRPr>
          </a:p>
          <a:p>
            <a:pPr>
              <a:spcBef>
                <a:spcPts val="15"/>
              </a:spcBef>
              <a:spcAft>
                <a:spcPts val="0"/>
              </a:spcAft>
            </a:pPr>
            <a:r>
              <a:rPr lang="tr-TR" sz="2000" b="1" dirty="0">
                <a:latin typeface="Times New Roman" panose="02020603050405020304" pitchFamily="18" charset="0"/>
                <a:ea typeface="Times New Roman" panose="02020603050405020304" pitchFamily="18" charset="0"/>
              </a:rPr>
              <a:t> </a:t>
            </a:r>
            <a:r>
              <a:rPr lang="en-US" sz="2000" dirty="0" smtClean="0">
                <a:latin typeface="Times New Roman" panose="02020603050405020304" pitchFamily="18" charset="0"/>
                <a:ea typeface="Times New Roman" panose="02020603050405020304" pitchFamily="18" charset="0"/>
              </a:rPr>
              <a:t>3. </a:t>
            </a:r>
            <a:r>
              <a:rPr lang="tr-TR" sz="2000" dirty="0" smtClean="0">
                <a:latin typeface="Times New Roman" panose="02020603050405020304" pitchFamily="18" charset="0"/>
                <a:ea typeface="Times New Roman" panose="02020603050405020304" pitchFamily="18" charset="0"/>
              </a:rPr>
              <a:t>Agar </a:t>
            </a:r>
            <a:r>
              <a:rPr lang="tr-TR" sz="2000" dirty="0">
                <a:latin typeface="Times New Roman" panose="02020603050405020304" pitchFamily="18" charset="0"/>
                <a:ea typeface="Times New Roman" panose="02020603050405020304" pitchFamily="18" charset="0"/>
              </a:rPr>
              <a:t>to’g’ri chiziq </a:t>
            </a:r>
            <a:r>
              <a:rPr lang="tr-TR" sz="2000" b="1" dirty="0">
                <a:latin typeface="Times New Roman" panose="02020603050405020304" pitchFamily="18" charset="0"/>
                <a:ea typeface="Times New Roman" panose="02020603050405020304" pitchFamily="18" charset="0"/>
              </a:rPr>
              <a:t>[EF] </a:t>
            </a:r>
            <a:r>
              <a:rPr lang="tr-TR" sz="2000" dirty="0">
                <a:latin typeface="Times New Roman" panose="02020603050405020304" pitchFamily="18" charset="0"/>
                <a:ea typeface="Times New Roman" panose="02020603050405020304" pitchFamily="18" charset="0"/>
              </a:rPr>
              <a:t>proyeksiyalar tekisligi </a:t>
            </a:r>
            <a:r>
              <a:rPr lang="tr-TR" sz="2000" b="1" dirty="0">
                <a:latin typeface="Times New Roman" panose="02020603050405020304" pitchFamily="18" charset="0"/>
                <a:ea typeface="Times New Roman" panose="02020603050405020304" pitchFamily="18" charset="0"/>
              </a:rPr>
              <a:t>H </a:t>
            </a:r>
            <a:r>
              <a:rPr lang="tr-TR" sz="2000" dirty="0">
                <a:latin typeface="Times New Roman" panose="02020603050405020304" pitchFamily="18" charset="0"/>
                <a:ea typeface="Times New Roman" panose="02020603050405020304" pitchFamily="18" charset="0"/>
              </a:rPr>
              <a:t>ga parallel bo’lsa, u holda </a:t>
            </a:r>
            <a:r>
              <a:rPr lang="tr-TR" sz="2000" b="1" dirty="0">
                <a:latin typeface="Times New Roman" panose="02020603050405020304" pitchFamily="18" charset="0"/>
                <a:ea typeface="Times New Roman" panose="02020603050405020304" pitchFamily="18" charset="0"/>
              </a:rPr>
              <a:t>[EF] </a:t>
            </a:r>
            <a:r>
              <a:rPr lang="tr-TR" sz="2000" dirty="0">
                <a:latin typeface="Times New Roman" panose="02020603050405020304" pitchFamily="18" charset="0"/>
                <a:ea typeface="Times New Roman" panose="02020603050405020304" pitchFamily="18" charset="0"/>
              </a:rPr>
              <a:t>to’g’ri</a:t>
            </a:r>
            <a:r>
              <a:rPr lang="tr-TR" sz="2000" spc="-28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kesmasining</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proyeksiyasi</a:t>
            </a:r>
            <a:r>
              <a:rPr lang="tr-TR" sz="2000" spc="-2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[e f]</a:t>
            </a:r>
            <a:r>
              <a:rPr lang="tr-TR" sz="2000" b="1"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xaqaqiy</a:t>
            </a:r>
            <a:r>
              <a:rPr lang="tr-TR" sz="2000" spc="-4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kattaligiga</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teng</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bo’ladi,</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ya’ni</a:t>
            </a:r>
            <a:endParaRPr lang="ru-RU" sz="2000" dirty="0">
              <a:latin typeface="Times New Roman" panose="02020603050405020304" pitchFamily="18" charset="0"/>
              <a:ea typeface="Times New Roman" panose="02020603050405020304" pitchFamily="18" charset="0"/>
            </a:endParaRPr>
          </a:p>
          <a:p>
            <a:pPr>
              <a:spcBef>
                <a:spcPts val="30"/>
              </a:spcBef>
              <a:spcAft>
                <a:spcPts val="0"/>
              </a:spcAft>
            </a:pPr>
            <a:r>
              <a:rPr lang="tr-TR" sz="2000" dirty="0">
                <a:latin typeface="Times New Roman" panose="02020603050405020304" pitchFamily="18" charset="0"/>
                <a:ea typeface="Times New Roman" panose="02020603050405020304" pitchFamily="18" charset="0"/>
              </a:rPr>
              <a:t> </a:t>
            </a:r>
            <a:endParaRPr lang="ru-RU" sz="2000" dirty="0">
              <a:latin typeface="Times New Roman" panose="02020603050405020304" pitchFamily="18" charset="0"/>
              <a:ea typeface="Times New Roman" panose="02020603050405020304" pitchFamily="18" charset="0"/>
            </a:endParaRPr>
          </a:p>
          <a:p>
            <a:pPr marL="69850" algn="ctr">
              <a:spcAft>
                <a:spcPts val="0"/>
              </a:spcAft>
            </a:pPr>
            <a:r>
              <a:rPr lang="tr-TR" sz="2000" b="1" kern="0" dirty="0">
                <a:latin typeface="Times New Roman" panose="02020603050405020304" pitchFamily="18" charset="0"/>
                <a:ea typeface="Times New Roman" panose="02020603050405020304" pitchFamily="18" charset="0"/>
              </a:rPr>
              <a:t>[EF]</a:t>
            </a:r>
            <a:r>
              <a:rPr lang="tr-TR" sz="2000" b="1" kern="0" spc="5"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a:t>
            </a:r>
            <a:r>
              <a:rPr lang="tr-TR" sz="2000" b="1" kern="0" spc="5"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H</a:t>
            </a:r>
            <a:r>
              <a:rPr lang="tr-TR" sz="2000" b="1" kern="0" spc="-10" dirty="0">
                <a:latin typeface="Times New Roman" panose="02020603050405020304" pitchFamily="18" charset="0"/>
                <a:ea typeface="Times New Roman" panose="02020603050405020304" pitchFamily="18" charset="0"/>
              </a:rPr>
              <a:t> </a:t>
            </a:r>
            <a:r>
              <a:rPr lang="tr-TR" sz="2000" kern="0" dirty="0">
                <a:latin typeface="Symbol" panose="05050102010706020507" pitchFamily="18" charset="2"/>
                <a:ea typeface="Times New Roman" panose="02020603050405020304" pitchFamily="18" charset="0"/>
              </a:rPr>
              <a:t>Þ</a:t>
            </a:r>
            <a:r>
              <a:rPr lang="tr-TR" sz="2000" kern="0" spc="-5"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[e f]</a:t>
            </a:r>
            <a:r>
              <a:rPr lang="tr-TR" sz="2000" b="1" kern="0" spc="10"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a:t>
            </a:r>
            <a:r>
              <a:rPr lang="tr-TR" sz="2000" b="1" kern="0" spc="-10"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a:t>
            </a:r>
            <a:r>
              <a:rPr lang="tr-TR" sz="2000" b="1" kern="0" spc="-20"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EF</a:t>
            </a:r>
            <a:r>
              <a:rPr lang="tr-TR" sz="2000" b="1" kern="0" spc="-10"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a:t>
            </a:r>
            <a:endParaRPr lang="ru-RU" sz="2000" b="1" kern="0" dirty="0">
              <a:latin typeface="Times New Roman" panose="02020603050405020304" pitchFamily="18" charset="0"/>
              <a:ea typeface="Times New Roman" panose="02020603050405020304" pitchFamily="18" charset="0"/>
            </a:endParaRPr>
          </a:p>
          <a:p>
            <a:pPr>
              <a:spcBef>
                <a:spcPts val="50"/>
              </a:spcBef>
              <a:spcAft>
                <a:spcPts val="0"/>
              </a:spcAft>
            </a:pPr>
            <a:r>
              <a:rPr lang="tr-TR" sz="2000" b="1" dirty="0">
                <a:latin typeface="Times New Roman" panose="02020603050405020304" pitchFamily="18" charset="0"/>
                <a:ea typeface="Times New Roman" panose="02020603050405020304" pitchFamily="18" charset="0"/>
              </a:rPr>
              <a:t> </a:t>
            </a:r>
            <a:r>
              <a:rPr lang="en-US" sz="2000" b="1" dirty="0" smtClean="0">
                <a:latin typeface="Times New Roman" panose="02020603050405020304" pitchFamily="18" charset="0"/>
                <a:ea typeface="Times New Roman" panose="02020603050405020304" pitchFamily="18" charset="0"/>
              </a:rPr>
              <a:t>4. </a:t>
            </a:r>
            <a:r>
              <a:rPr lang="tr-TR" sz="2000" dirty="0" smtClean="0">
                <a:latin typeface="Times New Roman" panose="02020603050405020304" pitchFamily="18" charset="0"/>
                <a:ea typeface="Times New Roman" panose="02020603050405020304" pitchFamily="18" charset="0"/>
              </a:rPr>
              <a:t>Har</a:t>
            </a:r>
            <a:r>
              <a:rPr lang="tr-TR" sz="2000" spc="-5" dirty="0" smtClean="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qanday</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istalgan</a:t>
            </a:r>
            <a:r>
              <a:rPr lang="tr-TR" sz="2000" spc="-1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K</a:t>
            </a:r>
            <a:r>
              <a:rPr lang="tr-TR" sz="2000" b="1"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nuqta</a:t>
            </a:r>
            <a:r>
              <a:rPr lang="tr-TR" sz="2000" spc="-5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5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kesmasida</a:t>
            </a:r>
            <a:r>
              <a:rPr lang="tr-TR" sz="2000"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[AB]</a:t>
            </a:r>
            <a:r>
              <a:rPr lang="tr-TR" sz="2000" b="1"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yotsa,</a:t>
            </a:r>
            <a:r>
              <a:rPr lang="tr-TR" sz="2000"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u</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holda </a:t>
            </a:r>
            <a:r>
              <a:rPr lang="tr-TR" sz="2000" b="1" dirty="0">
                <a:latin typeface="Times New Roman" panose="02020603050405020304" pitchFamily="18" charset="0"/>
                <a:ea typeface="Times New Roman" panose="02020603050405020304" pitchFamily="18" charset="0"/>
              </a:rPr>
              <a:t>K</a:t>
            </a:r>
            <a:r>
              <a:rPr lang="tr-TR" sz="2000" b="1"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nuqtaning</a:t>
            </a:r>
            <a:r>
              <a:rPr lang="tr-TR" sz="2000" spc="-28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proyeksiyasi</a:t>
            </a:r>
            <a:r>
              <a:rPr lang="tr-TR" sz="2000"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ham</a:t>
            </a:r>
            <a:r>
              <a:rPr lang="tr-TR" sz="2000"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3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kesmasining</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proyeksiyasida</a:t>
            </a:r>
            <a:r>
              <a:rPr lang="tr-TR" sz="2000" spc="6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yotadi.</a:t>
            </a:r>
            <a:endParaRPr lang="ru-RU" sz="2000" dirty="0">
              <a:latin typeface="Times New Roman" panose="02020603050405020304" pitchFamily="18" charset="0"/>
              <a:ea typeface="Times New Roman" panose="02020603050405020304" pitchFamily="18" charset="0"/>
            </a:endParaRPr>
          </a:p>
          <a:p>
            <a:pPr>
              <a:spcBef>
                <a:spcPts val="35"/>
              </a:spcBef>
              <a:spcAft>
                <a:spcPts val="0"/>
              </a:spcAft>
            </a:pPr>
            <a:r>
              <a:rPr lang="tr-TR" sz="2000" dirty="0">
                <a:latin typeface="Times New Roman" panose="02020603050405020304" pitchFamily="18" charset="0"/>
                <a:ea typeface="Times New Roman" panose="02020603050405020304" pitchFamily="18" charset="0"/>
              </a:rPr>
              <a:t> </a:t>
            </a:r>
            <a:endParaRPr lang="ru-RU" sz="2000" dirty="0">
              <a:latin typeface="Times New Roman" panose="02020603050405020304" pitchFamily="18" charset="0"/>
              <a:ea typeface="Times New Roman" panose="02020603050405020304" pitchFamily="18" charset="0"/>
            </a:endParaRPr>
          </a:p>
          <a:p>
            <a:pPr marL="69850" algn="ctr">
              <a:spcAft>
                <a:spcPts val="0"/>
              </a:spcAft>
            </a:pPr>
            <a:r>
              <a:rPr lang="tr-TR" sz="2000" dirty="0">
                <a:latin typeface="Symbol" panose="05050102010706020507" pitchFamily="18" charset="2"/>
                <a:ea typeface="Times New Roman" panose="02020603050405020304" pitchFamily="18" charset="0"/>
              </a:rPr>
              <a:t>"</a:t>
            </a:r>
            <a:r>
              <a:rPr lang="tr-TR" sz="2000" b="1" dirty="0">
                <a:latin typeface="Times New Roman" panose="02020603050405020304" pitchFamily="18" charset="0"/>
                <a:ea typeface="Times New Roman" panose="02020603050405020304" pitchFamily="18" charset="0"/>
              </a:rPr>
              <a:t>(</a:t>
            </a:r>
            <a:r>
              <a:rPr lang="tr-TR" sz="2000" dirty="0">
                <a:latin typeface="Symbol" panose="05050102010706020507" pitchFamily="18" charset="2"/>
                <a:ea typeface="Times New Roman" panose="02020603050405020304" pitchFamily="18" charset="0"/>
              </a:rPr>
              <a:t>·</a:t>
            </a:r>
            <a:r>
              <a:rPr lang="tr-TR" sz="2000" b="1" dirty="0">
                <a:latin typeface="Times New Roman" panose="02020603050405020304" pitchFamily="18" charset="0"/>
                <a:ea typeface="Times New Roman" panose="02020603050405020304" pitchFamily="18" charset="0"/>
              </a:rPr>
              <a:t>)K</a:t>
            </a:r>
            <a:r>
              <a:rPr lang="tr-TR" sz="2000" b="1" spc="5" dirty="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Î</a:t>
            </a:r>
            <a:r>
              <a:rPr lang="tr-TR" sz="2000"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[AB]</a:t>
            </a:r>
            <a:r>
              <a:rPr lang="tr-TR" sz="2000" b="1" spc="-5" dirty="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Þ</a:t>
            </a:r>
            <a:r>
              <a:rPr lang="tr-TR" sz="2000"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t>
            </a:r>
            <a:r>
              <a:rPr lang="tr-TR" sz="2000" dirty="0">
                <a:latin typeface="Symbol" panose="05050102010706020507" pitchFamily="18" charset="2"/>
                <a:ea typeface="Times New Roman" panose="02020603050405020304" pitchFamily="18" charset="0"/>
              </a:rPr>
              <a:t>·</a:t>
            </a:r>
            <a:r>
              <a:rPr lang="tr-TR" sz="2000" b="1" dirty="0">
                <a:latin typeface="Times New Roman" panose="02020603050405020304" pitchFamily="18" charset="0"/>
                <a:ea typeface="Times New Roman" panose="02020603050405020304" pitchFamily="18" charset="0"/>
              </a:rPr>
              <a:t>)k</a:t>
            </a:r>
            <a:r>
              <a:rPr lang="tr-TR" sz="2000" b="1" spc="-10" dirty="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Î</a:t>
            </a:r>
            <a:r>
              <a:rPr lang="tr-TR" sz="2000"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a:t>
            </a:r>
            <a:r>
              <a:rPr lang="tr-TR" sz="2000" b="1" spc="-2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b]</a:t>
            </a:r>
            <a:endParaRPr lang="ru-RU" sz="2000" dirty="0">
              <a:latin typeface="Times New Roman" panose="02020603050405020304" pitchFamily="18" charset="0"/>
              <a:ea typeface="Times New Roman" panose="02020603050405020304" pitchFamily="18" charset="0"/>
            </a:endParaRPr>
          </a:p>
          <a:p>
            <a:pPr>
              <a:spcBef>
                <a:spcPts val="5"/>
              </a:spcBef>
              <a:spcAft>
                <a:spcPts val="0"/>
              </a:spcAft>
            </a:pPr>
            <a:r>
              <a:rPr lang="tr-TR" sz="2000" b="1" dirty="0">
                <a:latin typeface="Times New Roman" panose="02020603050405020304" pitchFamily="18" charset="0"/>
                <a:ea typeface="Times New Roman" panose="02020603050405020304" pitchFamily="18" charset="0"/>
              </a:rPr>
              <a:t> </a:t>
            </a:r>
            <a:endParaRPr lang="ru-RU" sz="2000" dirty="0">
              <a:latin typeface="Times New Roman" panose="02020603050405020304" pitchFamily="18" charset="0"/>
              <a:ea typeface="Times New Roman" panose="02020603050405020304" pitchFamily="18" charset="0"/>
            </a:endParaRPr>
          </a:p>
          <a:p>
            <a:pPr lvl="1">
              <a:spcAft>
                <a:spcPts val="0"/>
              </a:spcAft>
              <a:buSzPts val="1200"/>
              <a:tabLst>
                <a:tab pos="789940" algn="l"/>
              </a:tabLst>
            </a:pPr>
            <a:r>
              <a:rPr lang="en-US" sz="2000" dirty="0" smtClean="0">
                <a:latin typeface="Times New Roman" panose="02020603050405020304" pitchFamily="18" charset="0"/>
                <a:ea typeface="Times New Roman" panose="02020603050405020304" pitchFamily="18" charset="0"/>
              </a:rPr>
              <a:t>5. </a:t>
            </a:r>
            <a:r>
              <a:rPr lang="tr-TR" sz="2000" dirty="0" smtClean="0">
                <a:latin typeface="Times New Roman" panose="02020603050405020304" pitchFamily="18" charset="0"/>
                <a:ea typeface="Times New Roman" panose="02020603050405020304" pitchFamily="18" charset="0"/>
              </a:rPr>
              <a:t>Kesmalarning</a:t>
            </a:r>
            <a:r>
              <a:rPr lang="tr-TR" sz="2000" spc="-5" dirty="0" smtClean="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nisbati</a:t>
            </a:r>
            <a:r>
              <a:rPr lang="tr-TR" sz="2000" spc="-5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proyeksiyalar</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nisbatiga</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teng</a:t>
            </a:r>
            <a:r>
              <a:rPr lang="tr-TR" sz="2000" spc="-5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bo’ladi.</a:t>
            </a:r>
            <a:endParaRPr lang="ru-RU" sz="2000" dirty="0">
              <a:latin typeface="Times New Roman" panose="02020603050405020304" pitchFamily="18" charset="0"/>
              <a:ea typeface="Times New Roman" panose="02020603050405020304" pitchFamily="18" charset="0"/>
            </a:endParaRPr>
          </a:p>
          <a:p>
            <a:pPr>
              <a:spcBef>
                <a:spcPts val="45"/>
              </a:spcBef>
              <a:spcAft>
                <a:spcPts val="0"/>
              </a:spcAft>
            </a:pPr>
            <a:r>
              <a:rPr lang="tr-TR" sz="2000" dirty="0">
                <a:latin typeface="Times New Roman" panose="02020603050405020304" pitchFamily="18" charset="0"/>
                <a:ea typeface="Times New Roman" panose="02020603050405020304" pitchFamily="18" charset="0"/>
              </a:rPr>
              <a:t> </a:t>
            </a:r>
            <a:endParaRPr lang="ru-RU" sz="2000" dirty="0">
              <a:latin typeface="Times New Roman" panose="02020603050405020304" pitchFamily="18" charset="0"/>
              <a:ea typeface="Times New Roman" panose="02020603050405020304" pitchFamily="18" charset="0"/>
            </a:endParaRPr>
          </a:p>
          <a:p>
            <a:pPr marL="276860" marR="1911985" algn="ctr">
              <a:spcBef>
                <a:spcPts val="5"/>
              </a:spcBef>
              <a:spcAft>
                <a:spcPts val="0"/>
              </a:spcAft>
            </a:pPr>
            <a:r>
              <a:rPr lang="en-US" sz="2000" b="1" kern="0" dirty="0" smtClean="0">
                <a:latin typeface="Times New Roman" panose="02020603050405020304" pitchFamily="18" charset="0"/>
                <a:ea typeface="Times New Roman" panose="02020603050405020304" pitchFamily="18" charset="0"/>
              </a:rPr>
              <a:t>                               </a:t>
            </a:r>
            <a:r>
              <a:rPr lang="tr-TR" sz="2000" b="1" kern="0" dirty="0" smtClean="0">
                <a:latin typeface="Times New Roman" panose="02020603050405020304" pitchFamily="18" charset="0"/>
                <a:ea typeface="Times New Roman" panose="02020603050405020304" pitchFamily="18" charset="0"/>
              </a:rPr>
              <a:t>[</a:t>
            </a:r>
            <a:r>
              <a:rPr lang="tr-TR" sz="2000" b="1" kern="0" dirty="0">
                <a:latin typeface="Times New Roman" panose="02020603050405020304" pitchFamily="18" charset="0"/>
                <a:ea typeface="Times New Roman" panose="02020603050405020304" pitchFamily="18" charset="0"/>
              </a:rPr>
              <a:t>AK]</a:t>
            </a:r>
            <a:r>
              <a:rPr lang="tr-TR" sz="2000" b="1" kern="0" spc="10"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a:t>
            </a:r>
            <a:r>
              <a:rPr lang="tr-TR" sz="2000" b="1" kern="0" spc="-20"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[KB]</a:t>
            </a:r>
            <a:r>
              <a:rPr lang="tr-TR" sz="2000" b="1" kern="0" spc="-10"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a:t>
            </a:r>
            <a:r>
              <a:rPr lang="tr-TR" sz="2000" b="1" kern="0" spc="-5"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m</a:t>
            </a:r>
            <a:r>
              <a:rPr lang="tr-TR" sz="2000" b="1" kern="0" spc="-10"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a:t>
            </a:r>
            <a:r>
              <a:rPr lang="tr-TR" sz="2000" b="1" kern="0" spc="5"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n,  [ak]</a:t>
            </a:r>
            <a:r>
              <a:rPr lang="tr-TR" sz="2000" b="1" kern="0" spc="-10"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a:t>
            </a:r>
            <a:r>
              <a:rPr lang="tr-TR" sz="2000" b="1" kern="0" spc="5"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[kb]</a:t>
            </a:r>
            <a:r>
              <a:rPr lang="tr-TR" sz="2000" b="1" kern="0" spc="-10"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a:t>
            </a:r>
            <a:r>
              <a:rPr lang="tr-TR" sz="2000" b="1" kern="0" spc="-5"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m</a:t>
            </a:r>
            <a:r>
              <a:rPr lang="tr-TR" sz="2000" b="1" kern="0" spc="-10"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a:t>
            </a:r>
            <a:r>
              <a:rPr lang="tr-TR" sz="2000" b="1" kern="0" spc="-10"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n</a:t>
            </a:r>
            <a:endParaRPr lang="ru-RU" sz="2000" b="1"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57830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6019" y="1381238"/>
            <a:ext cx="11464926" cy="3354123"/>
          </a:xfrm>
          <a:prstGeom prst="rect">
            <a:avLst/>
          </a:prstGeom>
        </p:spPr>
        <p:txBody>
          <a:bodyPr wrap="square">
            <a:spAutoFit/>
          </a:bodyPr>
          <a:lstStyle/>
          <a:p>
            <a:pPr marL="2481580" marR="647065" indent="-1774825" algn="just">
              <a:lnSpc>
                <a:spcPct val="98000"/>
              </a:lnSpc>
              <a:spcBef>
                <a:spcPts val="355"/>
              </a:spcBef>
              <a:spcAft>
                <a:spcPts val="0"/>
              </a:spcAft>
            </a:pPr>
            <a:r>
              <a:rPr lang="tr-TR" sz="2600" b="1" dirty="0">
                <a:latin typeface="Times New Roman" panose="02020603050405020304" pitchFamily="18" charset="0"/>
                <a:ea typeface="Times New Roman" panose="02020603050405020304" pitchFamily="18" charset="0"/>
              </a:rPr>
              <a:t>Kesmaning xaqiqiy uzunligini va </a:t>
            </a:r>
            <a:r>
              <a:rPr lang="tr-TR" sz="2600" b="1" dirty="0" smtClean="0">
                <a:latin typeface="Times New Roman" panose="02020603050405020304" pitchFamily="18" charset="0"/>
                <a:ea typeface="Times New Roman" panose="02020603050405020304" pitchFamily="18" charset="0"/>
              </a:rPr>
              <a:t>proyeksiyalar </a:t>
            </a:r>
            <a:r>
              <a:rPr lang="tr-TR" sz="2600" b="1" dirty="0">
                <a:latin typeface="Times New Roman" panose="02020603050405020304" pitchFamily="18" charset="0"/>
                <a:ea typeface="Times New Roman" panose="02020603050405020304" pitchFamily="18" charset="0"/>
              </a:rPr>
              <a:t>tekisliklari bilan xosil qilgan</a:t>
            </a:r>
            <a:r>
              <a:rPr lang="tr-TR" sz="2600" b="1" spc="5" dirty="0">
                <a:latin typeface="Times New Roman" panose="02020603050405020304" pitchFamily="18" charset="0"/>
                <a:ea typeface="Times New Roman" panose="02020603050405020304" pitchFamily="18" charset="0"/>
              </a:rPr>
              <a:t> </a:t>
            </a:r>
            <a:r>
              <a:rPr lang="tr-TR" sz="2600" b="1" dirty="0">
                <a:latin typeface="Times New Roman" panose="02020603050405020304" pitchFamily="18" charset="0"/>
                <a:ea typeface="Times New Roman" panose="02020603050405020304" pitchFamily="18" charset="0"/>
              </a:rPr>
              <a:t>burchaklarini</a:t>
            </a:r>
            <a:r>
              <a:rPr lang="tr-TR" sz="2600" b="1" spc="5" dirty="0">
                <a:latin typeface="Times New Roman" panose="02020603050405020304" pitchFamily="18" charset="0"/>
                <a:ea typeface="Times New Roman" panose="02020603050405020304" pitchFamily="18" charset="0"/>
              </a:rPr>
              <a:t> </a:t>
            </a:r>
            <a:r>
              <a:rPr lang="tr-TR" sz="2600" b="1" dirty="0">
                <a:latin typeface="Times New Roman" panose="02020603050405020304" pitchFamily="18" charset="0"/>
                <a:ea typeface="Times New Roman" panose="02020603050405020304" pitchFamily="18" charset="0"/>
              </a:rPr>
              <a:t>aniqlash.</a:t>
            </a:r>
            <a:endParaRPr lang="ru-RU" sz="2600" dirty="0">
              <a:latin typeface="Times New Roman" panose="02020603050405020304" pitchFamily="18" charset="0"/>
              <a:ea typeface="Times New Roman" panose="02020603050405020304" pitchFamily="18" charset="0"/>
            </a:endParaRPr>
          </a:p>
          <a:p>
            <a:pPr marL="276860" marR="208915" indent="359410" algn="just">
              <a:spcAft>
                <a:spcPts val="0"/>
              </a:spcAft>
            </a:pPr>
            <a:r>
              <a:rPr lang="tr-TR" sz="2600" dirty="0">
                <a:latin typeface="Times New Roman" panose="02020603050405020304" pitchFamily="18" charset="0"/>
                <a:ea typeface="Times New Roman" panose="02020603050405020304" pitchFamily="18" charset="0"/>
              </a:rPr>
              <a:t>To’g’ri chiziq proyeksiyalar tekisliklari </a:t>
            </a:r>
            <a:r>
              <a:rPr lang="tr-TR" sz="2600" b="1" dirty="0">
                <a:latin typeface="Times New Roman" panose="02020603050405020304" pitchFamily="18" charset="0"/>
                <a:ea typeface="Times New Roman" panose="02020603050405020304" pitchFamily="18" charset="0"/>
              </a:rPr>
              <a:t>V, H, W</a:t>
            </a:r>
            <a:r>
              <a:rPr lang="tr-TR" sz="2600" dirty="0">
                <a:latin typeface="Times New Roman" panose="02020603050405020304" pitchFamily="18" charset="0"/>
                <a:ea typeface="Times New Roman" panose="02020603050405020304" pitchFamily="18" charset="0"/>
              </a:rPr>
              <a:t>ga oq’ma bo’lsa, </a:t>
            </a:r>
            <a:r>
              <a:rPr lang="tr-TR" sz="2600" b="1" dirty="0">
                <a:latin typeface="Times New Roman" panose="02020603050405020304" pitchFamily="18" charset="0"/>
                <a:ea typeface="Times New Roman" panose="02020603050405020304" pitchFamily="18" charset="0"/>
              </a:rPr>
              <a:t>umumiy vaziyatdagi</a:t>
            </a:r>
            <a:r>
              <a:rPr lang="tr-TR" sz="2600" b="1" spc="5" dirty="0">
                <a:latin typeface="Times New Roman" panose="02020603050405020304" pitchFamily="18" charset="0"/>
                <a:ea typeface="Times New Roman" panose="02020603050405020304" pitchFamily="18" charset="0"/>
              </a:rPr>
              <a:t> </a:t>
            </a:r>
            <a:r>
              <a:rPr lang="tr-TR" sz="2600" b="1" dirty="0">
                <a:latin typeface="Times New Roman" panose="02020603050405020304" pitchFamily="18" charset="0"/>
                <a:ea typeface="Times New Roman" panose="02020603050405020304" pitchFamily="18" charset="0"/>
              </a:rPr>
              <a:t>to’g’ri chiziq </a:t>
            </a:r>
            <a:r>
              <a:rPr lang="tr-TR" sz="2600" dirty="0">
                <a:latin typeface="Times New Roman" panose="02020603050405020304" pitchFamily="18" charset="0"/>
                <a:ea typeface="Times New Roman" panose="02020603050405020304" pitchFamily="18" charset="0"/>
              </a:rPr>
              <a:t>deyiladi. Bunday to’g’ri chiziq proyeksiyalari </a:t>
            </a:r>
            <a:r>
              <a:rPr lang="tr-TR" sz="2600" b="1" dirty="0">
                <a:latin typeface="Times New Roman" panose="02020603050405020304" pitchFamily="18" charset="0"/>
                <a:ea typeface="Times New Roman" panose="02020603050405020304" pitchFamily="18" charset="0"/>
              </a:rPr>
              <a:t>[ox) </a:t>
            </a:r>
            <a:r>
              <a:rPr lang="tr-TR" sz="2600" dirty="0">
                <a:latin typeface="Times New Roman" panose="02020603050405020304" pitchFamily="18" charset="0"/>
                <a:ea typeface="Times New Roman" panose="02020603050405020304" pitchFamily="18" charset="0"/>
              </a:rPr>
              <a:t>proyeksiyalar o’qlariga oq’ma</a:t>
            </a:r>
            <a:r>
              <a:rPr lang="tr-TR" sz="2600" spc="5" dirty="0">
                <a:latin typeface="Times New Roman" panose="02020603050405020304" pitchFamily="18" charset="0"/>
                <a:ea typeface="Times New Roman" panose="02020603050405020304" pitchFamily="18" charset="0"/>
              </a:rPr>
              <a:t> </a:t>
            </a:r>
            <a:r>
              <a:rPr lang="tr-TR" sz="2600" dirty="0">
                <a:latin typeface="Times New Roman" panose="02020603050405020304" pitchFamily="18" charset="0"/>
                <a:ea typeface="Times New Roman" panose="02020603050405020304" pitchFamily="18" charset="0"/>
              </a:rPr>
              <a:t>ravishdajoylashgan</a:t>
            </a:r>
            <a:r>
              <a:rPr lang="tr-TR" sz="2600" spc="-20" dirty="0">
                <a:latin typeface="Times New Roman" panose="02020603050405020304" pitchFamily="18" charset="0"/>
                <a:ea typeface="Times New Roman" panose="02020603050405020304" pitchFamily="18" charset="0"/>
              </a:rPr>
              <a:t> </a:t>
            </a:r>
            <a:r>
              <a:rPr lang="tr-TR" sz="2600" dirty="0">
                <a:latin typeface="Times New Roman" panose="02020603050405020304" pitchFamily="18" charset="0"/>
                <a:ea typeface="Times New Roman" panose="02020603050405020304" pitchFamily="18" charset="0"/>
              </a:rPr>
              <a:t>bo’ladi.</a:t>
            </a:r>
            <a:endParaRPr lang="ru-RU" sz="2600" dirty="0">
              <a:latin typeface="Times New Roman" panose="02020603050405020304" pitchFamily="18" charset="0"/>
              <a:ea typeface="Times New Roman" panose="02020603050405020304" pitchFamily="18" charset="0"/>
            </a:endParaRPr>
          </a:p>
          <a:p>
            <a:pPr marL="276860" marR="452120" indent="344170" algn="just">
              <a:lnSpc>
                <a:spcPct val="100000"/>
              </a:lnSpc>
              <a:spcAft>
                <a:spcPts val="0"/>
              </a:spcAft>
            </a:pPr>
            <a:r>
              <a:rPr lang="tr-TR" sz="2600" dirty="0">
                <a:latin typeface="Times New Roman" panose="02020603050405020304" pitchFamily="18" charset="0"/>
                <a:ea typeface="Times New Roman" panose="02020603050405020304" pitchFamily="18" charset="0"/>
              </a:rPr>
              <a:t>Koordinatalari bilan berilgan umumiy vaziyatdagi to’g’ri chiziqning fazoviy chizmasini</a:t>
            </a:r>
            <a:r>
              <a:rPr lang="tr-TR" sz="2600" spc="-290" dirty="0">
                <a:latin typeface="Times New Roman" panose="02020603050405020304" pitchFamily="18" charset="0"/>
                <a:ea typeface="Times New Roman" panose="02020603050405020304" pitchFamily="18" charset="0"/>
              </a:rPr>
              <a:t> </a:t>
            </a:r>
            <a:r>
              <a:rPr lang="tr-TR" sz="2600" dirty="0">
                <a:latin typeface="Times New Roman" panose="02020603050405020304" pitchFamily="18" charset="0"/>
                <a:ea typeface="Times New Roman" panose="02020603050405020304" pitchFamily="18" charset="0"/>
              </a:rPr>
              <a:t>ko’rib</a:t>
            </a:r>
            <a:r>
              <a:rPr lang="tr-TR" sz="2600" spc="-15" dirty="0">
                <a:latin typeface="Times New Roman" panose="02020603050405020304" pitchFamily="18" charset="0"/>
                <a:ea typeface="Times New Roman" panose="02020603050405020304" pitchFamily="18" charset="0"/>
              </a:rPr>
              <a:t> </a:t>
            </a:r>
            <a:r>
              <a:rPr lang="tr-TR" sz="2600" dirty="0" smtClean="0">
                <a:latin typeface="Times New Roman" panose="02020603050405020304" pitchFamily="18" charset="0"/>
                <a:ea typeface="Times New Roman" panose="02020603050405020304" pitchFamily="18" charset="0"/>
              </a:rPr>
              <a:t>chiqamiz.</a:t>
            </a:r>
            <a:endParaRPr lang="ru-RU" sz="2600" dirty="0">
              <a:latin typeface="Times New Roman" panose="02020603050405020304" pitchFamily="18" charset="0"/>
              <a:ea typeface="Times New Roman" panose="02020603050405020304" pitchFamily="18" charset="0"/>
            </a:endParaRPr>
          </a:p>
          <a:p>
            <a:pPr marL="636905" algn="just">
              <a:spcBef>
                <a:spcPts val="580"/>
              </a:spcBef>
              <a:spcAft>
                <a:spcPts val="50"/>
              </a:spcAft>
            </a:pPr>
            <a:r>
              <a:rPr lang="tr-TR" sz="2600" b="1" kern="0" dirty="0">
                <a:latin typeface="Times New Roman" panose="02020603050405020304" pitchFamily="18" charset="0"/>
                <a:ea typeface="Times New Roman" panose="02020603050405020304" pitchFamily="18" charset="0"/>
              </a:rPr>
              <a:t>A (10;</a:t>
            </a:r>
            <a:r>
              <a:rPr lang="tr-TR" sz="2600" b="1" kern="0" spc="-10" dirty="0">
                <a:latin typeface="Times New Roman" panose="02020603050405020304" pitchFamily="18" charset="0"/>
                <a:ea typeface="Times New Roman" panose="02020603050405020304" pitchFamily="18" charset="0"/>
              </a:rPr>
              <a:t> </a:t>
            </a:r>
            <a:r>
              <a:rPr lang="tr-TR" sz="2600" b="1" kern="0" dirty="0">
                <a:latin typeface="Times New Roman" panose="02020603050405020304" pitchFamily="18" charset="0"/>
                <a:ea typeface="Times New Roman" panose="02020603050405020304" pitchFamily="18" charset="0"/>
              </a:rPr>
              <a:t>15;</a:t>
            </a:r>
            <a:r>
              <a:rPr lang="tr-TR" sz="2600" b="1" kern="0" spc="15" dirty="0">
                <a:latin typeface="Times New Roman" panose="02020603050405020304" pitchFamily="18" charset="0"/>
                <a:ea typeface="Times New Roman" panose="02020603050405020304" pitchFamily="18" charset="0"/>
              </a:rPr>
              <a:t> </a:t>
            </a:r>
            <a:r>
              <a:rPr lang="tr-TR" sz="2600" b="1" kern="0" dirty="0">
                <a:latin typeface="Times New Roman" panose="02020603050405020304" pitchFamily="18" charset="0"/>
                <a:ea typeface="Times New Roman" panose="02020603050405020304" pitchFamily="18" charset="0"/>
              </a:rPr>
              <a:t>40),</a:t>
            </a:r>
            <a:r>
              <a:rPr lang="tr-TR" sz="2600" b="1" kern="0" spc="-10" dirty="0">
                <a:latin typeface="Times New Roman" panose="02020603050405020304" pitchFamily="18" charset="0"/>
                <a:ea typeface="Times New Roman" panose="02020603050405020304" pitchFamily="18" charset="0"/>
              </a:rPr>
              <a:t> </a:t>
            </a:r>
            <a:r>
              <a:rPr lang="tr-TR" sz="2600" b="1" kern="0" dirty="0">
                <a:latin typeface="Times New Roman" panose="02020603050405020304" pitchFamily="18" charset="0"/>
                <a:ea typeface="Times New Roman" panose="02020603050405020304" pitchFamily="18" charset="0"/>
              </a:rPr>
              <a:t>B(60;</a:t>
            </a:r>
            <a:r>
              <a:rPr lang="tr-TR" sz="2600" b="1" kern="0" spc="-5" dirty="0">
                <a:latin typeface="Times New Roman" panose="02020603050405020304" pitchFamily="18" charset="0"/>
                <a:ea typeface="Times New Roman" panose="02020603050405020304" pitchFamily="18" charset="0"/>
              </a:rPr>
              <a:t> </a:t>
            </a:r>
            <a:r>
              <a:rPr lang="tr-TR" sz="2600" b="1" kern="0" dirty="0">
                <a:latin typeface="Times New Roman" panose="02020603050405020304" pitchFamily="18" charset="0"/>
                <a:ea typeface="Times New Roman" panose="02020603050405020304" pitchFamily="18" charset="0"/>
              </a:rPr>
              <a:t>35;</a:t>
            </a:r>
            <a:r>
              <a:rPr lang="tr-TR" sz="2600" b="1" kern="0" spc="-10" dirty="0">
                <a:latin typeface="Times New Roman" panose="02020603050405020304" pitchFamily="18" charset="0"/>
                <a:ea typeface="Times New Roman" panose="02020603050405020304" pitchFamily="18" charset="0"/>
              </a:rPr>
              <a:t> </a:t>
            </a:r>
            <a:r>
              <a:rPr lang="tr-TR" sz="2600" b="1" kern="0" dirty="0">
                <a:latin typeface="Times New Roman" panose="02020603050405020304" pitchFamily="18" charset="0"/>
                <a:ea typeface="Times New Roman" panose="02020603050405020304" pitchFamily="18" charset="0"/>
              </a:rPr>
              <a:t>10).</a:t>
            </a:r>
            <a:endParaRPr lang="ru-RU" sz="2600" b="1" kern="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23583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7303980" y="346278"/>
            <a:ext cx="4888020" cy="5940088"/>
          </a:xfrm>
          <a:prstGeom prst="rect">
            <a:avLst/>
          </a:prstGeom>
        </p:spPr>
        <p:txBody>
          <a:bodyPr wrap="square">
            <a:spAutoFit/>
          </a:bodyPr>
          <a:lstStyle/>
          <a:p>
            <a:pPr marL="657860">
              <a:spcAft>
                <a:spcPts val="0"/>
              </a:spcAft>
            </a:pPr>
            <a:r>
              <a:rPr lang="tr-TR" sz="2000" dirty="0">
                <a:latin typeface="Times New Roman" panose="02020603050405020304" pitchFamily="18" charset="0"/>
                <a:ea typeface="Times New Roman" panose="02020603050405020304" pitchFamily="18" charset="0"/>
              </a:rPr>
              <a:t>Fazoviy</a:t>
            </a:r>
            <a:r>
              <a:rPr lang="tr-TR" sz="2000" spc="-3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chizmada</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3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burchakli</a:t>
            </a:r>
            <a:r>
              <a:rPr lang="tr-TR" sz="2000" spc="-3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(ABC)</a:t>
            </a:r>
            <a:r>
              <a:rPr lang="tr-TR" sz="2000" b="1"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uchburchak</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chizamiz.</a:t>
            </a:r>
            <a:endParaRPr lang="ru-RU" sz="2000" dirty="0">
              <a:latin typeface="Times New Roman" panose="02020603050405020304" pitchFamily="18" charset="0"/>
              <a:ea typeface="Times New Roman" panose="02020603050405020304" pitchFamily="18" charset="0"/>
            </a:endParaRPr>
          </a:p>
          <a:p>
            <a:pPr marL="280035">
              <a:spcAft>
                <a:spcPts val="0"/>
              </a:spcAft>
              <a:tabLst>
                <a:tab pos="2533015" algn="l"/>
              </a:tabLst>
            </a:pPr>
            <a:r>
              <a:rPr lang="tr-TR" sz="2000" dirty="0">
                <a:latin typeface="Times New Roman" panose="02020603050405020304" pitchFamily="18" charset="0"/>
                <a:ea typeface="Times New Roman" panose="02020603050405020304" pitchFamily="18" charset="0"/>
              </a:rPr>
              <a:t>Uning  </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1</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kateti</a:t>
            </a:r>
            <a:r>
              <a:rPr lang="tr-TR" sz="2000" spc="-3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[BC]</a:t>
            </a:r>
            <a:r>
              <a:rPr lang="tr-TR" sz="2000" b="1" spc="-1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t>
            </a:r>
            <a:r>
              <a:rPr lang="tr-TR" sz="2000" b="1" spc="-7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a:t>
            </a:r>
            <a:r>
              <a:rPr lang="tr-TR" sz="2000" b="1" spc="-1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b]	</a:t>
            </a:r>
            <a:endParaRPr lang="en-US" sz="2000" b="1" dirty="0" smtClean="0">
              <a:latin typeface="Times New Roman" panose="02020603050405020304" pitchFamily="18" charset="0"/>
              <a:ea typeface="Times New Roman" panose="02020603050405020304" pitchFamily="18" charset="0"/>
            </a:endParaRPr>
          </a:p>
          <a:p>
            <a:pPr marL="280035">
              <a:spcAft>
                <a:spcPts val="0"/>
              </a:spcAft>
              <a:tabLst>
                <a:tab pos="2533015" algn="l"/>
              </a:tabLst>
            </a:pPr>
            <a:r>
              <a:rPr lang="tr-TR" sz="2000" dirty="0" smtClean="0">
                <a:latin typeface="Times New Roman" panose="02020603050405020304" pitchFamily="18" charset="0"/>
                <a:ea typeface="Times New Roman" panose="02020603050405020304" pitchFamily="18" charset="0"/>
              </a:rPr>
              <a:t>2</a:t>
            </a:r>
            <a:r>
              <a:rPr lang="tr-TR" sz="2000" spc="5" dirty="0" smtClean="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kateti</a:t>
            </a:r>
            <a:r>
              <a:rPr lang="tr-TR" sz="2000" spc="-4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[AC]</a:t>
            </a:r>
            <a:r>
              <a:rPr lang="tr-TR" sz="2000" b="1" spc="1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t>
            </a:r>
            <a:r>
              <a:rPr lang="tr-TR" sz="2000" b="1"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[Aa]</a:t>
            </a:r>
            <a:r>
              <a:rPr lang="tr-TR" sz="2000" b="1"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t>
            </a:r>
            <a:r>
              <a:rPr lang="tr-TR" sz="2000" b="1" spc="-1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[Bb</a:t>
            </a:r>
            <a:r>
              <a:rPr lang="tr-TR" sz="2000" b="1" dirty="0" smtClean="0">
                <a:latin typeface="Times New Roman" panose="02020603050405020304" pitchFamily="18"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marL="280035">
              <a:spcAft>
                <a:spcPts val="0"/>
              </a:spcAft>
              <a:tabLst>
                <a:tab pos="2533015" algn="l"/>
              </a:tabLst>
            </a:pPr>
            <a:r>
              <a:rPr lang="tr-TR" sz="2000" b="1" dirty="0" smtClean="0">
                <a:latin typeface="Times New Roman" panose="02020603050405020304" pitchFamily="18" charset="0"/>
                <a:ea typeface="Times New Roman" panose="02020603050405020304" pitchFamily="18" charset="0"/>
              </a:rPr>
              <a:t>[</a:t>
            </a:r>
            <a:r>
              <a:rPr lang="tr-TR" sz="2000" b="1" dirty="0">
                <a:latin typeface="Times New Roman" panose="02020603050405020304" pitchFamily="18" charset="0"/>
                <a:ea typeface="Times New Roman" panose="02020603050405020304" pitchFamily="18" charset="0"/>
              </a:rPr>
              <a:t>Aa]</a:t>
            </a:r>
            <a:r>
              <a:rPr lang="tr-TR" sz="2000" b="1"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t>
            </a:r>
            <a:r>
              <a:rPr lang="tr-TR" sz="2000" b="1" spc="-1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|AH|=</a:t>
            </a:r>
            <a:r>
              <a:rPr lang="tr-TR" sz="2000" b="1" spc="-1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Za;</a:t>
            </a:r>
            <a:r>
              <a:rPr lang="tr-TR" sz="2000" b="1"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[Bb]</a:t>
            </a:r>
            <a:r>
              <a:rPr lang="tr-TR" sz="2000" b="1" spc="-1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=|BH|=</a:t>
            </a:r>
            <a:r>
              <a:rPr lang="tr-TR" sz="2000" b="1" spc="-10" dirty="0">
                <a:latin typeface="Times New Roman" panose="02020603050405020304" pitchFamily="18" charset="0"/>
                <a:ea typeface="Times New Roman" panose="02020603050405020304" pitchFamily="18" charset="0"/>
              </a:rPr>
              <a:t> </a:t>
            </a:r>
            <a:r>
              <a:rPr lang="tr-TR" sz="2000" b="1" dirty="0" smtClean="0">
                <a:latin typeface="Times New Roman" panose="02020603050405020304" pitchFamily="18" charset="0"/>
                <a:ea typeface="Times New Roman" panose="02020603050405020304" pitchFamily="18" charset="0"/>
              </a:rPr>
              <a:t>Zb</a:t>
            </a:r>
            <a:r>
              <a:rPr lang="tr-TR" sz="2000" dirty="0" smtClean="0">
                <a:latin typeface="Times New Roman" panose="02020603050405020304" pitchFamily="18" charset="0"/>
                <a:ea typeface="Times New Roman" panose="02020603050405020304" pitchFamily="18" charset="0"/>
              </a:rPr>
              <a:t>;</a:t>
            </a:r>
            <a:endParaRPr lang="en-US" sz="2000" dirty="0">
              <a:latin typeface="Times New Roman" panose="02020603050405020304" pitchFamily="18" charset="0"/>
              <a:ea typeface="Times New Roman" panose="02020603050405020304" pitchFamily="18" charset="0"/>
            </a:endParaRPr>
          </a:p>
          <a:p>
            <a:pPr marL="1676400">
              <a:spcAft>
                <a:spcPts val="0"/>
              </a:spcAft>
            </a:pPr>
            <a:r>
              <a:rPr lang="tr-TR" sz="2000" dirty="0" smtClean="0">
                <a:latin typeface="Times New Roman" panose="02020603050405020304" pitchFamily="18" charset="0"/>
                <a:ea typeface="Times New Roman" panose="02020603050405020304" pitchFamily="18" charset="0"/>
              </a:rPr>
              <a:t>bo’lgani</a:t>
            </a:r>
            <a:r>
              <a:rPr lang="tr-TR" sz="2000" spc="-25" dirty="0" smtClean="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uchun</a:t>
            </a:r>
            <a:endParaRPr lang="ru-RU" sz="2000" dirty="0">
              <a:latin typeface="Times New Roman" panose="02020603050405020304" pitchFamily="18" charset="0"/>
              <a:ea typeface="Times New Roman" panose="02020603050405020304" pitchFamily="18" charset="0"/>
            </a:endParaRPr>
          </a:p>
          <a:p>
            <a:pPr>
              <a:spcBef>
                <a:spcPts val="35"/>
              </a:spcBef>
              <a:spcAft>
                <a:spcPts val="0"/>
              </a:spcAft>
            </a:pPr>
            <a:r>
              <a:rPr lang="tr-TR" sz="2000" dirty="0">
                <a:latin typeface="Times New Roman" panose="02020603050405020304" pitchFamily="18" charset="0"/>
                <a:ea typeface="Times New Roman" panose="02020603050405020304" pitchFamily="18" charset="0"/>
              </a:rPr>
              <a:t> </a:t>
            </a:r>
            <a:r>
              <a:rPr lang="en-US" sz="2000" dirty="0" smtClean="0">
                <a:latin typeface="Times New Roman" panose="02020603050405020304" pitchFamily="18" charset="0"/>
                <a:ea typeface="Times New Roman" panose="02020603050405020304" pitchFamily="18" charset="0"/>
              </a:rPr>
              <a:t>                  </a:t>
            </a:r>
            <a:r>
              <a:rPr lang="tr-TR" sz="2000" b="1" kern="0" dirty="0" smtClean="0">
                <a:latin typeface="Times New Roman" panose="02020603050405020304" pitchFamily="18" charset="0"/>
                <a:ea typeface="Times New Roman" panose="02020603050405020304" pitchFamily="18" charset="0"/>
              </a:rPr>
              <a:t>[</a:t>
            </a:r>
            <a:r>
              <a:rPr lang="tr-TR" sz="2000" b="1" kern="0" dirty="0">
                <a:latin typeface="Times New Roman" panose="02020603050405020304" pitchFamily="18" charset="0"/>
                <a:ea typeface="Times New Roman" panose="02020603050405020304" pitchFamily="18" charset="0"/>
              </a:rPr>
              <a:t>Ac] =</a:t>
            </a:r>
            <a:r>
              <a:rPr lang="tr-TR" sz="2000" b="1" kern="0" spc="-15"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Za</a:t>
            </a:r>
            <a:r>
              <a:rPr lang="tr-TR" sz="2000" b="1" kern="0" spc="5"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 Zb =</a:t>
            </a:r>
            <a:r>
              <a:rPr lang="tr-TR" sz="2000" b="1" kern="0" spc="-10" dirty="0">
                <a:latin typeface="Times New Roman" panose="02020603050405020304" pitchFamily="18" charset="0"/>
                <a:ea typeface="Times New Roman" panose="02020603050405020304" pitchFamily="18" charset="0"/>
              </a:rPr>
              <a:t> </a:t>
            </a:r>
            <a:r>
              <a:rPr lang="tr-TR" sz="2000" kern="0" dirty="0">
                <a:latin typeface="Symbol" panose="05050102010706020507" pitchFamily="18" charset="2"/>
                <a:ea typeface="Times New Roman" panose="02020603050405020304" pitchFamily="18" charset="0"/>
              </a:rPr>
              <a:t>D</a:t>
            </a:r>
            <a:r>
              <a:rPr lang="tr-TR" sz="2000" kern="0" spc="5"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Z</a:t>
            </a:r>
            <a:endParaRPr lang="ru-RU" sz="2000" b="1" kern="0" dirty="0">
              <a:latin typeface="Times New Roman" panose="02020603050405020304" pitchFamily="18" charset="0"/>
              <a:ea typeface="Times New Roman" panose="02020603050405020304" pitchFamily="18" charset="0"/>
            </a:endParaRPr>
          </a:p>
          <a:p>
            <a:pPr marL="636905" algn="just">
              <a:spcAft>
                <a:spcPts val="0"/>
              </a:spcAft>
            </a:pPr>
            <a:r>
              <a:rPr lang="tr-TR" sz="2000" dirty="0" smtClean="0">
                <a:latin typeface="Times New Roman" panose="02020603050405020304" pitchFamily="18" charset="0"/>
                <a:ea typeface="Times New Roman" panose="02020603050405020304" pitchFamily="18" charset="0"/>
              </a:rPr>
              <a:t>C</a:t>
            </a:r>
            <a:r>
              <a:rPr lang="en-US" sz="2000" dirty="0" smtClean="0">
                <a:latin typeface="Times New Roman" panose="02020603050405020304" pitchFamily="18" charset="0"/>
                <a:ea typeface="Times New Roman" panose="02020603050405020304" pitchFamily="18" charset="0"/>
              </a:rPr>
              <a:t>h</a:t>
            </a:r>
            <a:r>
              <a:rPr lang="tr-TR" sz="2000" dirty="0" smtClean="0">
                <a:latin typeface="Times New Roman" panose="02020603050405020304" pitchFamily="18" charset="0"/>
                <a:ea typeface="Times New Roman" panose="02020603050405020304" pitchFamily="18" charset="0"/>
              </a:rPr>
              <a:t>izmadan</a:t>
            </a:r>
            <a:r>
              <a:rPr lang="tr-TR" sz="2000" spc="-25" dirty="0" smtClean="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kesmaning</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gorizontal</a:t>
            </a:r>
            <a:r>
              <a:rPr lang="tr-TR" sz="2000" spc="-4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proyeksiyalar tekisligi</a:t>
            </a:r>
            <a:r>
              <a:rPr lang="tr-TR" sz="2000" spc="2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H</a:t>
            </a:r>
            <a:r>
              <a:rPr lang="tr-TR" sz="2000" b="1"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bilan</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xosil</a:t>
            </a:r>
            <a:r>
              <a:rPr lang="tr-TR" sz="2000" spc="-4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qilgan burchagi</a:t>
            </a:r>
            <a:r>
              <a:rPr lang="tr-TR" sz="2000" spc="-25" dirty="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a</a:t>
            </a:r>
            <a:r>
              <a:rPr lang="tr-TR" sz="2000" dirty="0">
                <a:latin typeface="Times New Roman" panose="02020603050405020304" pitchFamily="18" charset="0"/>
                <a:ea typeface="Times New Roman" panose="02020603050405020304" pitchFamily="18" charset="0"/>
              </a:rPr>
              <a:t>.</a:t>
            </a:r>
            <a:endParaRPr lang="ru-RU" sz="2000" dirty="0">
              <a:latin typeface="Times New Roman" panose="02020603050405020304" pitchFamily="18" charset="0"/>
              <a:ea typeface="Times New Roman" panose="02020603050405020304" pitchFamily="18" charset="0"/>
            </a:endParaRPr>
          </a:p>
          <a:p>
            <a:pPr marL="276860">
              <a:spcBef>
                <a:spcPts val="20"/>
              </a:spcBef>
              <a:spcAft>
                <a:spcPts val="0"/>
              </a:spcAft>
            </a:pPr>
            <a:r>
              <a:rPr lang="uz-Cyrl-UZ" sz="2000" dirty="0" smtClean="0">
                <a:latin typeface="Symbol" panose="05050102010706020507" pitchFamily="18" charset="2"/>
                <a:ea typeface="Times New Roman" panose="02020603050405020304" pitchFamily="18" charset="0"/>
              </a:rPr>
              <a:t>                          </a:t>
            </a:r>
            <a:r>
              <a:rPr lang="tr-TR" sz="2000" dirty="0" smtClean="0">
                <a:latin typeface="Symbol" panose="05050102010706020507" pitchFamily="18" charset="2"/>
                <a:ea typeface="Times New Roman" panose="02020603050405020304" pitchFamily="18" charset="0"/>
              </a:rPr>
              <a:t>Ða</a:t>
            </a:r>
            <a:r>
              <a:rPr lang="tr-TR" sz="2000" spc="-5" dirty="0" smtClean="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t>
            </a:r>
            <a:r>
              <a:rPr lang="tr-TR" sz="2000" b="1"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[AB]</a:t>
            </a:r>
            <a:r>
              <a:rPr lang="tr-TR" sz="2000" b="1" spc="15" dirty="0">
                <a:latin typeface="Times New Roman" panose="02020603050405020304" pitchFamily="18" charset="0"/>
                <a:ea typeface="Times New Roman" panose="02020603050405020304" pitchFamily="18" charset="0"/>
              </a:rPr>
              <a:t> </a:t>
            </a:r>
            <a:r>
              <a:rPr lang="tr-TR" sz="2000" b="1" baseline="30000" dirty="0">
                <a:latin typeface="Times New Roman" panose="02020603050405020304" pitchFamily="18" charset="0"/>
                <a:ea typeface="Times New Roman" panose="02020603050405020304" pitchFamily="18" charset="0"/>
              </a:rPr>
              <a:t>^</a:t>
            </a:r>
            <a:r>
              <a:rPr lang="tr-TR" sz="2000" b="1" spc="-2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H</a:t>
            </a:r>
            <a:endParaRPr lang="ru-RU" sz="2000" dirty="0">
              <a:latin typeface="Times New Roman" panose="02020603050405020304" pitchFamily="18" charset="0"/>
              <a:ea typeface="Times New Roman" panose="02020603050405020304" pitchFamily="18" charset="0"/>
            </a:endParaRPr>
          </a:p>
          <a:p>
            <a:pPr marL="636905" algn="just">
              <a:spcAft>
                <a:spcPts val="0"/>
              </a:spcAft>
            </a:pPr>
            <a:r>
              <a:rPr lang="tr-TR" sz="2000" dirty="0" smtClean="0">
                <a:latin typeface="Times New Roman" panose="02020603050405020304" pitchFamily="18" charset="0"/>
                <a:ea typeface="Times New Roman" panose="02020603050405020304" pitchFamily="18" charset="0"/>
              </a:rPr>
              <a:t>C</a:t>
            </a:r>
            <a:r>
              <a:rPr lang="en-US" sz="2000" dirty="0" smtClean="0">
                <a:latin typeface="Times New Roman" panose="02020603050405020304" pitchFamily="18" charset="0"/>
                <a:ea typeface="Times New Roman" panose="02020603050405020304" pitchFamily="18" charset="0"/>
              </a:rPr>
              <a:t>h</a:t>
            </a:r>
            <a:r>
              <a:rPr lang="tr-TR" sz="2000" dirty="0" smtClean="0">
                <a:latin typeface="Times New Roman" panose="02020603050405020304" pitchFamily="18" charset="0"/>
                <a:ea typeface="Times New Roman" panose="02020603050405020304" pitchFamily="18" charset="0"/>
              </a:rPr>
              <a:t>izmadan</a:t>
            </a:r>
            <a:r>
              <a:rPr lang="tr-TR" sz="2000" spc="-25" dirty="0" smtClean="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kesmaning</a:t>
            </a:r>
            <a:r>
              <a:rPr lang="tr-TR" sz="2000"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frontal</a:t>
            </a:r>
            <a:r>
              <a:rPr lang="tr-TR" sz="2000" spc="-4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proyeksiyalar</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tekisligi</a:t>
            </a:r>
            <a:r>
              <a:rPr lang="tr-TR" sz="2000" spc="-4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V</a:t>
            </a:r>
            <a:r>
              <a:rPr lang="tr-TR" sz="2000"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bilan</a:t>
            </a:r>
            <a:r>
              <a:rPr lang="tr-TR" sz="2000"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xosil</a:t>
            </a:r>
            <a:r>
              <a:rPr lang="tr-TR" sz="2000" spc="-4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qilgan burchagi</a:t>
            </a:r>
            <a:r>
              <a:rPr lang="tr-TR" sz="2000" spc="15" dirty="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b</a:t>
            </a:r>
            <a:r>
              <a:rPr lang="tr-TR" sz="2000" dirty="0">
                <a:latin typeface="Times New Roman" panose="02020603050405020304" pitchFamily="18" charset="0"/>
                <a:ea typeface="Times New Roman" panose="02020603050405020304" pitchFamily="18" charset="0"/>
              </a:rPr>
              <a:t>.</a:t>
            </a:r>
            <a:endParaRPr lang="ru-RU" sz="2000" dirty="0">
              <a:latin typeface="Times New Roman" panose="02020603050405020304" pitchFamily="18" charset="0"/>
              <a:ea typeface="Times New Roman" panose="02020603050405020304" pitchFamily="18" charset="0"/>
            </a:endParaRPr>
          </a:p>
          <a:p>
            <a:pPr marL="276860">
              <a:spcAft>
                <a:spcPts val="0"/>
              </a:spcAft>
            </a:pPr>
            <a:r>
              <a:rPr lang="uz-Cyrl-UZ" sz="2000" dirty="0" smtClean="0">
                <a:latin typeface="Symbol" panose="05050102010706020507" pitchFamily="18" charset="2"/>
                <a:ea typeface="Times New Roman" panose="02020603050405020304" pitchFamily="18" charset="0"/>
              </a:rPr>
              <a:t>                        </a:t>
            </a:r>
            <a:r>
              <a:rPr lang="tr-TR" sz="2000" dirty="0" smtClean="0">
                <a:latin typeface="Symbol" panose="05050102010706020507" pitchFamily="18" charset="2"/>
                <a:ea typeface="Times New Roman" panose="02020603050405020304" pitchFamily="18" charset="0"/>
              </a:rPr>
              <a:t>Ðb</a:t>
            </a:r>
            <a:r>
              <a:rPr lang="tr-TR" sz="2000" spc="20" dirty="0" smtClean="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t>
            </a:r>
            <a:r>
              <a:rPr lang="tr-TR" sz="2000" b="1" spc="-3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[AB]</a:t>
            </a:r>
            <a:r>
              <a:rPr lang="tr-TR" sz="2000" b="1" spc="15" dirty="0">
                <a:latin typeface="Times New Roman" panose="02020603050405020304" pitchFamily="18" charset="0"/>
                <a:ea typeface="Times New Roman" panose="02020603050405020304" pitchFamily="18" charset="0"/>
              </a:rPr>
              <a:t> </a:t>
            </a:r>
            <a:r>
              <a:rPr lang="tr-TR" sz="2000" b="1" baseline="30000" dirty="0">
                <a:latin typeface="Times New Roman" panose="02020603050405020304" pitchFamily="18" charset="0"/>
                <a:ea typeface="Times New Roman" panose="02020603050405020304" pitchFamily="18" charset="0"/>
              </a:rPr>
              <a:t>^</a:t>
            </a:r>
            <a:r>
              <a:rPr lang="tr-TR" sz="2000" b="1" spc="-2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V</a:t>
            </a:r>
            <a:endParaRPr lang="ru-RU" sz="2000" dirty="0">
              <a:latin typeface="Times New Roman" panose="02020603050405020304" pitchFamily="18" charset="0"/>
              <a:ea typeface="Times New Roman" panose="02020603050405020304" pitchFamily="18" charset="0"/>
            </a:endParaRPr>
          </a:p>
          <a:p>
            <a:pPr marL="636905" algn="just">
              <a:spcBef>
                <a:spcPts val="5"/>
              </a:spcBef>
              <a:spcAft>
                <a:spcPts val="0"/>
              </a:spcAft>
            </a:pPr>
            <a:r>
              <a:rPr lang="tr-TR" sz="2000" dirty="0" smtClean="0">
                <a:latin typeface="Times New Roman" panose="02020603050405020304" pitchFamily="18" charset="0"/>
                <a:ea typeface="Times New Roman" panose="02020603050405020304" pitchFamily="18" charset="0"/>
              </a:rPr>
              <a:t>S</a:t>
            </a:r>
            <a:r>
              <a:rPr lang="en-US" sz="2000" dirty="0" smtClean="0">
                <a:latin typeface="Times New Roman" panose="02020603050405020304" pitchFamily="18" charset="0"/>
                <a:ea typeface="Times New Roman" panose="02020603050405020304" pitchFamily="18" charset="0"/>
              </a:rPr>
              <a:t>h</a:t>
            </a:r>
            <a:r>
              <a:rPr lang="tr-TR" sz="2000" dirty="0" smtClean="0">
                <a:latin typeface="Times New Roman" panose="02020603050405020304" pitchFamily="18" charset="0"/>
                <a:ea typeface="Times New Roman" panose="02020603050405020304" pitchFamily="18" charset="0"/>
              </a:rPr>
              <a:t>uning</a:t>
            </a:r>
            <a:r>
              <a:rPr lang="tr-TR" sz="2000" spc="-10" dirty="0" smtClean="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uchun,</a:t>
            </a:r>
            <a:r>
              <a:rPr lang="tr-TR" sz="2000" spc="1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[AB]</a:t>
            </a:r>
            <a:r>
              <a:rPr lang="tr-TR" sz="2000" b="1"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kesmaning</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gorizontal</a:t>
            </a:r>
            <a:r>
              <a:rPr lang="tr-TR" sz="2000" spc="-3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va</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frontal</a:t>
            </a:r>
            <a:r>
              <a:rPr lang="tr-TR" sz="2000" spc="-5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proyeksiyalari</a:t>
            </a:r>
            <a:r>
              <a:rPr lang="tr-TR" sz="2000" spc="-50" dirty="0">
                <a:latin typeface="Times New Roman" panose="02020603050405020304" pitchFamily="18" charset="0"/>
                <a:ea typeface="Times New Roman" panose="02020603050405020304" pitchFamily="18" charset="0"/>
              </a:rPr>
              <a:t> </a:t>
            </a:r>
            <a:r>
              <a:rPr lang="en-US" sz="2000" spc="-50" dirty="0" smtClean="0">
                <a:latin typeface="Times New Roman" panose="02020603050405020304" pitchFamily="18" charset="0"/>
                <a:ea typeface="Times New Roman" panose="02020603050405020304" pitchFamily="18" charset="0"/>
              </a:rPr>
              <a:t>                           </a:t>
            </a:r>
          </a:p>
          <a:p>
            <a:pPr marL="636905" algn="just">
              <a:spcBef>
                <a:spcPts val="5"/>
              </a:spcBef>
              <a:spcAft>
                <a:spcPts val="0"/>
              </a:spcAft>
            </a:pPr>
            <a:r>
              <a:rPr lang="en-US" sz="2000" spc="-50" dirty="0">
                <a:latin typeface="Times New Roman" panose="02020603050405020304" pitchFamily="18" charset="0"/>
                <a:ea typeface="Times New Roman" panose="02020603050405020304" pitchFamily="18" charset="0"/>
              </a:rPr>
              <a:t> </a:t>
            </a:r>
            <a:r>
              <a:rPr lang="en-US" sz="2000" spc="-50"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o’zidan</a:t>
            </a:r>
            <a:r>
              <a:rPr lang="tr-TR" sz="2000" spc="-35" dirty="0" smtClean="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kichikdir.</a:t>
            </a:r>
            <a:endParaRPr lang="ru-RU" sz="2000" dirty="0">
              <a:latin typeface="Times New Roman" panose="02020603050405020304" pitchFamily="18" charset="0"/>
              <a:ea typeface="Times New Roman" panose="02020603050405020304" pitchFamily="18" charset="0"/>
            </a:endParaRPr>
          </a:p>
          <a:p>
            <a:pPr marL="276860" algn="just">
              <a:spcAft>
                <a:spcPts val="0"/>
              </a:spcAft>
            </a:pPr>
            <a:r>
              <a:rPr lang="en-US" sz="2000" b="1" dirty="0" smtClean="0">
                <a:latin typeface="Times New Roman" panose="02020603050405020304" pitchFamily="18" charset="0"/>
                <a:ea typeface="Times New Roman" panose="02020603050405020304" pitchFamily="18" charset="0"/>
              </a:rPr>
              <a:t>                    </a:t>
            </a:r>
            <a:r>
              <a:rPr lang="tr-TR" sz="2000" b="1" dirty="0" smtClean="0">
                <a:latin typeface="Times New Roman" panose="02020603050405020304" pitchFamily="18" charset="0"/>
                <a:ea typeface="Times New Roman" panose="02020603050405020304" pitchFamily="18" charset="0"/>
              </a:rPr>
              <a:t>[</a:t>
            </a:r>
            <a:r>
              <a:rPr lang="tr-TR" sz="2000" b="1" dirty="0">
                <a:latin typeface="Times New Roman" panose="02020603050405020304" pitchFamily="18" charset="0"/>
                <a:ea typeface="Times New Roman" panose="02020603050405020304" pitchFamily="18" charset="0"/>
              </a:rPr>
              <a:t>ab]</a:t>
            </a:r>
            <a:r>
              <a:rPr lang="tr-TR" sz="2000" b="1" spc="-5" dirty="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&lt;</a:t>
            </a:r>
            <a:r>
              <a:rPr lang="tr-TR" sz="2000"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[AB]</a:t>
            </a:r>
            <a:r>
              <a:rPr lang="tr-TR" sz="2000" b="1" spc="1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va</a:t>
            </a:r>
            <a:r>
              <a:rPr lang="tr-TR" sz="2000" b="1" spc="-1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a:t>
            </a:r>
            <a:r>
              <a:rPr lang="tr-TR" sz="2000" dirty="0">
                <a:latin typeface="Symbol" panose="05050102010706020507" pitchFamily="18" charset="2"/>
                <a:ea typeface="Times New Roman" panose="02020603050405020304" pitchFamily="18" charset="0"/>
              </a:rPr>
              <a:t>¢</a:t>
            </a:r>
            <a:r>
              <a:rPr lang="tr-TR" sz="2000" b="1" dirty="0">
                <a:latin typeface="Times New Roman" panose="02020603050405020304" pitchFamily="18" charset="0"/>
                <a:ea typeface="Times New Roman" panose="02020603050405020304" pitchFamily="18" charset="0"/>
              </a:rPr>
              <a:t>b</a:t>
            </a:r>
            <a:r>
              <a:rPr lang="tr-TR" sz="2000" dirty="0">
                <a:latin typeface="Symbol" panose="05050102010706020507" pitchFamily="18" charset="2"/>
                <a:ea typeface="Times New Roman" panose="02020603050405020304" pitchFamily="18" charset="0"/>
              </a:rPr>
              <a:t>¢</a:t>
            </a:r>
            <a:r>
              <a:rPr lang="tr-TR" sz="2000" b="1" dirty="0">
                <a:latin typeface="Times New Roman" panose="02020603050405020304" pitchFamily="18" charset="0"/>
                <a:ea typeface="Times New Roman" panose="02020603050405020304" pitchFamily="18" charset="0"/>
              </a:rPr>
              <a:t>]</a:t>
            </a:r>
            <a:r>
              <a:rPr lang="tr-TR" sz="2000" b="1" spc="-10" dirty="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&lt;</a:t>
            </a:r>
            <a:r>
              <a:rPr lang="tr-TR" sz="2000"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[AB]</a:t>
            </a:r>
            <a:endParaRPr lang="ru-RU" sz="2000" dirty="0">
              <a:effectLst/>
              <a:latin typeface="Times New Roman" panose="02020603050405020304" pitchFamily="18" charset="0"/>
              <a:ea typeface="Times New Roman" panose="02020603050405020304" pitchFamily="18" charset="0"/>
            </a:endParaRPr>
          </a:p>
        </p:txBody>
      </p:sp>
      <p:sp>
        <p:nvSpPr>
          <p:cNvPr id="6" name="Прямоугольник 5"/>
          <p:cNvSpPr/>
          <p:nvPr/>
        </p:nvSpPr>
        <p:spPr>
          <a:xfrm>
            <a:off x="584649" y="366987"/>
            <a:ext cx="5694321" cy="373084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3600" dirty="0"/>
          </a:p>
        </p:txBody>
      </p:sp>
      <p:sp>
        <p:nvSpPr>
          <p:cNvPr id="7" name="Прямоугольник 3"/>
          <p:cNvSpPr/>
          <p:nvPr/>
        </p:nvSpPr>
        <p:spPr>
          <a:xfrm>
            <a:off x="571153" y="4079392"/>
            <a:ext cx="8144439" cy="1892316"/>
          </a:xfrm>
          <a:custGeom>
            <a:avLst/>
            <a:gdLst>
              <a:gd name="connsiteX0" fmla="*/ 0 w 1811868"/>
              <a:gd name="connsiteY0" fmla="*/ 0 h 1583267"/>
              <a:gd name="connsiteX1" fmla="*/ 1811868 w 1811868"/>
              <a:gd name="connsiteY1" fmla="*/ 0 h 1583267"/>
              <a:gd name="connsiteX2" fmla="*/ 1811868 w 1811868"/>
              <a:gd name="connsiteY2" fmla="*/ 1583267 h 1583267"/>
              <a:gd name="connsiteX3" fmla="*/ 0 w 1811868"/>
              <a:gd name="connsiteY3" fmla="*/ 1583267 h 1583267"/>
              <a:gd name="connsiteX4" fmla="*/ 0 w 1811868"/>
              <a:gd name="connsiteY4" fmla="*/ 0 h 1583267"/>
              <a:gd name="connsiteX0" fmla="*/ 0 w 3725335"/>
              <a:gd name="connsiteY0" fmla="*/ 0 h 2607734"/>
              <a:gd name="connsiteX1" fmla="*/ 1811868 w 3725335"/>
              <a:gd name="connsiteY1" fmla="*/ 0 h 2607734"/>
              <a:gd name="connsiteX2" fmla="*/ 3725335 w 3725335"/>
              <a:gd name="connsiteY2" fmla="*/ 2607734 h 2607734"/>
              <a:gd name="connsiteX3" fmla="*/ 0 w 3725335"/>
              <a:gd name="connsiteY3" fmla="*/ 1583267 h 2607734"/>
              <a:gd name="connsiteX4" fmla="*/ 0 w 3725335"/>
              <a:gd name="connsiteY4" fmla="*/ 0 h 2607734"/>
              <a:gd name="connsiteX0" fmla="*/ 0 w 3725335"/>
              <a:gd name="connsiteY0" fmla="*/ 0 h 2607734"/>
              <a:gd name="connsiteX1" fmla="*/ 1811868 w 3725335"/>
              <a:gd name="connsiteY1" fmla="*/ 0 h 2607734"/>
              <a:gd name="connsiteX2" fmla="*/ 3725335 w 3725335"/>
              <a:gd name="connsiteY2" fmla="*/ 2607734 h 2607734"/>
              <a:gd name="connsiteX3" fmla="*/ 1185333 w 3725335"/>
              <a:gd name="connsiteY3" fmla="*/ 2607733 h 2607734"/>
              <a:gd name="connsiteX4" fmla="*/ 0 w 3725335"/>
              <a:gd name="connsiteY4" fmla="*/ 0 h 2607734"/>
              <a:gd name="connsiteX0" fmla="*/ 0 w 3725335"/>
              <a:gd name="connsiteY0" fmla="*/ 8467 h 2616201"/>
              <a:gd name="connsiteX1" fmla="*/ 2607734 w 3725335"/>
              <a:gd name="connsiteY1" fmla="*/ 0 h 2616201"/>
              <a:gd name="connsiteX2" fmla="*/ 3725335 w 3725335"/>
              <a:gd name="connsiteY2" fmla="*/ 2616201 h 2616201"/>
              <a:gd name="connsiteX3" fmla="*/ 1185333 w 3725335"/>
              <a:gd name="connsiteY3" fmla="*/ 2616200 h 2616201"/>
              <a:gd name="connsiteX4" fmla="*/ 0 w 3725335"/>
              <a:gd name="connsiteY4" fmla="*/ 8467 h 2616201"/>
              <a:gd name="connsiteX0" fmla="*/ 0 w 4207935"/>
              <a:gd name="connsiteY0" fmla="*/ 76200 h 2616201"/>
              <a:gd name="connsiteX1" fmla="*/ 3090334 w 4207935"/>
              <a:gd name="connsiteY1" fmla="*/ 0 h 2616201"/>
              <a:gd name="connsiteX2" fmla="*/ 4207935 w 4207935"/>
              <a:gd name="connsiteY2" fmla="*/ 2616201 h 2616201"/>
              <a:gd name="connsiteX3" fmla="*/ 1667933 w 4207935"/>
              <a:gd name="connsiteY3" fmla="*/ 2616200 h 2616201"/>
              <a:gd name="connsiteX4" fmla="*/ 0 w 4207935"/>
              <a:gd name="connsiteY4" fmla="*/ 76200 h 2616201"/>
              <a:gd name="connsiteX0" fmla="*/ 0 w 5113868"/>
              <a:gd name="connsiteY0" fmla="*/ 76200 h 2658535"/>
              <a:gd name="connsiteX1" fmla="*/ 3090334 w 5113868"/>
              <a:gd name="connsiteY1" fmla="*/ 0 h 2658535"/>
              <a:gd name="connsiteX2" fmla="*/ 5113868 w 5113868"/>
              <a:gd name="connsiteY2" fmla="*/ 2658535 h 2658535"/>
              <a:gd name="connsiteX3" fmla="*/ 1667933 w 5113868"/>
              <a:gd name="connsiteY3" fmla="*/ 2616200 h 2658535"/>
              <a:gd name="connsiteX4" fmla="*/ 0 w 5113868"/>
              <a:gd name="connsiteY4" fmla="*/ 76200 h 2658535"/>
              <a:gd name="connsiteX0" fmla="*/ 0 w 5108913"/>
              <a:gd name="connsiteY0" fmla="*/ 0 h 2694343"/>
              <a:gd name="connsiteX1" fmla="*/ 3085379 w 5108913"/>
              <a:gd name="connsiteY1" fmla="*/ 35808 h 2694343"/>
              <a:gd name="connsiteX2" fmla="*/ 5108913 w 5108913"/>
              <a:gd name="connsiteY2" fmla="*/ 2694343 h 2694343"/>
              <a:gd name="connsiteX3" fmla="*/ 1662978 w 5108913"/>
              <a:gd name="connsiteY3" fmla="*/ 2652008 h 2694343"/>
              <a:gd name="connsiteX4" fmla="*/ 0 w 5108913"/>
              <a:gd name="connsiteY4" fmla="*/ 0 h 2694343"/>
              <a:gd name="connsiteX0" fmla="*/ 0 w 5103958"/>
              <a:gd name="connsiteY0" fmla="*/ 15105 h 2658535"/>
              <a:gd name="connsiteX1" fmla="*/ 3080424 w 5103958"/>
              <a:gd name="connsiteY1" fmla="*/ 0 h 2658535"/>
              <a:gd name="connsiteX2" fmla="*/ 5103958 w 5103958"/>
              <a:gd name="connsiteY2" fmla="*/ 2658535 h 2658535"/>
              <a:gd name="connsiteX3" fmla="*/ 1658023 w 5103958"/>
              <a:gd name="connsiteY3" fmla="*/ 2616200 h 2658535"/>
              <a:gd name="connsiteX4" fmla="*/ 0 w 5103958"/>
              <a:gd name="connsiteY4" fmla="*/ 15105 h 2658535"/>
              <a:gd name="connsiteX0" fmla="*/ 0 w 5084137"/>
              <a:gd name="connsiteY0" fmla="*/ 0 h 2694343"/>
              <a:gd name="connsiteX1" fmla="*/ 3060603 w 5084137"/>
              <a:gd name="connsiteY1" fmla="*/ 35808 h 2694343"/>
              <a:gd name="connsiteX2" fmla="*/ 5084137 w 5084137"/>
              <a:gd name="connsiteY2" fmla="*/ 2694343 h 2694343"/>
              <a:gd name="connsiteX3" fmla="*/ 1638202 w 5084137"/>
              <a:gd name="connsiteY3" fmla="*/ 2652008 h 2694343"/>
              <a:gd name="connsiteX4" fmla="*/ 0 w 5084137"/>
              <a:gd name="connsiteY4" fmla="*/ 0 h 2694343"/>
              <a:gd name="connsiteX0" fmla="*/ 0 w 5084137"/>
              <a:gd name="connsiteY0" fmla="*/ 0 h 2694343"/>
              <a:gd name="connsiteX1" fmla="*/ 3060603 w 5084137"/>
              <a:gd name="connsiteY1" fmla="*/ 35808 h 2694343"/>
              <a:gd name="connsiteX2" fmla="*/ 5084137 w 5084137"/>
              <a:gd name="connsiteY2" fmla="*/ 2694343 h 2694343"/>
              <a:gd name="connsiteX3" fmla="*/ 960336 w 5084137"/>
              <a:gd name="connsiteY3" fmla="*/ 2652008 h 2694343"/>
              <a:gd name="connsiteX4" fmla="*/ 0 w 5084137"/>
              <a:gd name="connsiteY4" fmla="*/ 0 h 2694343"/>
              <a:gd name="connsiteX0" fmla="*/ 0 w 4368005"/>
              <a:gd name="connsiteY0" fmla="*/ 0 h 2679837"/>
              <a:gd name="connsiteX1" fmla="*/ 3060603 w 4368005"/>
              <a:gd name="connsiteY1" fmla="*/ 35808 h 2679837"/>
              <a:gd name="connsiteX2" fmla="*/ 4368005 w 4368005"/>
              <a:gd name="connsiteY2" fmla="*/ 2679837 h 2679837"/>
              <a:gd name="connsiteX3" fmla="*/ 960336 w 4368005"/>
              <a:gd name="connsiteY3" fmla="*/ 2652008 h 2679837"/>
              <a:gd name="connsiteX4" fmla="*/ 0 w 4368005"/>
              <a:gd name="connsiteY4" fmla="*/ 0 h 2679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8005" h="2679837">
                <a:moveTo>
                  <a:pt x="0" y="0"/>
                </a:moveTo>
                <a:lnTo>
                  <a:pt x="3060603" y="35808"/>
                </a:lnTo>
                <a:lnTo>
                  <a:pt x="4368005" y="2679837"/>
                </a:lnTo>
                <a:lnTo>
                  <a:pt x="960336" y="2652008"/>
                </a:lnTo>
                <a:lnTo>
                  <a:pt x="0" y="0"/>
                </a:lnTo>
                <a:close/>
              </a:path>
            </a:pathLst>
          </a:custGeom>
          <a:solidFill>
            <a:srgbClr val="8BFF8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8364281" y="4902100"/>
            <a:ext cx="364758" cy="523220"/>
          </a:xfrm>
          <a:prstGeom prst="rect">
            <a:avLst/>
          </a:prstGeom>
          <a:noFill/>
        </p:spPr>
        <p:txBody>
          <a:bodyPr wrap="square" rtlCol="0">
            <a:spAutoFit/>
          </a:bodyPr>
          <a:lstStyle/>
          <a:p>
            <a:r>
              <a:rPr lang="en-US" sz="2800" dirty="0" smtClean="0"/>
              <a:t> </a:t>
            </a:r>
            <a:endParaRPr lang="ru-RU" sz="2800" dirty="0"/>
          </a:p>
        </p:txBody>
      </p:sp>
      <p:sp>
        <p:nvSpPr>
          <p:cNvPr id="9" name="TextBox 8"/>
          <p:cNvSpPr txBox="1"/>
          <p:nvPr/>
        </p:nvSpPr>
        <p:spPr>
          <a:xfrm>
            <a:off x="1363431" y="2466671"/>
            <a:ext cx="560966" cy="646331"/>
          </a:xfrm>
          <a:prstGeom prst="rect">
            <a:avLst/>
          </a:prstGeom>
          <a:noFill/>
        </p:spPr>
        <p:txBody>
          <a:bodyPr wrap="square" rtlCol="0">
            <a:spAutoFit/>
          </a:bodyPr>
          <a:lstStyle/>
          <a:p>
            <a:r>
              <a:rPr lang="en-US" sz="3600" i="1" dirty="0">
                <a:latin typeface="ISOCPEUR" panose="020B0604020202020204" pitchFamily="34" charset="0"/>
              </a:rPr>
              <a:t>b</a:t>
            </a:r>
            <a:r>
              <a:rPr lang="en-US" sz="3600" i="1" dirty="0" smtClean="0">
                <a:latin typeface="ISOCPEUR" panose="020B0604020202020204" pitchFamily="34" charset="0"/>
              </a:rPr>
              <a:t>’ </a:t>
            </a:r>
            <a:endParaRPr lang="ru-RU" sz="3600" i="1" dirty="0">
              <a:latin typeface="ISOCPEUR" panose="020B0604020202020204" pitchFamily="34" charset="0"/>
            </a:endParaRPr>
          </a:p>
        </p:txBody>
      </p:sp>
      <p:cxnSp>
        <p:nvCxnSpPr>
          <p:cNvPr id="10" name="Прямая соединительная линия 9"/>
          <p:cNvCxnSpPr/>
          <p:nvPr/>
        </p:nvCxnSpPr>
        <p:spPr>
          <a:xfrm flipH="1" flipV="1">
            <a:off x="5317046" y="4115872"/>
            <a:ext cx="724665" cy="6467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flipV="1">
            <a:off x="1832501" y="3153709"/>
            <a:ext cx="0" cy="9621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flipH="1" flipV="1">
            <a:off x="1832502" y="3153709"/>
            <a:ext cx="1905372" cy="167171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V="1">
            <a:off x="2920563" y="2187320"/>
            <a:ext cx="3020357" cy="18437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flipV="1">
            <a:off x="5366078" y="1670986"/>
            <a:ext cx="0" cy="2448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flipH="1" flipV="1">
            <a:off x="5391727" y="1664538"/>
            <a:ext cx="573330" cy="4908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flipH="1" flipV="1">
            <a:off x="3702762" y="4757221"/>
            <a:ext cx="0" cy="1008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flipH="1" flipV="1">
            <a:off x="6018101" y="2131156"/>
            <a:ext cx="0" cy="2628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73782" y="841928"/>
            <a:ext cx="541532" cy="646331"/>
          </a:xfrm>
          <a:prstGeom prst="rect">
            <a:avLst/>
          </a:prstGeom>
          <a:noFill/>
        </p:spPr>
        <p:txBody>
          <a:bodyPr wrap="square" rtlCol="0">
            <a:spAutoFit/>
          </a:bodyPr>
          <a:lstStyle/>
          <a:p>
            <a:r>
              <a:rPr lang="en-US" sz="3600" i="1" dirty="0">
                <a:latin typeface="ISOCPEUR" panose="020B0604020202020204" pitchFamily="34" charset="0"/>
              </a:rPr>
              <a:t>a</a:t>
            </a:r>
            <a:r>
              <a:rPr lang="en-US" sz="3600" i="1" dirty="0" smtClean="0">
                <a:latin typeface="ISOCPEUR" panose="020B0604020202020204" pitchFamily="34" charset="0"/>
              </a:rPr>
              <a:t>’ </a:t>
            </a:r>
            <a:endParaRPr lang="ru-RU" sz="3600" i="1" dirty="0">
              <a:latin typeface="ISOCPEUR" panose="020B0604020202020204" pitchFamily="34" charset="0"/>
            </a:endParaRPr>
          </a:p>
        </p:txBody>
      </p:sp>
      <p:sp>
        <p:nvSpPr>
          <p:cNvPr id="19" name="TextBox 18"/>
          <p:cNvSpPr txBox="1"/>
          <p:nvPr/>
        </p:nvSpPr>
        <p:spPr>
          <a:xfrm>
            <a:off x="6122460" y="4503359"/>
            <a:ext cx="364758" cy="646331"/>
          </a:xfrm>
          <a:prstGeom prst="rect">
            <a:avLst/>
          </a:prstGeom>
          <a:noFill/>
        </p:spPr>
        <p:txBody>
          <a:bodyPr wrap="square" rtlCol="0">
            <a:spAutoFit/>
          </a:bodyPr>
          <a:lstStyle/>
          <a:p>
            <a:r>
              <a:rPr lang="en-US" sz="3600" i="1" dirty="0">
                <a:latin typeface="ISOCPEUR" panose="020B0604020202020204" pitchFamily="34" charset="0"/>
              </a:rPr>
              <a:t>a</a:t>
            </a:r>
            <a:r>
              <a:rPr lang="en-US" sz="3600" dirty="0" smtClean="0"/>
              <a:t> </a:t>
            </a:r>
            <a:endParaRPr lang="ru-RU" sz="3600" dirty="0"/>
          </a:p>
        </p:txBody>
      </p:sp>
      <p:sp>
        <p:nvSpPr>
          <p:cNvPr id="20" name="TextBox 19"/>
          <p:cNvSpPr txBox="1"/>
          <p:nvPr/>
        </p:nvSpPr>
        <p:spPr>
          <a:xfrm>
            <a:off x="3986963" y="5444053"/>
            <a:ext cx="461437" cy="646331"/>
          </a:xfrm>
          <a:prstGeom prst="rect">
            <a:avLst/>
          </a:prstGeom>
          <a:noFill/>
        </p:spPr>
        <p:txBody>
          <a:bodyPr wrap="square" rtlCol="0">
            <a:spAutoFit/>
          </a:bodyPr>
          <a:lstStyle/>
          <a:p>
            <a:r>
              <a:rPr lang="en-US" sz="3600" i="1" dirty="0" smtClean="0">
                <a:latin typeface="ISOCPEUR" panose="020B0604020202020204" pitchFamily="34" charset="0"/>
              </a:rPr>
              <a:t>b </a:t>
            </a:r>
            <a:endParaRPr lang="ru-RU" sz="3600" i="1" dirty="0">
              <a:latin typeface="ISOCPEUR" panose="020B0604020202020204" pitchFamily="34" charset="0"/>
            </a:endParaRPr>
          </a:p>
        </p:txBody>
      </p:sp>
      <p:cxnSp>
        <p:nvCxnSpPr>
          <p:cNvPr id="21" name="Прямая соединительная линия 20"/>
          <p:cNvCxnSpPr/>
          <p:nvPr/>
        </p:nvCxnSpPr>
        <p:spPr>
          <a:xfrm flipH="1">
            <a:off x="3729809" y="4727549"/>
            <a:ext cx="2349537" cy="971351"/>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071194" y="4534635"/>
            <a:ext cx="436727" cy="707886"/>
          </a:xfrm>
          <a:prstGeom prst="rect">
            <a:avLst/>
          </a:prstGeom>
          <a:noFill/>
        </p:spPr>
        <p:txBody>
          <a:bodyPr wrap="square" rtlCol="0">
            <a:spAutoFit/>
          </a:bodyPr>
          <a:lstStyle/>
          <a:p>
            <a:r>
              <a:rPr lang="en-US" sz="4000" i="1" dirty="0" smtClean="0">
                <a:latin typeface="ISOCPEUR" panose="020B0604020202020204" pitchFamily="34" charset="0"/>
              </a:rPr>
              <a:t>B </a:t>
            </a:r>
            <a:endParaRPr lang="ru-RU" sz="4000" i="1" dirty="0">
              <a:latin typeface="ISOCPEUR" panose="020B0604020202020204" pitchFamily="34" charset="0"/>
            </a:endParaRPr>
          </a:p>
        </p:txBody>
      </p:sp>
      <p:sp>
        <p:nvSpPr>
          <p:cNvPr id="23" name="TextBox 22"/>
          <p:cNvSpPr txBox="1"/>
          <p:nvPr/>
        </p:nvSpPr>
        <p:spPr>
          <a:xfrm>
            <a:off x="5767838" y="1378560"/>
            <a:ext cx="508528" cy="707886"/>
          </a:xfrm>
          <a:prstGeom prst="rect">
            <a:avLst/>
          </a:prstGeom>
          <a:noFill/>
        </p:spPr>
        <p:txBody>
          <a:bodyPr wrap="square" rtlCol="0">
            <a:spAutoFit/>
          </a:bodyPr>
          <a:lstStyle/>
          <a:p>
            <a:r>
              <a:rPr lang="en-US" sz="4000" i="1" dirty="0" smtClean="0">
                <a:latin typeface="ISOCPEUR" panose="020B0604020202020204" pitchFamily="34" charset="0"/>
              </a:rPr>
              <a:t>A </a:t>
            </a:r>
            <a:endParaRPr lang="ru-RU" sz="4000" i="1" dirty="0">
              <a:latin typeface="ISOCPEUR" panose="020B0604020202020204" pitchFamily="34" charset="0"/>
            </a:endParaRPr>
          </a:p>
        </p:txBody>
      </p:sp>
      <p:cxnSp>
        <p:nvCxnSpPr>
          <p:cNvPr id="24" name="Прямая соединительная линия 23"/>
          <p:cNvCxnSpPr/>
          <p:nvPr/>
        </p:nvCxnSpPr>
        <p:spPr>
          <a:xfrm flipH="1">
            <a:off x="1799247" y="1662861"/>
            <a:ext cx="3587490" cy="1490848"/>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a:xfrm flipH="1" flipV="1">
            <a:off x="1827831" y="4093192"/>
            <a:ext cx="1905372" cy="167171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p:nvPr/>
        </p:nvCxnSpPr>
        <p:spPr>
          <a:xfrm flipV="1">
            <a:off x="3628344" y="3819808"/>
            <a:ext cx="2371997" cy="10429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a:off x="261122" y="4096687"/>
            <a:ext cx="6084000" cy="0"/>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293819" y="3661109"/>
            <a:ext cx="816905" cy="584775"/>
          </a:xfrm>
          <a:prstGeom prst="rect">
            <a:avLst/>
          </a:prstGeom>
          <a:noFill/>
        </p:spPr>
        <p:txBody>
          <a:bodyPr wrap="square" rtlCol="0">
            <a:spAutoFit/>
          </a:bodyPr>
          <a:lstStyle/>
          <a:p>
            <a:r>
              <a:rPr lang="en-US" sz="3200" i="1" dirty="0" smtClean="0">
                <a:latin typeface="ISOCPEUR" panose="020B0604020202020204" pitchFamily="34" charset="0"/>
              </a:rPr>
              <a:t>0</a:t>
            </a:r>
            <a:r>
              <a:rPr lang="en-US" sz="2800" dirty="0" smtClean="0"/>
              <a:t> </a:t>
            </a:r>
            <a:endParaRPr lang="ru-RU" sz="2800" dirty="0"/>
          </a:p>
        </p:txBody>
      </p:sp>
      <p:sp>
        <p:nvSpPr>
          <p:cNvPr id="29" name="TextBox 28"/>
          <p:cNvSpPr txBox="1"/>
          <p:nvPr/>
        </p:nvSpPr>
        <p:spPr>
          <a:xfrm rot="19078056">
            <a:off x="5189885" y="2397992"/>
            <a:ext cx="272782" cy="584775"/>
          </a:xfrm>
          <a:prstGeom prst="rect">
            <a:avLst/>
          </a:prstGeom>
          <a:noFill/>
        </p:spPr>
        <p:txBody>
          <a:bodyPr wrap="square" rtlCol="0">
            <a:spAutoFit/>
          </a:bodyPr>
          <a:lstStyle/>
          <a:p>
            <a:r>
              <a:rPr lang="uz-Cyrl-UZ" sz="3200" dirty="0" smtClean="0"/>
              <a:t>(</a:t>
            </a:r>
            <a:endParaRPr lang="ru-RU" sz="3200" dirty="0"/>
          </a:p>
        </p:txBody>
      </p:sp>
      <p:sp>
        <p:nvSpPr>
          <p:cNvPr id="30" name="TextBox 29"/>
          <p:cNvSpPr txBox="1"/>
          <p:nvPr/>
        </p:nvSpPr>
        <p:spPr>
          <a:xfrm rot="8788206">
            <a:off x="4108205" y="4161582"/>
            <a:ext cx="309700" cy="584775"/>
          </a:xfrm>
          <a:prstGeom prst="rect">
            <a:avLst/>
          </a:prstGeom>
          <a:noFill/>
        </p:spPr>
        <p:txBody>
          <a:bodyPr wrap="none" rtlCol="0">
            <a:spAutoFit/>
          </a:bodyPr>
          <a:lstStyle/>
          <a:p>
            <a:r>
              <a:rPr lang="uz-Cyrl-UZ" sz="3200" dirty="0" smtClean="0"/>
              <a:t>(</a:t>
            </a:r>
            <a:endParaRPr lang="ru-RU" sz="3200" dirty="0"/>
          </a:p>
        </p:txBody>
      </p:sp>
      <p:cxnSp>
        <p:nvCxnSpPr>
          <p:cNvPr id="31" name="Прямая соединительная линия 30"/>
          <p:cNvCxnSpPr/>
          <p:nvPr/>
        </p:nvCxnSpPr>
        <p:spPr>
          <a:xfrm flipH="1">
            <a:off x="3707812" y="2167247"/>
            <a:ext cx="2328050" cy="265972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4285623" y="4017942"/>
                <a:ext cx="424412"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ru-RU" sz="3200" i="1" smtClean="0">
                          <a:latin typeface="Cambria Math" panose="02040503050406030204" pitchFamily="18" charset="0"/>
                          <a:ea typeface="Cambria Math" panose="02040503050406030204" pitchFamily="18" charset="0"/>
                        </a:rPr>
                        <m:t>𝛼</m:t>
                      </m:r>
                    </m:oMath>
                  </m:oMathPara>
                </a14:m>
                <a:endParaRPr lang="ru-RU" sz="3200" i="1" dirty="0">
                  <a:latin typeface="ISOCPEUR" panose="020B0604020202020204" pitchFamily="34" charset="0"/>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4285623" y="4017942"/>
                <a:ext cx="424412" cy="492443"/>
              </a:xfrm>
              <a:prstGeom prst="rect">
                <a:avLst/>
              </a:prstGeom>
              <a:blipFill>
                <a:blip r:embed="rId3"/>
                <a:stretch>
                  <a:fillRect/>
                </a:stretch>
              </a:blipFill>
            </p:spPr>
            <p:txBody>
              <a:bodyPr/>
              <a:lstStyle/>
              <a:p>
                <a:r>
                  <a:rPr lang="ru-RU">
                    <a:noFill/>
                  </a:rPr>
                  <a:t> </a:t>
                </a:r>
              </a:p>
            </p:txBody>
          </p:sp>
        </mc:Fallback>
      </mc:AlternateContent>
      <p:sp>
        <p:nvSpPr>
          <p:cNvPr id="33" name="TextBox 32"/>
          <p:cNvSpPr txBox="1"/>
          <p:nvPr/>
        </p:nvSpPr>
        <p:spPr>
          <a:xfrm>
            <a:off x="-89704" y="3757327"/>
            <a:ext cx="377026" cy="584775"/>
          </a:xfrm>
          <a:prstGeom prst="rect">
            <a:avLst/>
          </a:prstGeom>
          <a:noFill/>
        </p:spPr>
        <p:txBody>
          <a:bodyPr wrap="none" rtlCol="0">
            <a:spAutoFit/>
          </a:bodyPr>
          <a:lstStyle/>
          <a:p>
            <a:r>
              <a:rPr lang="en-US" sz="3200" i="1" dirty="0" smtClean="0">
                <a:latin typeface="ISOCPEUR" panose="020B0604020202020204" pitchFamily="34" charset="0"/>
              </a:rPr>
              <a:t>x</a:t>
            </a:r>
            <a:endParaRPr lang="ru-RU" sz="3200" i="1" dirty="0">
              <a:latin typeface="ISOCPEUR" panose="020B0604020202020204" pitchFamily="34" charset="0"/>
            </a:endParaRPr>
          </a:p>
        </p:txBody>
      </p:sp>
      <mc:AlternateContent xmlns:mc="http://schemas.openxmlformats.org/markup-compatibility/2006">
        <mc:Choice xmlns:a14="http://schemas.microsoft.com/office/drawing/2010/main" Requires="a14">
          <p:sp>
            <p:nvSpPr>
              <p:cNvPr id="34" name="TextBox 33"/>
              <p:cNvSpPr txBox="1"/>
              <p:nvPr/>
            </p:nvSpPr>
            <p:spPr>
              <a:xfrm>
                <a:off x="4846293" y="2630489"/>
                <a:ext cx="5530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ru-RU" sz="2800" i="1" smtClean="0">
                          <a:latin typeface="Cambria Math" panose="02040503050406030204" pitchFamily="18" charset="0"/>
                          <a:ea typeface="Cambria Math" panose="02040503050406030204" pitchFamily="18" charset="0"/>
                        </a:rPr>
                        <m:t>𝛽</m:t>
                      </m:r>
                    </m:oMath>
                  </m:oMathPara>
                </a14:m>
                <a:endParaRPr lang="ru-RU" sz="2800" i="1" dirty="0">
                  <a:latin typeface="ISOCPEUR" panose="020B0604020202020204" pitchFamily="34" charset="0"/>
                </a:endParaRPr>
              </a:p>
            </p:txBody>
          </p:sp>
        </mc:Choice>
        <mc:Fallback>
          <p:sp>
            <p:nvSpPr>
              <p:cNvPr id="34" name="TextBox 33"/>
              <p:cNvSpPr txBox="1">
                <a:spLocks noRot="1" noChangeAspect="1" noMove="1" noResize="1" noEditPoints="1" noAdjustHandles="1" noChangeArrowheads="1" noChangeShapeType="1" noTextEdit="1"/>
              </p:cNvSpPr>
              <p:nvPr/>
            </p:nvSpPr>
            <p:spPr>
              <a:xfrm>
                <a:off x="4846293" y="2630489"/>
                <a:ext cx="553036" cy="523220"/>
              </a:xfrm>
              <a:prstGeom prst="rect">
                <a:avLst/>
              </a:prstGeom>
              <a:blipFill>
                <a:blip r:embed="rId4"/>
                <a:stretch>
                  <a:fillRect/>
                </a:stretch>
              </a:blipFill>
            </p:spPr>
            <p:txBody>
              <a:bodyPr/>
              <a:lstStyle/>
              <a:p>
                <a:r>
                  <a:rPr lang="ru-RU">
                    <a:noFill/>
                  </a:rPr>
                  <a:t> </a:t>
                </a:r>
              </a:p>
            </p:txBody>
          </p:sp>
        </mc:Fallback>
      </mc:AlternateContent>
      <p:sp>
        <p:nvSpPr>
          <p:cNvPr id="35" name="TextBox 34"/>
          <p:cNvSpPr txBox="1"/>
          <p:nvPr/>
        </p:nvSpPr>
        <p:spPr>
          <a:xfrm>
            <a:off x="2377547" y="3890176"/>
            <a:ext cx="600922" cy="646331"/>
          </a:xfrm>
          <a:prstGeom prst="rect">
            <a:avLst/>
          </a:prstGeom>
          <a:noFill/>
        </p:spPr>
        <p:txBody>
          <a:bodyPr wrap="square" rtlCol="0">
            <a:spAutoFit/>
          </a:bodyPr>
          <a:lstStyle/>
          <a:p>
            <a:r>
              <a:rPr lang="en-US" sz="3600" i="1" dirty="0" smtClean="0">
                <a:latin typeface="ISOCPEUR" panose="020B0604020202020204" pitchFamily="34" charset="0"/>
              </a:rPr>
              <a:t>c</a:t>
            </a:r>
            <a:r>
              <a:rPr lang="en-US" sz="2000" i="1" dirty="0">
                <a:latin typeface="ISOCPEUR" panose="020B0604020202020204" pitchFamily="34" charset="0"/>
              </a:rPr>
              <a:t>1</a:t>
            </a:r>
            <a:r>
              <a:rPr lang="en-US" sz="3600" i="1" dirty="0" smtClean="0">
                <a:latin typeface="ISOCPEUR" panose="020B0604020202020204" pitchFamily="34" charset="0"/>
              </a:rPr>
              <a:t> </a:t>
            </a:r>
            <a:endParaRPr lang="ru-RU" sz="3600" i="1" dirty="0">
              <a:latin typeface="ISOCPEUR" panose="020B0604020202020204" pitchFamily="34" charset="0"/>
            </a:endParaRPr>
          </a:p>
        </p:txBody>
      </p:sp>
      <p:sp>
        <p:nvSpPr>
          <p:cNvPr id="36" name="TextBox 35"/>
          <p:cNvSpPr txBox="1"/>
          <p:nvPr/>
        </p:nvSpPr>
        <p:spPr>
          <a:xfrm>
            <a:off x="5448129" y="3246791"/>
            <a:ext cx="364758" cy="646331"/>
          </a:xfrm>
          <a:prstGeom prst="rect">
            <a:avLst/>
          </a:prstGeom>
          <a:noFill/>
        </p:spPr>
        <p:txBody>
          <a:bodyPr wrap="square" rtlCol="0">
            <a:spAutoFit/>
          </a:bodyPr>
          <a:lstStyle/>
          <a:p>
            <a:r>
              <a:rPr lang="ru-RU" sz="3600" i="1" dirty="0" smtClean="0">
                <a:latin typeface="ISOCPEUR" panose="020B0604020202020204" pitchFamily="34" charset="0"/>
              </a:rPr>
              <a:t>с</a:t>
            </a:r>
            <a:r>
              <a:rPr lang="en-US" sz="3600" i="1" dirty="0" smtClean="0">
                <a:latin typeface="ISOCPEUR" panose="020B0604020202020204" pitchFamily="34" charset="0"/>
              </a:rPr>
              <a:t> </a:t>
            </a:r>
            <a:endParaRPr lang="ru-RU" sz="3600" i="1" dirty="0">
              <a:latin typeface="ISOCPEUR" panose="020B0604020202020204" pitchFamily="34" charset="0"/>
            </a:endParaRPr>
          </a:p>
        </p:txBody>
      </p:sp>
      <mc:AlternateContent xmlns:mc="http://schemas.openxmlformats.org/markup-compatibility/2006" xmlns:a14="http://schemas.microsoft.com/office/drawing/2010/main">
        <mc:Choice Requires="a14">
          <p:sp>
            <p:nvSpPr>
              <p:cNvPr id="37" name="TextBox 36"/>
              <p:cNvSpPr txBox="1"/>
              <p:nvPr/>
            </p:nvSpPr>
            <p:spPr>
              <a:xfrm>
                <a:off x="5462477" y="2809580"/>
                <a:ext cx="7166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ru-RU"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oMath>
                  </m:oMathPara>
                </a14:m>
                <a:endParaRPr lang="ru-RU" sz="2800" i="1" dirty="0">
                  <a:latin typeface="ISOCPEUR" panose="020B0604020202020204" pitchFamily="34" charset="0"/>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5462477" y="2809580"/>
                <a:ext cx="716606" cy="523220"/>
              </a:xfrm>
              <a:prstGeom prst="rect">
                <a:avLst/>
              </a:prstGeom>
              <a:blipFill>
                <a:blip r:embed="rId5"/>
                <a:stretch>
                  <a:fillRect/>
                </a:stretch>
              </a:blipFill>
            </p:spPr>
            <p:txBody>
              <a:bodyPr/>
              <a:lstStyle/>
              <a:p>
                <a:r>
                  <a:rPr lang="ru-RU">
                    <a:noFill/>
                  </a:rPr>
                  <a:t> </a:t>
                </a:r>
              </a:p>
            </p:txBody>
          </p:sp>
        </mc:Fallback>
      </mc:AlternateContent>
      <p:cxnSp>
        <p:nvCxnSpPr>
          <p:cNvPr id="38" name="Прямая соединительная линия 37"/>
          <p:cNvCxnSpPr/>
          <p:nvPr/>
        </p:nvCxnSpPr>
        <p:spPr>
          <a:xfrm>
            <a:off x="6271710" y="122676"/>
            <a:ext cx="5" cy="3968429"/>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a:xfrm flipH="1" flipV="1">
            <a:off x="6271192" y="4109750"/>
            <a:ext cx="2723310" cy="2099311"/>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rot="10800000">
            <a:off x="2941408" y="3831911"/>
            <a:ext cx="370004" cy="646331"/>
          </a:xfrm>
          <a:prstGeom prst="rect">
            <a:avLst/>
          </a:prstGeom>
          <a:noFill/>
        </p:spPr>
        <p:txBody>
          <a:bodyPr wrap="square" rtlCol="0">
            <a:spAutoFit/>
          </a:bodyPr>
          <a:lstStyle/>
          <a:p>
            <a:r>
              <a:rPr lang="en-US" sz="3600" dirty="0" smtClean="0"/>
              <a:t>(</a:t>
            </a:r>
            <a:endParaRPr lang="ru-RU" sz="3600" dirty="0"/>
          </a:p>
        </p:txBody>
      </p:sp>
      <p:sp>
        <p:nvSpPr>
          <p:cNvPr id="42" name="TextBox 41"/>
          <p:cNvSpPr txBox="1"/>
          <p:nvPr/>
        </p:nvSpPr>
        <p:spPr>
          <a:xfrm rot="19868323">
            <a:off x="7588711" y="5276563"/>
            <a:ext cx="816905" cy="646331"/>
          </a:xfrm>
          <a:prstGeom prst="rect">
            <a:avLst/>
          </a:prstGeom>
          <a:noFill/>
        </p:spPr>
        <p:txBody>
          <a:bodyPr wrap="square" rtlCol="0">
            <a:spAutoFit/>
          </a:bodyPr>
          <a:lstStyle/>
          <a:p>
            <a:r>
              <a:rPr lang="en-US" sz="3600" i="1" dirty="0">
                <a:latin typeface="ISOCPEUR" panose="020B0604020202020204" pitchFamily="34" charset="0"/>
              </a:rPr>
              <a:t>H</a:t>
            </a:r>
            <a:r>
              <a:rPr lang="en-US" sz="2800" i="1" dirty="0" smtClean="0">
                <a:latin typeface="ISOCPEUR" panose="020B0604020202020204" pitchFamily="34" charset="0"/>
              </a:rPr>
              <a:t> </a:t>
            </a:r>
            <a:endParaRPr lang="ru-RU" sz="2800" i="1" dirty="0">
              <a:latin typeface="ISOCPEUR" panose="020B0604020202020204" pitchFamily="34" charset="0"/>
            </a:endParaRPr>
          </a:p>
        </p:txBody>
      </p:sp>
      <p:sp>
        <p:nvSpPr>
          <p:cNvPr id="43" name="TextBox 42"/>
          <p:cNvSpPr txBox="1"/>
          <p:nvPr/>
        </p:nvSpPr>
        <p:spPr>
          <a:xfrm>
            <a:off x="602141" y="374018"/>
            <a:ext cx="816905" cy="646331"/>
          </a:xfrm>
          <a:prstGeom prst="rect">
            <a:avLst/>
          </a:prstGeom>
          <a:noFill/>
        </p:spPr>
        <p:txBody>
          <a:bodyPr wrap="square" rtlCol="0">
            <a:spAutoFit/>
          </a:bodyPr>
          <a:lstStyle/>
          <a:p>
            <a:r>
              <a:rPr lang="en-US" sz="3600" i="1" dirty="0" smtClean="0">
                <a:latin typeface="ISOCPEUR" panose="020B0604020202020204" pitchFamily="34" charset="0"/>
              </a:rPr>
              <a:t>V</a:t>
            </a:r>
            <a:r>
              <a:rPr lang="en-US" sz="2800" i="1" dirty="0" smtClean="0">
                <a:latin typeface="ISOCPEUR" panose="020B0604020202020204" pitchFamily="34" charset="0"/>
              </a:rPr>
              <a:t> </a:t>
            </a:r>
            <a:endParaRPr lang="ru-RU" sz="2800" i="1" dirty="0">
              <a:latin typeface="ISOCPEUR" panose="020B0604020202020204" pitchFamily="34" charset="0"/>
            </a:endParaRPr>
          </a:p>
        </p:txBody>
      </p:sp>
      <p:sp>
        <p:nvSpPr>
          <p:cNvPr id="44" name="TextBox 43"/>
          <p:cNvSpPr txBox="1"/>
          <p:nvPr/>
        </p:nvSpPr>
        <p:spPr>
          <a:xfrm rot="1676979">
            <a:off x="5746837" y="3408527"/>
            <a:ext cx="554298" cy="646331"/>
          </a:xfrm>
          <a:prstGeom prst="rect">
            <a:avLst/>
          </a:prstGeom>
          <a:noFill/>
        </p:spPr>
        <p:txBody>
          <a:bodyPr wrap="square" rtlCol="0">
            <a:spAutoFit/>
          </a:bodyPr>
          <a:lstStyle/>
          <a:p>
            <a:r>
              <a:rPr lang="en-US" sz="3600" dirty="0" smtClean="0"/>
              <a:t>(</a:t>
            </a:r>
            <a:endParaRPr lang="ru-RU" sz="3600" dirty="0"/>
          </a:p>
        </p:txBody>
      </p:sp>
      <p:sp>
        <p:nvSpPr>
          <p:cNvPr id="46" name="TextBox 45"/>
          <p:cNvSpPr txBox="1"/>
          <p:nvPr/>
        </p:nvSpPr>
        <p:spPr>
          <a:xfrm>
            <a:off x="8477992" y="5820553"/>
            <a:ext cx="370614" cy="584775"/>
          </a:xfrm>
          <a:prstGeom prst="rect">
            <a:avLst/>
          </a:prstGeom>
          <a:noFill/>
        </p:spPr>
        <p:txBody>
          <a:bodyPr wrap="square" rtlCol="0">
            <a:spAutoFit/>
          </a:bodyPr>
          <a:lstStyle/>
          <a:p>
            <a:r>
              <a:rPr lang="en-US" sz="3200" i="1" dirty="0">
                <a:latin typeface="ISOCPEUR" panose="020B0604020202020204" pitchFamily="34" charset="0"/>
              </a:rPr>
              <a:t>y</a:t>
            </a:r>
            <a:endParaRPr lang="ru-RU" sz="3200" i="1" dirty="0">
              <a:latin typeface="ISOCPEUR" panose="020B0604020202020204" pitchFamily="34" charset="0"/>
            </a:endParaRPr>
          </a:p>
        </p:txBody>
      </p:sp>
      <p:sp>
        <p:nvSpPr>
          <p:cNvPr id="47" name="Овал 46"/>
          <p:cNvSpPr/>
          <p:nvPr/>
        </p:nvSpPr>
        <p:spPr>
          <a:xfrm>
            <a:off x="1751553" y="3054733"/>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8" name="Овал 47"/>
          <p:cNvSpPr/>
          <p:nvPr/>
        </p:nvSpPr>
        <p:spPr>
          <a:xfrm>
            <a:off x="1775101" y="4028394"/>
            <a:ext cx="108000" cy="108000"/>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Овал 48"/>
          <p:cNvSpPr/>
          <p:nvPr/>
        </p:nvSpPr>
        <p:spPr>
          <a:xfrm>
            <a:off x="5261413" y="1571448"/>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Овал 49"/>
          <p:cNvSpPr/>
          <p:nvPr/>
        </p:nvSpPr>
        <p:spPr>
          <a:xfrm>
            <a:off x="2815720" y="4017097"/>
            <a:ext cx="144000" cy="144000"/>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1" name="Овал 50"/>
          <p:cNvSpPr/>
          <p:nvPr/>
        </p:nvSpPr>
        <p:spPr>
          <a:xfrm>
            <a:off x="5935082" y="3710540"/>
            <a:ext cx="144000" cy="144000"/>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2" name="Овал 51"/>
          <p:cNvSpPr/>
          <p:nvPr/>
        </p:nvSpPr>
        <p:spPr>
          <a:xfrm>
            <a:off x="3599256" y="5626900"/>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3" name="Овал 52"/>
          <p:cNvSpPr/>
          <p:nvPr/>
        </p:nvSpPr>
        <p:spPr>
          <a:xfrm>
            <a:off x="5910440" y="4662322"/>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4" name="Овал 53"/>
          <p:cNvSpPr/>
          <p:nvPr/>
        </p:nvSpPr>
        <p:spPr>
          <a:xfrm>
            <a:off x="5277099" y="4017437"/>
            <a:ext cx="108000" cy="108000"/>
          </a:xfrm>
          <a:prstGeom prst="ellipse">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5" name="Овал 54"/>
          <p:cNvSpPr/>
          <p:nvPr/>
        </p:nvSpPr>
        <p:spPr>
          <a:xfrm>
            <a:off x="5924911" y="2074300"/>
            <a:ext cx="144000" cy="144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6" name="Овал 55"/>
          <p:cNvSpPr/>
          <p:nvPr/>
        </p:nvSpPr>
        <p:spPr>
          <a:xfrm>
            <a:off x="3598943" y="4726798"/>
            <a:ext cx="144000" cy="144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3" name="TextBox 102"/>
          <p:cNvSpPr txBox="1"/>
          <p:nvPr/>
        </p:nvSpPr>
        <p:spPr>
          <a:xfrm>
            <a:off x="6293819" y="-26591"/>
            <a:ext cx="377026" cy="584775"/>
          </a:xfrm>
          <a:prstGeom prst="rect">
            <a:avLst/>
          </a:prstGeom>
          <a:noFill/>
        </p:spPr>
        <p:txBody>
          <a:bodyPr wrap="none" rtlCol="0">
            <a:spAutoFit/>
          </a:bodyPr>
          <a:lstStyle/>
          <a:p>
            <a:r>
              <a:rPr lang="en-US" sz="3200" i="1" dirty="0">
                <a:latin typeface="ISOCPEUR" panose="020B0604020202020204" pitchFamily="34" charset="0"/>
              </a:rPr>
              <a:t>z</a:t>
            </a:r>
            <a:endParaRPr lang="ru-RU" sz="3200" i="1" dirty="0">
              <a:latin typeface="ISOCPEUR" panose="020B0604020202020204" pitchFamily="34" charset="0"/>
            </a:endParaRPr>
          </a:p>
        </p:txBody>
      </p:sp>
      <p:sp>
        <p:nvSpPr>
          <p:cNvPr id="104" name="TextBox 103"/>
          <p:cNvSpPr txBox="1"/>
          <p:nvPr/>
        </p:nvSpPr>
        <p:spPr>
          <a:xfrm>
            <a:off x="4492244" y="3452871"/>
            <a:ext cx="600922" cy="646331"/>
          </a:xfrm>
          <a:prstGeom prst="rect">
            <a:avLst/>
          </a:prstGeom>
          <a:noFill/>
        </p:spPr>
        <p:txBody>
          <a:bodyPr wrap="square" rtlCol="0">
            <a:spAutoFit/>
          </a:bodyPr>
          <a:lstStyle/>
          <a:p>
            <a:r>
              <a:rPr lang="en-US" sz="3600" i="1" dirty="0">
                <a:latin typeface="ISOCPEUR" panose="020B0604020202020204" pitchFamily="34" charset="0"/>
              </a:rPr>
              <a:t>a</a:t>
            </a:r>
            <a:r>
              <a:rPr lang="en-US" sz="2800" i="1" dirty="0" smtClean="0">
                <a:latin typeface="ISOCPEUR" panose="020B0604020202020204" pitchFamily="34" charset="0"/>
              </a:rPr>
              <a:t>x</a:t>
            </a:r>
            <a:r>
              <a:rPr lang="en-US" sz="3600" i="1" dirty="0" smtClean="0">
                <a:latin typeface="ISOCPEUR" panose="020B0604020202020204" pitchFamily="34" charset="0"/>
              </a:rPr>
              <a:t> </a:t>
            </a:r>
            <a:endParaRPr lang="ru-RU" sz="3600" i="1" dirty="0">
              <a:latin typeface="ISOCPEUR" panose="020B0604020202020204" pitchFamily="34" charset="0"/>
            </a:endParaRPr>
          </a:p>
        </p:txBody>
      </p:sp>
      <p:sp>
        <p:nvSpPr>
          <p:cNvPr id="57" name="TextBox 56"/>
          <p:cNvSpPr txBox="1"/>
          <p:nvPr/>
        </p:nvSpPr>
        <p:spPr>
          <a:xfrm>
            <a:off x="1235914" y="3542394"/>
            <a:ext cx="600922" cy="646331"/>
          </a:xfrm>
          <a:prstGeom prst="rect">
            <a:avLst/>
          </a:prstGeom>
          <a:noFill/>
        </p:spPr>
        <p:txBody>
          <a:bodyPr wrap="square" rtlCol="0">
            <a:spAutoFit/>
          </a:bodyPr>
          <a:lstStyle/>
          <a:p>
            <a:r>
              <a:rPr lang="en-US" sz="3600" i="1" dirty="0" err="1">
                <a:latin typeface="ISOCPEUR" panose="020B0604020202020204" pitchFamily="34" charset="0"/>
              </a:rPr>
              <a:t>b</a:t>
            </a:r>
            <a:r>
              <a:rPr lang="en-US" sz="2800" i="1" dirty="0" err="1" smtClean="0">
                <a:latin typeface="ISOCPEUR" panose="020B0604020202020204" pitchFamily="34" charset="0"/>
              </a:rPr>
              <a:t>x</a:t>
            </a:r>
            <a:r>
              <a:rPr lang="en-US" sz="3600" i="1" dirty="0" smtClean="0">
                <a:latin typeface="ISOCPEUR" panose="020B0604020202020204" pitchFamily="34" charset="0"/>
              </a:rPr>
              <a:t> </a:t>
            </a:r>
            <a:endParaRPr lang="ru-RU" sz="3600" i="1" dirty="0">
              <a:latin typeface="ISOCPEUR" panose="020B0604020202020204" pitchFamily="34" charset="0"/>
            </a:endParaRPr>
          </a:p>
        </p:txBody>
      </p:sp>
    </p:spTree>
    <p:extLst>
      <p:ext uri="{BB962C8B-B14F-4D97-AF65-F5344CB8AC3E}">
        <p14:creationId xmlns:p14="http://schemas.microsoft.com/office/powerpoint/2010/main" val="268710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arn(inVertical)">
                                      <p:cBhvr>
                                        <p:cTn id="10" dur="5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barn(inVertical)">
                                      <p:cBhvr>
                                        <p:cTn id="18" dur="500"/>
                                        <p:tgtEl>
                                          <p:spTgt spid="43"/>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circle(in)">
                                      <p:cBhvr>
                                        <p:cTn id="23" dur="2000"/>
                                        <p:tgtEl>
                                          <p:spTgt spid="38"/>
                                        </p:tgtEl>
                                      </p:cBhvr>
                                    </p:animEffect>
                                  </p:childTnLst>
                                </p:cTn>
                              </p:par>
                              <p:par>
                                <p:cTn id="24" presetID="6" presetClass="entr" presetSubtype="16" fill="hold"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circle(in)">
                                      <p:cBhvr>
                                        <p:cTn id="26" dur="2000"/>
                                        <p:tgtEl>
                                          <p:spTgt spid="39"/>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circle(in)">
                                      <p:cBhvr>
                                        <p:cTn id="29" dur="2000"/>
                                        <p:tgtEl>
                                          <p:spTgt spid="33"/>
                                        </p:tgtEl>
                                      </p:cBhvr>
                                    </p:animEffect>
                                  </p:childTnLst>
                                </p:cTn>
                              </p:par>
                              <p:par>
                                <p:cTn id="30" presetID="6" presetClass="entr" presetSubtype="16" fill="hold"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circle(in)">
                                      <p:cBhvr>
                                        <p:cTn id="32" dur="20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103"/>
                                        </p:tgtEl>
                                        <p:attrNameLst>
                                          <p:attrName>style.visibility</p:attrName>
                                        </p:attrNameLst>
                                      </p:cBhvr>
                                      <p:to>
                                        <p:strVal val="visible"/>
                                      </p:to>
                                    </p:set>
                                    <p:animEffect transition="in" filter="barn(inVertical)">
                                      <p:cBhvr>
                                        <p:cTn id="43" dur="500"/>
                                        <p:tgtEl>
                                          <p:spTgt spid="103"/>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barn(inVertical)">
                                      <p:cBhvr>
                                        <p:cTn id="46" dur="500"/>
                                        <p:tgtEl>
                                          <p:spTgt spid="46"/>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barn(inVertical)">
                                      <p:cBhvr>
                                        <p:cTn id="51" dur="500"/>
                                        <p:tgtEl>
                                          <p:spTgt spid="55"/>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barn(inVertical)">
                                      <p:cBhvr>
                                        <p:cTn id="54" dur="5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barn(inVertical)">
                                      <p:cBhvr>
                                        <p:cTn id="59" dur="500"/>
                                        <p:tgtEl>
                                          <p:spTgt spid="56"/>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barn(inVertical)">
                                      <p:cBhvr>
                                        <p:cTn id="62" dur="500"/>
                                        <p:tgtEl>
                                          <p:spTgt spid="22"/>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barn(inVertical)">
                                      <p:cBhvr>
                                        <p:cTn id="67" dur="5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up)">
                                      <p:cBhvr>
                                        <p:cTn id="72" dur="500"/>
                                        <p:tgtEl>
                                          <p:spTgt spid="17"/>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wipe(up)">
                                      <p:cBhvr>
                                        <p:cTn id="75" dur="500"/>
                                        <p:tgtEl>
                                          <p:spTgt spid="53"/>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ipe(up)">
                                      <p:cBhvr>
                                        <p:cTn id="78" dur="500"/>
                                        <p:tgtEl>
                                          <p:spTgt spid="19"/>
                                        </p:tgtEl>
                                      </p:cBhvr>
                                    </p:animEffect>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52"/>
                                        </p:tgtEl>
                                        <p:attrNameLst>
                                          <p:attrName>style.visibility</p:attrName>
                                        </p:attrNameLst>
                                      </p:cBhvr>
                                      <p:to>
                                        <p:strVal val="visible"/>
                                      </p:to>
                                    </p:set>
                                    <p:animEffect transition="in" filter="fade">
                                      <p:cBhvr>
                                        <p:cTn id="83" dur="1000"/>
                                        <p:tgtEl>
                                          <p:spTgt spid="52"/>
                                        </p:tgtEl>
                                      </p:cBhvr>
                                    </p:animEffect>
                                    <p:anim calcmode="lin" valueType="num">
                                      <p:cBhvr>
                                        <p:cTn id="84" dur="1000" fill="hold"/>
                                        <p:tgtEl>
                                          <p:spTgt spid="52"/>
                                        </p:tgtEl>
                                        <p:attrNameLst>
                                          <p:attrName>ppt_x</p:attrName>
                                        </p:attrNameLst>
                                      </p:cBhvr>
                                      <p:tavLst>
                                        <p:tav tm="0">
                                          <p:val>
                                            <p:strVal val="#ppt_x"/>
                                          </p:val>
                                        </p:tav>
                                        <p:tav tm="100000">
                                          <p:val>
                                            <p:strVal val="#ppt_x"/>
                                          </p:val>
                                        </p:tav>
                                      </p:tavLst>
                                    </p:anim>
                                    <p:anim calcmode="lin" valueType="num">
                                      <p:cBhvr>
                                        <p:cTn id="85" dur="1000" fill="hold"/>
                                        <p:tgtEl>
                                          <p:spTgt spid="52"/>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16"/>
                                        </p:tgtEl>
                                        <p:attrNameLst>
                                          <p:attrName>style.visibility</p:attrName>
                                        </p:attrNameLst>
                                      </p:cBhvr>
                                      <p:to>
                                        <p:strVal val="visible"/>
                                      </p:to>
                                    </p:set>
                                    <p:animEffect transition="in" filter="fade">
                                      <p:cBhvr>
                                        <p:cTn id="88" dur="1000"/>
                                        <p:tgtEl>
                                          <p:spTgt spid="16"/>
                                        </p:tgtEl>
                                      </p:cBhvr>
                                    </p:animEffect>
                                    <p:anim calcmode="lin" valueType="num">
                                      <p:cBhvr>
                                        <p:cTn id="89" dur="1000" fill="hold"/>
                                        <p:tgtEl>
                                          <p:spTgt spid="16"/>
                                        </p:tgtEl>
                                        <p:attrNameLst>
                                          <p:attrName>ppt_x</p:attrName>
                                        </p:attrNameLst>
                                      </p:cBhvr>
                                      <p:tavLst>
                                        <p:tav tm="0">
                                          <p:val>
                                            <p:strVal val="#ppt_x"/>
                                          </p:val>
                                        </p:tav>
                                        <p:tav tm="100000">
                                          <p:val>
                                            <p:strVal val="#ppt_x"/>
                                          </p:val>
                                        </p:tav>
                                      </p:tavLst>
                                    </p:anim>
                                    <p:anim calcmode="lin" valueType="num">
                                      <p:cBhvr>
                                        <p:cTn id="90" dur="1000" fill="hold"/>
                                        <p:tgtEl>
                                          <p:spTgt spid="16"/>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20"/>
                                        </p:tgtEl>
                                        <p:attrNameLst>
                                          <p:attrName>style.visibility</p:attrName>
                                        </p:attrNameLst>
                                      </p:cBhvr>
                                      <p:to>
                                        <p:strVal val="visible"/>
                                      </p:to>
                                    </p:set>
                                    <p:animEffect transition="in" filter="fade">
                                      <p:cBhvr>
                                        <p:cTn id="93" dur="1000"/>
                                        <p:tgtEl>
                                          <p:spTgt spid="20"/>
                                        </p:tgtEl>
                                      </p:cBhvr>
                                    </p:animEffect>
                                    <p:anim calcmode="lin" valueType="num">
                                      <p:cBhvr>
                                        <p:cTn id="94" dur="1000" fill="hold"/>
                                        <p:tgtEl>
                                          <p:spTgt spid="20"/>
                                        </p:tgtEl>
                                        <p:attrNameLst>
                                          <p:attrName>ppt_x</p:attrName>
                                        </p:attrNameLst>
                                      </p:cBhvr>
                                      <p:tavLst>
                                        <p:tav tm="0">
                                          <p:val>
                                            <p:strVal val="#ppt_x"/>
                                          </p:val>
                                        </p:tav>
                                        <p:tav tm="100000">
                                          <p:val>
                                            <p:strVal val="#ppt_x"/>
                                          </p:val>
                                        </p:tav>
                                      </p:tavLst>
                                    </p:anim>
                                    <p:anim calcmode="lin" valueType="num">
                                      <p:cBhvr>
                                        <p:cTn id="9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nodeType="clickEffect">
                                  <p:stCondLst>
                                    <p:cond delay="0"/>
                                  </p:stCondLst>
                                  <p:childTnLst>
                                    <p:set>
                                      <p:cBhvr>
                                        <p:cTn id="99" dur="1" fill="hold">
                                          <p:stCondLst>
                                            <p:cond delay="0"/>
                                          </p:stCondLst>
                                        </p:cTn>
                                        <p:tgtEl>
                                          <p:spTgt spid="21"/>
                                        </p:tgtEl>
                                        <p:attrNameLst>
                                          <p:attrName>style.visibility</p:attrName>
                                        </p:attrNameLst>
                                      </p:cBhvr>
                                      <p:to>
                                        <p:strVal val="visible"/>
                                      </p:to>
                                    </p:set>
                                    <p:anim calcmode="lin" valueType="num">
                                      <p:cBhvr additive="base">
                                        <p:cTn id="100" dur="500" fill="hold"/>
                                        <p:tgtEl>
                                          <p:spTgt spid="21"/>
                                        </p:tgtEl>
                                        <p:attrNameLst>
                                          <p:attrName>ppt_x</p:attrName>
                                        </p:attrNameLst>
                                      </p:cBhvr>
                                      <p:tavLst>
                                        <p:tav tm="0">
                                          <p:val>
                                            <p:strVal val="#ppt_x"/>
                                          </p:val>
                                        </p:tav>
                                        <p:tav tm="100000">
                                          <p:val>
                                            <p:strVal val="#ppt_x"/>
                                          </p:val>
                                        </p:tav>
                                      </p:tavLst>
                                    </p:anim>
                                    <p:anim calcmode="lin" valueType="num">
                                      <p:cBhvr additive="base">
                                        <p:cTn id="10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nodeType="clickEffect">
                                  <p:stCondLst>
                                    <p:cond delay="0"/>
                                  </p:stCondLst>
                                  <p:childTnLst>
                                    <p:set>
                                      <p:cBhvr>
                                        <p:cTn id="105" dur="1" fill="hold">
                                          <p:stCondLst>
                                            <p:cond delay="0"/>
                                          </p:stCondLst>
                                        </p:cTn>
                                        <p:tgtEl>
                                          <p:spTgt spid="10"/>
                                        </p:tgtEl>
                                        <p:attrNameLst>
                                          <p:attrName>style.visibility</p:attrName>
                                        </p:attrNameLst>
                                      </p:cBhvr>
                                      <p:to>
                                        <p:strVal val="visible"/>
                                      </p:to>
                                    </p:set>
                                    <p:animEffect transition="in" filter="wipe(down)">
                                      <p:cBhvr>
                                        <p:cTn id="106" dur="500"/>
                                        <p:tgtEl>
                                          <p:spTgt spid="10"/>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54"/>
                                        </p:tgtEl>
                                        <p:attrNameLst>
                                          <p:attrName>style.visibility</p:attrName>
                                        </p:attrNameLst>
                                      </p:cBhvr>
                                      <p:to>
                                        <p:strVal val="visible"/>
                                      </p:to>
                                    </p:set>
                                    <p:animEffect transition="in" filter="wipe(down)">
                                      <p:cBhvr>
                                        <p:cTn id="109" dur="500"/>
                                        <p:tgtEl>
                                          <p:spTgt spid="54"/>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104"/>
                                        </p:tgtEl>
                                        <p:attrNameLst>
                                          <p:attrName>style.visibility</p:attrName>
                                        </p:attrNameLst>
                                      </p:cBhvr>
                                      <p:to>
                                        <p:strVal val="visible"/>
                                      </p:to>
                                    </p:set>
                                    <p:animEffect transition="in" filter="wipe(down)">
                                      <p:cBhvr>
                                        <p:cTn id="112" dur="500"/>
                                        <p:tgtEl>
                                          <p:spTgt spid="104"/>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nodeType="clickEffect">
                                  <p:stCondLst>
                                    <p:cond delay="0"/>
                                  </p:stCondLst>
                                  <p:childTnLst>
                                    <p:set>
                                      <p:cBhvr>
                                        <p:cTn id="116" dur="1" fill="hold">
                                          <p:stCondLst>
                                            <p:cond delay="0"/>
                                          </p:stCondLst>
                                        </p:cTn>
                                        <p:tgtEl>
                                          <p:spTgt spid="25"/>
                                        </p:tgtEl>
                                        <p:attrNameLst>
                                          <p:attrName>style.visibility</p:attrName>
                                        </p:attrNameLst>
                                      </p:cBhvr>
                                      <p:to>
                                        <p:strVal val="visible"/>
                                      </p:to>
                                    </p:set>
                                    <p:animEffect transition="in" filter="wipe(down)">
                                      <p:cBhvr>
                                        <p:cTn id="117" dur="500"/>
                                        <p:tgtEl>
                                          <p:spTgt spid="25"/>
                                        </p:tgtEl>
                                      </p:cBhvr>
                                    </p:animEffect>
                                  </p:childTnLst>
                                </p:cTn>
                              </p:par>
                              <p:par>
                                <p:cTn id="118" presetID="22" presetClass="entr" presetSubtype="4" fill="hold" grpId="0" nodeType="withEffect">
                                  <p:stCondLst>
                                    <p:cond delay="0"/>
                                  </p:stCondLst>
                                  <p:childTnLst>
                                    <p:set>
                                      <p:cBhvr>
                                        <p:cTn id="119" dur="1" fill="hold">
                                          <p:stCondLst>
                                            <p:cond delay="0"/>
                                          </p:stCondLst>
                                        </p:cTn>
                                        <p:tgtEl>
                                          <p:spTgt spid="48"/>
                                        </p:tgtEl>
                                        <p:attrNameLst>
                                          <p:attrName>style.visibility</p:attrName>
                                        </p:attrNameLst>
                                      </p:cBhvr>
                                      <p:to>
                                        <p:strVal val="visible"/>
                                      </p:to>
                                    </p:set>
                                    <p:animEffect transition="in" filter="wipe(down)">
                                      <p:cBhvr>
                                        <p:cTn id="120" dur="500"/>
                                        <p:tgtEl>
                                          <p:spTgt spid="48"/>
                                        </p:tgtEl>
                                      </p:cBhvr>
                                    </p:animEffect>
                                  </p:childTnLst>
                                </p:cTn>
                              </p:par>
                              <p:par>
                                <p:cTn id="121" presetID="22" presetClass="entr" presetSubtype="4" fill="hold" grpId="0" nodeType="withEffect">
                                  <p:stCondLst>
                                    <p:cond delay="0"/>
                                  </p:stCondLst>
                                  <p:childTnLst>
                                    <p:set>
                                      <p:cBhvr>
                                        <p:cTn id="122" dur="1" fill="hold">
                                          <p:stCondLst>
                                            <p:cond delay="0"/>
                                          </p:stCondLst>
                                        </p:cTn>
                                        <p:tgtEl>
                                          <p:spTgt spid="57"/>
                                        </p:tgtEl>
                                        <p:attrNameLst>
                                          <p:attrName>style.visibility</p:attrName>
                                        </p:attrNameLst>
                                      </p:cBhvr>
                                      <p:to>
                                        <p:strVal val="visible"/>
                                      </p:to>
                                    </p:set>
                                    <p:animEffect transition="in" filter="wipe(down)">
                                      <p:cBhvr>
                                        <p:cTn id="123" dur="500"/>
                                        <p:tgtEl>
                                          <p:spTgt spid="57"/>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4" fill="hold" nodeType="clickEffect">
                                  <p:stCondLst>
                                    <p:cond delay="0"/>
                                  </p:stCondLst>
                                  <p:childTnLst>
                                    <p:set>
                                      <p:cBhvr>
                                        <p:cTn id="127" dur="1" fill="hold">
                                          <p:stCondLst>
                                            <p:cond delay="0"/>
                                          </p:stCondLst>
                                        </p:cTn>
                                        <p:tgtEl>
                                          <p:spTgt spid="15"/>
                                        </p:tgtEl>
                                        <p:attrNameLst>
                                          <p:attrName>style.visibility</p:attrName>
                                        </p:attrNameLst>
                                      </p:cBhvr>
                                      <p:to>
                                        <p:strVal val="visible"/>
                                      </p:to>
                                    </p:set>
                                    <p:animEffect transition="in" filter="wipe(down)">
                                      <p:cBhvr>
                                        <p:cTn id="128" dur="500"/>
                                        <p:tgtEl>
                                          <p:spTgt spid="15"/>
                                        </p:tgtEl>
                                      </p:cBhvr>
                                    </p:animEffect>
                                  </p:childTnLst>
                                </p:cTn>
                              </p:par>
                              <p:par>
                                <p:cTn id="129" presetID="22" presetClass="entr" presetSubtype="4" fill="hold" nodeType="withEffect">
                                  <p:stCondLst>
                                    <p:cond delay="0"/>
                                  </p:stCondLst>
                                  <p:childTnLst>
                                    <p:set>
                                      <p:cBhvr>
                                        <p:cTn id="130" dur="1" fill="hold">
                                          <p:stCondLst>
                                            <p:cond delay="0"/>
                                          </p:stCondLst>
                                        </p:cTn>
                                        <p:tgtEl>
                                          <p:spTgt spid="14"/>
                                        </p:tgtEl>
                                        <p:attrNameLst>
                                          <p:attrName>style.visibility</p:attrName>
                                        </p:attrNameLst>
                                      </p:cBhvr>
                                      <p:to>
                                        <p:strVal val="visible"/>
                                      </p:to>
                                    </p:set>
                                    <p:animEffect transition="in" filter="wipe(down)">
                                      <p:cBhvr>
                                        <p:cTn id="131" dur="500"/>
                                        <p:tgtEl>
                                          <p:spTgt spid="14"/>
                                        </p:tgtEl>
                                      </p:cBhvr>
                                    </p:animEffect>
                                  </p:childTnLst>
                                </p:cTn>
                              </p:par>
                            </p:childTnLst>
                          </p:cTn>
                        </p:par>
                      </p:childTnLst>
                    </p:cTn>
                  </p:par>
                  <p:par>
                    <p:cTn id="132" fill="hold">
                      <p:stCondLst>
                        <p:cond delay="indefinite"/>
                      </p:stCondLst>
                      <p:childTnLst>
                        <p:par>
                          <p:cTn id="133" fill="hold">
                            <p:stCondLst>
                              <p:cond delay="0"/>
                            </p:stCondLst>
                            <p:childTnLst>
                              <p:par>
                                <p:cTn id="134" presetID="16" presetClass="entr" presetSubtype="21" fill="hold" grpId="0" nodeType="clickEffect">
                                  <p:stCondLst>
                                    <p:cond delay="0"/>
                                  </p:stCondLst>
                                  <p:childTnLst>
                                    <p:set>
                                      <p:cBhvr>
                                        <p:cTn id="135" dur="1" fill="hold">
                                          <p:stCondLst>
                                            <p:cond delay="0"/>
                                          </p:stCondLst>
                                        </p:cTn>
                                        <p:tgtEl>
                                          <p:spTgt spid="49"/>
                                        </p:tgtEl>
                                        <p:attrNameLst>
                                          <p:attrName>style.visibility</p:attrName>
                                        </p:attrNameLst>
                                      </p:cBhvr>
                                      <p:to>
                                        <p:strVal val="visible"/>
                                      </p:to>
                                    </p:set>
                                    <p:animEffect transition="in" filter="barn(inVertical)">
                                      <p:cBhvr>
                                        <p:cTn id="136" dur="500"/>
                                        <p:tgtEl>
                                          <p:spTgt spid="49"/>
                                        </p:tgtEl>
                                      </p:cBhvr>
                                    </p:animEffect>
                                  </p:childTnLst>
                                </p:cTn>
                              </p:par>
                              <p:par>
                                <p:cTn id="137" presetID="16" presetClass="entr" presetSubtype="21" fill="hold" grpId="0" nodeType="withEffect">
                                  <p:stCondLst>
                                    <p:cond delay="0"/>
                                  </p:stCondLst>
                                  <p:childTnLst>
                                    <p:set>
                                      <p:cBhvr>
                                        <p:cTn id="138" dur="1" fill="hold">
                                          <p:stCondLst>
                                            <p:cond delay="0"/>
                                          </p:stCondLst>
                                        </p:cTn>
                                        <p:tgtEl>
                                          <p:spTgt spid="18"/>
                                        </p:tgtEl>
                                        <p:attrNameLst>
                                          <p:attrName>style.visibility</p:attrName>
                                        </p:attrNameLst>
                                      </p:cBhvr>
                                      <p:to>
                                        <p:strVal val="visible"/>
                                      </p:to>
                                    </p:set>
                                    <p:animEffect transition="in" filter="barn(inVertical)">
                                      <p:cBhvr>
                                        <p:cTn id="139" dur="500"/>
                                        <p:tgtEl>
                                          <p:spTgt spid="18"/>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nodeType="clickEffect">
                                  <p:stCondLst>
                                    <p:cond delay="0"/>
                                  </p:stCondLst>
                                  <p:childTnLst>
                                    <p:set>
                                      <p:cBhvr>
                                        <p:cTn id="143" dur="1" fill="hold">
                                          <p:stCondLst>
                                            <p:cond delay="0"/>
                                          </p:stCondLst>
                                        </p:cTn>
                                        <p:tgtEl>
                                          <p:spTgt spid="11"/>
                                        </p:tgtEl>
                                        <p:attrNameLst>
                                          <p:attrName>style.visibility</p:attrName>
                                        </p:attrNameLst>
                                      </p:cBhvr>
                                      <p:to>
                                        <p:strVal val="visible"/>
                                      </p:to>
                                    </p:set>
                                    <p:animEffect transition="in" filter="wipe(down)">
                                      <p:cBhvr>
                                        <p:cTn id="144" dur="500"/>
                                        <p:tgtEl>
                                          <p:spTgt spid="11"/>
                                        </p:tgtEl>
                                      </p:cBhvr>
                                    </p:animEffect>
                                  </p:childTnLst>
                                </p:cTn>
                              </p:par>
                              <p:par>
                                <p:cTn id="145" presetID="22" presetClass="entr" presetSubtype="4" fill="hold" nodeType="withEffect">
                                  <p:stCondLst>
                                    <p:cond delay="0"/>
                                  </p:stCondLst>
                                  <p:childTnLst>
                                    <p:set>
                                      <p:cBhvr>
                                        <p:cTn id="146" dur="1" fill="hold">
                                          <p:stCondLst>
                                            <p:cond delay="0"/>
                                          </p:stCondLst>
                                        </p:cTn>
                                        <p:tgtEl>
                                          <p:spTgt spid="12"/>
                                        </p:tgtEl>
                                        <p:attrNameLst>
                                          <p:attrName>style.visibility</p:attrName>
                                        </p:attrNameLst>
                                      </p:cBhvr>
                                      <p:to>
                                        <p:strVal val="visible"/>
                                      </p:to>
                                    </p:set>
                                    <p:animEffect transition="in" filter="wipe(down)">
                                      <p:cBhvr>
                                        <p:cTn id="147" dur="500"/>
                                        <p:tgtEl>
                                          <p:spTgt spid="12"/>
                                        </p:tgtEl>
                                      </p:cBhvr>
                                    </p:animEffect>
                                  </p:childTnLst>
                                </p:cTn>
                              </p:par>
                            </p:childTnLst>
                          </p:cTn>
                        </p:par>
                      </p:childTnLst>
                    </p:cTn>
                  </p:par>
                  <p:par>
                    <p:cTn id="148" fill="hold">
                      <p:stCondLst>
                        <p:cond delay="indefinite"/>
                      </p:stCondLst>
                      <p:childTnLst>
                        <p:par>
                          <p:cTn id="149" fill="hold">
                            <p:stCondLst>
                              <p:cond delay="0"/>
                            </p:stCondLst>
                            <p:childTnLst>
                              <p:par>
                                <p:cTn id="150" presetID="16" presetClass="entr" presetSubtype="21" fill="hold" grpId="0" nodeType="clickEffect">
                                  <p:stCondLst>
                                    <p:cond delay="0"/>
                                  </p:stCondLst>
                                  <p:childTnLst>
                                    <p:set>
                                      <p:cBhvr>
                                        <p:cTn id="151" dur="1" fill="hold">
                                          <p:stCondLst>
                                            <p:cond delay="0"/>
                                          </p:stCondLst>
                                        </p:cTn>
                                        <p:tgtEl>
                                          <p:spTgt spid="47"/>
                                        </p:tgtEl>
                                        <p:attrNameLst>
                                          <p:attrName>style.visibility</p:attrName>
                                        </p:attrNameLst>
                                      </p:cBhvr>
                                      <p:to>
                                        <p:strVal val="visible"/>
                                      </p:to>
                                    </p:set>
                                    <p:animEffect transition="in" filter="barn(inVertical)">
                                      <p:cBhvr>
                                        <p:cTn id="152" dur="500"/>
                                        <p:tgtEl>
                                          <p:spTgt spid="47"/>
                                        </p:tgtEl>
                                      </p:cBhvr>
                                    </p:animEffect>
                                  </p:childTnLst>
                                </p:cTn>
                              </p:par>
                              <p:par>
                                <p:cTn id="153" presetID="16" presetClass="entr" presetSubtype="21" fill="hold" grpId="0" nodeType="withEffect">
                                  <p:stCondLst>
                                    <p:cond delay="0"/>
                                  </p:stCondLst>
                                  <p:childTnLst>
                                    <p:set>
                                      <p:cBhvr>
                                        <p:cTn id="154" dur="1" fill="hold">
                                          <p:stCondLst>
                                            <p:cond delay="0"/>
                                          </p:stCondLst>
                                        </p:cTn>
                                        <p:tgtEl>
                                          <p:spTgt spid="9"/>
                                        </p:tgtEl>
                                        <p:attrNameLst>
                                          <p:attrName>style.visibility</p:attrName>
                                        </p:attrNameLst>
                                      </p:cBhvr>
                                      <p:to>
                                        <p:strVal val="visible"/>
                                      </p:to>
                                    </p:set>
                                    <p:animEffect transition="in" filter="barn(inVertical)">
                                      <p:cBhvr>
                                        <p:cTn id="155" dur="500"/>
                                        <p:tgtEl>
                                          <p:spTgt spid="9"/>
                                        </p:tgtEl>
                                      </p:cBhvr>
                                    </p:animEffect>
                                  </p:childTnLst>
                                </p:cTn>
                              </p:par>
                            </p:childTnLst>
                          </p:cTn>
                        </p:par>
                      </p:childTnLst>
                    </p:cTn>
                  </p:par>
                  <p:par>
                    <p:cTn id="156" fill="hold">
                      <p:stCondLst>
                        <p:cond delay="indefinite"/>
                      </p:stCondLst>
                      <p:childTnLst>
                        <p:par>
                          <p:cTn id="157" fill="hold">
                            <p:stCondLst>
                              <p:cond delay="0"/>
                            </p:stCondLst>
                            <p:childTnLst>
                              <p:par>
                                <p:cTn id="158" presetID="16" presetClass="entr" presetSubtype="21" fill="hold" nodeType="clickEffect">
                                  <p:stCondLst>
                                    <p:cond delay="0"/>
                                  </p:stCondLst>
                                  <p:childTnLst>
                                    <p:set>
                                      <p:cBhvr>
                                        <p:cTn id="159" dur="1" fill="hold">
                                          <p:stCondLst>
                                            <p:cond delay="0"/>
                                          </p:stCondLst>
                                        </p:cTn>
                                        <p:tgtEl>
                                          <p:spTgt spid="24"/>
                                        </p:tgtEl>
                                        <p:attrNameLst>
                                          <p:attrName>style.visibility</p:attrName>
                                        </p:attrNameLst>
                                      </p:cBhvr>
                                      <p:to>
                                        <p:strVal val="visible"/>
                                      </p:to>
                                    </p:set>
                                    <p:animEffect transition="in" filter="barn(inVertical)">
                                      <p:cBhvr>
                                        <p:cTn id="160" dur="500"/>
                                        <p:tgtEl>
                                          <p:spTgt spid="24"/>
                                        </p:tgtEl>
                                      </p:cBhvr>
                                    </p:animEffect>
                                  </p:childTnLst>
                                </p:cTn>
                              </p:par>
                            </p:childTnLst>
                          </p:cTn>
                        </p:par>
                      </p:childTnLst>
                    </p:cTn>
                  </p:par>
                  <p:par>
                    <p:cTn id="161" fill="hold">
                      <p:stCondLst>
                        <p:cond delay="indefinite"/>
                      </p:stCondLst>
                      <p:childTnLst>
                        <p:par>
                          <p:cTn id="162" fill="hold">
                            <p:stCondLst>
                              <p:cond delay="0"/>
                            </p:stCondLst>
                            <p:childTnLst>
                              <p:par>
                                <p:cTn id="163" presetID="42" presetClass="entr" presetSubtype="0" fill="hold" grpId="0" nodeType="clickEffect">
                                  <p:stCondLst>
                                    <p:cond delay="0"/>
                                  </p:stCondLst>
                                  <p:childTnLst>
                                    <p:set>
                                      <p:cBhvr>
                                        <p:cTn id="164" dur="1" fill="hold">
                                          <p:stCondLst>
                                            <p:cond delay="0"/>
                                          </p:stCondLst>
                                        </p:cTn>
                                        <p:tgtEl>
                                          <p:spTgt spid="51"/>
                                        </p:tgtEl>
                                        <p:attrNameLst>
                                          <p:attrName>style.visibility</p:attrName>
                                        </p:attrNameLst>
                                      </p:cBhvr>
                                      <p:to>
                                        <p:strVal val="visible"/>
                                      </p:to>
                                    </p:set>
                                    <p:animEffect transition="in" filter="fade">
                                      <p:cBhvr>
                                        <p:cTn id="165" dur="1000"/>
                                        <p:tgtEl>
                                          <p:spTgt spid="51"/>
                                        </p:tgtEl>
                                      </p:cBhvr>
                                    </p:animEffect>
                                    <p:anim calcmode="lin" valueType="num">
                                      <p:cBhvr>
                                        <p:cTn id="166" dur="1000" fill="hold"/>
                                        <p:tgtEl>
                                          <p:spTgt spid="51"/>
                                        </p:tgtEl>
                                        <p:attrNameLst>
                                          <p:attrName>ppt_x</p:attrName>
                                        </p:attrNameLst>
                                      </p:cBhvr>
                                      <p:tavLst>
                                        <p:tav tm="0">
                                          <p:val>
                                            <p:strVal val="#ppt_x"/>
                                          </p:val>
                                        </p:tav>
                                        <p:tav tm="100000">
                                          <p:val>
                                            <p:strVal val="#ppt_x"/>
                                          </p:val>
                                        </p:tav>
                                      </p:tavLst>
                                    </p:anim>
                                    <p:anim calcmode="lin" valueType="num">
                                      <p:cBhvr>
                                        <p:cTn id="167" dur="1000" fill="hold"/>
                                        <p:tgtEl>
                                          <p:spTgt spid="51"/>
                                        </p:tgtEl>
                                        <p:attrNameLst>
                                          <p:attrName>ppt_y</p:attrName>
                                        </p:attrNameLst>
                                      </p:cBhvr>
                                      <p:tavLst>
                                        <p:tav tm="0">
                                          <p:val>
                                            <p:strVal val="#ppt_y+.1"/>
                                          </p:val>
                                        </p:tav>
                                        <p:tav tm="100000">
                                          <p:val>
                                            <p:strVal val="#ppt_y"/>
                                          </p:val>
                                        </p:tav>
                                      </p:tavLst>
                                    </p:anim>
                                  </p:childTnLst>
                                </p:cTn>
                              </p:par>
                              <p:par>
                                <p:cTn id="168" presetID="42" presetClass="entr" presetSubtype="0" fill="hold" nodeType="withEffect">
                                  <p:stCondLst>
                                    <p:cond delay="0"/>
                                  </p:stCondLst>
                                  <p:childTnLst>
                                    <p:set>
                                      <p:cBhvr>
                                        <p:cTn id="169" dur="1" fill="hold">
                                          <p:stCondLst>
                                            <p:cond delay="0"/>
                                          </p:stCondLst>
                                        </p:cTn>
                                        <p:tgtEl>
                                          <p:spTgt spid="26"/>
                                        </p:tgtEl>
                                        <p:attrNameLst>
                                          <p:attrName>style.visibility</p:attrName>
                                        </p:attrNameLst>
                                      </p:cBhvr>
                                      <p:to>
                                        <p:strVal val="visible"/>
                                      </p:to>
                                    </p:set>
                                    <p:animEffect transition="in" filter="fade">
                                      <p:cBhvr>
                                        <p:cTn id="170" dur="1000"/>
                                        <p:tgtEl>
                                          <p:spTgt spid="26"/>
                                        </p:tgtEl>
                                      </p:cBhvr>
                                    </p:animEffect>
                                    <p:anim calcmode="lin" valueType="num">
                                      <p:cBhvr>
                                        <p:cTn id="171" dur="1000" fill="hold"/>
                                        <p:tgtEl>
                                          <p:spTgt spid="26"/>
                                        </p:tgtEl>
                                        <p:attrNameLst>
                                          <p:attrName>ppt_x</p:attrName>
                                        </p:attrNameLst>
                                      </p:cBhvr>
                                      <p:tavLst>
                                        <p:tav tm="0">
                                          <p:val>
                                            <p:strVal val="#ppt_x"/>
                                          </p:val>
                                        </p:tav>
                                        <p:tav tm="100000">
                                          <p:val>
                                            <p:strVal val="#ppt_x"/>
                                          </p:val>
                                        </p:tav>
                                      </p:tavLst>
                                    </p:anim>
                                    <p:anim calcmode="lin" valueType="num">
                                      <p:cBhvr>
                                        <p:cTn id="172" dur="1000" fill="hold"/>
                                        <p:tgtEl>
                                          <p:spTgt spid="26"/>
                                        </p:tgtEl>
                                        <p:attrNameLst>
                                          <p:attrName>ppt_y</p:attrName>
                                        </p:attrNameLst>
                                      </p:cBhvr>
                                      <p:tavLst>
                                        <p:tav tm="0">
                                          <p:val>
                                            <p:strVal val="#ppt_y+.1"/>
                                          </p:val>
                                        </p:tav>
                                        <p:tav tm="100000">
                                          <p:val>
                                            <p:strVal val="#ppt_y"/>
                                          </p:val>
                                        </p:tav>
                                      </p:tavLst>
                                    </p:anim>
                                  </p:childTnLst>
                                </p:cTn>
                              </p:par>
                              <p:par>
                                <p:cTn id="173" presetID="42" presetClass="entr" presetSubtype="0" fill="hold" grpId="0" nodeType="withEffect">
                                  <p:stCondLst>
                                    <p:cond delay="0"/>
                                  </p:stCondLst>
                                  <p:childTnLst>
                                    <p:set>
                                      <p:cBhvr>
                                        <p:cTn id="174" dur="1" fill="hold">
                                          <p:stCondLst>
                                            <p:cond delay="0"/>
                                          </p:stCondLst>
                                        </p:cTn>
                                        <p:tgtEl>
                                          <p:spTgt spid="36"/>
                                        </p:tgtEl>
                                        <p:attrNameLst>
                                          <p:attrName>style.visibility</p:attrName>
                                        </p:attrNameLst>
                                      </p:cBhvr>
                                      <p:to>
                                        <p:strVal val="visible"/>
                                      </p:to>
                                    </p:set>
                                    <p:animEffect transition="in" filter="fade">
                                      <p:cBhvr>
                                        <p:cTn id="175" dur="1000"/>
                                        <p:tgtEl>
                                          <p:spTgt spid="36"/>
                                        </p:tgtEl>
                                      </p:cBhvr>
                                    </p:animEffect>
                                    <p:anim calcmode="lin" valueType="num">
                                      <p:cBhvr>
                                        <p:cTn id="176" dur="1000" fill="hold"/>
                                        <p:tgtEl>
                                          <p:spTgt spid="36"/>
                                        </p:tgtEl>
                                        <p:attrNameLst>
                                          <p:attrName>ppt_x</p:attrName>
                                        </p:attrNameLst>
                                      </p:cBhvr>
                                      <p:tavLst>
                                        <p:tav tm="0">
                                          <p:val>
                                            <p:strVal val="#ppt_x"/>
                                          </p:val>
                                        </p:tav>
                                        <p:tav tm="100000">
                                          <p:val>
                                            <p:strVal val="#ppt_x"/>
                                          </p:val>
                                        </p:tav>
                                      </p:tavLst>
                                    </p:anim>
                                    <p:anim calcmode="lin" valueType="num">
                                      <p:cBhvr>
                                        <p:cTn id="177"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78" fill="hold">
                      <p:stCondLst>
                        <p:cond delay="indefinite"/>
                      </p:stCondLst>
                      <p:childTnLst>
                        <p:par>
                          <p:cTn id="179" fill="hold">
                            <p:stCondLst>
                              <p:cond delay="0"/>
                            </p:stCondLst>
                            <p:childTnLst>
                              <p:par>
                                <p:cTn id="180" presetID="2" presetClass="entr" presetSubtype="4" fill="hold" grpId="0" nodeType="clickEffect">
                                  <p:stCondLst>
                                    <p:cond delay="0"/>
                                  </p:stCondLst>
                                  <p:childTnLst>
                                    <p:set>
                                      <p:cBhvr>
                                        <p:cTn id="181" dur="1" fill="hold">
                                          <p:stCondLst>
                                            <p:cond delay="0"/>
                                          </p:stCondLst>
                                        </p:cTn>
                                        <p:tgtEl>
                                          <p:spTgt spid="37"/>
                                        </p:tgtEl>
                                        <p:attrNameLst>
                                          <p:attrName>style.visibility</p:attrName>
                                        </p:attrNameLst>
                                      </p:cBhvr>
                                      <p:to>
                                        <p:strVal val="visible"/>
                                      </p:to>
                                    </p:set>
                                    <p:anim calcmode="lin" valueType="num">
                                      <p:cBhvr additive="base">
                                        <p:cTn id="182" dur="500" fill="hold"/>
                                        <p:tgtEl>
                                          <p:spTgt spid="37"/>
                                        </p:tgtEl>
                                        <p:attrNameLst>
                                          <p:attrName>ppt_x</p:attrName>
                                        </p:attrNameLst>
                                      </p:cBhvr>
                                      <p:tavLst>
                                        <p:tav tm="0">
                                          <p:val>
                                            <p:strVal val="#ppt_x"/>
                                          </p:val>
                                        </p:tav>
                                        <p:tav tm="100000">
                                          <p:val>
                                            <p:strVal val="#ppt_x"/>
                                          </p:val>
                                        </p:tav>
                                      </p:tavLst>
                                    </p:anim>
                                    <p:anim calcmode="lin" valueType="num">
                                      <p:cBhvr additive="base">
                                        <p:cTn id="183"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84" fill="hold">
                      <p:stCondLst>
                        <p:cond delay="indefinite"/>
                      </p:stCondLst>
                      <p:childTnLst>
                        <p:par>
                          <p:cTn id="185" fill="hold">
                            <p:stCondLst>
                              <p:cond delay="0"/>
                            </p:stCondLst>
                            <p:childTnLst>
                              <p:par>
                                <p:cTn id="186" presetID="2" presetClass="entr" presetSubtype="4" fill="hold" grpId="0" nodeType="clickEffect">
                                  <p:stCondLst>
                                    <p:cond delay="0"/>
                                  </p:stCondLst>
                                  <p:childTnLst>
                                    <p:set>
                                      <p:cBhvr>
                                        <p:cTn id="187" dur="1" fill="hold">
                                          <p:stCondLst>
                                            <p:cond delay="0"/>
                                          </p:stCondLst>
                                        </p:cTn>
                                        <p:tgtEl>
                                          <p:spTgt spid="44"/>
                                        </p:tgtEl>
                                        <p:attrNameLst>
                                          <p:attrName>style.visibility</p:attrName>
                                        </p:attrNameLst>
                                      </p:cBhvr>
                                      <p:to>
                                        <p:strVal val="visible"/>
                                      </p:to>
                                    </p:set>
                                    <p:anim calcmode="lin" valueType="num">
                                      <p:cBhvr additive="base">
                                        <p:cTn id="188" dur="500" fill="hold"/>
                                        <p:tgtEl>
                                          <p:spTgt spid="44"/>
                                        </p:tgtEl>
                                        <p:attrNameLst>
                                          <p:attrName>ppt_x</p:attrName>
                                        </p:attrNameLst>
                                      </p:cBhvr>
                                      <p:tavLst>
                                        <p:tav tm="0">
                                          <p:val>
                                            <p:strVal val="#ppt_x"/>
                                          </p:val>
                                        </p:tav>
                                        <p:tav tm="100000">
                                          <p:val>
                                            <p:strVal val="#ppt_x"/>
                                          </p:val>
                                        </p:tav>
                                      </p:tavLst>
                                    </p:anim>
                                    <p:anim calcmode="lin" valueType="num">
                                      <p:cBhvr additive="base">
                                        <p:cTn id="189"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90" fill="hold">
                      <p:stCondLst>
                        <p:cond delay="indefinite"/>
                      </p:stCondLst>
                      <p:childTnLst>
                        <p:par>
                          <p:cTn id="191" fill="hold">
                            <p:stCondLst>
                              <p:cond delay="0"/>
                            </p:stCondLst>
                            <p:childTnLst>
                              <p:par>
                                <p:cTn id="192" presetID="10" presetClass="entr" presetSubtype="0" fill="hold" grpId="0" nodeType="clickEffect">
                                  <p:stCondLst>
                                    <p:cond delay="0"/>
                                  </p:stCondLst>
                                  <p:childTnLst>
                                    <p:set>
                                      <p:cBhvr>
                                        <p:cTn id="193" dur="1" fill="hold">
                                          <p:stCondLst>
                                            <p:cond delay="0"/>
                                          </p:stCondLst>
                                        </p:cTn>
                                        <p:tgtEl>
                                          <p:spTgt spid="30"/>
                                        </p:tgtEl>
                                        <p:attrNameLst>
                                          <p:attrName>style.visibility</p:attrName>
                                        </p:attrNameLst>
                                      </p:cBhvr>
                                      <p:to>
                                        <p:strVal val="visible"/>
                                      </p:to>
                                    </p:set>
                                    <p:animEffect transition="in" filter="fade">
                                      <p:cBhvr>
                                        <p:cTn id="194" dur="500"/>
                                        <p:tgtEl>
                                          <p:spTgt spid="30"/>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32"/>
                                        </p:tgtEl>
                                        <p:attrNameLst>
                                          <p:attrName>style.visibility</p:attrName>
                                        </p:attrNameLst>
                                      </p:cBhvr>
                                      <p:to>
                                        <p:strVal val="visible"/>
                                      </p:to>
                                    </p:set>
                                    <p:animEffect transition="in" filter="fade">
                                      <p:cBhvr>
                                        <p:cTn id="197" dur="500"/>
                                        <p:tgtEl>
                                          <p:spTgt spid="32"/>
                                        </p:tgtEl>
                                      </p:cBhvr>
                                    </p:animEffect>
                                  </p:childTnLst>
                                </p:cTn>
                              </p:par>
                            </p:childTnLst>
                          </p:cTn>
                        </p:par>
                      </p:childTnLst>
                    </p:cTn>
                  </p:par>
                  <p:par>
                    <p:cTn id="198" fill="hold">
                      <p:stCondLst>
                        <p:cond delay="indefinite"/>
                      </p:stCondLst>
                      <p:childTnLst>
                        <p:par>
                          <p:cTn id="199" fill="hold">
                            <p:stCondLst>
                              <p:cond delay="0"/>
                            </p:stCondLst>
                            <p:childTnLst>
                              <p:par>
                                <p:cTn id="200" presetID="42" presetClass="entr" presetSubtype="0" fill="hold" grpId="0" nodeType="clickEffect">
                                  <p:stCondLst>
                                    <p:cond delay="0"/>
                                  </p:stCondLst>
                                  <p:childTnLst>
                                    <p:set>
                                      <p:cBhvr>
                                        <p:cTn id="201" dur="1" fill="hold">
                                          <p:stCondLst>
                                            <p:cond delay="0"/>
                                          </p:stCondLst>
                                        </p:cTn>
                                        <p:tgtEl>
                                          <p:spTgt spid="50"/>
                                        </p:tgtEl>
                                        <p:attrNameLst>
                                          <p:attrName>style.visibility</p:attrName>
                                        </p:attrNameLst>
                                      </p:cBhvr>
                                      <p:to>
                                        <p:strVal val="visible"/>
                                      </p:to>
                                    </p:set>
                                    <p:animEffect transition="in" filter="fade">
                                      <p:cBhvr>
                                        <p:cTn id="202" dur="1000"/>
                                        <p:tgtEl>
                                          <p:spTgt spid="50"/>
                                        </p:tgtEl>
                                      </p:cBhvr>
                                    </p:animEffect>
                                    <p:anim calcmode="lin" valueType="num">
                                      <p:cBhvr>
                                        <p:cTn id="203" dur="1000" fill="hold"/>
                                        <p:tgtEl>
                                          <p:spTgt spid="50"/>
                                        </p:tgtEl>
                                        <p:attrNameLst>
                                          <p:attrName>ppt_x</p:attrName>
                                        </p:attrNameLst>
                                      </p:cBhvr>
                                      <p:tavLst>
                                        <p:tav tm="0">
                                          <p:val>
                                            <p:strVal val="#ppt_x"/>
                                          </p:val>
                                        </p:tav>
                                        <p:tav tm="100000">
                                          <p:val>
                                            <p:strVal val="#ppt_x"/>
                                          </p:val>
                                        </p:tav>
                                      </p:tavLst>
                                    </p:anim>
                                    <p:anim calcmode="lin" valueType="num">
                                      <p:cBhvr>
                                        <p:cTn id="204" dur="1000" fill="hold"/>
                                        <p:tgtEl>
                                          <p:spTgt spid="50"/>
                                        </p:tgtEl>
                                        <p:attrNameLst>
                                          <p:attrName>ppt_y</p:attrName>
                                        </p:attrNameLst>
                                      </p:cBhvr>
                                      <p:tavLst>
                                        <p:tav tm="0">
                                          <p:val>
                                            <p:strVal val="#ppt_y+.1"/>
                                          </p:val>
                                        </p:tav>
                                        <p:tav tm="100000">
                                          <p:val>
                                            <p:strVal val="#ppt_y"/>
                                          </p:val>
                                        </p:tav>
                                      </p:tavLst>
                                    </p:anim>
                                  </p:childTnLst>
                                </p:cTn>
                              </p:par>
                              <p:par>
                                <p:cTn id="205" presetID="42" presetClass="entr" presetSubtype="0" fill="hold" nodeType="withEffect">
                                  <p:stCondLst>
                                    <p:cond delay="0"/>
                                  </p:stCondLst>
                                  <p:childTnLst>
                                    <p:set>
                                      <p:cBhvr>
                                        <p:cTn id="206" dur="1" fill="hold">
                                          <p:stCondLst>
                                            <p:cond delay="0"/>
                                          </p:stCondLst>
                                        </p:cTn>
                                        <p:tgtEl>
                                          <p:spTgt spid="13"/>
                                        </p:tgtEl>
                                        <p:attrNameLst>
                                          <p:attrName>style.visibility</p:attrName>
                                        </p:attrNameLst>
                                      </p:cBhvr>
                                      <p:to>
                                        <p:strVal val="visible"/>
                                      </p:to>
                                    </p:set>
                                    <p:animEffect transition="in" filter="fade">
                                      <p:cBhvr>
                                        <p:cTn id="207" dur="1000"/>
                                        <p:tgtEl>
                                          <p:spTgt spid="13"/>
                                        </p:tgtEl>
                                      </p:cBhvr>
                                    </p:animEffect>
                                    <p:anim calcmode="lin" valueType="num">
                                      <p:cBhvr>
                                        <p:cTn id="208" dur="1000" fill="hold"/>
                                        <p:tgtEl>
                                          <p:spTgt spid="13"/>
                                        </p:tgtEl>
                                        <p:attrNameLst>
                                          <p:attrName>ppt_x</p:attrName>
                                        </p:attrNameLst>
                                      </p:cBhvr>
                                      <p:tavLst>
                                        <p:tav tm="0">
                                          <p:val>
                                            <p:strVal val="#ppt_x"/>
                                          </p:val>
                                        </p:tav>
                                        <p:tav tm="100000">
                                          <p:val>
                                            <p:strVal val="#ppt_x"/>
                                          </p:val>
                                        </p:tav>
                                      </p:tavLst>
                                    </p:anim>
                                    <p:anim calcmode="lin" valueType="num">
                                      <p:cBhvr>
                                        <p:cTn id="209" dur="1000" fill="hold"/>
                                        <p:tgtEl>
                                          <p:spTgt spid="13"/>
                                        </p:tgtEl>
                                        <p:attrNameLst>
                                          <p:attrName>ppt_y</p:attrName>
                                        </p:attrNameLst>
                                      </p:cBhvr>
                                      <p:tavLst>
                                        <p:tav tm="0">
                                          <p:val>
                                            <p:strVal val="#ppt_y+.1"/>
                                          </p:val>
                                        </p:tav>
                                        <p:tav tm="100000">
                                          <p:val>
                                            <p:strVal val="#ppt_y"/>
                                          </p:val>
                                        </p:tav>
                                      </p:tavLst>
                                    </p:anim>
                                  </p:childTnLst>
                                </p:cTn>
                              </p:par>
                              <p:par>
                                <p:cTn id="210" presetID="42" presetClass="entr" presetSubtype="0" fill="hold" grpId="0" nodeType="withEffect">
                                  <p:stCondLst>
                                    <p:cond delay="0"/>
                                  </p:stCondLst>
                                  <p:childTnLst>
                                    <p:set>
                                      <p:cBhvr>
                                        <p:cTn id="211" dur="1" fill="hold">
                                          <p:stCondLst>
                                            <p:cond delay="0"/>
                                          </p:stCondLst>
                                        </p:cTn>
                                        <p:tgtEl>
                                          <p:spTgt spid="35"/>
                                        </p:tgtEl>
                                        <p:attrNameLst>
                                          <p:attrName>style.visibility</p:attrName>
                                        </p:attrNameLst>
                                      </p:cBhvr>
                                      <p:to>
                                        <p:strVal val="visible"/>
                                      </p:to>
                                    </p:set>
                                    <p:animEffect transition="in" filter="fade">
                                      <p:cBhvr>
                                        <p:cTn id="212" dur="1000"/>
                                        <p:tgtEl>
                                          <p:spTgt spid="35"/>
                                        </p:tgtEl>
                                      </p:cBhvr>
                                    </p:animEffect>
                                    <p:anim calcmode="lin" valueType="num">
                                      <p:cBhvr>
                                        <p:cTn id="213" dur="1000" fill="hold"/>
                                        <p:tgtEl>
                                          <p:spTgt spid="35"/>
                                        </p:tgtEl>
                                        <p:attrNameLst>
                                          <p:attrName>ppt_x</p:attrName>
                                        </p:attrNameLst>
                                      </p:cBhvr>
                                      <p:tavLst>
                                        <p:tav tm="0">
                                          <p:val>
                                            <p:strVal val="#ppt_x"/>
                                          </p:val>
                                        </p:tav>
                                        <p:tav tm="100000">
                                          <p:val>
                                            <p:strVal val="#ppt_x"/>
                                          </p:val>
                                        </p:tav>
                                      </p:tavLst>
                                    </p:anim>
                                    <p:anim calcmode="lin" valueType="num">
                                      <p:cBhvr>
                                        <p:cTn id="214"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15" fill="hold">
                      <p:stCondLst>
                        <p:cond delay="indefinite"/>
                      </p:stCondLst>
                      <p:childTnLst>
                        <p:par>
                          <p:cTn id="216" fill="hold">
                            <p:stCondLst>
                              <p:cond delay="0"/>
                            </p:stCondLst>
                            <p:childTnLst>
                              <p:par>
                                <p:cTn id="217" presetID="16" presetClass="entr" presetSubtype="21" fill="hold" grpId="0" nodeType="clickEffect">
                                  <p:stCondLst>
                                    <p:cond delay="0"/>
                                  </p:stCondLst>
                                  <p:childTnLst>
                                    <p:set>
                                      <p:cBhvr>
                                        <p:cTn id="218" dur="1" fill="hold">
                                          <p:stCondLst>
                                            <p:cond delay="0"/>
                                          </p:stCondLst>
                                        </p:cTn>
                                        <p:tgtEl>
                                          <p:spTgt spid="41"/>
                                        </p:tgtEl>
                                        <p:attrNameLst>
                                          <p:attrName>style.visibility</p:attrName>
                                        </p:attrNameLst>
                                      </p:cBhvr>
                                      <p:to>
                                        <p:strVal val="visible"/>
                                      </p:to>
                                    </p:set>
                                    <p:animEffect transition="in" filter="barn(inVertical)">
                                      <p:cBhvr>
                                        <p:cTn id="219" dur="500"/>
                                        <p:tgtEl>
                                          <p:spTgt spid="41"/>
                                        </p:tgtEl>
                                      </p:cBhvr>
                                    </p:animEffect>
                                  </p:childTnLst>
                                </p:cTn>
                              </p:par>
                            </p:childTnLst>
                          </p:cTn>
                        </p:par>
                      </p:childTnLst>
                    </p:cTn>
                  </p:par>
                  <p:par>
                    <p:cTn id="220" fill="hold">
                      <p:stCondLst>
                        <p:cond delay="indefinite"/>
                      </p:stCondLst>
                      <p:childTnLst>
                        <p:par>
                          <p:cTn id="221" fill="hold">
                            <p:stCondLst>
                              <p:cond delay="0"/>
                            </p:stCondLst>
                            <p:childTnLst>
                              <p:par>
                                <p:cTn id="222" presetID="10" presetClass="entr" presetSubtype="0" fill="hold" grpId="0" nodeType="clickEffect">
                                  <p:stCondLst>
                                    <p:cond delay="0"/>
                                  </p:stCondLst>
                                  <p:childTnLst>
                                    <p:set>
                                      <p:cBhvr>
                                        <p:cTn id="223" dur="1" fill="hold">
                                          <p:stCondLst>
                                            <p:cond delay="0"/>
                                          </p:stCondLst>
                                        </p:cTn>
                                        <p:tgtEl>
                                          <p:spTgt spid="34"/>
                                        </p:tgtEl>
                                        <p:attrNameLst>
                                          <p:attrName>style.visibility</p:attrName>
                                        </p:attrNameLst>
                                      </p:cBhvr>
                                      <p:to>
                                        <p:strVal val="visible"/>
                                      </p:to>
                                    </p:set>
                                    <p:animEffect transition="in" filter="fade">
                                      <p:cBhvr>
                                        <p:cTn id="224" dur="500"/>
                                        <p:tgtEl>
                                          <p:spTgt spid="34"/>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29"/>
                                        </p:tgtEl>
                                        <p:attrNameLst>
                                          <p:attrName>style.visibility</p:attrName>
                                        </p:attrNameLst>
                                      </p:cBhvr>
                                      <p:to>
                                        <p:strVal val="visible"/>
                                      </p:to>
                                    </p:set>
                                    <p:animEffect transition="in" filter="fade">
                                      <p:cBhvr>
                                        <p:cTn id="22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8" grpId="0"/>
      <p:bldP spid="19" grpId="0"/>
      <p:bldP spid="20" grpId="0"/>
      <p:bldP spid="22" grpId="0"/>
      <p:bldP spid="23" grpId="0"/>
      <p:bldP spid="28" grpId="0"/>
      <p:bldP spid="29" grpId="0"/>
      <p:bldP spid="30" grpId="0"/>
      <p:bldP spid="32" grpId="0"/>
      <p:bldP spid="33" grpId="0"/>
      <p:bldP spid="34" grpId="0"/>
      <p:bldP spid="35" grpId="0"/>
      <p:bldP spid="36" grpId="0"/>
      <p:bldP spid="37" grpId="0"/>
      <p:bldP spid="41" grpId="0"/>
      <p:bldP spid="42" grpId="0"/>
      <p:bldP spid="43" grpId="0"/>
      <p:bldP spid="44" grpId="0"/>
      <p:bldP spid="46" grpId="0"/>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103" grpId="0"/>
      <p:bldP spid="104" grpId="0"/>
      <p:bldP spid="5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20441" y="48995"/>
            <a:ext cx="9559636" cy="1107996"/>
          </a:xfrm>
          <a:prstGeom prst="rect">
            <a:avLst/>
          </a:prstGeom>
        </p:spPr>
        <p:txBody>
          <a:bodyPr wrap="square">
            <a:spAutoFit/>
          </a:bodyPr>
          <a:lstStyle/>
          <a:p>
            <a:r>
              <a:rPr lang="tr-TR" sz="2000" dirty="0">
                <a:latin typeface="Times New Roman" panose="02020603050405020304" pitchFamily="18" charset="0"/>
                <a:ea typeface="Times New Roman" panose="02020603050405020304" pitchFamily="18" charset="0"/>
              </a:rPr>
              <a:t>Koordinatalari</a:t>
            </a:r>
            <a:r>
              <a:rPr lang="tr-TR" sz="2000" spc="-3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bilan</a:t>
            </a:r>
            <a:r>
              <a:rPr lang="tr-TR" sz="2000" spc="-3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berilgan</a:t>
            </a:r>
            <a:r>
              <a:rPr lang="tr-TR" sz="2000" spc="-1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[AB]</a:t>
            </a:r>
            <a:r>
              <a:rPr lang="tr-TR" sz="2000" b="1"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kesmaning</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epyurini</a:t>
            </a:r>
            <a:r>
              <a:rPr lang="tr-TR" sz="2000" spc="-50" dirty="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chizamiz</a:t>
            </a:r>
            <a:r>
              <a:rPr lang="en-US" sz="2000" dirty="0" smtClean="0">
                <a:latin typeface="Times New Roman" panose="02020603050405020304" pitchFamily="18" charset="0"/>
                <a:ea typeface="Times New Roman" panose="02020603050405020304" pitchFamily="18" charset="0"/>
              </a:rPr>
              <a:t> </a:t>
            </a:r>
          </a:p>
          <a:p>
            <a:r>
              <a:rPr lang="tr-TR" sz="2000" b="1" kern="0" dirty="0" smtClean="0">
                <a:latin typeface="Times New Roman" panose="02020603050405020304" pitchFamily="18" charset="0"/>
                <a:ea typeface="Times New Roman" panose="02020603050405020304" pitchFamily="18" charset="0"/>
              </a:rPr>
              <a:t>A </a:t>
            </a:r>
            <a:r>
              <a:rPr lang="tr-TR" sz="2000" b="1" kern="0" dirty="0">
                <a:latin typeface="Times New Roman" panose="02020603050405020304" pitchFamily="18" charset="0"/>
                <a:ea typeface="Times New Roman" panose="02020603050405020304" pitchFamily="18" charset="0"/>
              </a:rPr>
              <a:t>(10;</a:t>
            </a:r>
            <a:r>
              <a:rPr lang="tr-TR" sz="2000" b="1" kern="0" spc="-10"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15;</a:t>
            </a:r>
            <a:r>
              <a:rPr lang="tr-TR" sz="2000" b="1" kern="0" spc="15"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40),</a:t>
            </a:r>
            <a:r>
              <a:rPr lang="tr-TR" sz="2000" b="1" kern="0" spc="-10"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B(60;</a:t>
            </a:r>
            <a:r>
              <a:rPr lang="tr-TR" sz="2000" b="1" kern="0" spc="-5"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35;</a:t>
            </a:r>
            <a:r>
              <a:rPr lang="tr-TR" sz="2000" b="1" kern="0" spc="-10"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10).</a:t>
            </a:r>
            <a:endParaRPr lang="ru-RU" sz="2000" b="1" kern="0" dirty="0">
              <a:latin typeface="Times New Roman" panose="02020603050405020304" pitchFamily="18" charset="0"/>
              <a:ea typeface="Times New Roman" panose="02020603050405020304" pitchFamily="18" charset="0"/>
            </a:endParaRPr>
          </a:p>
          <a:p>
            <a:r>
              <a:rPr lang="tr-TR" sz="2600" spc="-10" dirty="0" smtClean="0">
                <a:latin typeface="Times New Roman" panose="02020603050405020304" pitchFamily="18" charset="0"/>
                <a:ea typeface="Times New Roman" panose="02020603050405020304" pitchFamily="18" charset="0"/>
              </a:rPr>
              <a:t> </a:t>
            </a:r>
            <a:endParaRPr lang="ru-RU" sz="2600" dirty="0"/>
          </a:p>
        </p:txBody>
      </p:sp>
      <p:sp>
        <p:nvSpPr>
          <p:cNvPr id="6" name="Прямоугольник 5"/>
          <p:cNvSpPr/>
          <p:nvPr/>
        </p:nvSpPr>
        <p:spPr>
          <a:xfrm>
            <a:off x="-52405" y="742268"/>
            <a:ext cx="4344850" cy="5940088"/>
          </a:xfrm>
          <a:prstGeom prst="rect">
            <a:avLst/>
          </a:prstGeom>
        </p:spPr>
        <p:txBody>
          <a:bodyPr wrap="square">
            <a:spAutoFit/>
          </a:bodyPr>
          <a:lstStyle/>
          <a:p>
            <a:pPr marL="636905" algn="just">
              <a:spcAft>
                <a:spcPts val="0"/>
              </a:spcAft>
            </a:pPr>
            <a:r>
              <a:rPr lang="tr-TR" sz="2000" dirty="0">
                <a:latin typeface="Times New Roman" panose="02020603050405020304" pitchFamily="18" charset="0"/>
                <a:ea typeface="Times New Roman" panose="02020603050405020304" pitchFamily="18" charset="0"/>
              </a:rPr>
              <a:t>To’g’ri</a:t>
            </a:r>
            <a:r>
              <a:rPr lang="tr-TR" sz="2000" spc="-5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 </a:t>
            </a:r>
            <a:r>
              <a:rPr lang="tr-TR" sz="2000" b="1" dirty="0">
                <a:latin typeface="Times New Roman" panose="02020603050405020304" pitchFamily="18" charset="0"/>
                <a:ea typeface="Times New Roman" panose="02020603050405020304" pitchFamily="18" charset="0"/>
              </a:rPr>
              <a:t>[AB]</a:t>
            </a:r>
            <a:r>
              <a:rPr lang="tr-TR" sz="2000" b="1"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kesmasining</a:t>
            </a:r>
            <a:r>
              <a:rPr lang="tr-TR" sz="2000" spc="-5" dirty="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xaqiqiy</a:t>
            </a:r>
            <a:r>
              <a:rPr lang="en-US" sz="2000"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kattaligini</a:t>
            </a:r>
            <a:r>
              <a:rPr lang="tr-TR" sz="2000" spc="-30"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va</a:t>
            </a:r>
            <a:r>
              <a:rPr lang="tr-TR" sz="2000" spc="-10"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gorizontal</a:t>
            </a:r>
            <a:r>
              <a:rPr lang="tr-TR" sz="2000" spc="-50"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proyeksiyalar tekisligi </a:t>
            </a:r>
            <a:r>
              <a:rPr lang="tr-TR" sz="2000" b="1" dirty="0" smtClean="0">
                <a:latin typeface="Times New Roman" panose="02020603050405020304" pitchFamily="18" charset="0"/>
                <a:ea typeface="Times New Roman" panose="02020603050405020304" pitchFamily="18" charset="0"/>
              </a:rPr>
              <a:t>H</a:t>
            </a:r>
            <a:r>
              <a:rPr lang="en-US" sz="2000" b="1"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xamda</a:t>
            </a:r>
            <a:r>
              <a:rPr lang="tr-TR" sz="2000" spc="5"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frontal</a:t>
            </a:r>
            <a:r>
              <a:rPr lang="tr-TR" sz="2000" spc="-50"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proyeksiyalar</a:t>
            </a:r>
            <a:r>
              <a:rPr lang="tr-TR" sz="2000" spc="-5"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tekisligi </a:t>
            </a:r>
            <a:r>
              <a:rPr lang="tr-TR" sz="2000" b="1" dirty="0" smtClean="0">
                <a:latin typeface="Times New Roman" panose="02020603050405020304" pitchFamily="18" charset="0"/>
                <a:ea typeface="Times New Roman" panose="02020603050405020304" pitchFamily="18" charset="0"/>
              </a:rPr>
              <a:t>V</a:t>
            </a:r>
            <a:r>
              <a:rPr lang="tr-TR" sz="2000" b="1" spc="-10"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bilan</a:t>
            </a:r>
            <a:r>
              <a:rPr lang="tr-TR" sz="2000" spc="-10"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xosil</a:t>
            </a:r>
            <a:r>
              <a:rPr lang="tr-TR" sz="2000" spc="-35"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qilgan</a:t>
            </a:r>
            <a:r>
              <a:rPr lang="tr-TR" sz="2000" spc="-30"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o</a:t>
            </a:r>
            <a:r>
              <a:rPr lang="en-US" sz="2000" dirty="0" smtClean="0">
                <a:latin typeface="Times New Roman" panose="02020603050405020304" pitchFamily="18" charset="0"/>
                <a:ea typeface="Times New Roman" panose="02020603050405020304" pitchFamily="18" charset="0"/>
              </a:rPr>
              <a:t>g</a:t>
            </a:r>
            <a:r>
              <a:rPr lang="tr-TR" sz="2000" dirty="0" smtClean="0">
                <a:latin typeface="Times New Roman" panose="02020603050405020304" pitchFamily="18" charset="0"/>
                <a:ea typeface="Times New Roman" panose="02020603050405020304" pitchFamily="18" charset="0"/>
              </a:rPr>
              <a:t>’ish</a:t>
            </a:r>
            <a:r>
              <a:rPr lang="tr-TR" sz="2000" spc="-10"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burchaklarini</a:t>
            </a:r>
            <a:r>
              <a:rPr lang="tr-TR" sz="2000" spc="-35"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topamiz.</a:t>
            </a:r>
            <a:endParaRPr lang="ru-RU" sz="2000" dirty="0" smtClean="0">
              <a:latin typeface="Times New Roman" panose="02020603050405020304" pitchFamily="18" charset="0"/>
              <a:ea typeface="Times New Roman" panose="02020603050405020304" pitchFamily="18" charset="0"/>
            </a:endParaRPr>
          </a:p>
          <a:p>
            <a:pPr marR="207645" algn="just">
              <a:spcBef>
                <a:spcPts val="15"/>
              </a:spcBef>
              <a:spcAft>
                <a:spcPts val="0"/>
              </a:spcAft>
            </a:pPr>
            <a:r>
              <a:rPr lang="en-US" sz="2000"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Buning</a:t>
            </a:r>
            <a:r>
              <a:rPr lang="tr-TR" sz="2000" spc="295" dirty="0" smtClean="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uchun</a:t>
            </a:r>
            <a:r>
              <a:rPr lang="tr-TR" sz="2000" spc="27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shunday</a:t>
            </a:r>
            <a:r>
              <a:rPr lang="tr-TR" sz="2000" spc="27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25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burchakli</a:t>
            </a:r>
            <a:r>
              <a:rPr lang="tr-TR" sz="2000" spc="25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uchburchak  chizish</a:t>
            </a:r>
            <a:r>
              <a:rPr lang="tr-TR" sz="2000" spc="27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kerakki,</a:t>
            </a:r>
            <a:r>
              <a:rPr lang="tr-TR" sz="2000" spc="30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uning</a:t>
            </a:r>
            <a:r>
              <a:rPr lang="tr-TR" sz="2000" spc="35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bir</a:t>
            </a:r>
            <a:r>
              <a:rPr lang="tr-TR" sz="2000" b="1" spc="-5" dirty="0">
                <a:latin typeface="Times New Roman" panose="02020603050405020304" pitchFamily="18" charset="0"/>
                <a:ea typeface="Times New Roman" panose="02020603050405020304" pitchFamily="18" charset="0"/>
              </a:rPr>
              <a:t> </a:t>
            </a:r>
            <a:r>
              <a:rPr lang="tr-TR" sz="2000" b="1" dirty="0" smtClean="0">
                <a:latin typeface="Times New Roman" panose="02020603050405020304" pitchFamily="18" charset="0"/>
                <a:ea typeface="Times New Roman" panose="02020603050405020304" pitchFamily="18" charset="0"/>
              </a:rPr>
              <a:t>kateti</a:t>
            </a:r>
            <a:r>
              <a:rPr lang="en-US" sz="2000" b="1"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kesmaning</a:t>
            </a:r>
            <a:r>
              <a:rPr lang="tr-TR" sz="2000" spc="-15" dirty="0" smtClean="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birorta</a:t>
            </a:r>
            <a:r>
              <a:rPr lang="tr-TR" sz="2000"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proyeksiyasiga</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(gorizontal</a:t>
            </a:r>
            <a:r>
              <a:rPr lang="tr-TR" sz="2000" spc="28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yo</a:t>
            </a:r>
            <a:r>
              <a:rPr lang="tr-TR" sz="2000" spc="25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frontal</a:t>
            </a:r>
            <a:r>
              <a:rPr lang="tr-TR" sz="2000" spc="25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yoki</a:t>
            </a:r>
            <a:r>
              <a:rPr lang="tr-TR" sz="2000" spc="-5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profil)</a:t>
            </a:r>
            <a:r>
              <a:rPr lang="tr-TR" sz="2000" spc="1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ikkinchi</a:t>
            </a:r>
            <a:r>
              <a:rPr lang="tr-TR" sz="2000" b="1" spc="-1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kateti</a:t>
            </a:r>
            <a:r>
              <a:rPr lang="tr-TR" sz="2000" b="1"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esa,</a:t>
            </a:r>
            <a:r>
              <a:rPr lang="tr-TR" sz="2000" spc="65" dirty="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kesma</a:t>
            </a:r>
            <a:r>
              <a:rPr lang="en-US" sz="2000"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uchlari</a:t>
            </a:r>
            <a:r>
              <a:rPr lang="tr-TR" sz="2000" spc="280" dirty="0" smtClean="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koordinatalarining	algebraik ayirmasi</a:t>
            </a:r>
            <a:r>
              <a:rPr lang="tr-TR" sz="2000" spc="-30" dirty="0">
                <a:latin typeface="Times New Roman" panose="02020603050405020304" pitchFamily="18" charset="0"/>
                <a:ea typeface="Times New Roman" panose="02020603050405020304" pitchFamily="18" charset="0"/>
              </a:rPr>
              <a:t> </a:t>
            </a:r>
            <a:endParaRPr lang="en-US" sz="2000" spc="-30" dirty="0" smtClean="0">
              <a:latin typeface="Times New Roman" panose="02020603050405020304" pitchFamily="18" charset="0"/>
              <a:ea typeface="Times New Roman" panose="02020603050405020304" pitchFamily="18" charset="0"/>
            </a:endParaRPr>
          </a:p>
          <a:p>
            <a:pPr marR="207645" algn="just">
              <a:spcBef>
                <a:spcPts val="15"/>
              </a:spcBef>
              <a:spcAft>
                <a:spcPts val="0"/>
              </a:spcAft>
            </a:pPr>
            <a:r>
              <a:rPr lang="en-US" sz="2000" b="1" spc="-30" dirty="0">
                <a:latin typeface="Times New Roman" panose="02020603050405020304" pitchFamily="18" charset="0"/>
                <a:ea typeface="Times New Roman" panose="02020603050405020304" pitchFamily="18" charset="0"/>
              </a:rPr>
              <a:t> </a:t>
            </a:r>
            <a:r>
              <a:rPr lang="tr-TR" sz="2000" b="1" dirty="0" smtClean="0">
                <a:latin typeface="Times New Roman" panose="02020603050405020304" pitchFamily="18" charset="0"/>
                <a:ea typeface="Times New Roman" panose="02020603050405020304" pitchFamily="18" charset="0"/>
              </a:rPr>
              <a:t>(</a:t>
            </a:r>
            <a:r>
              <a:rPr lang="tr-TR" sz="2000" dirty="0" smtClean="0">
                <a:latin typeface="Symbol" panose="05050102010706020507" pitchFamily="18" charset="2"/>
                <a:ea typeface="Times New Roman" panose="02020603050405020304" pitchFamily="18" charset="0"/>
              </a:rPr>
              <a:t>D</a:t>
            </a:r>
            <a:r>
              <a:rPr lang="tr-TR" sz="2000" b="1" dirty="0" smtClean="0">
                <a:latin typeface="Times New Roman" panose="02020603050405020304" pitchFamily="18" charset="0"/>
                <a:ea typeface="Times New Roman" panose="02020603050405020304" pitchFamily="18" charset="0"/>
              </a:rPr>
              <a:t>Z=Za-Zb</a:t>
            </a:r>
            <a:r>
              <a:rPr lang="tr-TR" sz="2000" b="1" dirty="0">
                <a:latin typeface="Times New Roman" panose="02020603050405020304" pitchFamily="18" charset="0"/>
                <a:ea typeface="Times New Roman" panose="02020603050405020304" pitchFamily="18" charset="0"/>
              </a:rPr>
              <a:t>),</a:t>
            </a:r>
            <a:r>
              <a:rPr lang="tr-TR" sz="2000" b="1" spc="35" dirty="0">
                <a:latin typeface="Times New Roman" panose="02020603050405020304" pitchFamily="18" charset="0"/>
                <a:ea typeface="Times New Roman" panose="02020603050405020304" pitchFamily="18" charset="0"/>
              </a:rPr>
              <a:t> </a:t>
            </a:r>
            <a:r>
              <a:rPr lang="tr-TR" sz="2000" b="1" dirty="0" smtClean="0">
                <a:latin typeface="Times New Roman" panose="02020603050405020304" pitchFamily="18" charset="0"/>
                <a:ea typeface="Times New Roman" panose="02020603050405020304" pitchFamily="18" charset="0"/>
              </a:rPr>
              <a:t>(</a:t>
            </a:r>
            <a:r>
              <a:rPr lang="tr-TR" sz="2000" dirty="0" smtClean="0">
                <a:latin typeface="Symbol" panose="05050102010706020507" pitchFamily="18" charset="2"/>
                <a:ea typeface="Times New Roman" panose="02020603050405020304" pitchFamily="18" charset="0"/>
              </a:rPr>
              <a:t>D</a:t>
            </a:r>
            <a:r>
              <a:rPr lang="tr-TR" sz="2000" b="1" dirty="0" smtClean="0">
                <a:latin typeface="Times New Roman" panose="02020603050405020304" pitchFamily="18" charset="0"/>
                <a:ea typeface="Times New Roman" panose="02020603050405020304" pitchFamily="18" charset="0"/>
              </a:rPr>
              <a:t>Y=Yb-Ya</a:t>
            </a:r>
            <a:r>
              <a:rPr lang="tr-TR" sz="2000" b="1" dirty="0">
                <a:latin typeface="Times New Roman" panose="02020603050405020304" pitchFamily="18" charset="0"/>
                <a:ea typeface="Times New Roman" panose="02020603050405020304" pitchFamily="18" charset="0"/>
              </a:rPr>
              <a:t>),</a:t>
            </a:r>
            <a:r>
              <a:rPr lang="tr-TR" sz="2000" b="1" spc="-35" dirty="0">
                <a:latin typeface="Times New Roman" panose="02020603050405020304" pitchFamily="18" charset="0"/>
                <a:ea typeface="Times New Roman" panose="02020603050405020304" pitchFamily="18" charset="0"/>
              </a:rPr>
              <a:t> </a:t>
            </a:r>
            <a:endParaRPr lang="en-US" sz="2000" b="1" spc="-35" dirty="0" smtClean="0">
              <a:latin typeface="Times New Roman" panose="02020603050405020304" pitchFamily="18" charset="0"/>
              <a:ea typeface="Times New Roman" panose="02020603050405020304" pitchFamily="18" charset="0"/>
            </a:endParaRPr>
          </a:p>
          <a:p>
            <a:pPr marR="207645" algn="just">
              <a:spcBef>
                <a:spcPts val="15"/>
              </a:spcBef>
              <a:spcAft>
                <a:spcPts val="0"/>
              </a:spcAft>
            </a:pPr>
            <a:r>
              <a:rPr lang="tr-TR" sz="2000" b="1" dirty="0" smtClean="0">
                <a:latin typeface="Times New Roman" panose="02020603050405020304" pitchFamily="18" charset="0"/>
                <a:ea typeface="Times New Roman" panose="02020603050405020304" pitchFamily="18" charset="0"/>
              </a:rPr>
              <a:t>(</a:t>
            </a:r>
            <a:r>
              <a:rPr lang="tr-TR" sz="2000" b="1" spc="10" dirty="0" smtClean="0">
                <a:latin typeface="Times New Roman" panose="02020603050405020304" pitchFamily="18" charset="0"/>
                <a:ea typeface="Times New Roman" panose="02020603050405020304" pitchFamily="18" charset="0"/>
              </a:rPr>
              <a:t> </a:t>
            </a:r>
            <a:r>
              <a:rPr lang="tr-TR" sz="2000" dirty="0" smtClean="0">
                <a:latin typeface="Symbol" panose="05050102010706020507" pitchFamily="18" charset="2"/>
                <a:ea typeface="Times New Roman" panose="02020603050405020304" pitchFamily="18" charset="0"/>
              </a:rPr>
              <a:t>D</a:t>
            </a:r>
            <a:r>
              <a:rPr lang="tr-TR" sz="2000" b="1" dirty="0" smtClean="0">
                <a:latin typeface="Times New Roman" panose="02020603050405020304" pitchFamily="18" charset="0"/>
                <a:ea typeface="Times New Roman" panose="02020603050405020304" pitchFamily="18" charset="0"/>
              </a:rPr>
              <a:t>X=Xb-Xa)</a:t>
            </a:r>
            <a:r>
              <a:rPr lang="en-US" sz="2000" b="1" dirty="0" smtClean="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ga</a:t>
            </a:r>
            <a:r>
              <a:rPr lang="tr-TR" sz="2000" spc="-10" dirty="0" smtClean="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teng bo’lishi</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kerak.</a:t>
            </a:r>
            <a:endParaRPr lang="ru-RU" sz="2000" dirty="0">
              <a:latin typeface="Times New Roman" panose="02020603050405020304" pitchFamily="18" charset="0"/>
              <a:ea typeface="Times New Roman" panose="02020603050405020304" pitchFamily="18" charset="0"/>
            </a:endParaRPr>
          </a:p>
          <a:p>
            <a:pPr marL="276860" indent="359410" algn="just">
              <a:spcAft>
                <a:spcPts val="0"/>
              </a:spcAft>
            </a:pPr>
            <a:r>
              <a:rPr lang="tr-TR" sz="2000" dirty="0" smtClean="0">
                <a:latin typeface="Times New Roman" panose="02020603050405020304" pitchFamily="18" charset="0"/>
                <a:ea typeface="Times New Roman" panose="02020603050405020304" pitchFamily="18" charset="0"/>
              </a:rPr>
              <a:t>S</a:t>
            </a:r>
            <a:r>
              <a:rPr lang="en-US" sz="2000" dirty="0" smtClean="0">
                <a:latin typeface="Times New Roman" panose="02020603050405020304" pitchFamily="18" charset="0"/>
                <a:ea typeface="Times New Roman" panose="02020603050405020304" pitchFamily="18" charset="0"/>
              </a:rPr>
              <a:t>h</a:t>
            </a:r>
            <a:r>
              <a:rPr lang="tr-TR" sz="2000" dirty="0" smtClean="0">
                <a:latin typeface="Times New Roman" panose="02020603050405020304" pitchFamily="18" charset="0"/>
                <a:ea typeface="Times New Roman" panose="02020603050405020304" pitchFamily="18" charset="0"/>
              </a:rPr>
              <a:t>unda</a:t>
            </a:r>
            <a:r>
              <a:rPr lang="tr-TR" sz="2000" spc="-10" dirty="0" smtClean="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burchakli</a:t>
            </a:r>
            <a:r>
              <a:rPr lang="tr-TR" sz="2000" spc="-4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uchburchakning</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gepotenuzasi</a:t>
            </a:r>
            <a:r>
              <a:rPr lang="tr-TR" sz="2000" spc="-4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kesmaning</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xaqiqiy</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kattaligiga</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teng</a:t>
            </a:r>
            <a:r>
              <a:rPr lang="tr-TR" sz="2000" spc="-285" dirty="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b</a:t>
            </a:r>
            <a:r>
              <a:rPr lang="en-US" sz="2000" dirty="0" smtClean="0">
                <a:latin typeface="Times New Roman" panose="02020603050405020304" pitchFamily="18" charset="0"/>
                <a:ea typeface="Times New Roman" panose="02020603050405020304" pitchFamily="18" charset="0"/>
              </a:rPr>
              <a:t>o’</a:t>
            </a:r>
            <a:r>
              <a:rPr lang="tr-TR" sz="2000" dirty="0" smtClean="0">
                <a:latin typeface="Times New Roman" panose="02020603050405020304" pitchFamily="18" charset="0"/>
                <a:ea typeface="Times New Roman" panose="02020603050405020304" pitchFamily="18" charset="0"/>
              </a:rPr>
              <a:t>ladi</a:t>
            </a:r>
            <a:r>
              <a:rPr lang="tr-TR" sz="2000" dirty="0">
                <a:latin typeface="Times New Roman" panose="02020603050405020304" pitchFamily="18" charset="0"/>
                <a:ea typeface="Times New Roman" panose="02020603050405020304" pitchFamily="18" charset="0"/>
              </a:rPr>
              <a:t>.</a:t>
            </a:r>
            <a:endParaRPr lang="ru-RU" sz="2000" dirty="0">
              <a:latin typeface="Times New Roman" panose="02020603050405020304" pitchFamily="18" charset="0"/>
              <a:ea typeface="Times New Roman" panose="02020603050405020304" pitchFamily="18" charset="0"/>
            </a:endParaRPr>
          </a:p>
        </p:txBody>
      </p:sp>
      <p:cxnSp>
        <p:nvCxnSpPr>
          <p:cNvPr id="7" name="Прямая соединительная линия 6"/>
          <p:cNvCxnSpPr/>
          <p:nvPr/>
        </p:nvCxnSpPr>
        <p:spPr>
          <a:xfrm>
            <a:off x="6370077" y="5776903"/>
            <a:ext cx="4736489" cy="81851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866371" y="2665029"/>
            <a:ext cx="667078" cy="584775"/>
          </a:xfrm>
          <a:prstGeom prst="rect">
            <a:avLst/>
          </a:prstGeom>
          <a:noFill/>
        </p:spPr>
        <p:txBody>
          <a:bodyPr wrap="square" rtlCol="0">
            <a:spAutoFit/>
          </a:bodyPr>
          <a:lstStyle/>
          <a:p>
            <a:r>
              <a:rPr lang="en-US" sz="3200" i="1" dirty="0">
                <a:latin typeface="ISOCPEUR" panose="020B0604020202020204" pitchFamily="34" charset="0"/>
              </a:rPr>
              <a:t>b</a:t>
            </a:r>
            <a:r>
              <a:rPr lang="en-US" sz="3200" i="1" dirty="0" smtClean="0">
                <a:latin typeface="ISOCPEUR" panose="020B0604020202020204" pitchFamily="34" charset="0"/>
              </a:rPr>
              <a:t>’ </a:t>
            </a:r>
            <a:endParaRPr lang="ru-RU" sz="3200" i="1" dirty="0">
              <a:latin typeface="ISOCPEUR" panose="020B0604020202020204" pitchFamily="34" charset="0"/>
            </a:endParaRPr>
          </a:p>
        </p:txBody>
      </p:sp>
      <p:sp>
        <p:nvSpPr>
          <p:cNvPr id="9" name="TextBox 8"/>
          <p:cNvSpPr txBox="1"/>
          <p:nvPr/>
        </p:nvSpPr>
        <p:spPr>
          <a:xfrm>
            <a:off x="6083660" y="5737739"/>
            <a:ext cx="461437" cy="584775"/>
          </a:xfrm>
          <a:prstGeom prst="rect">
            <a:avLst/>
          </a:prstGeom>
          <a:noFill/>
        </p:spPr>
        <p:txBody>
          <a:bodyPr wrap="square" rtlCol="0">
            <a:spAutoFit/>
          </a:bodyPr>
          <a:lstStyle/>
          <a:p>
            <a:r>
              <a:rPr lang="en-US" sz="3200" i="1" dirty="0" smtClean="0">
                <a:latin typeface="ISOCPEUR" panose="020B0604020202020204" pitchFamily="34" charset="0"/>
              </a:rPr>
              <a:t>b </a:t>
            </a:r>
            <a:endParaRPr lang="ru-RU" sz="3200" i="1" dirty="0">
              <a:latin typeface="ISOCPEUR" panose="020B0604020202020204" pitchFamily="34" charset="0"/>
            </a:endParaRPr>
          </a:p>
        </p:txBody>
      </p:sp>
      <p:cxnSp>
        <p:nvCxnSpPr>
          <p:cNvPr id="10" name="Прямая соединительная линия 9"/>
          <p:cNvCxnSpPr>
            <a:stCxn id="49" idx="5"/>
          </p:cNvCxnSpPr>
          <p:nvPr/>
        </p:nvCxnSpPr>
        <p:spPr>
          <a:xfrm flipH="1">
            <a:off x="6390110" y="4375982"/>
            <a:ext cx="3918424" cy="1365486"/>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flipH="1">
            <a:off x="6370077" y="243522"/>
            <a:ext cx="3939605" cy="2564835"/>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flipV="1">
            <a:off x="5047001" y="5763157"/>
            <a:ext cx="1368000" cy="15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V="1">
            <a:off x="6415444" y="2776708"/>
            <a:ext cx="0" cy="298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flipH="1" flipV="1">
            <a:off x="5287087" y="933340"/>
            <a:ext cx="1158568" cy="18692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flipV="1">
            <a:off x="5588559" y="1990930"/>
            <a:ext cx="372953" cy="3856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flipH="1">
            <a:off x="5329103" y="4334363"/>
            <a:ext cx="0" cy="1422655"/>
          </a:xfrm>
          <a:prstGeom prst="line">
            <a:avLst/>
          </a:prstGeom>
          <a:ln w="19050">
            <a:solidFill>
              <a:schemeClr val="tx1"/>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flipV="1">
            <a:off x="5162557" y="4353530"/>
            <a:ext cx="513656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a:stCxn id="35" idx="6"/>
            <a:endCxn id="50" idx="6"/>
          </p:cNvCxnSpPr>
          <p:nvPr/>
        </p:nvCxnSpPr>
        <p:spPr>
          <a:xfrm flipV="1">
            <a:off x="5318706" y="238280"/>
            <a:ext cx="4981310" cy="658929"/>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704521" y="423229"/>
            <a:ext cx="613811" cy="584775"/>
          </a:xfrm>
          <a:prstGeom prst="rect">
            <a:avLst/>
          </a:prstGeom>
          <a:noFill/>
        </p:spPr>
        <p:txBody>
          <a:bodyPr wrap="square" rtlCol="0">
            <a:spAutoFit/>
          </a:bodyPr>
          <a:lstStyle/>
          <a:p>
            <a:r>
              <a:rPr lang="en-US" sz="3200" i="1" dirty="0" smtClean="0"/>
              <a:t>b</a:t>
            </a:r>
            <a:r>
              <a:rPr lang="en-US" sz="2400" i="1" dirty="0" smtClean="0"/>
              <a:t>0</a:t>
            </a:r>
            <a:r>
              <a:rPr lang="en-US" sz="3200" i="1" dirty="0" smtClean="0"/>
              <a:t> </a:t>
            </a:r>
            <a:endParaRPr lang="ru-RU" sz="3200" i="1" dirty="0"/>
          </a:p>
        </p:txBody>
      </p:sp>
      <p:sp>
        <p:nvSpPr>
          <p:cNvPr id="20" name="Овал 19"/>
          <p:cNvSpPr/>
          <p:nvPr/>
        </p:nvSpPr>
        <p:spPr>
          <a:xfrm>
            <a:off x="11047049" y="6512100"/>
            <a:ext cx="108000" cy="108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21" name="TextBox 20"/>
              <p:cNvSpPr txBox="1"/>
              <p:nvPr/>
            </p:nvSpPr>
            <p:spPr>
              <a:xfrm rot="16200000">
                <a:off x="10087812" y="1167411"/>
                <a:ext cx="79438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ru-RU" sz="320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𝑧</m:t>
                      </m:r>
                    </m:oMath>
                  </m:oMathPara>
                </a14:m>
                <a:endParaRPr lang="ru-RU" sz="3200" i="1" dirty="0">
                  <a:latin typeface="ISOCPEUR" panose="020B0604020202020204" pitchFamily="34"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rot="16200000">
                <a:off x="10087812" y="1167411"/>
                <a:ext cx="794385" cy="584775"/>
              </a:xfrm>
              <a:prstGeom prst="rect">
                <a:avLst/>
              </a:prstGeom>
              <a:blipFill>
                <a:blip r:embed="rId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11467695" y="4545602"/>
                <a:ext cx="79438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ru-RU" sz="320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𝑧</m:t>
                      </m:r>
                    </m:oMath>
                  </m:oMathPara>
                </a14:m>
                <a:endParaRPr lang="ru-RU" sz="3200" i="1" dirty="0">
                  <a:latin typeface="ISOCPEUR" panose="020B0604020202020204" pitchFamily="34" charset="0"/>
                </a:endParaRPr>
              </a:p>
            </p:txBody>
          </p:sp>
        </mc:Choice>
        <mc:Fallback xmlns="">
          <p:sp>
            <p:nvSpPr>
              <p:cNvPr id="22" name="TextBox 21"/>
              <p:cNvSpPr txBox="1">
                <a:spLocks noRot="1" noChangeAspect="1" noMove="1" noResize="1" noEditPoints="1" noAdjustHandles="1" noChangeArrowheads="1" noChangeShapeType="1" noTextEdit="1"/>
              </p:cNvSpPr>
              <p:nvPr/>
            </p:nvSpPr>
            <p:spPr>
              <a:xfrm>
                <a:off x="11467695" y="4545602"/>
                <a:ext cx="794385" cy="584775"/>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rot="16200000">
                <a:off x="4625086" y="4891374"/>
                <a:ext cx="824841"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ru-RU" sz="320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𝑦</m:t>
                      </m:r>
                    </m:oMath>
                  </m:oMathPara>
                </a14:m>
                <a:endParaRPr lang="ru-RU" sz="3200" i="1" dirty="0">
                  <a:latin typeface="ISOCPEUR" panose="020B0604020202020204" pitchFamily="34"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rot="16200000">
                <a:off x="4625086" y="4891374"/>
                <a:ext cx="824841" cy="584775"/>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4912266" y="1747397"/>
                <a:ext cx="72735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ru-RU" sz="320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𝑦</m:t>
                      </m:r>
                    </m:oMath>
                  </m:oMathPara>
                </a14:m>
                <a:endParaRPr lang="ru-RU" sz="3200" i="1" dirty="0">
                  <a:latin typeface="ISOCPEUR" panose="020B0604020202020204" pitchFamily="34"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4912266" y="1747397"/>
                <a:ext cx="727352" cy="584775"/>
              </a:xfrm>
              <a:prstGeom prst="rect">
                <a:avLst/>
              </a:prstGeom>
              <a:blipFill>
                <a:blip r:embed="rId5"/>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rot="20320675">
                <a:off x="9897535" y="4173744"/>
                <a:ext cx="594107" cy="753861"/>
              </a:xfrm>
              <a:prstGeom prst="rect">
                <a:avLst/>
              </a:prstGeom>
              <a:noFill/>
            </p:spPr>
            <p:txBody>
              <a:bodyPr wrap="square" rtlCol="0">
                <a:spAutoFit/>
              </a:bodyPr>
              <a:lstStyle/>
              <a:p>
                <a14:m>
                  <m:oMath xmlns:m="http://schemas.openxmlformats.org/officeDocument/2006/math">
                    <m:r>
                      <a:rPr lang="en-US" sz="4400" i="1" smtClean="0">
                        <a:solidFill>
                          <a:schemeClr val="tx1"/>
                        </a:solidFill>
                        <a:latin typeface="Cambria Math" panose="02040503050406030204" pitchFamily="18" charset="0"/>
                        <a:ea typeface="Cambria Math" panose="02040503050406030204" pitchFamily="18" charset="0"/>
                      </a:rPr>
                      <m:t>∟</m:t>
                    </m:r>
                  </m:oMath>
                </a14:m>
                <a:r>
                  <a:rPr lang="en-US" sz="3600" dirty="0" smtClean="0">
                    <a:solidFill>
                      <a:schemeClr val="tx1"/>
                    </a:solidFill>
                  </a:rPr>
                  <a:t> </a:t>
                </a:r>
                <a:endParaRPr lang="ru-RU" sz="3600" dirty="0">
                  <a:solidFill>
                    <a:schemeClr val="tx1"/>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rot="20320675">
                <a:off x="9897535" y="4173744"/>
                <a:ext cx="594107" cy="753861"/>
              </a:xfrm>
              <a:prstGeom prst="rect">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rot="8748014">
                <a:off x="6341274" y="2128618"/>
                <a:ext cx="423793" cy="753861"/>
              </a:xfrm>
              <a:prstGeom prst="rect">
                <a:avLst/>
              </a:prstGeom>
              <a:noFill/>
            </p:spPr>
            <p:txBody>
              <a:bodyPr wrap="square" rtlCol="0">
                <a:spAutoFit/>
              </a:bodyPr>
              <a:lstStyle/>
              <a:p>
                <a14:m>
                  <m:oMath xmlns:m="http://schemas.openxmlformats.org/officeDocument/2006/math">
                    <m:r>
                      <a:rPr lang="en-US" sz="4400" i="1" smtClean="0">
                        <a:solidFill>
                          <a:schemeClr val="tx1"/>
                        </a:solidFill>
                        <a:latin typeface="Cambria Math" panose="02040503050406030204" pitchFamily="18" charset="0"/>
                        <a:ea typeface="Cambria Math" panose="02040503050406030204" pitchFamily="18" charset="0"/>
                      </a:rPr>
                      <m:t>∟</m:t>
                    </m:r>
                  </m:oMath>
                </a14:m>
                <a:r>
                  <a:rPr lang="en-US" sz="3600" dirty="0" smtClean="0">
                    <a:solidFill>
                      <a:schemeClr val="tx1"/>
                    </a:solidFill>
                  </a:rPr>
                  <a:t> </a:t>
                </a:r>
                <a:endParaRPr lang="ru-RU" sz="3600" dirty="0">
                  <a:solidFill>
                    <a:schemeClr val="tx1"/>
                  </a:solidFill>
                </a:endParaRPr>
              </a:p>
            </p:txBody>
          </p:sp>
        </mc:Choice>
        <mc:Fallback xmlns="">
          <p:sp>
            <p:nvSpPr>
              <p:cNvPr id="26" name="TextBox 25"/>
              <p:cNvSpPr txBox="1">
                <a:spLocks noRot="1" noChangeAspect="1" noMove="1" noResize="1" noEditPoints="1" noAdjustHandles="1" noChangeArrowheads="1" noChangeShapeType="1" noTextEdit="1"/>
              </p:cNvSpPr>
              <p:nvPr/>
            </p:nvSpPr>
            <p:spPr>
              <a:xfrm rot="8748014">
                <a:off x="6341274" y="2128618"/>
                <a:ext cx="423793" cy="753861"/>
              </a:xfrm>
              <a:prstGeom prst="rect">
                <a:avLst/>
              </a:prstGeom>
              <a:blipFill>
                <a:blip r:embed="rId7"/>
                <a:stretch>
                  <a:fillRect/>
                </a:stretch>
              </a:blipFill>
            </p:spPr>
            <p:txBody>
              <a:bodyPr/>
              <a:lstStyle/>
              <a:p>
                <a:r>
                  <a:rPr lang="ru-RU">
                    <a:noFill/>
                  </a:rPr>
                  <a:t> </a:t>
                </a:r>
              </a:p>
            </p:txBody>
          </p:sp>
        </mc:Fallback>
      </mc:AlternateContent>
      <p:cxnSp>
        <p:nvCxnSpPr>
          <p:cNvPr id="27" name="Прямая соединительная линия 26"/>
          <p:cNvCxnSpPr/>
          <p:nvPr/>
        </p:nvCxnSpPr>
        <p:spPr>
          <a:xfrm>
            <a:off x="4882014" y="2373499"/>
            <a:ext cx="725468" cy="50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a:xfrm>
            <a:off x="10690928" y="238280"/>
            <a:ext cx="0" cy="2529659"/>
          </a:xfrm>
          <a:prstGeom prst="line">
            <a:avLst/>
          </a:prstGeom>
          <a:ln w="19050">
            <a:solidFill>
              <a:schemeClr val="tx1"/>
            </a:solidFill>
            <a:headEnd type="stealth" w="med" len="lg"/>
            <a:tailEnd type="stealth" w="med" len="lg"/>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a:stCxn id="40" idx="6"/>
          </p:cNvCxnSpPr>
          <p:nvPr/>
        </p:nvCxnSpPr>
        <p:spPr>
          <a:xfrm>
            <a:off x="6467849" y="2766328"/>
            <a:ext cx="4390906" cy="142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Прямая соединительная линия 29"/>
          <p:cNvCxnSpPr/>
          <p:nvPr/>
        </p:nvCxnSpPr>
        <p:spPr>
          <a:xfrm>
            <a:off x="10281204" y="238459"/>
            <a:ext cx="558248" cy="3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p:cNvCxnSpPr/>
          <p:nvPr/>
        </p:nvCxnSpPr>
        <p:spPr>
          <a:xfrm flipH="1">
            <a:off x="11393207" y="5041163"/>
            <a:ext cx="98734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a:xfrm flipH="1">
            <a:off x="10864374" y="5058766"/>
            <a:ext cx="528833" cy="8397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a:xfrm flipH="1" flipV="1">
            <a:off x="10278548" y="4297462"/>
            <a:ext cx="824760" cy="22334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Овал 33"/>
          <p:cNvSpPr/>
          <p:nvPr/>
        </p:nvSpPr>
        <p:spPr>
          <a:xfrm>
            <a:off x="6338702" y="5668167"/>
            <a:ext cx="108000" cy="10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Овал 34"/>
          <p:cNvSpPr/>
          <p:nvPr/>
        </p:nvSpPr>
        <p:spPr>
          <a:xfrm>
            <a:off x="5210706" y="843209"/>
            <a:ext cx="108000" cy="108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TextBox 35"/>
          <p:cNvSpPr txBox="1"/>
          <p:nvPr/>
        </p:nvSpPr>
        <p:spPr>
          <a:xfrm rot="10453375">
            <a:off x="6928520" y="5372859"/>
            <a:ext cx="601213" cy="707886"/>
          </a:xfrm>
          <a:prstGeom prst="rect">
            <a:avLst/>
          </a:prstGeom>
          <a:noFill/>
        </p:spPr>
        <p:txBody>
          <a:bodyPr wrap="square" rtlCol="0">
            <a:spAutoFit/>
          </a:bodyPr>
          <a:lstStyle/>
          <a:p>
            <a:r>
              <a:rPr lang="uz-Cyrl-UZ" sz="4000" dirty="0" smtClean="0"/>
              <a:t>(</a:t>
            </a:r>
            <a:endParaRPr lang="ru-RU" sz="4000" dirty="0"/>
          </a:p>
        </p:txBody>
      </p:sp>
      <p:sp>
        <p:nvSpPr>
          <p:cNvPr id="37" name="TextBox 36"/>
          <p:cNvSpPr txBox="1"/>
          <p:nvPr/>
        </p:nvSpPr>
        <p:spPr>
          <a:xfrm>
            <a:off x="10400458" y="3953659"/>
            <a:ext cx="461437" cy="707886"/>
          </a:xfrm>
          <a:prstGeom prst="rect">
            <a:avLst/>
          </a:prstGeom>
          <a:noFill/>
        </p:spPr>
        <p:txBody>
          <a:bodyPr wrap="square" rtlCol="0">
            <a:spAutoFit/>
          </a:bodyPr>
          <a:lstStyle/>
          <a:p>
            <a:r>
              <a:rPr lang="en-US" sz="4000" i="1" dirty="0">
                <a:latin typeface="ISOCPEUR" panose="020B0604020202020204" pitchFamily="34" charset="0"/>
              </a:rPr>
              <a:t>a</a:t>
            </a:r>
            <a:r>
              <a:rPr lang="en-US" sz="3200" i="1" dirty="0" smtClean="0">
                <a:latin typeface="ISOCPEUR" panose="020B0604020202020204" pitchFamily="34" charset="0"/>
              </a:rPr>
              <a:t> </a:t>
            </a:r>
            <a:endParaRPr lang="ru-RU" sz="3200" i="1" dirty="0">
              <a:latin typeface="ISOCPEUR" panose="020B0604020202020204" pitchFamily="34" charset="0"/>
            </a:endParaRPr>
          </a:p>
        </p:txBody>
      </p:sp>
      <mc:AlternateContent xmlns:mc="http://schemas.openxmlformats.org/markup-compatibility/2006" xmlns:a14="http://schemas.microsoft.com/office/drawing/2010/main">
        <mc:Choice Requires="a14">
          <p:sp>
            <p:nvSpPr>
              <p:cNvPr id="38" name="TextBox 37"/>
              <p:cNvSpPr txBox="1"/>
              <p:nvPr/>
            </p:nvSpPr>
            <p:spPr>
              <a:xfrm>
                <a:off x="7448202" y="5414197"/>
                <a:ext cx="424412"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ru-RU" sz="3200" b="0" i="1" smtClean="0">
                          <a:latin typeface="Cambria Math" panose="02040503050406030204" pitchFamily="18" charset="0"/>
                          <a:ea typeface="Cambria Math" panose="02040503050406030204" pitchFamily="18" charset="0"/>
                        </a:rPr>
                        <m:t>𝛼</m:t>
                      </m:r>
                    </m:oMath>
                  </m:oMathPara>
                </a14:m>
                <a:endParaRPr lang="ru-RU" sz="3200" i="1" dirty="0">
                  <a:latin typeface="ISOCPEUR" panose="020B0604020202020204" pitchFamily="34"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7448202" y="5414197"/>
                <a:ext cx="424412" cy="492443"/>
              </a:xfrm>
              <a:prstGeom prst="rect">
                <a:avLst/>
              </a:prstGeom>
              <a:blipFill>
                <a:blip r:embed="rId8"/>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8733597" y="480658"/>
                <a:ext cx="51007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ru-RU" sz="2800" b="0" i="1" smtClean="0">
                          <a:latin typeface="Cambria Math" panose="02040503050406030204" pitchFamily="18" charset="0"/>
                          <a:ea typeface="Cambria Math" panose="02040503050406030204" pitchFamily="18" charset="0"/>
                        </a:rPr>
                        <m:t>𝛽</m:t>
                      </m:r>
                    </m:oMath>
                  </m:oMathPara>
                </a14:m>
                <a:endParaRPr lang="ru-RU" sz="2800" dirty="0"/>
              </a:p>
            </p:txBody>
          </p:sp>
        </mc:Choice>
        <mc:Fallback xmlns="">
          <p:sp>
            <p:nvSpPr>
              <p:cNvPr id="39" name="TextBox 38"/>
              <p:cNvSpPr txBox="1">
                <a:spLocks noRot="1" noChangeAspect="1" noMove="1" noResize="1" noEditPoints="1" noAdjustHandles="1" noChangeArrowheads="1" noChangeShapeType="1" noTextEdit="1"/>
              </p:cNvSpPr>
              <p:nvPr/>
            </p:nvSpPr>
            <p:spPr>
              <a:xfrm>
                <a:off x="8733597" y="480658"/>
                <a:ext cx="510076" cy="523220"/>
              </a:xfrm>
              <a:prstGeom prst="rect">
                <a:avLst/>
              </a:prstGeom>
              <a:blipFill>
                <a:blip r:embed="rId9"/>
                <a:stretch>
                  <a:fillRect/>
                </a:stretch>
              </a:blipFill>
            </p:spPr>
            <p:txBody>
              <a:bodyPr/>
              <a:lstStyle/>
              <a:p>
                <a:r>
                  <a:rPr lang="ru-RU">
                    <a:noFill/>
                  </a:rPr>
                  <a:t> </a:t>
                </a:r>
              </a:p>
            </p:txBody>
          </p:sp>
        </mc:Fallback>
      </mc:AlternateContent>
      <p:sp>
        <p:nvSpPr>
          <p:cNvPr id="40" name="Овал 39"/>
          <p:cNvSpPr/>
          <p:nvPr/>
        </p:nvSpPr>
        <p:spPr>
          <a:xfrm>
            <a:off x="6359849" y="2712328"/>
            <a:ext cx="108000" cy="108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TextBox 40"/>
          <p:cNvSpPr txBox="1"/>
          <p:nvPr/>
        </p:nvSpPr>
        <p:spPr>
          <a:xfrm rot="567890">
            <a:off x="7313160" y="6015907"/>
            <a:ext cx="1667444" cy="584775"/>
          </a:xfrm>
          <a:prstGeom prst="rect">
            <a:avLst/>
          </a:prstGeom>
          <a:noFill/>
        </p:spPr>
        <p:txBody>
          <a:bodyPr wrap="none" rtlCol="0">
            <a:spAutoFit/>
          </a:bodyPr>
          <a:lstStyle/>
          <a:p>
            <a:r>
              <a:rPr lang="en-US" sz="3200" i="1" dirty="0" err="1" smtClean="0">
                <a:solidFill>
                  <a:srgbClr val="C00000"/>
                </a:solidFill>
                <a:latin typeface="ISOCPEUR" panose="020B0604020202020204" pitchFamily="34" charset="0"/>
              </a:rPr>
              <a:t>Haq</a:t>
            </a:r>
            <a:r>
              <a:rPr lang="ru-RU" sz="3200" i="1" dirty="0" smtClean="0">
                <a:solidFill>
                  <a:srgbClr val="C00000"/>
                </a:solidFill>
                <a:latin typeface="ISOCPEUR" panose="020B0604020202020204" pitchFamily="34" charset="0"/>
              </a:rPr>
              <a:t>. </a:t>
            </a:r>
            <a:r>
              <a:rPr lang="en-US" sz="3200" i="1" dirty="0" err="1" smtClean="0">
                <a:solidFill>
                  <a:srgbClr val="C00000"/>
                </a:solidFill>
                <a:latin typeface="ISOCPEUR" panose="020B0604020202020204" pitchFamily="34" charset="0"/>
              </a:rPr>
              <a:t>kat</a:t>
            </a:r>
            <a:r>
              <a:rPr lang="ru-RU" sz="3200" i="1" dirty="0" smtClean="0">
                <a:solidFill>
                  <a:srgbClr val="C00000"/>
                </a:solidFill>
                <a:latin typeface="ISOCPEUR" panose="020B0604020202020204" pitchFamily="34" charset="0"/>
              </a:rPr>
              <a:t>.</a:t>
            </a:r>
            <a:endParaRPr lang="ru-RU" sz="3200" i="1" dirty="0">
              <a:solidFill>
                <a:srgbClr val="C00000"/>
              </a:solidFill>
              <a:latin typeface="ISOCPEUR" panose="020B0604020202020204" pitchFamily="34" charset="0"/>
            </a:endParaRPr>
          </a:p>
        </p:txBody>
      </p:sp>
      <p:sp>
        <p:nvSpPr>
          <p:cNvPr id="42" name="TextBox 41"/>
          <p:cNvSpPr txBox="1"/>
          <p:nvPr/>
        </p:nvSpPr>
        <p:spPr>
          <a:xfrm>
            <a:off x="11259659" y="6150392"/>
            <a:ext cx="613811" cy="584775"/>
          </a:xfrm>
          <a:prstGeom prst="rect">
            <a:avLst/>
          </a:prstGeom>
          <a:noFill/>
        </p:spPr>
        <p:txBody>
          <a:bodyPr wrap="square" rtlCol="0">
            <a:spAutoFit/>
          </a:bodyPr>
          <a:lstStyle/>
          <a:p>
            <a:r>
              <a:rPr lang="en-US" sz="3200" i="1" dirty="0" smtClean="0">
                <a:latin typeface="ISOCPEUR" panose="020B0604020202020204" pitchFamily="34" charset="0"/>
              </a:rPr>
              <a:t>a</a:t>
            </a:r>
            <a:r>
              <a:rPr lang="en-US" sz="2000" i="1" dirty="0" smtClean="0">
                <a:latin typeface="ISOCPEUR" panose="020B0604020202020204" pitchFamily="34" charset="0"/>
              </a:rPr>
              <a:t>0</a:t>
            </a:r>
            <a:r>
              <a:rPr lang="en-US" sz="3200" i="1" dirty="0" smtClean="0">
                <a:latin typeface="ISOCPEUR" panose="020B0604020202020204" pitchFamily="34" charset="0"/>
              </a:rPr>
              <a:t> </a:t>
            </a:r>
            <a:endParaRPr lang="ru-RU" sz="3200" i="1" dirty="0">
              <a:latin typeface="ISOCPEUR" panose="020B0604020202020204" pitchFamily="34" charset="0"/>
            </a:endParaRPr>
          </a:p>
        </p:txBody>
      </p:sp>
      <p:cxnSp>
        <p:nvCxnSpPr>
          <p:cNvPr id="43" name="Прямая соединительная линия 42"/>
          <p:cNvCxnSpPr/>
          <p:nvPr/>
        </p:nvCxnSpPr>
        <p:spPr>
          <a:xfrm>
            <a:off x="4704521" y="3389139"/>
            <a:ext cx="6608784" cy="1"/>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a:xfrm flipH="1">
            <a:off x="10958387" y="2827699"/>
            <a:ext cx="4762" cy="1117904"/>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0963149" y="2932062"/>
            <a:ext cx="816905" cy="523220"/>
          </a:xfrm>
          <a:prstGeom prst="rect">
            <a:avLst/>
          </a:prstGeom>
          <a:noFill/>
        </p:spPr>
        <p:txBody>
          <a:bodyPr wrap="square" rtlCol="0">
            <a:spAutoFit/>
          </a:bodyPr>
          <a:lstStyle/>
          <a:p>
            <a:r>
              <a:rPr lang="en-US" sz="2800" i="1" dirty="0" smtClean="0">
                <a:latin typeface="ISOCPEUR" panose="020B0604020202020204" pitchFamily="34" charset="0"/>
              </a:rPr>
              <a:t>0 </a:t>
            </a:r>
            <a:endParaRPr lang="ru-RU" sz="2800" i="1" dirty="0">
              <a:latin typeface="ISOCPEUR" panose="020B0604020202020204" pitchFamily="34" charset="0"/>
            </a:endParaRPr>
          </a:p>
        </p:txBody>
      </p:sp>
      <p:sp>
        <p:nvSpPr>
          <p:cNvPr id="46" name="TextBox 45"/>
          <p:cNvSpPr txBox="1"/>
          <p:nvPr/>
        </p:nvSpPr>
        <p:spPr>
          <a:xfrm>
            <a:off x="4848142" y="3313266"/>
            <a:ext cx="816905" cy="584775"/>
          </a:xfrm>
          <a:prstGeom prst="rect">
            <a:avLst/>
          </a:prstGeom>
          <a:noFill/>
        </p:spPr>
        <p:txBody>
          <a:bodyPr wrap="square" rtlCol="0">
            <a:spAutoFit/>
          </a:bodyPr>
          <a:lstStyle/>
          <a:p>
            <a:r>
              <a:rPr lang="en-US" sz="3200" i="1" dirty="0">
                <a:latin typeface="ISOCPEUR" panose="020B0604020202020204" pitchFamily="34" charset="0"/>
              </a:rPr>
              <a:t>H</a:t>
            </a:r>
            <a:r>
              <a:rPr lang="en-US" sz="3200" i="1" dirty="0" smtClean="0">
                <a:latin typeface="ISOCPEUR" panose="020B0604020202020204" pitchFamily="34" charset="0"/>
              </a:rPr>
              <a:t> </a:t>
            </a:r>
            <a:endParaRPr lang="ru-RU" sz="3200" i="1" dirty="0">
              <a:latin typeface="ISOCPEUR" panose="020B0604020202020204" pitchFamily="34" charset="0"/>
            </a:endParaRPr>
          </a:p>
        </p:txBody>
      </p:sp>
      <p:sp>
        <p:nvSpPr>
          <p:cNvPr id="47" name="TextBox 46"/>
          <p:cNvSpPr txBox="1"/>
          <p:nvPr/>
        </p:nvSpPr>
        <p:spPr>
          <a:xfrm>
            <a:off x="4843791" y="2812885"/>
            <a:ext cx="816905" cy="584775"/>
          </a:xfrm>
          <a:prstGeom prst="rect">
            <a:avLst/>
          </a:prstGeom>
          <a:noFill/>
        </p:spPr>
        <p:txBody>
          <a:bodyPr wrap="square" rtlCol="0">
            <a:spAutoFit/>
          </a:bodyPr>
          <a:lstStyle/>
          <a:p>
            <a:r>
              <a:rPr lang="en-US" sz="3200" i="1" dirty="0" smtClean="0">
                <a:latin typeface="ISOCPEUR" panose="020B0604020202020204" pitchFamily="34" charset="0"/>
              </a:rPr>
              <a:t>V </a:t>
            </a:r>
            <a:endParaRPr lang="ru-RU" sz="3200" i="1" dirty="0">
              <a:latin typeface="ISOCPEUR" panose="020B0604020202020204" pitchFamily="34" charset="0"/>
            </a:endParaRPr>
          </a:p>
        </p:txBody>
      </p:sp>
      <p:cxnSp>
        <p:nvCxnSpPr>
          <p:cNvPr id="48" name="Прямая соединительная линия 47"/>
          <p:cNvCxnSpPr>
            <a:stCxn id="49" idx="4"/>
          </p:cNvCxnSpPr>
          <p:nvPr/>
        </p:nvCxnSpPr>
        <p:spPr>
          <a:xfrm flipV="1">
            <a:off x="10270350" y="315300"/>
            <a:ext cx="12204" cy="40764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Овал 48"/>
          <p:cNvSpPr/>
          <p:nvPr/>
        </p:nvSpPr>
        <p:spPr>
          <a:xfrm>
            <a:off x="10216350" y="4283798"/>
            <a:ext cx="108000" cy="108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Овал 49"/>
          <p:cNvSpPr/>
          <p:nvPr/>
        </p:nvSpPr>
        <p:spPr>
          <a:xfrm>
            <a:off x="10192016" y="184280"/>
            <a:ext cx="108000" cy="10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1" name="TextBox 50"/>
          <p:cNvSpPr txBox="1"/>
          <p:nvPr/>
        </p:nvSpPr>
        <p:spPr>
          <a:xfrm rot="20161756" flipH="1">
            <a:off x="9169814" y="87963"/>
            <a:ext cx="894316" cy="707886"/>
          </a:xfrm>
          <a:prstGeom prst="rect">
            <a:avLst/>
          </a:prstGeom>
          <a:noFill/>
        </p:spPr>
        <p:txBody>
          <a:bodyPr wrap="square" rtlCol="0">
            <a:spAutoFit/>
          </a:bodyPr>
          <a:lstStyle/>
          <a:p>
            <a:r>
              <a:rPr lang="uz-Cyrl-UZ" sz="4000" dirty="0" smtClean="0"/>
              <a:t>(</a:t>
            </a:r>
            <a:endParaRPr lang="ru-RU" sz="4000" dirty="0"/>
          </a:p>
        </p:txBody>
      </p:sp>
      <p:sp>
        <p:nvSpPr>
          <p:cNvPr id="67" name="TextBox 66"/>
          <p:cNvSpPr txBox="1"/>
          <p:nvPr/>
        </p:nvSpPr>
        <p:spPr>
          <a:xfrm>
            <a:off x="10966755" y="2480784"/>
            <a:ext cx="483757" cy="607867"/>
          </a:xfrm>
          <a:prstGeom prst="rect">
            <a:avLst/>
          </a:prstGeom>
          <a:noFill/>
        </p:spPr>
        <p:txBody>
          <a:bodyPr wrap="square" rtlCol="0">
            <a:spAutoFit/>
          </a:bodyPr>
          <a:lstStyle/>
          <a:p>
            <a:r>
              <a:rPr lang="en-US" sz="3200" i="1" dirty="0">
                <a:latin typeface="ISOCPEUR" panose="020B0604020202020204" pitchFamily="34" charset="0"/>
              </a:rPr>
              <a:t>z</a:t>
            </a:r>
            <a:r>
              <a:rPr lang="en-US" sz="3200" i="1" dirty="0" smtClean="0">
                <a:latin typeface="ISOCPEUR" panose="020B0604020202020204" pitchFamily="34" charset="0"/>
              </a:rPr>
              <a:t> </a:t>
            </a:r>
            <a:endParaRPr lang="ru-RU" sz="3200" i="1" dirty="0">
              <a:latin typeface="ISOCPEUR" panose="020B0604020202020204" pitchFamily="34" charset="0"/>
            </a:endParaRPr>
          </a:p>
        </p:txBody>
      </p:sp>
      <p:sp>
        <p:nvSpPr>
          <p:cNvPr id="68" name="TextBox 67"/>
          <p:cNvSpPr txBox="1"/>
          <p:nvPr/>
        </p:nvSpPr>
        <p:spPr>
          <a:xfrm>
            <a:off x="10944051" y="3424575"/>
            <a:ext cx="461437" cy="584775"/>
          </a:xfrm>
          <a:prstGeom prst="rect">
            <a:avLst/>
          </a:prstGeom>
          <a:noFill/>
        </p:spPr>
        <p:txBody>
          <a:bodyPr wrap="square" rtlCol="0">
            <a:spAutoFit/>
          </a:bodyPr>
          <a:lstStyle/>
          <a:p>
            <a:r>
              <a:rPr lang="en-US" sz="3200" i="1" dirty="0">
                <a:latin typeface="ISOCPEUR" panose="020B0604020202020204" pitchFamily="34" charset="0"/>
              </a:rPr>
              <a:t>y</a:t>
            </a:r>
            <a:r>
              <a:rPr lang="en-US" sz="3200" i="1" dirty="0" smtClean="0">
                <a:latin typeface="ISOCPEUR" panose="020B0604020202020204" pitchFamily="34" charset="0"/>
              </a:rPr>
              <a:t> </a:t>
            </a:r>
            <a:endParaRPr lang="ru-RU" sz="3200" i="1" dirty="0">
              <a:latin typeface="ISOCPEUR" panose="020B0604020202020204" pitchFamily="34" charset="0"/>
            </a:endParaRPr>
          </a:p>
        </p:txBody>
      </p:sp>
      <p:sp>
        <p:nvSpPr>
          <p:cNvPr id="69" name="TextBox 68"/>
          <p:cNvSpPr txBox="1"/>
          <p:nvPr/>
        </p:nvSpPr>
        <p:spPr>
          <a:xfrm>
            <a:off x="4337552" y="3041742"/>
            <a:ext cx="461437" cy="584775"/>
          </a:xfrm>
          <a:prstGeom prst="rect">
            <a:avLst/>
          </a:prstGeom>
          <a:noFill/>
        </p:spPr>
        <p:txBody>
          <a:bodyPr wrap="square" rtlCol="0">
            <a:spAutoFit/>
          </a:bodyPr>
          <a:lstStyle/>
          <a:p>
            <a:r>
              <a:rPr lang="en-US" sz="3200" i="1" dirty="0" smtClean="0">
                <a:latin typeface="ISOCPEUR" panose="020B0604020202020204" pitchFamily="34" charset="0"/>
              </a:rPr>
              <a:t>x </a:t>
            </a:r>
            <a:endParaRPr lang="ru-RU" sz="3200" i="1" dirty="0">
              <a:latin typeface="ISOCPEUR" panose="020B0604020202020204" pitchFamily="34" charset="0"/>
            </a:endParaRPr>
          </a:p>
        </p:txBody>
      </p:sp>
      <p:sp>
        <p:nvSpPr>
          <p:cNvPr id="70" name="TextBox 69"/>
          <p:cNvSpPr txBox="1"/>
          <p:nvPr/>
        </p:nvSpPr>
        <p:spPr>
          <a:xfrm rot="21177543">
            <a:off x="6711429" y="54682"/>
            <a:ext cx="1627369" cy="584775"/>
          </a:xfrm>
          <a:prstGeom prst="rect">
            <a:avLst/>
          </a:prstGeom>
          <a:noFill/>
        </p:spPr>
        <p:txBody>
          <a:bodyPr wrap="none" rtlCol="0">
            <a:spAutoFit/>
          </a:bodyPr>
          <a:lstStyle/>
          <a:p>
            <a:r>
              <a:rPr lang="en-US" sz="3200" dirty="0" err="1" smtClean="0">
                <a:solidFill>
                  <a:srgbClr val="C00000"/>
                </a:solidFill>
                <a:latin typeface="ISOCPEUR" panose="020B0604020202020204" pitchFamily="34" charset="0"/>
              </a:rPr>
              <a:t>Haq</a:t>
            </a:r>
            <a:r>
              <a:rPr lang="ru-RU" sz="3200" dirty="0" smtClean="0">
                <a:solidFill>
                  <a:srgbClr val="C00000"/>
                </a:solidFill>
                <a:latin typeface="ISOCPEUR" panose="020B0604020202020204" pitchFamily="34" charset="0"/>
              </a:rPr>
              <a:t>. </a:t>
            </a:r>
            <a:r>
              <a:rPr lang="en-US" sz="3200" dirty="0" err="1" smtClean="0">
                <a:solidFill>
                  <a:srgbClr val="C00000"/>
                </a:solidFill>
                <a:latin typeface="ISOCPEUR" panose="020B0604020202020204" pitchFamily="34" charset="0"/>
              </a:rPr>
              <a:t>kat</a:t>
            </a:r>
            <a:r>
              <a:rPr lang="ru-RU" sz="3200" dirty="0" smtClean="0">
                <a:solidFill>
                  <a:srgbClr val="C00000"/>
                </a:solidFill>
              </a:rPr>
              <a:t>.</a:t>
            </a:r>
            <a:endParaRPr lang="ru-RU" sz="3200" dirty="0">
              <a:solidFill>
                <a:srgbClr val="C00000"/>
              </a:solidFill>
            </a:endParaRPr>
          </a:p>
        </p:txBody>
      </p:sp>
      <p:sp>
        <p:nvSpPr>
          <p:cNvPr id="78" name="TextBox 77"/>
          <p:cNvSpPr txBox="1"/>
          <p:nvPr/>
        </p:nvSpPr>
        <p:spPr>
          <a:xfrm>
            <a:off x="9832915" y="393579"/>
            <a:ext cx="667078" cy="584775"/>
          </a:xfrm>
          <a:prstGeom prst="rect">
            <a:avLst/>
          </a:prstGeom>
          <a:noFill/>
        </p:spPr>
        <p:txBody>
          <a:bodyPr wrap="square" rtlCol="0">
            <a:spAutoFit/>
          </a:bodyPr>
          <a:lstStyle/>
          <a:p>
            <a:r>
              <a:rPr lang="en-US" sz="3200" i="1" dirty="0">
                <a:latin typeface="ISOCPEUR" panose="020B0604020202020204" pitchFamily="34" charset="0"/>
              </a:rPr>
              <a:t>a</a:t>
            </a:r>
            <a:r>
              <a:rPr lang="en-US" sz="3200" i="1" dirty="0" smtClean="0">
                <a:latin typeface="ISOCPEUR" panose="020B0604020202020204" pitchFamily="34" charset="0"/>
              </a:rPr>
              <a:t>’ </a:t>
            </a:r>
            <a:endParaRPr lang="ru-RU" sz="3200" i="1" dirty="0">
              <a:latin typeface="ISOCPEUR" panose="020B0604020202020204" pitchFamily="34" charset="0"/>
            </a:endParaRPr>
          </a:p>
        </p:txBody>
      </p:sp>
      <p:sp>
        <p:nvSpPr>
          <p:cNvPr id="54" name="TextBox 53"/>
          <p:cNvSpPr txBox="1"/>
          <p:nvPr/>
        </p:nvSpPr>
        <p:spPr>
          <a:xfrm>
            <a:off x="9618554" y="2797692"/>
            <a:ext cx="600922" cy="646331"/>
          </a:xfrm>
          <a:prstGeom prst="rect">
            <a:avLst/>
          </a:prstGeom>
          <a:noFill/>
        </p:spPr>
        <p:txBody>
          <a:bodyPr wrap="square" rtlCol="0">
            <a:spAutoFit/>
          </a:bodyPr>
          <a:lstStyle/>
          <a:p>
            <a:r>
              <a:rPr lang="en-US" sz="3600" i="1" dirty="0">
                <a:latin typeface="ISOCPEUR" panose="020B0604020202020204" pitchFamily="34" charset="0"/>
              </a:rPr>
              <a:t>a</a:t>
            </a:r>
            <a:r>
              <a:rPr lang="en-US" sz="2800" i="1" dirty="0" smtClean="0">
                <a:latin typeface="ISOCPEUR" panose="020B0604020202020204" pitchFamily="34" charset="0"/>
              </a:rPr>
              <a:t>x</a:t>
            </a:r>
            <a:r>
              <a:rPr lang="en-US" sz="3600" i="1" dirty="0" smtClean="0">
                <a:latin typeface="ISOCPEUR" panose="020B0604020202020204" pitchFamily="34" charset="0"/>
              </a:rPr>
              <a:t> </a:t>
            </a:r>
            <a:endParaRPr lang="ru-RU" sz="3600" i="1" dirty="0">
              <a:latin typeface="ISOCPEUR" panose="020B0604020202020204" pitchFamily="34" charset="0"/>
            </a:endParaRPr>
          </a:p>
        </p:txBody>
      </p:sp>
      <p:sp>
        <p:nvSpPr>
          <p:cNvPr id="55" name="TextBox 54"/>
          <p:cNvSpPr txBox="1"/>
          <p:nvPr/>
        </p:nvSpPr>
        <p:spPr>
          <a:xfrm>
            <a:off x="6387336" y="2828800"/>
            <a:ext cx="600922" cy="646331"/>
          </a:xfrm>
          <a:prstGeom prst="rect">
            <a:avLst/>
          </a:prstGeom>
          <a:noFill/>
        </p:spPr>
        <p:txBody>
          <a:bodyPr wrap="square" rtlCol="0">
            <a:spAutoFit/>
          </a:bodyPr>
          <a:lstStyle/>
          <a:p>
            <a:r>
              <a:rPr lang="en-US" sz="3600" i="1" dirty="0" err="1">
                <a:latin typeface="ISOCPEUR" panose="020B0604020202020204" pitchFamily="34" charset="0"/>
              </a:rPr>
              <a:t>b</a:t>
            </a:r>
            <a:r>
              <a:rPr lang="en-US" sz="2800" i="1" dirty="0" err="1" smtClean="0">
                <a:latin typeface="ISOCPEUR" panose="020B0604020202020204" pitchFamily="34" charset="0"/>
              </a:rPr>
              <a:t>x</a:t>
            </a:r>
            <a:r>
              <a:rPr lang="en-US" sz="3600" i="1" dirty="0" smtClean="0">
                <a:latin typeface="ISOCPEUR" panose="020B0604020202020204" pitchFamily="34" charset="0"/>
              </a:rPr>
              <a:t> </a:t>
            </a:r>
            <a:endParaRPr lang="ru-RU" sz="3600" i="1" dirty="0">
              <a:latin typeface="ISOCPEUR" panose="020B0604020202020204" pitchFamily="34" charset="0"/>
            </a:endParaRPr>
          </a:p>
        </p:txBody>
      </p:sp>
      <p:sp>
        <p:nvSpPr>
          <p:cNvPr id="56" name="Овал 55"/>
          <p:cNvSpPr/>
          <p:nvPr/>
        </p:nvSpPr>
        <p:spPr>
          <a:xfrm>
            <a:off x="10224238" y="3316316"/>
            <a:ext cx="108000" cy="108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7" name="Овал 56"/>
          <p:cNvSpPr/>
          <p:nvPr/>
        </p:nvSpPr>
        <p:spPr>
          <a:xfrm>
            <a:off x="6359849" y="3304757"/>
            <a:ext cx="108000" cy="108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26048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1000"/>
                                        <p:tgtEl>
                                          <p:spTgt spid="46"/>
                                        </p:tgtEl>
                                      </p:cBhvr>
                                    </p:animEffect>
                                    <p:anim calcmode="lin" valueType="num">
                                      <p:cBhvr>
                                        <p:cTn id="13" dur="1000" fill="hold"/>
                                        <p:tgtEl>
                                          <p:spTgt spid="46"/>
                                        </p:tgtEl>
                                        <p:attrNameLst>
                                          <p:attrName>ppt_x</p:attrName>
                                        </p:attrNameLst>
                                      </p:cBhvr>
                                      <p:tavLst>
                                        <p:tav tm="0">
                                          <p:val>
                                            <p:strVal val="#ppt_x"/>
                                          </p:val>
                                        </p:tav>
                                        <p:tav tm="100000">
                                          <p:val>
                                            <p:strVal val="#ppt_x"/>
                                          </p:val>
                                        </p:tav>
                                      </p:tavLst>
                                    </p:anim>
                                    <p:anim calcmode="lin" valueType="num">
                                      <p:cBhvr>
                                        <p:cTn id="14" dur="1000" fill="hold"/>
                                        <p:tgtEl>
                                          <p:spTgt spid="4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fade">
                                      <p:cBhvr>
                                        <p:cTn id="17" dur="1000"/>
                                        <p:tgtEl>
                                          <p:spTgt spid="43"/>
                                        </p:tgtEl>
                                      </p:cBhvr>
                                    </p:animEffect>
                                    <p:anim calcmode="lin" valueType="num">
                                      <p:cBhvr>
                                        <p:cTn id="18" dur="1000" fill="hold"/>
                                        <p:tgtEl>
                                          <p:spTgt spid="43"/>
                                        </p:tgtEl>
                                        <p:attrNameLst>
                                          <p:attrName>ppt_x</p:attrName>
                                        </p:attrNameLst>
                                      </p:cBhvr>
                                      <p:tavLst>
                                        <p:tav tm="0">
                                          <p:val>
                                            <p:strVal val="#ppt_x"/>
                                          </p:val>
                                        </p:tav>
                                        <p:tav tm="100000">
                                          <p:val>
                                            <p:strVal val="#ppt_x"/>
                                          </p:val>
                                        </p:tav>
                                      </p:tavLst>
                                    </p:anim>
                                    <p:anim calcmode="lin" valueType="num">
                                      <p:cBhvr>
                                        <p:cTn id="19" dur="1000" fill="hold"/>
                                        <p:tgtEl>
                                          <p:spTgt spid="4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1000"/>
                                        <p:tgtEl>
                                          <p:spTgt spid="44"/>
                                        </p:tgtEl>
                                      </p:cBhvr>
                                    </p:animEffect>
                                    <p:anim calcmode="lin" valueType="num">
                                      <p:cBhvr>
                                        <p:cTn id="23" dur="1000" fill="hold"/>
                                        <p:tgtEl>
                                          <p:spTgt spid="44"/>
                                        </p:tgtEl>
                                        <p:attrNameLst>
                                          <p:attrName>ppt_x</p:attrName>
                                        </p:attrNameLst>
                                      </p:cBhvr>
                                      <p:tavLst>
                                        <p:tav tm="0">
                                          <p:val>
                                            <p:strVal val="#ppt_x"/>
                                          </p:val>
                                        </p:tav>
                                        <p:tav tm="100000">
                                          <p:val>
                                            <p:strVal val="#ppt_x"/>
                                          </p:val>
                                        </p:tav>
                                      </p:tavLst>
                                    </p:anim>
                                    <p:anim calcmode="lin" valueType="num">
                                      <p:cBhvr>
                                        <p:cTn id="24" dur="1000" fill="hold"/>
                                        <p:tgtEl>
                                          <p:spTgt spid="4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fade">
                                      <p:cBhvr>
                                        <p:cTn id="27" dur="1000"/>
                                        <p:tgtEl>
                                          <p:spTgt spid="45"/>
                                        </p:tgtEl>
                                      </p:cBhvr>
                                    </p:animEffect>
                                    <p:anim calcmode="lin" valueType="num">
                                      <p:cBhvr>
                                        <p:cTn id="28" dur="1000" fill="hold"/>
                                        <p:tgtEl>
                                          <p:spTgt spid="45"/>
                                        </p:tgtEl>
                                        <p:attrNameLst>
                                          <p:attrName>ppt_x</p:attrName>
                                        </p:attrNameLst>
                                      </p:cBhvr>
                                      <p:tavLst>
                                        <p:tav tm="0">
                                          <p:val>
                                            <p:strVal val="#ppt_x"/>
                                          </p:val>
                                        </p:tav>
                                        <p:tav tm="100000">
                                          <p:val>
                                            <p:strVal val="#ppt_x"/>
                                          </p:val>
                                        </p:tav>
                                      </p:tavLst>
                                    </p:anim>
                                    <p:anim calcmode="lin" valueType="num">
                                      <p:cBhvr>
                                        <p:cTn id="29"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67"/>
                                        </p:tgtEl>
                                        <p:attrNameLst>
                                          <p:attrName>style.visibility</p:attrName>
                                        </p:attrNameLst>
                                      </p:cBhvr>
                                      <p:to>
                                        <p:strVal val="visible"/>
                                      </p:to>
                                    </p:set>
                                    <p:animEffect transition="in" filter="barn(inVertical)">
                                      <p:cBhvr>
                                        <p:cTn id="34" dur="500"/>
                                        <p:tgtEl>
                                          <p:spTgt spid="67"/>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barn(inVertical)">
                                      <p:cBhvr>
                                        <p:cTn id="37" dur="500"/>
                                        <p:tgtEl>
                                          <p:spTgt spid="68"/>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69"/>
                                        </p:tgtEl>
                                        <p:attrNameLst>
                                          <p:attrName>style.visibility</p:attrName>
                                        </p:attrNameLst>
                                      </p:cBhvr>
                                      <p:to>
                                        <p:strVal val="visible"/>
                                      </p:to>
                                    </p:set>
                                    <p:animEffect transition="in" filter="barn(inVertical)">
                                      <p:cBhvr>
                                        <p:cTn id="40" dur="500"/>
                                        <p:tgtEl>
                                          <p:spTgt spid="69"/>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56"/>
                                        </p:tgtEl>
                                        <p:attrNameLst>
                                          <p:attrName>style.visibility</p:attrName>
                                        </p:attrNameLst>
                                      </p:cBhvr>
                                      <p:to>
                                        <p:strVal val="visible"/>
                                      </p:to>
                                    </p:set>
                                    <p:animEffect transition="in" filter="barn(inVertical)">
                                      <p:cBhvr>
                                        <p:cTn id="45" dur="500"/>
                                        <p:tgtEl>
                                          <p:spTgt spid="56"/>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barn(inVertical)">
                                      <p:cBhvr>
                                        <p:cTn id="48" dur="500"/>
                                        <p:tgtEl>
                                          <p:spTgt spid="54"/>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barn(inVertical)">
                                      <p:cBhvr>
                                        <p:cTn id="53" dur="500"/>
                                        <p:tgtEl>
                                          <p:spTgt spid="48"/>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barn(inVertical)">
                                      <p:cBhvr>
                                        <p:cTn id="58" dur="500"/>
                                        <p:tgtEl>
                                          <p:spTgt spid="49"/>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barn(inVertical)">
                                      <p:cBhvr>
                                        <p:cTn id="61" dur="500"/>
                                        <p:tgtEl>
                                          <p:spTgt spid="37"/>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grpId="0" nodeType="click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barn(inVertical)">
                                      <p:cBhvr>
                                        <p:cTn id="66" dur="500"/>
                                        <p:tgtEl>
                                          <p:spTgt spid="50"/>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78"/>
                                        </p:tgtEl>
                                        <p:attrNameLst>
                                          <p:attrName>style.visibility</p:attrName>
                                        </p:attrNameLst>
                                      </p:cBhvr>
                                      <p:to>
                                        <p:strVal val="visible"/>
                                      </p:to>
                                    </p:set>
                                    <p:animEffect transition="in" filter="barn(inVertical)">
                                      <p:cBhvr>
                                        <p:cTn id="69" dur="500"/>
                                        <p:tgtEl>
                                          <p:spTgt spid="78"/>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grpId="0" nodeType="click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barn(inVertical)">
                                      <p:cBhvr>
                                        <p:cTn id="74" dur="500"/>
                                        <p:tgtEl>
                                          <p:spTgt spid="57"/>
                                        </p:tgtEl>
                                      </p:cBhvr>
                                    </p:animEffect>
                                  </p:childTnLst>
                                </p:cTn>
                              </p:par>
                              <p:par>
                                <p:cTn id="75" presetID="16" presetClass="entr" presetSubtype="21"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animEffect transition="in" filter="barn(inVertical)">
                                      <p:cBhvr>
                                        <p:cTn id="77" dur="500"/>
                                        <p:tgtEl>
                                          <p:spTgt spid="55"/>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42" fill="hold" nodeType="clickEffect">
                                  <p:stCondLst>
                                    <p:cond delay="0"/>
                                  </p:stCondLst>
                                  <p:childTnLst>
                                    <p:set>
                                      <p:cBhvr>
                                        <p:cTn id="81" dur="1" fill="hold">
                                          <p:stCondLst>
                                            <p:cond delay="0"/>
                                          </p:stCondLst>
                                        </p:cTn>
                                        <p:tgtEl>
                                          <p:spTgt spid="13"/>
                                        </p:tgtEl>
                                        <p:attrNameLst>
                                          <p:attrName>style.visibility</p:attrName>
                                        </p:attrNameLst>
                                      </p:cBhvr>
                                      <p:to>
                                        <p:strVal val="visible"/>
                                      </p:to>
                                    </p:set>
                                    <p:animEffect transition="in" filter="barn(outHorizontal)">
                                      <p:cBhvr>
                                        <p:cTn id="82" dur="500"/>
                                        <p:tgtEl>
                                          <p:spTgt spid="13"/>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barn(inVertical)">
                                      <p:cBhvr>
                                        <p:cTn id="87" dur="500"/>
                                        <p:tgtEl>
                                          <p:spTgt spid="34"/>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barn(inVertical)">
                                      <p:cBhvr>
                                        <p:cTn id="90" dur="500"/>
                                        <p:tgtEl>
                                          <p:spTgt spid="9"/>
                                        </p:tgtEl>
                                      </p:cBhvr>
                                    </p:animEffect>
                                  </p:childTnLst>
                                </p:cTn>
                              </p:par>
                            </p:childTnLst>
                          </p:cTn>
                        </p:par>
                      </p:childTnLst>
                    </p:cTn>
                  </p:par>
                  <p:par>
                    <p:cTn id="91" fill="hold">
                      <p:stCondLst>
                        <p:cond delay="indefinite"/>
                      </p:stCondLst>
                      <p:childTnLst>
                        <p:par>
                          <p:cTn id="92" fill="hold">
                            <p:stCondLst>
                              <p:cond delay="0"/>
                            </p:stCondLst>
                            <p:childTnLst>
                              <p:par>
                                <p:cTn id="93" presetID="16" presetClass="entr" presetSubtype="21" fill="hold" grpId="0" nodeType="clickEffect">
                                  <p:stCondLst>
                                    <p:cond delay="0"/>
                                  </p:stCondLst>
                                  <p:childTnLst>
                                    <p:set>
                                      <p:cBhvr>
                                        <p:cTn id="94" dur="1" fill="hold">
                                          <p:stCondLst>
                                            <p:cond delay="0"/>
                                          </p:stCondLst>
                                        </p:cTn>
                                        <p:tgtEl>
                                          <p:spTgt spid="40"/>
                                        </p:tgtEl>
                                        <p:attrNameLst>
                                          <p:attrName>style.visibility</p:attrName>
                                        </p:attrNameLst>
                                      </p:cBhvr>
                                      <p:to>
                                        <p:strVal val="visible"/>
                                      </p:to>
                                    </p:set>
                                    <p:animEffect transition="in" filter="barn(inVertical)">
                                      <p:cBhvr>
                                        <p:cTn id="95" dur="500"/>
                                        <p:tgtEl>
                                          <p:spTgt spid="40"/>
                                        </p:tgtEl>
                                      </p:cBhvr>
                                    </p:animEffect>
                                  </p:childTnLst>
                                </p:cTn>
                              </p:par>
                              <p:par>
                                <p:cTn id="96" presetID="16" presetClass="entr" presetSubtype="21" fill="hold" grpId="0" nodeType="withEffect">
                                  <p:stCondLst>
                                    <p:cond delay="0"/>
                                  </p:stCondLst>
                                  <p:childTnLst>
                                    <p:set>
                                      <p:cBhvr>
                                        <p:cTn id="97" dur="1" fill="hold">
                                          <p:stCondLst>
                                            <p:cond delay="0"/>
                                          </p:stCondLst>
                                        </p:cTn>
                                        <p:tgtEl>
                                          <p:spTgt spid="8"/>
                                        </p:tgtEl>
                                        <p:attrNameLst>
                                          <p:attrName>style.visibility</p:attrName>
                                        </p:attrNameLst>
                                      </p:cBhvr>
                                      <p:to>
                                        <p:strVal val="visible"/>
                                      </p:to>
                                    </p:set>
                                    <p:animEffect transition="in" filter="barn(inVertical)">
                                      <p:cBhvr>
                                        <p:cTn id="98" dur="500"/>
                                        <p:tgtEl>
                                          <p:spTgt spid="8"/>
                                        </p:tgtEl>
                                      </p:cBhvr>
                                    </p:animEffect>
                                  </p:childTnLst>
                                </p:cTn>
                              </p:par>
                            </p:childTnLst>
                          </p:cTn>
                        </p:par>
                      </p:childTnLst>
                    </p:cTn>
                  </p:par>
                  <p:par>
                    <p:cTn id="99" fill="hold">
                      <p:stCondLst>
                        <p:cond delay="indefinite"/>
                      </p:stCondLst>
                      <p:childTnLst>
                        <p:par>
                          <p:cTn id="100" fill="hold">
                            <p:stCondLst>
                              <p:cond delay="0"/>
                            </p:stCondLst>
                            <p:childTnLst>
                              <p:par>
                                <p:cTn id="101" presetID="16" presetClass="entr" presetSubtype="21" fill="hold" nodeType="clickEffect">
                                  <p:stCondLst>
                                    <p:cond delay="0"/>
                                  </p:stCondLst>
                                  <p:childTnLst>
                                    <p:set>
                                      <p:cBhvr>
                                        <p:cTn id="102" dur="1" fill="hold">
                                          <p:stCondLst>
                                            <p:cond delay="0"/>
                                          </p:stCondLst>
                                        </p:cTn>
                                        <p:tgtEl>
                                          <p:spTgt spid="10"/>
                                        </p:tgtEl>
                                        <p:attrNameLst>
                                          <p:attrName>style.visibility</p:attrName>
                                        </p:attrNameLst>
                                      </p:cBhvr>
                                      <p:to>
                                        <p:strVal val="visible"/>
                                      </p:to>
                                    </p:set>
                                    <p:animEffect transition="in" filter="barn(inVertical)">
                                      <p:cBhvr>
                                        <p:cTn id="103" dur="500"/>
                                        <p:tgtEl>
                                          <p:spTgt spid="10"/>
                                        </p:tgtEl>
                                      </p:cBhvr>
                                    </p:animEffect>
                                  </p:childTnLst>
                                </p:cTn>
                              </p:par>
                            </p:childTnLst>
                          </p:cTn>
                        </p:par>
                      </p:childTnLst>
                    </p:cTn>
                  </p:par>
                  <p:par>
                    <p:cTn id="104" fill="hold">
                      <p:stCondLst>
                        <p:cond delay="indefinite"/>
                      </p:stCondLst>
                      <p:childTnLst>
                        <p:par>
                          <p:cTn id="105" fill="hold">
                            <p:stCondLst>
                              <p:cond delay="0"/>
                            </p:stCondLst>
                            <p:childTnLst>
                              <p:par>
                                <p:cTn id="106" presetID="16" presetClass="entr" presetSubtype="21" fill="hold" nodeType="clickEffect">
                                  <p:stCondLst>
                                    <p:cond delay="0"/>
                                  </p:stCondLst>
                                  <p:childTnLst>
                                    <p:set>
                                      <p:cBhvr>
                                        <p:cTn id="107" dur="1" fill="hold">
                                          <p:stCondLst>
                                            <p:cond delay="0"/>
                                          </p:stCondLst>
                                        </p:cTn>
                                        <p:tgtEl>
                                          <p:spTgt spid="11"/>
                                        </p:tgtEl>
                                        <p:attrNameLst>
                                          <p:attrName>style.visibility</p:attrName>
                                        </p:attrNameLst>
                                      </p:cBhvr>
                                      <p:to>
                                        <p:strVal val="visible"/>
                                      </p:to>
                                    </p:set>
                                    <p:animEffect transition="in" filter="barn(inVertical)">
                                      <p:cBhvr>
                                        <p:cTn id="108" dur="500"/>
                                        <p:tgtEl>
                                          <p:spTgt spid="11"/>
                                        </p:tgtEl>
                                      </p:cBhvr>
                                    </p:animEffect>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nodeType="clickEffect">
                                  <p:stCondLst>
                                    <p:cond delay="0"/>
                                  </p:stCondLst>
                                  <p:childTnLst>
                                    <p:set>
                                      <p:cBhvr>
                                        <p:cTn id="112" dur="1" fill="hold">
                                          <p:stCondLst>
                                            <p:cond delay="0"/>
                                          </p:stCondLst>
                                        </p:cTn>
                                        <p:tgtEl>
                                          <p:spTgt spid="29"/>
                                        </p:tgtEl>
                                        <p:attrNameLst>
                                          <p:attrName>style.visibility</p:attrName>
                                        </p:attrNameLst>
                                      </p:cBhvr>
                                      <p:to>
                                        <p:strVal val="visible"/>
                                      </p:to>
                                    </p:set>
                                    <p:animEffect transition="in" filter="fade">
                                      <p:cBhvr>
                                        <p:cTn id="113" dur="1000"/>
                                        <p:tgtEl>
                                          <p:spTgt spid="29"/>
                                        </p:tgtEl>
                                      </p:cBhvr>
                                    </p:animEffect>
                                    <p:anim calcmode="lin" valueType="num">
                                      <p:cBhvr>
                                        <p:cTn id="114" dur="1000" fill="hold"/>
                                        <p:tgtEl>
                                          <p:spTgt spid="29"/>
                                        </p:tgtEl>
                                        <p:attrNameLst>
                                          <p:attrName>ppt_x</p:attrName>
                                        </p:attrNameLst>
                                      </p:cBhvr>
                                      <p:tavLst>
                                        <p:tav tm="0">
                                          <p:val>
                                            <p:strVal val="#ppt_x"/>
                                          </p:val>
                                        </p:tav>
                                        <p:tav tm="100000">
                                          <p:val>
                                            <p:strVal val="#ppt_x"/>
                                          </p:val>
                                        </p:tav>
                                      </p:tavLst>
                                    </p:anim>
                                    <p:anim calcmode="lin" valueType="num">
                                      <p:cBhvr>
                                        <p:cTn id="115" dur="1000" fill="hold"/>
                                        <p:tgtEl>
                                          <p:spTgt spid="29"/>
                                        </p:tgtEl>
                                        <p:attrNameLst>
                                          <p:attrName>ppt_y</p:attrName>
                                        </p:attrNameLst>
                                      </p:cBhvr>
                                      <p:tavLst>
                                        <p:tav tm="0">
                                          <p:val>
                                            <p:strVal val="#ppt_y+.1"/>
                                          </p:val>
                                        </p:tav>
                                        <p:tav tm="100000">
                                          <p:val>
                                            <p:strVal val="#ppt_y"/>
                                          </p:val>
                                        </p:tav>
                                      </p:tavLst>
                                    </p:anim>
                                  </p:childTnLst>
                                </p:cTn>
                              </p:par>
                              <p:par>
                                <p:cTn id="116" presetID="42" presetClass="entr" presetSubtype="0" fill="hold" nodeType="withEffect">
                                  <p:stCondLst>
                                    <p:cond delay="0"/>
                                  </p:stCondLst>
                                  <p:childTnLst>
                                    <p:set>
                                      <p:cBhvr>
                                        <p:cTn id="117" dur="1" fill="hold">
                                          <p:stCondLst>
                                            <p:cond delay="0"/>
                                          </p:stCondLst>
                                        </p:cTn>
                                        <p:tgtEl>
                                          <p:spTgt spid="28"/>
                                        </p:tgtEl>
                                        <p:attrNameLst>
                                          <p:attrName>style.visibility</p:attrName>
                                        </p:attrNameLst>
                                      </p:cBhvr>
                                      <p:to>
                                        <p:strVal val="visible"/>
                                      </p:to>
                                    </p:set>
                                    <p:animEffect transition="in" filter="fade">
                                      <p:cBhvr>
                                        <p:cTn id="118" dur="1000"/>
                                        <p:tgtEl>
                                          <p:spTgt spid="28"/>
                                        </p:tgtEl>
                                      </p:cBhvr>
                                    </p:animEffect>
                                    <p:anim calcmode="lin" valueType="num">
                                      <p:cBhvr>
                                        <p:cTn id="119" dur="1000" fill="hold"/>
                                        <p:tgtEl>
                                          <p:spTgt spid="28"/>
                                        </p:tgtEl>
                                        <p:attrNameLst>
                                          <p:attrName>ppt_x</p:attrName>
                                        </p:attrNameLst>
                                      </p:cBhvr>
                                      <p:tavLst>
                                        <p:tav tm="0">
                                          <p:val>
                                            <p:strVal val="#ppt_x"/>
                                          </p:val>
                                        </p:tav>
                                        <p:tav tm="100000">
                                          <p:val>
                                            <p:strVal val="#ppt_x"/>
                                          </p:val>
                                        </p:tav>
                                      </p:tavLst>
                                    </p:anim>
                                    <p:anim calcmode="lin" valueType="num">
                                      <p:cBhvr>
                                        <p:cTn id="120" dur="1000" fill="hold"/>
                                        <p:tgtEl>
                                          <p:spTgt spid="28"/>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21"/>
                                        </p:tgtEl>
                                        <p:attrNameLst>
                                          <p:attrName>style.visibility</p:attrName>
                                        </p:attrNameLst>
                                      </p:cBhvr>
                                      <p:to>
                                        <p:strVal val="visible"/>
                                      </p:to>
                                    </p:set>
                                    <p:animEffect transition="in" filter="fade">
                                      <p:cBhvr>
                                        <p:cTn id="123" dur="1000"/>
                                        <p:tgtEl>
                                          <p:spTgt spid="21"/>
                                        </p:tgtEl>
                                      </p:cBhvr>
                                    </p:animEffect>
                                    <p:anim calcmode="lin" valueType="num">
                                      <p:cBhvr>
                                        <p:cTn id="124" dur="1000" fill="hold"/>
                                        <p:tgtEl>
                                          <p:spTgt spid="21"/>
                                        </p:tgtEl>
                                        <p:attrNameLst>
                                          <p:attrName>ppt_x</p:attrName>
                                        </p:attrNameLst>
                                      </p:cBhvr>
                                      <p:tavLst>
                                        <p:tav tm="0">
                                          <p:val>
                                            <p:strVal val="#ppt_x"/>
                                          </p:val>
                                        </p:tav>
                                        <p:tav tm="100000">
                                          <p:val>
                                            <p:strVal val="#ppt_x"/>
                                          </p:val>
                                        </p:tav>
                                      </p:tavLst>
                                    </p:anim>
                                    <p:anim calcmode="lin" valueType="num">
                                      <p:cBhvr>
                                        <p:cTn id="125" dur="1000" fill="hold"/>
                                        <p:tgtEl>
                                          <p:spTgt spid="21"/>
                                        </p:tgtEl>
                                        <p:attrNameLst>
                                          <p:attrName>ppt_y</p:attrName>
                                        </p:attrNameLst>
                                      </p:cBhvr>
                                      <p:tavLst>
                                        <p:tav tm="0">
                                          <p:val>
                                            <p:strVal val="#ppt_y+.1"/>
                                          </p:val>
                                        </p:tav>
                                        <p:tav tm="100000">
                                          <p:val>
                                            <p:strVal val="#ppt_y"/>
                                          </p:val>
                                        </p:tav>
                                      </p:tavLst>
                                    </p:anim>
                                  </p:childTnLst>
                                </p:cTn>
                              </p:par>
                              <p:par>
                                <p:cTn id="126" presetID="42" presetClass="entr" presetSubtype="0" fill="hold" nodeType="with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fade">
                                      <p:cBhvr>
                                        <p:cTn id="128" dur="1000"/>
                                        <p:tgtEl>
                                          <p:spTgt spid="30"/>
                                        </p:tgtEl>
                                      </p:cBhvr>
                                    </p:animEffect>
                                    <p:anim calcmode="lin" valueType="num">
                                      <p:cBhvr>
                                        <p:cTn id="129" dur="1000" fill="hold"/>
                                        <p:tgtEl>
                                          <p:spTgt spid="30"/>
                                        </p:tgtEl>
                                        <p:attrNameLst>
                                          <p:attrName>ppt_x</p:attrName>
                                        </p:attrNameLst>
                                      </p:cBhvr>
                                      <p:tavLst>
                                        <p:tav tm="0">
                                          <p:val>
                                            <p:strVal val="#ppt_x"/>
                                          </p:val>
                                        </p:tav>
                                        <p:tav tm="100000">
                                          <p:val>
                                            <p:strVal val="#ppt_x"/>
                                          </p:val>
                                        </p:tav>
                                      </p:tavLst>
                                    </p:anim>
                                    <p:anim calcmode="lin" valueType="num">
                                      <p:cBhvr>
                                        <p:cTn id="130"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42" presetClass="entr" presetSubtype="0" fill="hold" grpId="0" nodeType="clickEffect">
                                  <p:stCondLst>
                                    <p:cond delay="0"/>
                                  </p:stCondLst>
                                  <p:childTnLst>
                                    <p:set>
                                      <p:cBhvr>
                                        <p:cTn id="134" dur="1" fill="hold">
                                          <p:stCondLst>
                                            <p:cond delay="0"/>
                                          </p:stCondLst>
                                        </p:cTn>
                                        <p:tgtEl>
                                          <p:spTgt spid="25"/>
                                        </p:tgtEl>
                                        <p:attrNameLst>
                                          <p:attrName>style.visibility</p:attrName>
                                        </p:attrNameLst>
                                      </p:cBhvr>
                                      <p:to>
                                        <p:strVal val="visible"/>
                                      </p:to>
                                    </p:set>
                                    <p:animEffect transition="in" filter="fade">
                                      <p:cBhvr>
                                        <p:cTn id="135" dur="1000"/>
                                        <p:tgtEl>
                                          <p:spTgt spid="25"/>
                                        </p:tgtEl>
                                      </p:cBhvr>
                                    </p:animEffect>
                                    <p:anim calcmode="lin" valueType="num">
                                      <p:cBhvr>
                                        <p:cTn id="136" dur="1000" fill="hold"/>
                                        <p:tgtEl>
                                          <p:spTgt spid="25"/>
                                        </p:tgtEl>
                                        <p:attrNameLst>
                                          <p:attrName>ppt_x</p:attrName>
                                        </p:attrNameLst>
                                      </p:cBhvr>
                                      <p:tavLst>
                                        <p:tav tm="0">
                                          <p:val>
                                            <p:strVal val="#ppt_x"/>
                                          </p:val>
                                        </p:tav>
                                        <p:tav tm="100000">
                                          <p:val>
                                            <p:strVal val="#ppt_x"/>
                                          </p:val>
                                        </p:tav>
                                      </p:tavLst>
                                    </p:anim>
                                    <p:anim calcmode="lin" valueType="num">
                                      <p:cBhvr>
                                        <p:cTn id="137" dur="1000" fill="hold"/>
                                        <p:tgtEl>
                                          <p:spTgt spid="25"/>
                                        </p:tgtEl>
                                        <p:attrNameLst>
                                          <p:attrName>ppt_y</p:attrName>
                                        </p:attrNameLst>
                                      </p:cBhvr>
                                      <p:tavLst>
                                        <p:tav tm="0">
                                          <p:val>
                                            <p:strVal val="#ppt_y+.1"/>
                                          </p:val>
                                        </p:tav>
                                        <p:tav tm="100000">
                                          <p:val>
                                            <p:strVal val="#ppt_y"/>
                                          </p:val>
                                        </p:tav>
                                      </p:tavLst>
                                    </p:anim>
                                  </p:childTnLst>
                                </p:cTn>
                              </p:par>
                              <p:par>
                                <p:cTn id="138" presetID="42" presetClass="entr" presetSubtype="0" fill="hold" nodeType="withEffect">
                                  <p:stCondLst>
                                    <p:cond delay="0"/>
                                  </p:stCondLst>
                                  <p:childTnLst>
                                    <p:set>
                                      <p:cBhvr>
                                        <p:cTn id="139" dur="1" fill="hold">
                                          <p:stCondLst>
                                            <p:cond delay="0"/>
                                          </p:stCondLst>
                                        </p:cTn>
                                        <p:tgtEl>
                                          <p:spTgt spid="33"/>
                                        </p:tgtEl>
                                        <p:attrNameLst>
                                          <p:attrName>style.visibility</p:attrName>
                                        </p:attrNameLst>
                                      </p:cBhvr>
                                      <p:to>
                                        <p:strVal val="visible"/>
                                      </p:to>
                                    </p:set>
                                    <p:animEffect transition="in" filter="fade">
                                      <p:cBhvr>
                                        <p:cTn id="140" dur="1000"/>
                                        <p:tgtEl>
                                          <p:spTgt spid="33"/>
                                        </p:tgtEl>
                                      </p:cBhvr>
                                    </p:animEffect>
                                    <p:anim calcmode="lin" valueType="num">
                                      <p:cBhvr>
                                        <p:cTn id="141" dur="1000" fill="hold"/>
                                        <p:tgtEl>
                                          <p:spTgt spid="33"/>
                                        </p:tgtEl>
                                        <p:attrNameLst>
                                          <p:attrName>ppt_x</p:attrName>
                                        </p:attrNameLst>
                                      </p:cBhvr>
                                      <p:tavLst>
                                        <p:tav tm="0">
                                          <p:val>
                                            <p:strVal val="#ppt_x"/>
                                          </p:val>
                                        </p:tav>
                                        <p:tav tm="100000">
                                          <p:val>
                                            <p:strVal val="#ppt_x"/>
                                          </p:val>
                                        </p:tav>
                                      </p:tavLst>
                                    </p:anim>
                                    <p:anim calcmode="lin" valueType="num">
                                      <p:cBhvr>
                                        <p:cTn id="142" dur="1000" fill="hold"/>
                                        <p:tgtEl>
                                          <p:spTgt spid="33"/>
                                        </p:tgtEl>
                                        <p:attrNameLst>
                                          <p:attrName>ppt_y</p:attrName>
                                        </p:attrNameLst>
                                      </p:cBhvr>
                                      <p:tavLst>
                                        <p:tav tm="0">
                                          <p:val>
                                            <p:strVal val="#ppt_y+.1"/>
                                          </p:val>
                                        </p:tav>
                                        <p:tav tm="100000">
                                          <p:val>
                                            <p:strVal val="#ppt_y"/>
                                          </p:val>
                                        </p:tav>
                                      </p:tavLst>
                                    </p:anim>
                                  </p:childTnLst>
                                </p:cTn>
                              </p:par>
                              <p:par>
                                <p:cTn id="143" presetID="42" presetClass="entr" presetSubtype="0" fill="hold" nodeType="withEffect">
                                  <p:stCondLst>
                                    <p:cond delay="0"/>
                                  </p:stCondLst>
                                  <p:childTnLst>
                                    <p:set>
                                      <p:cBhvr>
                                        <p:cTn id="144" dur="1" fill="hold">
                                          <p:stCondLst>
                                            <p:cond delay="0"/>
                                          </p:stCondLst>
                                        </p:cTn>
                                        <p:tgtEl>
                                          <p:spTgt spid="32"/>
                                        </p:tgtEl>
                                        <p:attrNameLst>
                                          <p:attrName>style.visibility</p:attrName>
                                        </p:attrNameLst>
                                      </p:cBhvr>
                                      <p:to>
                                        <p:strVal val="visible"/>
                                      </p:to>
                                    </p:set>
                                    <p:animEffect transition="in" filter="fade">
                                      <p:cBhvr>
                                        <p:cTn id="145" dur="1000"/>
                                        <p:tgtEl>
                                          <p:spTgt spid="32"/>
                                        </p:tgtEl>
                                      </p:cBhvr>
                                    </p:animEffect>
                                    <p:anim calcmode="lin" valueType="num">
                                      <p:cBhvr>
                                        <p:cTn id="146" dur="1000" fill="hold"/>
                                        <p:tgtEl>
                                          <p:spTgt spid="32"/>
                                        </p:tgtEl>
                                        <p:attrNameLst>
                                          <p:attrName>ppt_x</p:attrName>
                                        </p:attrNameLst>
                                      </p:cBhvr>
                                      <p:tavLst>
                                        <p:tav tm="0">
                                          <p:val>
                                            <p:strVal val="#ppt_x"/>
                                          </p:val>
                                        </p:tav>
                                        <p:tav tm="100000">
                                          <p:val>
                                            <p:strVal val="#ppt_x"/>
                                          </p:val>
                                        </p:tav>
                                      </p:tavLst>
                                    </p:anim>
                                    <p:anim calcmode="lin" valueType="num">
                                      <p:cBhvr>
                                        <p:cTn id="147" dur="1000" fill="hold"/>
                                        <p:tgtEl>
                                          <p:spTgt spid="32"/>
                                        </p:tgtEl>
                                        <p:attrNameLst>
                                          <p:attrName>ppt_y</p:attrName>
                                        </p:attrNameLst>
                                      </p:cBhvr>
                                      <p:tavLst>
                                        <p:tav tm="0">
                                          <p:val>
                                            <p:strVal val="#ppt_y+.1"/>
                                          </p:val>
                                        </p:tav>
                                        <p:tav tm="100000">
                                          <p:val>
                                            <p:strVal val="#ppt_y"/>
                                          </p:val>
                                        </p:tav>
                                      </p:tavLst>
                                    </p:anim>
                                  </p:childTnLst>
                                </p:cTn>
                              </p:par>
                              <p:par>
                                <p:cTn id="148" presetID="42" presetClass="entr" presetSubtype="0" fill="hold" nodeType="withEffect">
                                  <p:stCondLst>
                                    <p:cond delay="0"/>
                                  </p:stCondLst>
                                  <p:childTnLst>
                                    <p:set>
                                      <p:cBhvr>
                                        <p:cTn id="149" dur="1" fill="hold">
                                          <p:stCondLst>
                                            <p:cond delay="0"/>
                                          </p:stCondLst>
                                        </p:cTn>
                                        <p:tgtEl>
                                          <p:spTgt spid="31"/>
                                        </p:tgtEl>
                                        <p:attrNameLst>
                                          <p:attrName>style.visibility</p:attrName>
                                        </p:attrNameLst>
                                      </p:cBhvr>
                                      <p:to>
                                        <p:strVal val="visible"/>
                                      </p:to>
                                    </p:set>
                                    <p:animEffect transition="in" filter="fade">
                                      <p:cBhvr>
                                        <p:cTn id="150" dur="1000"/>
                                        <p:tgtEl>
                                          <p:spTgt spid="31"/>
                                        </p:tgtEl>
                                      </p:cBhvr>
                                    </p:animEffect>
                                    <p:anim calcmode="lin" valueType="num">
                                      <p:cBhvr>
                                        <p:cTn id="151" dur="1000" fill="hold"/>
                                        <p:tgtEl>
                                          <p:spTgt spid="31"/>
                                        </p:tgtEl>
                                        <p:attrNameLst>
                                          <p:attrName>ppt_x</p:attrName>
                                        </p:attrNameLst>
                                      </p:cBhvr>
                                      <p:tavLst>
                                        <p:tav tm="0">
                                          <p:val>
                                            <p:strVal val="#ppt_x"/>
                                          </p:val>
                                        </p:tav>
                                        <p:tav tm="100000">
                                          <p:val>
                                            <p:strVal val="#ppt_x"/>
                                          </p:val>
                                        </p:tav>
                                      </p:tavLst>
                                    </p:anim>
                                    <p:anim calcmode="lin" valueType="num">
                                      <p:cBhvr>
                                        <p:cTn id="152" dur="1000" fill="hold"/>
                                        <p:tgtEl>
                                          <p:spTgt spid="31"/>
                                        </p:tgtEl>
                                        <p:attrNameLst>
                                          <p:attrName>ppt_y</p:attrName>
                                        </p:attrNameLst>
                                      </p:cBhvr>
                                      <p:tavLst>
                                        <p:tav tm="0">
                                          <p:val>
                                            <p:strVal val="#ppt_y+.1"/>
                                          </p:val>
                                        </p:tav>
                                        <p:tav tm="100000">
                                          <p:val>
                                            <p:strVal val="#ppt_y"/>
                                          </p:val>
                                        </p:tav>
                                      </p:tavLst>
                                    </p:anim>
                                  </p:childTnLst>
                                </p:cTn>
                              </p:par>
                              <p:par>
                                <p:cTn id="153" presetID="42" presetClass="entr" presetSubtype="0" fill="hold" grpId="0" nodeType="withEffect">
                                  <p:stCondLst>
                                    <p:cond delay="0"/>
                                  </p:stCondLst>
                                  <p:childTnLst>
                                    <p:set>
                                      <p:cBhvr>
                                        <p:cTn id="154" dur="1" fill="hold">
                                          <p:stCondLst>
                                            <p:cond delay="0"/>
                                          </p:stCondLst>
                                        </p:cTn>
                                        <p:tgtEl>
                                          <p:spTgt spid="22"/>
                                        </p:tgtEl>
                                        <p:attrNameLst>
                                          <p:attrName>style.visibility</p:attrName>
                                        </p:attrNameLst>
                                      </p:cBhvr>
                                      <p:to>
                                        <p:strVal val="visible"/>
                                      </p:to>
                                    </p:set>
                                    <p:animEffect transition="in" filter="fade">
                                      <p:cBhvr>
                                        <p:cTn id="155" dur="1000"/>
                                        <p:tgtEl>
                                          <p:spTgt spid="22"/>
                                        </p:tgtEl>
                                      </p:cBhvr>
                                    </p:animEffect>
                                    <p:anim calcmode="lin" valueType="num">
                                      <p:cBhvr>
                                        <p:cTn id="156" dur="1000" fill="hold"/>
                                        <p:tgtEl>
                                          <p:spTgt spid="22"/>
                                        </p:tgtEl>
                                        <p:attrNameLst>
                                          <p:attrName>ppt_x</p:attrName>
                                        </p:attrNameLst>
                                      </p:cBhvr>
                                      <p:tavLst>
                                        <p:tav tm="0">
                                          <p:val>
                                            <p:strVal val="#ppt_x"/>
                                          </p:val>
                                        </p:tav>
                                        <p:tav tm="100000">
                                          <p:val>
                                            <p:strVal val="#ppt_x"/>
                                          </p:val>
                                        </p:tav>
                                      </p:tavLst>
                                    </p:anim>
                                    <p:anim calcmode="lin" valueType="num">
                                      <p:cBhvr>
                                        <p:cTn id="157" dur="1000" fill="hold"/>
                                        <p:tgtEl>
                                          <p:spTgt spid="22"/>
                                        </p:tgtEl>
                                        <p:attrNameLst>
                                          <p:attrName>ppt_y</p:attrName>
                                        </p:attrNameLst>
                                      </p:cBhvr>
                                      <p:tavLst>
                                        <p:tav tm="0">
                                          <p:val>
                                            <p:strVal val="#ppt_y+.1"/>
                                          </p:val>
                                        </p:tav>
                                        <p:tav tm="100000">
                                          <p:val>
                                            <p:strVal val="#ppt_y"/>
                                          </p:val>
                                        </p:tav>
                                      </p:tavLst>
                                    </p:anim>
                                  </p:childTnLst>
                                </p:cTn>
                              </p:par>
                              <p:par>
                                <p:cTn id="158" presetID="42" presetClass="entr" presetSubtype="0" fill="hold" grpId="0" nodeType="withEffect">
                                  <p:stCondLst>
                                    <p:cond delay="0"/>
                                  </p:stCondLst>
                                  <p:childTnLst>
                                    <p:set>
                                      <p:cBhvr>
                                        <p:cTn id="159" dur="1" fill="hold">
                                          <p:stCondLst>
                                            <p:cond delay="0"/>
                                          </p:stCondLst>
                                        </p:cTn>
                                        <p:tgtEl>
                                          <p:spTgt spid="20"/>
                                        </p:tgtEl>
                                        <p:attrNameLst>
                                          <p:attrName>style.visibility</p:attrName>
                                        </p:attrNameLst>
                                      </p:cBhvr>
                                      <p:to>
                                        <p:strVal val="visible"/>
                                      </p:to>
                                    </p:set>
                                    <p:animEffect transition="in" filter="fade">
                                      <p:cBhvr>
                                        <p:cTn id="160" dur="1000"/>
                                        <p:tgtEl>
                                          <p:spTgt spid="20"/>
                                        </p:tgtEl>
                                      </p:cBhvr>
                                    </p:animEffect>
                                    <p:anim calcmode="lin" valueType="num">
                                      <p:cBhvr>
                                        <p:cTn id="161" dur="1000" fill="hold"/>
                                        <p:tgtEl>
                                          <p:spTgt spid="20"/>
                                        </p:tgtEl>
                                        <p:attrNameLst>
                                          <p:attrName>ppt_x</p:attrName>
                                        </p:attrNameLst>
                                      </p:cBhvr>
                                      <p:tavLst>
                                        <p:tav tm="0">
                                          <p:val>
                                            <p:strVal val="#ppt_x"/>
                                          </p:val>
                                        </p:tav>
                                        <p:tav tm="100000">
                                          <p:val>
                                            <p:strVal val="#ppt_x"/>
                                          </p:val>
                                        </p:tav>
                                      </p:tavLst>
                                    </p:anim>
                                    <p:anim calcmode="lin" valueType="num">
                                      <p:cBhvr>
                                        <p:cTn id="162" dur="1000" fill="hold"/>
                                        <p:tgtEl>
                                          <p:spTgt spid="20"/>
                                        </p:tgtEl>
                                        <p:attrNameLst>
                                          <p:attrName>ppt_y</p:attrName>
                                        </p:attrNameLst>
                                      </p:cBhvr>
                                      <p:tavLst>
                                        <p:tav tm="0">
                                          <p:val>
                                            <p:strVal val="#ppt_y+.1"/>
                                          </p:val>
                                        </p:tav>
                                        <p:tav tm="100000">
                                          <p:val>
                                            <p:strVal val="#ppt_y"/>
                                          </p:val>
                                        </p:tav>
                                      </p:tavLst>
                                    </p:anim>
                                  </p:childTnLst>
                                </p:cTn>
                              </p:par>
                              <p:par>
                                <p:cTn id="163" presetID="42" presetClass="entr" presetSubtype="0" fill="hold" grpId="0" nodeType="withEffect">
                                  <p:stCondLst>
                                    <p:cond delay="0"/>
                                  </p:stCondLst>
                                  <p:childTnLst>
                                    <p:set>
                                      <p:cBhvr>
                                        <p:cTn id="164" dur="1" fill="hold">
                                          <p:stCondLst>
                                            <p:cond delay="0"/>
                                          </p:stCondLst>
                                        </p:cTn>
                                        <p:tgtEl>
                                          <p:spTgt spid="42"/>
                                        </p:tgtEl>
                                        <p:attrNameLst>
                                          <p:attrName>style.visibility</p:attrName>
                                        </p:attrNameLst>
                                      </p:cBhvr>
                                      <p:to>
                                        <p:strVal val="visible"/>
                                      </p:to>
                                    </p:set>
                                    <p:animEffect transition="in" filter="fade">
                                      <p:cBhvr>
                                        <p:cTn id="165" dur="1000"/>
                                        <p:tgtEl>
                                          <p:spTgt spid="42"/>
                                        </p:tgtEl>
                                      </p:cBhvr>
                                    </p:animEffect>
                                    <p:anim calcmode="lin" valueType="num">
                                      <p:cBhvr>
                                        <p:cTn id="166" dur="1000" fill="hold"/>
                                        <p:tgtEl>
                                          <p:spTgt spid="42"/>
                                        </p:tgtEl>
                                        <p:attrNameLst>
                                          <p:attrName>ppt_x</p:attrName>
                                        </p:attrNameLst>
                                      </p:cBhvr>
                                      <p:tavLst>
                                        <p:tav tm="0">
                                          <p:val>
                                            <p:strVal val="#ppt_x"/>
                                          </p:val>
                                        </p:tav>
                                        <p:tav tm="100000">
                                          <p:val>
                                            <p:strVal val="#ppt_x"/>
                                          </p:val>
                                        </p:tav>
                                      </p:tavLst>
                                    </p:anim>
                                    <p:anim calcmode="lin" valueType="num">
                                      <p:cBhvr>
                                        <p:cTn id="167"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168" fill="hold">
                      <p:stCondLst>
                        <p:cond delay="indefinite"/>
                      </p:stCondLst>
                      <p:childTnLst>
                        <p:par>
                          <p:cTn id="169" fill="hold">
                            <p:stCondLst>
                              <p:cond delay="0"/>
                            </p:stCondLst>
                            <p:childTnLst>
                              <p:par>
                                <p:cTn id="170" presetID="6" presetClass="entr" presetSubtype="16" fill="hold" nodeType="clickEffect">
                                  <p:stCondLst>
                                    <p:cond delay="0"/>
                                  </p:stCondLst>
                                  <p:childTnLst>
                                    <p:set>
                                      <p:cBhvr>
                                        <p:cTn id="171" dur="1" fill="hold">
                                          <p:stCondLst>
                                            <p:cond delay="0"/>
                                          </p:stCondLst>
                                        </p:cTn>
                                        <p:tgtEl>
                                          <p:spTgt spid="7"/>
                                        </p:tgtEl>
                                        <p:attrNameLst>
                                          <p:attrName>style.visibility</p:attrName>
                                        </p:attrNameLst>
                                      </p:cBhvr>
                                      <p:to>
                                        <p:strVal val="visible"/>
                                      </p:to>
                                    </p:set>
                                    <p:animEffect transition="in" filter="circle(in)">
                                      <p:cBhvr>
                                        <p:cTn id="172" dur="2000"/>
                                        <p:tgtEl>
                                          <p:spTgt spid="7"/>
                                        </p:tgtEl>
                                      </p:cBhvr>
                                    </p:animEffect>
                                  </p:childTnLst>
                                </p:cTn>
                              </p:par>
                            </p:childTnLst>
                          </p:cTn>
                        </p:par>
                      </p:childTnLst>
                    </p:cTn>
                  </p:par>
                  <p:par>
                    <p:cTn id="173" fill="hold">
                      <p:stCondLst>
                        <p:cond delay="indefinite"/>
                      </p:stCondLst>
                      <p:childTnLst>
                        <p:par>
                          <p:cTn id="174" fill="hold">
                            <p:stCondLst>
                              <p:cond delay="0"/>
                            </p:stCondLst>
                            <p:childTnLst>
                              <p:par>
                                <p:cTn id="175" presetID="2" presetClass="entr" presetSubtype="4" fill="hold" grpId="0" nodeType="clickEffect">
                                  <p:stCondLst>
                                    <p:cond delay="0"/>
                                  </p:stCondLst>
                                  <p:childTnLst>
                                    <p:set>
                                      <p:cBhvr>
                                        <p:cTn id="176" dur="1" fill="hold">
                                          <p:stCondLst>
                                            <p:cond delay="0"/>
                                          </p:stCondLst>
                                        </p:cTn>
                                        <p:tgtEl>
                                          <p:spTgt spid="41"/>
                                        </p:tgtEl>
                                        <p:attrNameLst>
                                          <p:attrName>style.visibility</p:attrName>
                                        </p:attrNameLst>
                                      </p:cBhvr>
                                      <p:to>
                                        <p:strVal val="visible"/>
                                      </p:to>
                                    </p:set>
                                    <p:anim calcmode="lin" valueType="num">
                                      <p:cBhvr additive="base">
                                        <p:cTn id="177" dur="500" fill="hold"/>
                                        <p:tgtEl>
                                          <p:spTgt spid="41"/>
                                        </p:tgtEl>
                                        <p:attrNameLst>
                                          <p:attrName>ppt_x</p:attrName>
                                        </p:attrNameLst>
                                      </p:cBhvr>
                                      <p:tavLst>
                                        <p:tav tm="0">
                                          <p:val>
                                            <p:strVal val="#ppt_x"/>
                                          </p:val>
                                        </p:tav>
                                        <p:tav tm="100000">
                                          <p:val>
                                            <p:strVal val="#ppt_x"/>
                                          </p:val>
                                        </p:tav>
                                      </p:tavLst>
                                    </p:anim>
                                    <p:anim calcmode="lin" valueType="num">
                                      <p:cBhvr additive="base">
                                        <p:cTn id="178" dur="500" fill="hold"/>
                                        <p:tgtEl>
                                          <p:spTgt spid="41"/>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36"/>
                                        </p:tgtEl>
                                        <p:attrNameLst>
                                          <p:attrName>style.visibility</p:attrName>
                                        </p:attrNameLst>
                                      </p:cBhvr>
                                      <p:to>
                                        <p:strVal val="visible"/>
                                      </p:to>
                                    </p:set>
                                    <p:anim calcmode="lin" valueType="num">
                                      <p:cBhvr additive="base">
                                        <p:cTn id="181" dur="500" fill="hold"/>
                                        <p:tgtEl>
                                          <p:spTgt spid="36"/>
                                        </p:tgtEl>
                                        <p:attrNameLst>
                                          <p:attrName>ppt_x</p:attrName>
                                        </p:attrNameLst>
                                      </p:cBhvr>
                                      <p:tavLst>
                                        <p:tav tm="0">
                                          <p:val>
                                            <p:strVal val="#ppt_x"/>
                                          </p:val>
                                        </p:tav>
                                        <p:tav tm="100000">
                                          <p:val>
                                            <p:strVal val="#ppt_x"/>
                                          </p:val>
                                        </p:tav>
                                      </p:tavLst>
                                    </p:anim>
                                    <p:anim calcmode="lin" valueType="num">
                                      <p:cBhvr additive="base">
                                        <p:cTn id="182" dur="500" fill="hold"/>
                                        <p:tgtEl>
                                          <p:spTgt spid="36"/>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38"/>
                                        </p:tgtEl>
                                        <p:attrNameLst>
                                          <p:attrName>style.visibility</p:attrName>
                                        </p:attrNameLst>
                                      </p:cBhvr>
                                      <p:to>
                                        <p:strVal val="visible"/>
                                      </p:to>
                                    </p:set>
                                    <p:anim calcmode="lin" valueType="num">
                                      <p:cBhvr additive="base">
                                        <p:cTn id="185" dur="500" fill="hold"/>
                                        <p:tgtEl>
                                          <p:spTgt spid="38"/>
                                        </p:tgtEl>
                                        <p:attrNameLst>
                                          <p:attrName>ppt_x</p:attrName>
                                        </p:attrNameLst>
                                      </p:cBhvr>
                                      <p:tavLst>
                                        <p:tav tm="0">
                                          <p:val>
                                            <p:strVal val="#ppt_x"/>
                                          </p:val>
                                        </p:tav>
                                        <p:tav tm="100000">
                                          <p:val>
                                            <p:strVal val="#ppt_x"/>
                                          </p:val>
                                        </p:tav>
                                      </p:tavLst>
                                    </p:anim>
                                    <p:anim calcmode="lin" valueType="num">
                                      <p:cBhvr additive="base">
                                        <p:cTn id="18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42" presetClass="entr" presetSubtype="0" fill="hold" nodeType="clickEffect">
                                  <p:stCondLst>
                                    <p:cond delay="0"/>
                                  </p:stCondLst>
                                  <p:childTnLst>
                                    <p:set>
                                      <p:cBhvr>
                                        <p:cTn id="190" dur="1" fill="hold">
                                          <p:stCondLst>
                                            <p:cond delay="0"/>
                                          </p:stCondLst>
                                        </p:cTn>
                                        <p:tgtEl>
                                          <p:spTgt spid="17"/>
                                        </p:tgtEl>
                                        <p:attrNameLst>
                                          <p:attrName>style.visibility</p:attrName>
                                        </p:attrNameLst>
                                      </p:cBhvr>
                                      <p:to>
                                        <p:strVal val="visible"/>
                                      </p:to>
                                    </p:set>
                                    <p:animEffect transition="in" filter="fade">
                                      <p:cBhvr>
                                        <p:cTn id="191" dur="1000"/>
                                        <p:tgtEl>
                                          <p:spTgt spid="17"/>
                                        </p:tgtEl>
                                      </p:cBhvr>
                                    </p:animEffect>
                                    <p:anim calcmode="lin" valueType="num">
                                      <p:cBhvr>
                                        <p:cTn id="192" dur="1000" fill="hold"/>
                                        <p:tgtEl>
                                          <p:spTgt spid="17"/>
                                        </p:tgtEl>
                                        <p:attrNameLst>
                                          <p:attrName>ppt_x</p:attrName>
                                        </p:attrNameLst>
                                      </p:cBhvr>
                                      <p:tavLst>
                                        <p:tav tm="0">
                                          <p:val>
                                            <p:strVal val="#ppt_x"/>
                                          </p:val>
                                        </p:tav>
                                        <p:tav tm="100000">
                                          <p:val>
                                            <p:strVal val="#ppt_x"/>
                                          </p:val>
                                        </p:tav>
                                      </p:tavLst>
                                    </p:anim>
                                    <p:anim calcmode="lin" valueType="num">
                                      <p:cBhvr>
                                        <p:cTn id="193" dur="1000" fill="hold"/>
                                        <p:tgtEl>
                                          <p:spTgt spid="17"/>
                                        </p:tgtEl>
                                        <p:attrNameLst>
                                          <p:attrName>ppt_y</p:attrName>
                                        </p:attrNameLst>
                                      </p:cBhvr>
                                      <p:tavLst>
                                        <p:tav tm="0">
                                          <p:val>
                                            <p:strVal val="#ppt_y+.1"/>
                                          </p:val>
                                        </p:tav>
                                        <p:tav tm="100000">
                                          <p:val>
                                            <p:strVal val="#ppt_y"/>
                                          </p:val>
                                        </p:tav>
                                      </p:tavLst>
                                    </p:anim>
                                  </p:childTnLst>
                                </p:cTn>
                              </p:par>
                              <p:par>
                                <p:cTn id="194" presetID="42" presetClass="entr" presetSubtype="0" fill="hold" nodeType="withEffect">
                                  <p:stCondLst>
                                    <p:cond delay="0"/>
                                  </p:stCondLst>
                                  <p:childTnLst>
                                    <p:set>
                                      <p:cBhvr>
                                        <p:cTn id="195" dur="1" fill="hold">
                                          <p:stCondLst>
                                            <p:cond delay="0"/>
                                          </p:stCondLst>
                                        </p:cTn>
                                        <p:tgtEl>
                                          <p:spTgt spid="12"/>
                                        </p:tgtEl>
                                        <p:attrNameLst>
                                          <p:attrName>style.visibility</p:attrName>
                                        </p:attrNameLst>
                                      </p:cBhvr>
                                      <p:to>
                                        <p:strVal val="visible"/>
                                      </p:to>
                                    </p:set>
                                    <p:animEffect transition="in" filter="fade">
                                      <p:cBhvr>
                                        <p:cTn id="196" dur="1000"/>
                                        <p:tgtEl>
                                          <p:spTgt spid="12"/>
                                        </p:tgtEl>
                                      </p:cBhvr>
                                    </p:animEffect>
                                    <p:anim calcmode="lin" valueType="num">
                                      <p:cBhvr>
                                        <p:cTn id="197" dur="1000" fill="hold"/>
                                        <p:tgtEl>
                                          <p:spTgt spid="12"/>
                                        </p:tgtEl>
                                        <p:attrNameLst>
                                          <p:attrName>ppt_x</p:attrName>
                                        </p:attrNameLst>
                                      </p:cBhvr>
                                      <p:tavLst>
                                        <p:tav tm="0">
                                          <p:val>
                                            <p:strVal val="#ppt_x"/>
                                          </p:val>
                                        </p:tav>
                                        <p:tav tm="100000">
                                          <p:val>
                                            <p:strVal val="#ppt_x"/>
                                          </p:val>
                                        </p:tav>
                                      </p:tavLst>
                                    </p:anim>
                                    <p:anim calcmode="lin" valueType="num">
                                      <p:cBhvr>
                                        <p:cTn id="198" dur="1000" fill="hold"/>
                                        <p:tgtEl>
                                          <p:spTgt spid="12"/>
                                        </p:tgtEl>
                                        <p:attrNameLst>
                                          <p:attrName>ppt_y</p:attrName>
                                        </p:attrNameLst>
                                      </p:cBhvr>
                                      <p:tavLst>
                                        <p:tav tm="0">
                                          <p:val>
                                            <p:strVal val="#ppt_y+.1"/>
                                          </p:val>
                                        </p:tav>
                                        <p:tav tm="100000">
                                          <p:val>
                                            <p:strVal val="#ppt_y"/>
                                          </p:val>
                                        </p:tav>
                                      </p:tavLst>
                                    </p:anim>
                                  </p:childTnLst>
                                </p:cTn>
                              </p:par>
                              <p:par>
                                <p:cTn id="199" presetID="42" presetClass="entr" presetSubtype="0" fill="hold" nodeType="withEffect">
                                  <p:stCondLst>
                                    <p:cond delay="0"/>
                                  </p:stCondLst>
                                  <p:childTnLst>
                                    <p:set>
                                      <p:cBhvr>
                                        <p:cTn id="200" dur="1" fill="hold">
                                          <p:stCondLst>
                                            <p:cond delay="0"/>
                                          </p:stCondLst>
                                        </p:cTn>
                                        <p:tgtEl>
                                          <p:spTgt spid="16"/>
                                        </p:tgtEl>
                                        <p:attrNameLst>
                                          <p:attrName>style.visibility</p:attrName>
                                        </p:attrNameLst>
                                      </p:cBhvr>
                                      <p:to>
                                        <p:strVal val="visible"/>
                                      </p:to>
                                    </p:set>
                                    <p:animEffect transition="in" filter="fade">
                                      <p:cBhvr>
                                        <p:cTn id="201" dur="1000"/>
                                        <p:tgtEl>
                                          <p:spTgt spid="16"/>
                                        </p:tgtEl>
                                      </p:cBhvr>
                                    </p:animEffect>
                                    <p:anim calcmode="lin" valueType="num">
                                      <p:cBhvr>
                                        <p:cTn id="202" dur="1000" fill="hold"/>
                                        <p:tgtEl>
                                          <p:spTgt spid="16"/>
                                        </p:tgtEl>
                                        <p:attrNameLst>
                                          <p:attrName>ppt_x</p:attrName>
                                        </p:attrNameLst>
                                      </p:cBhvr>
                                      <p:tavLst>
                                        <p:tav tm="0">
                                          <p:val>
                                            <p:strVal val="#ppt_x"/>
                                          </p:val>
                                        </p:tav>
                                        <p:tav tm="100000">
                                          <p:val>
                                            <p:strVal val="#ppt_x"/>
                                          </p:val>
                                        </p:tav>
                                      </p:tavLst>
                                    </p:anim>
                                    <p:anim calcmode="lin" valueType="num">
                                      <p:cBhvr>
                                        <p:cTn id="203" dur="1000" fill="hold"/>
                                        <p:tgtEl>
                                          <p:spTgt spid="16"/>
                                        </p:tgtEl>
                                        <p:attrNameLst>
                                          <p:attrName>ppt_y</p:attrName>
                                        </p:attrNameLst>
                                      </p:cBhvr>
                                      <p:tavLst>
                                        <p:tav tm="0">
                                          <p:val>
                                            <p:strVal val="#ppt_y+.1"/>
                                          </p:val>
                                        </p:tav>
                                        <p:tav tm="100000">
                                          <p:val>
                                            <p:strVal val="#ppt_y"/>
                                          </p:val>
                                        </p:tav>
                                      </p:tavLst>
                                    </p:anim>
                                  </p:childTnLst>
                                </p:cTn>
                              </p:par>
                              <p:par>
                                <p:cTn id="204" presetID="42" presetClass="entr" presetSubtype="0" fill="hold" grpId="0" nodeType="withEffect">
                                  <p:stCondLst>
                                    <p:cond delay="0"/>
                                  </p:stCondLst>
                                  <p:childTnLst>
                                    <p:set>
                                      <p:cBhvr>
                                        <p:cTn id="205" dur="1" fill="hold">
                                          <p:stCondLst>
                                            <p:cond delay="0"/>
                                          </p:stCondLst>
                                        </p:cTn>
                                        <p:tgtEl>
                                          <p:spTgt spid="23"/>
                                        </p:tgtEl>
                                        <p:attrNameLst>
                                          <p:attrName>style.visibility</p:attrName>
                                        </p:attrNameLst>
                                      </p:cBhvr>
                                      <p:to>
                                        <p:strVal val="visible"/>
                                      </p:to>
                                    </p:set>
                                    <p:animEffect transition="in" filter="fade">
                                      <p:cBhvr>
                                        <p:cTn id="206" dur="1000"/>
                                        <p:tgtEl>
                                          <p:spTgt spid="23"/>
                                        </p:tgtEl>
                                      </p:cBhvr>
                                    </p:animEffect>
                                    <p:anim calcmode="lin" valueType="num">
                                      <p:cBhvr>
                                        <p:cTn id="207" dur="1000" fill="hold"/>
                                        <p:tgtEl>
                                          <p:spTgt spid="23"/>
                                        </p:tgtEl>
                                        <p:attrNameLst>
                                          <p:attrName>ppt_x</p:attrName>
                                        </p:attrNameLst>
                                      </p:cBhvr>
                                      <p:tavLst>
                                        <p:tav tm="0">
                                          <p:val>
                                            <p:strVal val="#ppt_x"/>
                                          </p:val>
                                        </p:tav>
                                        <p:tav tm="100000">
                                          <p:val>
                                            <p:strVal val="#ppt_x"/>
                                          </p:val>
                                        </p:tav>
                                      </p:tavLst>
                                    </p:anim>
                                    <p:anim calcmode="lin" valueType="num">
                                      <p:cBhvr>
                                        <p:cTn id="208"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09" fill="hold">
                      <p:stCondLst>
                        <p:cond delay="indefinite"/>
                      </p:stCondLst>
                      <p:childTnLst>
                        <p:par>
                          <p:cTn id="210" fill="hold">
                            <p:stCondLst>
                              <p:cond delay="0"/>
                            </p:stCondLst>
                            <p:childTnLst>
                              <p:par>
                                <p:cTn id="211" presetID="42" presetClass="entr" presetSubtype="0" fill="hold" nodeType="clickEffect">
                                  <p:stCondLst>
                                    <p:cond delay="0"/>
                                  </p:stCondLst>
                                  <p:childTnLst>
                                    <p:set>
                                      <p:cBhvr>
                                        <p:cTn id="212" dur="1" fill="hold">
                                          <p:stCondLst>
                                            <p:cond delay="0"/>
                                          </p:stCondLst>
                                        </p:cTn>
                                        <p:tgtEl>
                                          <p:spTgt spid="27"/>
                                        </p:tgtEl>
                                        <p:attrNameLst>
                                          <p:attrName>style.visibility</p:attrName>
                                        </p:attrNameLst>
                                      </p:cBhvr>
                                      <p:to>
                                        <p:strVal val="visible"/>
                                      </p:to>
                                    </p:set>
                                    <p:animEffect transition="in" filter="fade">
                                      <p:cBhvr>
                                        <p:cTn id="213" dur="1000"/>
                                        <p:tgtEl>
                                          <p:spTgt spid="27"/>
                                        </p:tgtEl>
                                      </p:cBhvr>
                                    </p:animEffect>
                                    <p:anim calcmode="lin" valueType="num">
                                      <p:cBhvr>
                                        <p:cTn id="214" dur="1000" fill="hold"/>
                                        <p:tgtEl>
                                          <p:spTgt spid="27"/>
                                        </p:tgtEl>
                                        <p:attrNameLst>
                                          <p:attrName>ppt_x</p:attrName>
                                        </p:attrNameLst>
                                      </p:cBhvr>
                                      <p:tavLst>
                                        <p:tav tm="0">
                                          <p:val>
                                            <p:strVal val="#ppt_x"/>
                                          </p:val>
                                        </p:tav>
                                        <p:tav tm="100000">
                                          <p:val>
                                            <p:strVal val="#ppt_x"/>
                                          </p:val>
                                        </p:tav>
                                      </p:tavLst>
                                    </p:anim>
                                    <p:anim calcmode="lin" valueType="num">
                                      <p:cBhvr>
                                        <p:cTn id="215" dur="1000" fill="hold"/>
                                        <p:tgtEl>
                                          <p:spTgt spid="27"/>
                                        </p:tgtEl>
                                        <p:attrNameLst>
                                          <p:attrName>ppt_y</p:attrName>
                                        </p:attrNameLst>
                                      </p:cBhvr>
                                      <p:tavLst>
                                        <p:tav tm="0">
                                          <p:val>
                                            <p:strVal val="#ppt_y+.1"/>
                                          </p:val>
                                        </p:tav>
                                        <p:tav tm="100000">
                                          <p:val>
                                            <p:strVal val="#ppt_y"/>
                                          </p:val>
                                        </p:tav>
                                      </p:tavLst>
                                    </p:anim>
                                  </p:childTnLst>
                                </p:cTn>
                              </p:par>
                              <p:par>
                                <p:cTn id="216" presetID="42" presetClass="entr" presetSubtype="0" fill="hold" nodeType="withEffect">
                                  <p:stCondLst>
                                    <p:cond delay="0"/>
                                  </p:stCondLst>
                                  <p:childTnLst>
                                    <p:set>
                                      <p:cBhvr>
                                        <p:cTn id="217" dur="1" fill="hold">
                                          <p:stCondLst>
                                            <p:cond delay="0"/>
                                          </p:stCondLst>
                                        </p:cTn>
                                        <p:tgtEl>
                                          <p:spTgt spid="15"/>
                                        </p:tgtEl>
                                        <p:attrNameLst>
                                          <p:attrName>style.visibility</p:attrName>
                                        </p:attrNameLst>
                                      </p:cBhvr>
                                      <p:to>
                                        <p:strVal val="visible"/>
                                      </p:to>
                                    </p:set>
                                    <p:animEffect transition="in" filter="fade">
                                      <p:cBhvr>
                                        <p:cTn id="218" dur="1000"/>
                                        <p:tgtEl>
                                          <p:spTgt spid="15"/>
                                        </p:tgtEl>
                                      </p:cBhvr>
                                    </p:animEffect>
                                    <p:anim calcmode="lin" valueType="num">
                                      <p:cBhvr>
                                        <p:cTn id="219" dur="1000" fill="hold"/>
                                        <p:tgtEl>
                                          <p:spTgt spid="15"/>
                                        </p:tgtEl>
                                        <p:attrNameLst>
                                          <p:attrName>ppt_x</p:attrName>
                                        </p:attrNameLst>
                                      </p:cBhvr>
                                      <p:tavLst>
                                        <p:tav tm="0">
                                          <p:val>
                                            <p:strVal val="#ppt_x"/>
                                          </p:val>
                                        </p:tav>
                                        <p:tav tm="100000">
                                          <p:val>
                                            <p:strVal val="#ppt_x"/>
                                          </p:val>
                                        </p:tav>
                                      </p:tavLst>
                                    </p:anim>
                                    <p:anim calcmode="lin" valueType="num">
                                      <p:cBhvr>
                                        <p:cTn id="220" dur="1000" fill="hold"/>
                                        <p:tgtEl>
                                          <p:spTgt spid="15"/>
                                        </p:tgtEl>
                                        <p:attrNameLst>
                                          <p:attrName>ppt_y</p:attrName>
                                        </p:attrNameLst>
                                      </p:cBhvr>
                                      <p:tavLst>
                                        <p:tav tm="0">
                                          <p:val>
                                            <p:strVal val="#ppt_y+.1"/>
                                          </p:val>
                                        </p:tav>
                                        <p:tav tm="100000">
                                          <p:val>
                                            <p:strVal val="#ppt_y"/>
                                          </p:val>
                                        </p:tav>
                                      </p:tavLst>
                                    </p:anim>
                                  </p:childTnLst>
                                </p:cTn>
                              </p:par>
                              <p:par>
                                <p:cTn id="221" presetID="42" presetClass="entr" presetSubtype="0" fill="hold" grpId="0" nodeType="withEffect">
                                  <p:stCondLst>
                                    <p:cond delay="0"/>
                                  </p:stCondLst>
                                  <p:childTnLst>
                                    <p:set>
                                      <p:cBhvr>
                                        <p:cTn id="222" dur="1" fill="hold">
                                          <p:stCondLst>
                                            <p:cond delay="0"/>
                                          </p:stCondLst>
                                        </p:cTn>
                                        <p:tgtEl>
                                          <p:spTgt spid="24"/>
                                        </p:tgtEl>
                                        <p:attrNameLst>
                                          <p:attrName>style.visibility</p:attrName>
                                        </p:attrNameLst>
                                      </p:cBhvr>
                                      <p:to>
                                        <p:strVal val="visible"/>
                                      </p:to>
                                    </p:set>
                                    <p:animEffect transition="in" filter="fade">
                                      <p:cBhvr>
                                        <p:cTn id="223" dur="1000"/>
                                        <p:tgtEl>
                                          <p:spTgt spid="24"/>
                                        </p:tgtEl>
                                      </p:cBhvr>
                                    </p:animEffect>
                                    <p:anim calcmode="lin" valueType="num">
                                      <p:cBhvr>
                                        <p:cTn id="224" dur="1000" fill="hold"/>
                                        <p:tgtEl>
                                          <p:spTgt spid="24"/>
                                        </p:tgtEl>
                                        <p:attrNameLst>
                                          <p:attrName>ppt_x</p:attrName>
                                        </p:attrNameLst>
                                      </p:cBhvr>
                                      <p:tavLst>
                                        <p:tav tm="0">
                                          <p:val>
                                            <p:strVal val="#ppt_x"/>
                                          </p:val>
                                        </p:tav>
                                        <p:tav tm="100000">
                                          <p:val>
                                            <p:strVal val="#ppt_x"/>
                                          </p:val>
                                        </p:tav>
                                      </p:tavLst>
                                    </p:anim>
                                    <p:anim calcmode="lin" valueType="num">
                                      <p:cBhvr>
                                        <p:cTn id="225" dur="1000" fill="hold"/>
                                        <p:tgtEl>
                                          <p:spTgt spid="24"/>
                                        </p:tgtEl>
                                        <p:attrNameLst>
                                          <p:attrName>ppt_y</p:attrName>
                                        </p:attrNameLst>
                                      </p:cBhvr>
                                      <p:tavLst>
                                        <p:tav tm="0">
                                          <p:val>
                                            <p:strVal val="#ppt_y+.1"/>
                                          </p:val>
                                        </p:tav>
                                        <p:tav tm="100000">
                                          <p:val>
                                            <p:strVal val="#ppt_y"/>
                                          </p:val>
                                        </p:tav>
                                      </p:tavLst>
                                    </p:anim>
                                  </p:childTnLst>
                                </p:cTn>
                              </p:par>
                              <p:par>
                                <p:cTn id="226" presetID="42" presetClass="entr" presetSubtype="0" fill="hold" nodeType="withEffect">
                                  <p:stCondLst>
                                    <p:cond delay="0"/>
                                  </p:stCondLst>
                                  <p:childTnLst>
                                    <p:set>
                                      <p:cBhvr>
                                        <p:cTn id="227" dur="1" fill="hold">
                                          <p:stCondLst>
                                            <p:cond delay="0"/>
                                          </p:stCondLst>
                                        </p:cTn>
                                        <p:tgtEl>
                                          <p:spTgt spid="14"/>
                                        </p:tgtEl>
                                        <p:attrNameLst>
                                          <p:attrName>style.visibility</p:attrName>
                                        </p:attrNameLst>
                                      </p:cBhvr>
                                      <p:to>
                                        <p:strVal val="visible"/>
                                      </p:to>
                                    </p:set>
                                    <p:animEffect transition="in" filter="fade">
                                      <p:cBhvr>
                                        <p:cTn id="228" dur="1000"/>
                                        <p:tgtEl>
                                          <p:spTgt spid="14"/>
                                        </p:tgtEl>
                                      </p:cBhvr>
                                    </p:animEffect>
                                    <p:anim calcmode="lin" valueType="num">
                                      <p:cBhvr>
                                        <p:cTn id="229" dur="1000" fill="hold"/>
                                        <p:tgtEl>
                                          <p:spTgt spid="14"/>
                                        </p:tgtEl>
                                        <p:attrNameLst>
                                          <p:attrName>ppt_x</p:attrName>
                                        </p:attrNameLst>
                                      </p:cBhvr>
                                      <p:tavLst>
                                        <p:tav tm="0">
                                          <p:val>
                                            <p:strVal val="#ppt_x"/>
                                          </p:val>
                                        </p:tav>
                                        <p:tav tm="100000">
                                          <p:val>
                                            <p:strVal val="#ppt_x"/>
                                          </p:val>
                                        </p:tav>
                                      </p:tavLst>
                                    </p:anim>
                                    <p:anim calcmode="lin" valueType="num">
                                      <p:cBhvr>
                                        <p:cTn id="230" dur="1000" fill="hold"/>
                                        <p:tgtEl>
                                          <p:spTgt spid="14"/>
                                        </p:tgtEl>
                                        <p:attrNameLst>
                                          <p:attrName>ppt_y</p:attrName>
                                        </p:attrNameLst>
                                      </p:cBhvr>
                                      <p:tavLst>
                                        <p:tav tm="0">
                                          <p:val>
                                            <p:strVal val="#ppt_y+.1"/>
                                          </p:val>
                                        </p:tav>
                                        <p:tav tm="100000">
                                          <p:val>
                                            <p:strVal val="#ppt_y"/>
                                          </p:val>
                                        </p:tav>
                                      </p:tavLst>
                                    </p:anim>
                                  </p:childTnLst>
                                </p:cTn>
                              </p:par>
                              <p:par>
                                <p:cTn id="231" presetID="42" presetClass="entr" presetSubtype="0" fill="hold" grpId="0" nodeType="withEffect">
                                  <p:stCondLst>
                                    <p:cond delay="0"/>
                                  </p:stCondLst>
                                  <p:childTnLst>
                                    <p:set>
                                      <p:cBhvr>
                                        <p:cTn id="232" dur="1" fill="hold">
                                          <p:stCondLst>
                                            <p:cond delay="0"/>
                                          </p:stCondLst>
                                        </p:cTn>
                                        <p:tgtEl>
                                          <p:spTgt spid="35"/>
                                        </p:tgtEl>
                                        <p:attrNameLst>
                                          <p:attrName>style.visibility</p:attrName>
                                        </p:attrNameLst>
                                      </p:cBhvr>
                                      <p:to>
                                        <p:strVal val="visible"/>
                                      </p:to>
                                    </p:set>
                                    <p:animEffect transition="in" filter="fade">
                                      <p:cBhvr>
                                        <p:cTn id="233" dur="1000"/>
                                        <p:tgtEl>
                                          <p:spTgt spid="35"/>
                                        </p:tgtEl>
                                      </p:cBhvr>
                                    </p:animEffect>
                                    <p:anim calcmode="lin" valueType="num">
                                      <p:cBhvr>
                                        <p:cTn id="234" dur="1000" fill="hold"/>
                                        <p:tgtEl>
                                          <p:spTgt spid="35"/>
                                        </p:tgtEl>
                                        <p:attrNameLst>
                                          <p:attrName>ppt_x</p:attrName>
                                        </p:attrNameLst>
                                      </p:cBhvr>
                                      <p:tavLst>
                                        <p:tav tm="0">
                                          <p:val>
                                            <p:strVal val="#ppt_x"/>
                                          </p:val>
                                        </p:tav>
                                        <p:tav tm="100000">
                                          <p:val>
                                            <p:strVal val="#ppt_x"/>
                                          </p:val>
                                        </p:tav>
                                      </p:tavLst>
                                    </p:anim>
                                    <p:anim calcmode="lin" valueType="num">
                                      <p:cBhvr>
                                        <p:cTn id="235" dur="1000" fill="hold"/>
                                        <p:tgtEl>
                                          <p:spTgt spid="35"/>
                                        </p:tgtEl>
                                        <p:attrNameLst>
                                          <p:attrName>ppt_y</p:attrName>
                                        </p:attrNameLst>
                                      </p:cBhvr>
                                      <p:tavLst>
                                        <p:tav tm="0">
                                          <p:val>
                                            <p:strVal val="#ppt_y+.1"/>
                                          </p:val>
                                        </p:tav>
                                        <p:tav tm="100000">
                                          <p:val>
                                            <p:strVal val="#ppt_y"/>
                                          </p:val>
                                        </p:tav>
                                      </p:tavLst>
                                    </p:anim>
                                  </p:childTnLst>
                                </p:cTn>
                              </p:par>
                              <p:par>
                                <p:cTn id="236" presetID="42" presetClass="entr" presetSubtype="0" fill="hold" grpId="0" nodeType="withEffect">
                                  <p:stCondLst>
                                    <p:cond delay="0"/>
                                  </p:stCondLst>
                                  <p:childTnLst>
                                    <p:set>
                                      <p:cBhvr>
                                        <p:cTn id="237" dur="1" fill="hold">
                                          <p:stCondLst>
                                            <p:cond delay="0"/>
                                          </p:stCondLst>
                                        </p:cTn>
                                        <p:tgtEl>
                                          <p:spTgt spid="19"/>
                                        </p:tgtEl>
                                        <p:attrNameLst>
                                          <p:attrName>style.visibility</p:attrName>
                                        </p:attrNameLst>
                                      </p:cBhvr>
                                      <p:to>
                                        <p:strVal val="visible"/>
                                      </p:to>
                                    </p:set>
                                    <p:animEffect transition="in" filter="fade">
                                      <p:cBhvr>
                                        <p:cTn id="238" dur="1000"/>
                                        <p:tgtEl>
                                          <p:spTgt spid="19"/>
                                        </p:tgtEl>
                                      </p:cBhvr>
                                    </p:animEffect>
                                    <p:anim calcmode="lin" valueType="num">
                                      <p:cBhvr>
                                        <p:cTn id="239" dur="1000" fill="hold"/>
                                        <p:tgtEl>
                                          <p:spTgt spid="19"/>
                                        </p:tgtEl>
                                        <p:attrNameLst>
                                          <p:attrName>ppt_x</p:attrName>
                                        </p:attrNameLst>
                                      </p:cBhvr>
                                      <p:tavLst>
                                        <p:tav tm="0">
                                          <p:val>
                                            <p:strVal val="#ppt_x"/>
                                          </p:val>
                                        </p:tav>
                                        <p:tav tm="100000">
                                          <p:val>
                                            <p:strVal val="#ppt_x"/>
                                          </p:val>
                                        </p:tav>
                                      </p:tavLst>
                                    </p:anim>
                                    <p:anim calcmode="lin" valueType="num">
                                      <p:cBhvr>
                                        <p:cTn id="240" dur="1000" fill="hold"/>
                                        <p:tgtEl>
                                          <p:spTgt spid="19"/>
                                        </p:tgtEl>
                                        <p:attrNameLst>
                                          <p:attrName>ppt_y</p:attrName>
                                        </p:attrNameLst>
                                      </p:cBhvr>
                                      <p:tavLst>
                                        <p:tav tm="0">
                                          <p:val>
                                            <p:strVal val="#ppt_y+.1"/>
                                          </p:val>
                                        </p:tav>
                                        <p:tav tm="100000">
                                          <p:val>
                                            <p:strVal val="#ppt_y"/>
                                          </p:val>
                                        </p:tav>
                                      </p:tavLst>
                                    </p:anim>
                                  </p:childTnLst>
                                </p:cTn>
                              </p:par>
                              <p:par>
                                <p:cTn id="241" presetID="22" presetClass="entr" presetSubtype="4" fill="hold" grpId="0" nodeType="withEffect">
                                  <p:stCondLst>
                                    <p:cond delay="0"/>
                                  </p:stCondLst>
                                  <p:childTnLst>
                                    <p:set>
                                      <p:cBhvr>
                                        <p:cTn id="242" dur="1" fill="hold">
                                          <p:stCondLst>
                                            <p:cond delay="0"/>
                                          </p:stCondLst>
                                        </p:cTn>
                                        <p:tgtEl>
                                          <p:spTgt spid="26"/>
                                        </p:tgtEl>
                                        <p:attrNameLst>
                                          <p:attrName>style.visibility</p:attrName>
                                        </p:attrNameLst>
                                      </p:cBhvr>
                                      <p:to>
                                        <p:strVal val="visible"/>
                                      </p:to>
                                    </p:set>
                                    <p:animEffect transition="in" filter="wipe(down)">
                                      <p:cBhvr>
                                        <p:cTn id="243" dur="500"/>
                                        <p:tgtEl>
                                          <p:spTgt spid="26"/>
                                        </p:tgtEl>
                                      </p:cBhvr>
                                    </p:animEffect>
                                  </p:childTnLst>
                                </p:cTn>
                              </p:par>
                            </p:childTnLst>
                          </p:cTn>
                        </p:par>
                      </p:childTnLst>
                    </p:cTn>
                  </p:par>
                  <p:par>
                    <p:cTn id="244" fill="hold">
                      <p:stCondLst>
                        <p:cond delay="indefinite"/>
                      </p:stCondLst>
                      <p:childTnLst>
                        <p:par>
                          <p:cTn id="245" fill="hold">
                            <p:stCondLst>
                              <p:cond delay="0"/>
                            </p:stCondLst>
                            <p:childTnLst>
                              <p:par>
                                <p:cTn id="246" presetID="6" presetClass="entr" presetSubtype="16" fill="hold" nodeType="clickEffect">
                                  <p:stCondLst>
                                    <p:cond delay="0"/>
                                  </p:stCondLst>
                                  <p:childTnLst>
                                    <p:set>
                                      <p:cBhvr>
                                        <p:cTn id="247" dur="1" fill="hold">
                                          <p:stCondLst>
                                            <p:cond delay="0"/>
                                          </p:stCondLst>
                                        </p:cTn>
                                        <p:tgtEl>
                                          <p:spTgt spid="18"/>
                                        </p:tgtEl>
                                        <p:attrNameLst>
                                          <p:attrName>style.visibility</p:attrName>
                                        </p:attrNameLst>
                                      </p:cBhvr>
                                      <p:to>
                                        <p:strVal val="visible"/>
                                      </p:to>
                                    </p:set>
                                    <p:animEffect transition="in" filter="circle(in)">
                                      <p:cBhvr>
                                        <p:cTn id="248" dur="2000"/>
                                        <p:tgtEl>
                                          <p:spTgt spid="18"/>
                                        </p:tgtEl>
                                      </p:cBhvr>
                                    </p:animEffect>
                                  </p:childTnLst>
                                </p:cTn>
                              </p:par>
                            </p:childTnLst>
                          </p:cTn>
                        </p:par>
                      </p:childTnLst>
                    </p:cTn>
                  </p:par>
                  <p:par>
                    <p:cTn id="249" fill="hold">
                      <p:stCondLst>
                        <p:cond delay="indefinite"/>
                      </p:stCondLst>
                      <p:childTnLst>
                        <p:par>
                          <p:cTn id="250" fill="hold">
                            <p:stCondLst>
                              <p:cond delay="0"/>
                            </p:stCondLst>
                            <p:childTnLst>
                              <p:par>
                                <p:cTn id="251" presetID="2" presetClass="entr" presetSubtype="4" fill="hold" grpId="0" nodeType="clickEffect">
                                  <p:stCondLst>
                                    <p:cond delay="0"/>
                                  </p:stCondLst>
                                  <p:childTnLst>
                                    <p:set>
                                      <p:cBhvr>
                                        <p:cTn id="252" dur="1" fill="hold">
                                          <p:stCondLst>
                                            <p:cond delay="0"/>
                                          </p:stCondLst>
                                        </p:cTn>
                                        <p:tgtEl>
                                          <p:spTgt spid="70"/>
                                        </p:tgtEl>
                                        <p:attrNameLst>
                                          <p:attrName>style.visibility</p:attrName>
                                        </p:attrNameLst>
                                      </p:cBhvr>
                                      <p:to>
                                        <p:strVal val="visible"/>
                                      </p:to>
                                    </p:set>
                                    <p:anim calcmode="lin" valueType="num">
                                      <p:cBhvr additive="base">
                                        <p:cTn id="253" dur="500" fill="hold"/>
                                        <p:tgtEl>
                                          <p:spTgt spid="70"/>
                                        </p:tgtEl>
                                        <p:attrNameLst>
                                          <p:attrName>ppt_x</p:attrName>
                                        </p:attrNameLst>
                                      </p:cBhvr>
                                      <p:tavLst>
                                        <p:tav tm="0">
                                          <p:val>
                                            <p:strVal val="#ppt_x"/>
                                          </p:val>
                                        </p:tav>
                                        <p:tav tm="100000">
                                          <p:val>
                                            <p:strVal val="#ppt_x"/>
                                          </p:val>
                                        </p:tav>
                                      </p:tavLst>
                                    </p:anim>
                                    <p:anim calcmode="lin" valueType="num">
                                      <p:cBhvr additive="base">
                                        <p:cTn id="254"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presetID="16" presetClass="entr" presetSubtype="21" fill="hold" grpId="0" nodeType="clickEffect">
                                  <p:stCondLst>
                                    <p:cond delay="0"/>
                                  </p:stCondLst>
                                  <p:childTnLst>
                                    <p:set>
                                      <p:cBhvr>
                                        <p:cTn id="258" dur="1" fill="hold">
                                          <p:stCondLst>
                                            <p:cond delay="0"/>
                                          </p:stCondLst>
                                        </p:cTn>
                                        <p:tgtEl>
                                          <p:spTgt spid="51"/>
                                        </p:tgtEl>
                                        <p:attrNameLst>
                                          <p:attrName>style.visibility</p:attrName>
                                        </p:attrNameLst>
                                      </p:cBhvr>
                                      <p:to>
                                        <p:strVal val="visible"/>
                                      </p:to>
                                    </p:set>
                                    <p:animEffect transition="in" filter="barn(inVertical)">
                                      <p:cBhvr>
                                        <p:cTn id="259" dur="500"/>
                                        <p:tgtEl>
                                          <p:spTgt spid="51"/>
                                        </p:tgtEl>
                                      </p:cBhvr>
                                    </p:animEffect>
                                  </p:childTnLst>
                                </p:cTn>
                              </p:par>
                              <p:par>
                                <p:cTn id="260" presetID="16" presetClass="entr" presetSubtype="21" fill="hold" grpId="0" nodeType="withEffect">
                                  <p:stCondLst>
                                    <p:cond delay="0"/>
                                  </p:stCondLst>
                                  <p:childTnLst>
                                    <p:set>
                                      <p:cBhvr>
                                        <p:cTn id="261" dur="1" fill="hold">
                                          <p:stCondLst>
                                            <p:cond delay="0"/>
                                          </p:stCondLst>
                                        </p:cTn>
                                        <p:tgtEl>
                                          <p:spTgt spid="39"/>
                                        </p:tgtEl>
                                        <p:attrNameLst>
                                          <p:attrName>style.visibility</p:attrName>
                                        </p:attrNameLst>
                                      </p:cBhvr>
                                      <p:to>
                                        <p:strVal val="visible"/>
                                      </p:to>
                                    </p:set>
                                    <p:animEffect transition="in" filter="barn(inVertical)">
                                      <p:cBhvr>
                                        <p:cTn id="26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9" grpId="0"/>
      <p:bldP spid="20" grpId="0" animBg="1"/>
      <p:bldP spid="21" grpId="0"/>
      <p:bldP spid="22" grpId="0"/>
      <p:bldP spid="23" grpId="0"/>
      <p:bldP spid="24" grpId="0"/>
      <p:bldP spid="25" grpId="0"/>
      <p:bldP spid="26" grpId="0"/>
      <p:bldP spid="34" grpId="0" animBg="1"/>
      <p:bldP spid="35" grpId="0" animBg="1"/>
      <p:bldP spid="36" grpId="0"/>
      <p:bldP spid="37" grpId="0"/>
      <p:bldP spid="38" grpId="0"/>
      <p:bldP spid="39" grpId="0"/>
      <p:bldP spid="40" grpId="0" animBg="1"/>
      <p:bldP spid="41" grpId="0"/>
      <p:bldP spid="42" grpId="0"/>
      <p:bldP spid="45" grpId="0"/>
      <p:bldP spid="46" grpId="0"/>
      <p:bldP spid="47" grpId="0"/>
      <p:bldP spid="49" grpId="0" animBg="1"/>
      <p:bldP spid="50" grpId="0" animBg="1"/>
      <p:bldP spid="51" grpId="0"/>
      <p:bldP spid="67" grpId="0"/>
      <p:bldP spid="68" grpId="0"/>
      <p:bldP spid="69" grpId="0"/>
      <p:bldP spid="70" grpId="0"/>
      <p:bldP spid="78" grpId="0"/>
      <p:bldP spid="54" grpId="0"/>
      <p:bldP spid="55" grpId="0"/>
      <p:bldP spid="56" grpId="0" animBg="1"/>
      <p:bldP spid="5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510075" y="514783"/>
            <a:ext cx="4621568" cy="3785652"/>
          </a:xfrm>
          <a:prstGeom prst="rect">
            <a:avLst/>
          </a:prstGeom>
        </p:spPr>
        <p:txBody>
          <a:bodyPr wrap="square">
            <a:spAutoFit/>
          </a:bodyPr>
          <a:lstStyle/>
          <a:p>
            <a:pPr marL="64135" algn="ctr">
              <a:spcBef>
                <a:spcPts val="60"/>
              </a:spcBef>
              <a:spcAft>
                <a:spcPts val="0"/>
              </a:spcAft>
            </a:pPr>
            <a:r>
              <a:rPr lang="tr-TR" sz="2000" b="1" kern="0" dirty="0">
                <a:latin typeface="Times New Roman" panose="02020603050405020304" pitchFamily="18" charset="0"/>
                <a:ea typeface="Times New Roman" panose="02020603050405020304" pitchFamily="18" charset="0"/>
              </a:rPr>
              <a:t>Nuqtaning</a:t>
            </a:r>
            <a:r>
              <a:rPr lang="tr-TR" sz="2000" b="1" kern="0" spc="-50"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to’g’ri</a:t>
            </a:r>
            <a:r>
              <a:rPr lang="tr-TR" sz="2000" b="1" kern="0" spc="-30"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chiziqqa</a:t>
            </a:r>
            <a:r>
              <a:rPr lang="tr-TR" sz="2000" b="1" kern="0" spc="-30" dirty="0">
                <a:latin typeface="Times New Roman" panose="02020603050405020304" pitchFamily="18" charset="0"/>
                <a:ea typeface="Times New Roman" panose="02020603050405020304" pitchFamily="18" charset="0"/>
              </a:rPr>
              <a:t> </a:t>
            </a:r>
            <a:r>
              <a:rPr lang="tr-TR" sz="2000" b="1" kern="0" dirty="0">
                <a:latin typeface="Times New Roman" panose="02020603050405020304" pitchFamily="18" charset="0"/>
                <a:ea typeface="Times New Roman" panose="02020603050405020304" pitchFamily="18" charset="0"/>
              </a:rPr>
              <a:t>tegishliligi.</a:t>
            </a:r>
            <a:endParaRPr lang="ru-RU" sz="2000" b="1" kern="0" dirty="0">
              <a:latin typeface="Times New Roman" panose="02020603050405020304" pitchFamily="18" charset="0"/>
              <a:ea typeface="Times New Roman" panose="02020603050405020304" pitchFamily="18" charset="0"/>
            </a:endParaRPr>
          </a:p>
          <a:p>
            <a:pPr>
              <a:spcBef>
                <a:spcPts val="25"/>
              </a:spcBef>
              <a:spcAft>
                <a:spcPts val="0"/>
              </a:spcAft>
            </a:pPr>
            <a:r>
              <a:rPr lang="tr-TR" sz="2000" b="1" dirty="0">
                <a:latin typeface="Times New Roman" panose="02020603050405020304" pitchFamily="18" charset="0"/>
                <a:ea typeface="Times New Roman" panose="02020603050405020304" pitchFamily="18" charset="0"/>
              </a:rPr>
              <a:t> </a:t>
            </a:r>
            <a:endParaRPr lang="ru-RU" sz="2000" dirty="0">
              <a:latin typeface="Times New Roman" panose="02020603050405020304" pitchFamily="18" charset="0"/>
              <a:ea typeface="Times New Roman" panose="02020603050405020304" pitchFamily="18" charset="0"/>
            </a:endParaRPr>
          </a:p>
          <a:p>
            <a:pPr marL="276860" marR="506095" indent="359410" algn="just">
              <a:spcAft>
                <a:spcPts val="0"/>
              </a:spcAft>
            </a:pPr>
            <a:r>
              <a:rPr lang="tr-TR" sz="2000" dirty="0">
                <a:latin typeface="Times New Roman" panose="02020603050405020304" pitchFamily="18" charset="0"/>
                <a:ea typeface="Times New Roman" panose="02020603050405020304" pitchFamily="18" charset="0"/>
              </a:rPr>
              <a:t>Agar </a:t>
            </a:r>
            <a:r>
              <a:rPr lang="tr-TR" sz="2000" b="1" dirty="0">
                <a:latin typeface="Times New Roman" panose="02020603050405020304" pitchFamily="18" charset="0"/>
                <a:ea typeface="Times New Roman" panose="02020603050405020304" pitchFamily="18" charset="0"/>
              </a:rPr>
              <a:t>K</a:t>
            </a:r>
            <a:r>
              <a:rPr lang="tr-TR" sz="2000" b="1"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nuqta</a:t>
            </a:r>
            <a:r>
              <a:rPr lang="tr-TR" sz="2000" spc="-3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[AB]</a:t>
            </a:r>
            <a:r>
              <a:rPr lang="tr-TR" sz="2000" b="1"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5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chiziqqa</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tegishli</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bo’lsa, nuqtaning</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bir</a:t>
            </a:r>
            <a:r>
              <a:rPr lang="tr-TR" sz="2000"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nomli</a:t>
            </a:r>
            <a:r>
              <a:rPr lang="tr-TR" sz="2000" spc="-5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proyeksiyalari</a:t>
            </a:r>
            <a:r>
              <a:rPr lang="tr-TR" sz="2000" spc="-28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4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chiziqning</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bir</a:t>
            </a:r>
            <a:r>
              <a:rPr lang="tr-TR" sz="2000" spc="3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nomli</a:t>
            </a:r>
            <a:r>
              <a:rPr lang="tr-TR" sz="2000" spc="-15" dirty="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proyeksiyalariga </a:t>
            </a:r>
            <a:r>
              <a:rPr lang="tr-TR" sz="2000" dirty="0">
                <a:latin typeface="Times New Roman" panose="02020603050405020304" pitchFamily="18" charset="0"/>
                <a:ea typeface="Times New Roman" panose="02020603050405020304" pitchFamily="18" charset="0"/>
              </a:rPr>
              <a:t>tegishli</a:t>
            </a:r>
            <a:r>
              <a:rPr lang="tr-TR" sz="2000" spc="-15" dirty="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bo’ladi.</a:t>
            </a:r>
            <a:endParaRPr lang="en-US" sz="2000" dirty="0">
              <a:latin typeface="Times New Roman" panose="02020603050405020304" pitchFamily="18" charset="0"/>
              <a:ea typeface="Times New Roman" panose="02020603050405020304" pitchFamily="18" charset="0"/>
            </a:endParaRPr>
          </a:p>
          <a:p>
            <a:pPr marL="276860" marR="506095" indent="359410">
              <a:spcAft>
                <a:spcPts val="0"/>
              </a:spcAft>
            </a:pPr>
            <a:r>
              <a:rPr lang="tr-TR" sz="2000" dirty="0" smtClean="0">
                <a:latin typeface="Times New Roman" panose="02020603050405020304" pitchFamily="18" charset="0"/>
                <a:ea typeface="Times New Roman" panose="02020603050405020304" pitchFamily="18" charset="0"/>
              </a:rPr>
              <a:t>Ya’ni</a:t>
            </a:r>
            <a:r>
              <a:rPr lang="tr-TR" sz="200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t>
            </a:r>
            <a:r>
              <a:rPr lang="tr-TR" sz="2000" dirty="0">
                <a:latin typeface="Symbol" panose="05050102010706020507" pitchFamily="18" charset="2"/>
                <a:ea typeface="Times New Roman" panose="02020603050405020304" pitchFamily="18" charset="0"/>
              </a:rPr>
              <a:t>·</a:t>
            </a:r>
            <a:r>
              <a:rPr lang="tr-TR" sz="2000" b="1" dirty="0">
                <a:latin typeface="Times New Roman" panose="02020603050405020304" pitchFamily="18" charset="0"/>
                <a:ea typeface="Times New Roman" panose="02020603050405020304" pitchFamily="18" charset="0"/>
              </a:rPr>
              <a:t>)K</a:t>
            </a:r>
            <a:r>
              <a:rPr lang="tr-TR" sz="2000" dirty="0">
                <a:latin typeface="Symbol" panose="05050102010706020507" pitchFamily="18" charset="2"/>
                <a:ea typeface="Times New Roman" panose="02020603050405020304" pitchFamily="18" charset="0"/>
              </a:rPr>
              <a:t>Î</a:t>
            </a:r>
            <a:r>
              <a:rPr lang="tr-TR" sz="2000" b="1" dirty="0">
                <a:latin typeface="Times New Roman" panose="02020603050405020304" pitchFamily="18" charset="0"/>
                <a:ea typeface="Times New Roman" panose="02020603050405020304" pitchFamily="18" charset="0"/>
              </a:rPr>
              <a:t>[AB]</a:t>
            </a:r>
            <a:r>
              <a:rPr lang="tr-TR" sz="2000" b="1" spc="-40" dirty="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Þ</a:t>
            </a:r>
            <a:r>
              <a:rPr lang="tr-TR" sz="2000" spc="1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t>
            </a:r>
            <a:r>
              <a:rPr lang="tr-TR" sz="2000" dirty="0">
                <a:latin typeface="Symbol" panose="05050102010706020507" pitchFamily="18" charset="2"/>
                <a:ea typeface="Times New Roman" panose="02020603050405020304" pitchFamily="18" charset="0"/>
              </a:rPr>
              <a:t>·</a:t>
            </a:r>
            <a:r>
              <a:rPr lang="tr-TR" sz="2000" b="1" dirty="0">
                <a:latin typeface="Times New Roman" panose="02020603050405020304" pitchFamily="18" charset="0"/>
                <a:ea typeface="Times New Roman" panose="02020603050405020304" pitchFamily="18" charset="0"/>
              </a:rPr>
              <a:t>)k</a:t>
            </a:r>
            <a:r>
              <a:rPr lang="tr-TR" sz="2000" dirty="0">
                <a:latin typeface="Symbol" panose="05050102010706020507" pitchFamily="18" charset="2"/>
                <a:ea typeface="Times New Roman" panose="02020603050405020304" pitchFamily="18" charset="0"/>
              </a:rPr>
              <a:t>Î</a:t>
            </a:r>
            <a:r>
              <a:rPr lang="tr-TR" sz="2000"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a:t>
            </a:r>
            <a:r>
              <a:rPr lang="tr-TR" sz="2000" b="1" spc="-2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b]</a:t>
            </a:r>
            <a:r>
              <a:rPr lang="tr-TR" sz="2000" b="1" spc="-10" dirty="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Ù</a:t>
            </a:r>
            <a:r>
              <a:rPr lang="tr-TR" sz="2000"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t>
            </a:r>
            <a:r>
              <a:rPr lang="tr-TR" sz="2000" dirty="0">
                <a:latin typeface="Symbol" panose="05050102010706020507" pitchFamily="18" charset="2"/>
                <a:ea typeface="Times New Roman" panose="02020603050405020304" pitchFamily="18" charset="0"/>
              </a:rPr>
              <a:t>·</a:t>
            </a:r>
            <a:r>
              <a:rPr lang="tr-TR" sz="2000" b="1" dirty="0">
                <a:latin typeface="Times New Roman" panose="02020603050405020304" pitchFamily="18" charset="0"/>
                <a:ea typeface="Times New Roman" panose="02020603050405020304" pitchFamily="18" charset="0"/>
              </a:rPr>
              <a:t>)</a:t>
            </a:r>
            <a:r>
              <a:rPr lang="tr-TR" sz="2000" b="1" dirty="0" smtClean="0">
                <a:latin typeface="Times New Roman" panose="02020603050405020304" pitchFamily="18" charset="0"/>
                <a:ea typeface="Times New Roman" panose="02020603050405020304" pitchFamily="18" charset="0"/>
              </a:rPr>
              <a:t>k</a:t>
            </a:r>
            <a:r>
              <a:rPr lang="tr-TR" sz="2000" dirty="0" smtClean="0">
                <a:latin typeface="Symbol" panose="05050102010706020507" pitchFamily="18" charset="2"/>
                <a:ea typeface="Times New Roman" panose="02020603050405020304" pitchFamily="18" charset="0"/>
                <a:sym typeface="Symbol" panose="05050102010706020507" pitchFamily="18" charset="2"/>
              </a:rPr>
              <a:t></a:t>
            </a:r>
            <a:r>
              <a:rPr lang="tr-TR" sz="2000" dirty="0" smtClean="0">
                <a:latin typeface="Symbol" panose="05050102010706020507" pitchFamily="18" charset="2"/>
                <a:ea typeface="Times New Roman" panose="02020603050405020304" pitchFamily="18" charset="0"/>
              </a:rPr>
              <a:t>Î</a:t>
            </a:r>
            <a:r>
              <a:rPr lang="tr-TR" sz="2000" b="1" dirty="0" smtClean="0">
                <a:latin typeface="Times New Roman" panose="02020603050405020304" pitchFamily="18" charset="0"/>
                <a:ea typeface="Times New Roman" panose="02020603050405020304" pitchFamily="18" charset="0"/>
              </a:rPr>
              <a:t>[a</a:t>
            </a:r>
            <a:r>
              <a:rPr lang="tr-TR" sz="2000" dirty="0" smtClean="0">
                <a:latin typeface="Symbol" panose="05050102010706020507" pitchFamily="18" charset="2"/>
                <a:ea typeface="Times New Roman" panose="02020603050405020304" pitchFamily="18" charset="0"/>
                <a:sym typeface="Symbol" panose="05050102010706020507" pitchFamily="18" charset="2"/>
              </a:rPr>
              <a:t></a:t>
            </a:r>
            <a:r>
              <a:rPr lang="tr-TR" sz="2000" b="1" dirty="0" smtClean="0">
                <a:latin typeface="Times New Roman" panose="02020603050405020304" pitchFamily="18" charset="0"/>
                <a:ea typeface="Times New Roman" panose="02020603050405020304" pitchFamily="18" charset="0"/>
              </a:rPr>
              <a:t>b</a:t>
            </a:r>
            <a:r>
              <a:rPr lang="tr-TR" sz="2000" dirty="0" smtClean="0">
                <a:latin typeface="Symbol" panose="05050102010706020507" pitchFamily="18" charset="2"/>
                <a:ea typeface="Times New Roman" panose="02020603050405020304" pitchFamily="18" charset="0"/>
                <a:sym typeface="Symbol" panose="05050102010706020507" pitchFamily="18" charset="2"/>
              </a:rPr>
              <a:t></a:t>
            </a:r>
            <a:r>
              <a:rPr lang="tr-TR" sz="2000" b="1" dirty="0" smtClean="0">
                <a:latin typeface="Times New Roman" panose="02020603050405020304" pitchFamily="18" charset="0"/>
                <a:ea typeface="Times New Roman" panose="02020603050405020304" pitchFamily="18" charset="0"/>
              </a:rPr>
              <a:t>]</a:t>
            </a:r>
            <a:r>
              <a:rPr lang="tr-TR" sz="2000" b="1" spc="-15" dirty="0" smtClean="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Ù</a:t>
            </a:r>
            <a:r>
              <a:rPr lang="tr-TR" sz="2000" spc="-1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t>
            </a:r>
            <a:r>
              <a:rPr lang="tr-TR" sz="2000" dirty="0">
                <a:latin typeface="Symbol" panose="05050102010706020507" pitchFamily="18" charset="2"/>
                <a:ea typeface="Times New Roman" panose="02020603050405020304" pitchFamily="18" charset="0"/>
              </a:rPr>
              <a:t>·</a:t>
            </a:r>
            <a:r>
              <a:rPr lang="tr-TR" sz="2000" b="1" dirty="0">
                <a:latin typeface="Times New Roman" panose="02020603050405020304" pitchFamily="18" charset="0"/>
                <a:ea typeface="Times New Roman" panose="02020603050405020304" pitchFamily="18" charset="0"/>
              </a:rPr>
              <a:t>)</a:t>
            </a:r>
            <a:r>
              <a:rPr lang="tr-TR" sz="2000" b="1" dirty="0" smtClean="0">
                <a:latin typeface="Times New Roman" panose="02020603050405020304" pitchFamily="18" charset="0"/>
                <a:ea typeface="Times New Roman" panose="02020603050405020304" pitchFamily="18" charset="0"/>
              </a:rPr>
              <a:t>k</a:t>
            </a:r>
            <a:r>
              <a:rPr lang="tr-TR" sz="20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tr-TR" sz="2000" dirty="0" smtClean="0">
                <a:latin typeface="Symbol" panose="05050102010706020507" pitchFamily="18" charset="2"/>
                <a:ea typeface="Times New Roman" panose="02020603050405020304" pitchFamily="18" charset="0"/>
              </a:rPr>
              <a:t>Î</a:t>
            </a:r>
            <a:r>
              <a:rPr lang="tr-TR" sz="2000" b="1" dirty="0" smtClean="0">
                <a:latin typeface="Times New Roman" panose="02020603050405020304" pitchFamily="18" charset="0"/>
                <a:ea typeface="Times New Roman" panose="02020603050405020304" pitchFamily="18" charset="0"/>
              </a:rPr>
              <a:t>[a</a:t>
            </a:r>
            <a:r>
              <a:rPr lang="tr-TR" sz="20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tr-TR" sz="2000" b="1" dirty="0" smtClean="0">
                <a:latin typeface="Times New Roman" panose="02020603050405020304" pitchFamily="18" charset="0"/>
                <a:ea typeface="Times New Roman" panose="02020603050405020304" pitchFamily="18" charset="0"/>
              </a:rPr>
              <a:t>b"]</a:t>
            </a:r>
            <a:endParaRPr lang="ru-RU" sz="2000" dirty="0">
              <a:latin typeface="Times New Roman" panose="02020603050405020304" pitchFamily="18" charset="0"/>
              <a:ea typeface="Times New Roman" panose="02020603050405020304" pitchFamily="18" charset="0"/>
            </a:endParaRPr>
          </a:p>
          <a:p>
            <a:r>
              <a:rPr lang="tr-TR" sz="2000" b="1" dirty="0">
                <a:latin typeface="Times New Roman" panose="02020603050405020304" pitchFamily="18" charset="0"/>
                <a:ea typeface="Times New Roman" panose="02020603050405020304" pitchFamily="18" charset="0"/>
              </a:rPr>
              <a:t>Misol: </a:t>
            </a:r>
            <a:r>
              <a:rPr lang="tr-TR" sz="2000" dirty="0">
                <a:latin typeface="Times New Roman" panose="02020603050405020304" pitchFamily="18" charset="0"/>
                <a:ea typeface="Times New Roman" panose="02020603050405020304" pitchFamily="18" charset="0"/>
              </a:rPr>
              <a:t>Chizmada berilgan </a:t>
            </a:r>
            <a:r>
              <a:rPr lang="tr-TR" sz="2000" b="1" dirty="0">
                <a:latin typeface="Times New Roman" panose="02020603050405020304" pitchFamily="18" charset="0"/>
                <a:ea typeface="Times New Roman" panose="02020603050405020304" pitchFamily="18" charset="0"/>
              </a:rPr>
              <a:t>C, D, K, E </a:t>
            </a:r>
            <a:r>
              <a:rPr lang="tr-TR" sz="2000" dirty="0">
                <a:latin typeface="Times New Roman" panose="02020603050405020304" pitchFamily="18" charset="0"/>
                <a:ea typeface="Times New Roman" panose="02020603050405020304" pitchFamily="18" charset="0"/>
              </a:rPr>
              <a:t>nuqtalarning qaysi biri </a:t>
            </a:r>
            <a:r>
              <a:rPr lang="tr-TR" sz="2000" b="1" dirty="0">
                <a:latin typeface="Times New Roman" panose="02020603050405020304" pitchFamily="18" charset="0"/>
                <a:ea typeface="Times New Roman" panose="02020603050405020304" pitchFamily="18" charset="0"/>
              </a:rPr>
              <a:t>[AB] </a:t>
            </a:r>
            <a:r>
              <a:rPr lang="tr-TR" sz="2000" dirty="0">
                <a:latin typeface="Times New Roman" panose="02020603050405020304" pitchFamily="18" charset="0"/>
                <a:ea typeface="Times New Roman" panose="02020603050405020304" pitchFamily="18" charset="0"/>
              </a:rPr>
              <a:t>to’g’ri chiziq kesmasiga</a:t>
            </a:r>
            <a:r>
              <a:rPr lang="tr-TR" sz="2000" spc="-28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tegishliligi</a:t>
            </a:r>
            <a:r>
              <a:rPr lang="tr-TR" sz="2000"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aniqlansin</a:t>
            </a:r>
            <a:r>
              <a:rPr lang="tr-TR" sz="2000" spc="-15" dirty="0">
                <a:latin typeface="Times New Roman" panose="02020603050405020304" pitchFamily="18" charset="0"/>
                <a:ea typeface="Times New Roman" panose="02020603050405020304" pitchFamily="18" charset="0"/>
              </a:rPr>
              <a:t> </a:t>
            </a:r>
            <a:endParaRPr lang="ru-RU" sz="2000" dirty="0"/>
          </a:p>
        </p:txBody>
      </p:sp>
      <p:sp>
        <p:nvSpPr>
          <p:cNvPr id="4" name="Прямоугольник 3"/>
          <p:cNvSpPr/>
          <p:nvPr/>
        </p:nvSpPr>
        <p:spPr>
          <a:xfrm>
            <a:off x="8538590" y="4147535"/>
            <a:ext cx="3444009" cy="2182136"/>
          </a:xfrm>
          <a:prstGeom prst="rect">
            <a:avLst/>
          </a:prstGeom>
        </p:spPr>
        <p:txBody>
          <a:bodyPr wrap="square">
            <a:spAutoFit/>
          </a:bodyPr>
          <a:lstStyle/>
          <a:p>
            <a:pPr marL="372110" marR="125095" algn="just">
              <a:lnSpc>
                <a:spcPct val="193000"/>
              </a:lnSpc>
              <a:spcAft>
                <a:spcPts val="0"/>
              </a:spcAft>
            </a:pPr>
            <a:r>
              <a:rPr lang="tr-TR" sz="2000" b="1" dirty="0">
                <a:latin typeface="Times New Roman" panose="02020603050405020304" pitchFamily="18" charset="0"/>
                <a:ea typeface="Times New Roman" panose="02020603050405020304" pitchFamily="18" charset="0"/>
              </a:rPr>
              <a:t>(</a:t>
            </a:r>
            <a:r>
              <a:rPr lang="tr-TR" sz="2000" dirty="0">
                <a:latin typeface="Symbol" panose="05050102010706020507" pitchFamily="18" charset="2"/>
                <a:ea typeface="Times New Roman" panose="02020603050405020304" pitchFamily="18" charset="0"/>
              </a:rPr>
              <a:t>·</a:t>
            </a:r>
            <a:r>
              <a:rPr lang="tr-TR" sz="2000" b="1" dirty="0">
                <a:latin typeface="Times New Roman" panose="02020603050405020304" pitchFamily="18" charset="0"/>
                <a:ea typeface="Times New Roman" panose="02020603050405020304" pitchFamily="18" charset="0"/>
              </a:rPr>
              <a:t>) C </a:t>
            </a:r>
            <a:r>
              <a:rPr lang="tr-TR" sz="2000" dirty="0">
                <a:latin typeface="Symbol" panose="05050102010706020507" pitchFamily="18" charset="2"/>
                <a:ea typeface="Times New Roman" panose="02020603050405020304" pitchFamily="18" charset="0"/>
              </a:rPr>
              <a:t>Ï</a:t>
            </a:r>
            <a:r>
              <a:rPr lang="tr-TR" sz="200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AB</a:t>
            </a:r>
            <a:r>
              <a:rPr lang="tr-TR" sz="2000" b="1" spc="-285" dirty="0">
                <a:latin typeface="Times New Roman" panose="02020603050405020304" pitchFamily="18" charset="0"/>
                <a:ea typeface="Times New Roman" panose="02020603050405020304" pitchFamily="18" charset="0"/>
              </a:rPr>
              <a:t> </a:t>
            </a:r>
            <a:endParaRPr lang="en-US" sz="2000" b="1" spc="-285" dirty="0" smtClean="0">
              <a:latin typeface="Times New Roman" panose="02020603050405020304" pitchFamily="18" charset="0"/>
              <a:ea typeface="Times New Roman" panose="02020603050405020304" pitchFamily="18" charset="0"/>
            </a:endParaRPr>
          </a:p>
          <a:p>
            <a:pPr marL="372110" marR="125095" algn="just">
              <a:lnSpc>
                <a:spcPct val="193000"/>
              </a:lnSpc>
              <a:spcAft>
                <a:spcPts val="0"/>
              </a:spcAft>
            </a:pPr>
            <a:r>
              <a:rPr lang="tr-TR" sz="2000" b="1" dirty="0" smtClean="0">
                <a:latin typeface="Times New Roman" panose="02020603050405020304" pitchFamily="18" charset="0"/>
                <a:ea typeface="Times New Roman" panose="02020603050405020304" pitchFamily="18" charset="0"/>
              </a:rPr>
              <a:t>(</a:t>
            </a:r>
            <a:r>
              <a:rPr lang="tr-TR" sz="2000" dirty="0" smtClean="0">
                <a:latin typeface="Symbol" panose="05050102010706020507" pitchFamily="18" charset="2"/>
                <a:ea typeface="Times New Roman" panose="02020603050405020304" pitchFamily="18" charset="0"/>
              </a:rPr>
              <a:t>·</a:t>
            </a:r>
            <a:r>
              <a:rPr lang="tr-TR" sz="2000" b="1" dirty="0" smtClean="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D </a:t>
            </a:r>
            <a:r>
              <a:rPr lang="tr-TR" sz="2000" dirty="0">
                <a:latin typeface="Symbol" panose="05050102010706020507" pitchFamily="18" charset="2"/>
                <a:ea typeface="Times New Roman" panose="02020603050405020304" pitchFamily="18" charset="0"/>
              </a:rPr>
              <a:t>Ï</a:t>
            </a:r>
            <a:r>
              <a:rPr lang="tr-TR" sz="200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AB</a:t>
            </a:r>
            <a:r>
              <a:rPr lang="tr-TR" sz="2000" b="1" spc="-285" dirty="0">
                <a:latin typeface="Times New Roman" panose="02020603050405020304" pitchFamily="18" charset="0"/>
                <a:ea typeface="Times New Roman" panose="02020603050405020304" pitchFamily="18" charset="0"/>
              </a:rPr>
              <a:t> </a:t>
            </a:r>
            <a:endParaRPr lang="en-US" sz="2000" b="1" spc="-285" dirty="0" smtClean="0">
              <a:latin typeface="Times New Roman" panose="02020603050405020304" pitchFamily="18" charset="0"/>
              <a:ea typeface="Times New Roman" panose="02020603050405020304" pitchFamily="18" charset="0"/>
            </a:endParaRPr>
          </a:p>
          <a:p>
            <a:pPr marL="372110" marR="125095" algn="just">
              <a:lnSpc>
                <a:spcPct val="193000"/>
              </a:lnSpc>
              <a:spcAft>
                <a:spcPts val="0"/>
              </a:spcAft>
            </a:pPr>
            <a:r>
              <a:rPr lang="tr-TR" sz="2000" b="1" dirty="0" smtClean="0">
                <a:latin typeface="Times New Roman" panose="02020603050405020304" pitchFamily="18" charset="0"/>
                <a:ea typeface="Times New Roman" panose="02020603050405020304" pitchFamily="18" charset="0"/>
              </a:rPr>
              <a:t>(</a:t>
            </a:r>
            <a:r>
              <a:rPr lang="tr-TR" sz="2000" dirty="0" smtClean="0">
                <a:latin typeface="Symbol" panose="05050102010706020507" pitchFamily="18" charset="2"/>
                <a:ea typeface="Times New Roman" panose="02020603050405020304" pitchFamily="18" charset="0"/>
              </a:rPr>
              <a:t>·</a:t>
            </a:r>
            <a:r>
              <a:rPr lang="tr-TR" sz="2000" b="1" dirty="0" smtClean="0">
                <a:latin typeface="Times New Roman" panose="02020603050405020304" pitchFamily="18" charset="0"/>
                <a:ea typeface="Times New Roman" panose="02020603050405020304" pitchFamily="18" charset="0"/>
              </a:rPr>
              <a:t>)</a:t>
            </a:r>
            <a:r>
              <a:rPr lang="tr-TR" sz="2000" b="1" spc="-40" dirty="0" smtClean="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K</a:t>
            </a:r>
            <a:r>
              <a:rPr lang="tr-TR" sz="2000" b="1" spc="-25" dirty="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rPr>
              <a:t>Î</a:t>
            </a:r>
            <a:r>
              <a:rPr lang="tr-TR" sz="2000" spc="-4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AB</a:t>
            </a:r>
            <a:endParaRPr lang="ru-RU" sz="2000" dirty="0">
              <a:latin typeface="Times New Roman" panose="02020603050405020304" pitchFamily="18" charset="0"/>
              <a:ea typeface="Times New Roman" panose="02020603050405020304" pitchFamily="18" charset="0"/>
            </a:endParaRPr>
          </a:p>
          <a:p>
            <a:r>
              <a:rPr lang="en-US" sz="2000" b="1" dirty="0" smtClean="0">
                <a:latin typeface="Times New Roman" panose="02020603050405020304" pitchFamily="18" charset="0"/>
                <a:ea typeface="Times New Roman" panose="02020603050405020304" pitchFamily="18" charset="0"/>
              </a:rPr>
              <a:t>       </a:t>
            </a:r>
            <a:r>
              <a:rPr lang="tr-TR" sz="2000" b="1" dirty="0" smtClean="0">
                <a:latin typeface="Times New Roman" panose="02020603050405020304" pitchFamily="18" charset="0"/>
                <a:ea typeface="Times New Roman" panose="02020603050405020304" pitchFamily="18" charset="0"/>
              </a:rPr>
              <a:t>(</a:t>
            </a:r>
            <a:r>
              <a:rPr lang="tr-TR" sz="2000" dirty="0" smtClean="0">
                <a:latin typeface="Symbol" panose="05050102010706020507" pitchFamily="18" charset="2"/>
                <a:ea typeface="Times New Roman" panose="02020603050405020304" pitchFamily="18" charset="0"/>
                <a:cs typeface="Times New Roman" panose="02020603050405020304" pitchFamily="18" charset="0"/>
              </a:rPr>
              <a:t>·</a:t>
            </a:r>
            <a:r>
              <a:rPr lang="tr-TR" sz="2000" b="1" dirty="0" smtClean="0">
                <a:latin typeface="Times New Roman" panose="02020603050405020304" pitchFamily="18" charset="0"/>
                <a:ea typeface="Times New Roman" panose="02020603050405020304" pitchFamily="18" charset="0"/>
              </a:rPr>
              <a:t>)</a:t>
            </a:r>
            <a:r>
              <a:rPr lang="tr-TR" sz="2000" b="1" spc="10" dirty="0" smtClean="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E</a:t>
            </a:r>
            <a:r>
              <a:rPr lang="tr-TR" sz="2000" b="1" spc="-20" dirty="0">
                <a:latin typeface="Times New Roman" panose="02020603050405020304" pitchFamily="18" charset="0"/>
                <a:ea typeface="Times New Roman" panose="02020603050405020304" pitchFamily="18" charset="0"/>
              </a:rPr>
              <a:t> </a:t>
            </a:r>
            <a:r>
              <a:rPr lang="tr-TR" sz="2000" dirty="0">
                <a:latin typeface="Symbol" panose="05050102010706020507" pitchFamily="18" charset="2"/>
                <a:ea typeface="Times New Roman" panose="02020603050405020304" pitchFamily="18" charset="0"/>
                <a:cs typeface="Times New Roman" panose="02020603050405020304" pitchFamily="18" charset="0"/>
              </a:rPr>
              <a:t>Ï</a:t>
            </a:r>
            <a:r>
              <a:rPr lang="tr-TR" sz="2000" spc="-1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AB</a:t>
            </a:r>
            <a:endParaRPr lang="ru-RU" sz="2000" dirty="0"/>
          </a:p>
        </p:txBody>
      </p:sp>
      <p:cxnSp>
        <p:nvCxnSpPr>
          <p:cNvPr id="5" name="Прямая соединительная линия 4"/>
          <p:cNvCxnSpPr/>
          <p:nvPr/>
        </p:nvCxnSpPr>
        <p:spPr>
          <a:xfrm flipH="1">
            <a:off x="1466612" y="4521107"/>
            <a:ext cx="4451589" cy="1683335"/>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 name="Прямая соединительная линия 5"/>
          <p:cNvCxnSpPr/>
          <p:nvPr/>
        </p:nvCxnSpPr>
        <p:spPr>
          <a:xfrm flipH="1" flipV="1">
            <a:off x="1466612" y="610615"/>
            <a:ext cx="4490061" cy="193073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p:nvPr/>
        </p:nvCxnSpPr>
        <p:spPr>
          <a:xfrm flipV="1">
            <a:off x="5897512" y="2541347"/>
            <a:ext cx="0" cy="20282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p:nvPr/>
        </p:nvCxnSpPr>
        <p:spPr>
          <a:xfrm flipH="1">
            <a:off x="2331435" y="930672"/>
            <a:ext cx="1" cy="49502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412135" y="3566341"/>
            <a:ext cx="6980904" cy="46529"/>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970" y="3106587"/>
            <a:ext cx="939560" cy="769441"/>
          </a:xfrm>
          <a:prstGeom prst="rect">
            <a:avLst/>
          </a:prstGeom>
          <a:noFill/>
        </p:spPr>
        <p:txBody>
          <a:bodyPr wrap="square" rtlCol="0">
            <a:spAutoFit/>
          </a:bodyPr>
          <a:lstStyle/>
          <a:p>
            <a:r>
              <a:rPr lang="en-US" sz="4400" i="1" dirty="0" smtClean="0">
                <a:latin typeface="ISOCPEUR" panose="020B0604020202020204" pitchFamily="34" charset="0"/>
              </a:rPr>
              <a:t>x</a:t>
            </a:r>
            <a:endParaRPr lang="ru-RU" sz="4400" i="1" dirty="0">
              <a:latin typeface="ISOCPEUR" panose="020B0604020202020204" pitchFamily="34" charset="0"/>
            </a:endParaRPr>
          </a:p>
        </p:txBody>
      </p:sp>
      <p:cxnSp>
        <p:nvCxnSpPr>
          <p:cNvPr id="11" name="Прямая соединительная линия 10"/>
          <p:cNvCxnSpPr/>
          <p:nvPr/>
        </p:nvCxnSpPr>
        <p:spPr>
          <a:xfrm>
            <a:off x="7010674" y="3179288"/>
            <a:ext cx="0" cy="968247"/>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068736" y="3635725"/>
            <a:ext cx="816905" cy="523220"/>
          </a:xfrm>
          <a:prstGeom prst="rect">
            <a:avLst/>
          </a:prstGeom>
          <a:noFill/>
        </p:spPr>
        <p:txBody>
          <a:bodyPr wrap="square" rtlCol="0">
            <a:spAutoFit/>
          </a:bodyPr>
          <a:lstStyle/>
          <a:p>
            <a:r>
              <a:rPr lang="en-US" sz="2800" i="1" dirty="0" smtClean="0">
                <a:latin typeface="ISOCPEUR" panose="020B0604020202020204" pitchFamily="34" charset="0"/>
              </a:rPr>
              <a:t>0 </a:t>
            </a:r>
            <a:endParaRPr lang="ru-RU" sz="2800" i="1" dirty="0">
              <a:latin typeface="ISOCPEUR" panose="020B0604020202020204" pitchFamily="34" charset="0"/>
            </a:endParaRPr>
          </a:p>
        </p:txBody>
      </p:sp>
      <p:sp>
        <p:nvSpPr>
          <p:cNvPr id="13" name="TextBox 12"/>
          <p:cNvSpPr txBox="1"/>
          <p:nvPr/>
        </p:nvSpPr>
        <p:spPr>
          <a:xfrm>
            <a:off x="624100" y="3604948"/>
            <a:ext cx="816905" cy="584775"/>
          </a:xfrm>
          <a:prstGeom prst="rect">
            <a:avLst/>
          </a:prstGeom>
          <a:noFill/>
        </p:spPr>
        <p:txBody>
          <a:bodyPr wrap="square" rtlCol="0">
            <a:spAutoFit/>
          </a:bodyPr>
          <a:lstStyle/>
          <a:p>
            <a:r>
              <a:rPr lang="en-US" sz="3200" i="1" dirty="0">
                <a:latin typeface="ISOCPEUR" panose="020B0604020202020204" pitchFamily="34" charset="0"/>
              </a:rPr>
              <a:t>H</a:t>
            </a:r>
            <a:r>
              <a:rPr lang="en-US" sz="3200" i="1" dirty="0" smtClean="0">
                <a:latin typeface="ISOCPEUR" panose="020B0604020202020204" pitchFamily="34" charset="0"/>
              </a:rPr>
              <a:t> </a:t>
            </a:r>
            <a:endParaRPr lang="ru-RU" sz="3200" i="1" dirty="0">
              <a:latin typeface="ISOCPEUR" panose="020B0604020202020204" pitchFamily="34" charset="0"/>
            </a:endParaRPr>
          </a:p>
        </p:txBody>
      </p:sp>
      <p:sp>
        <p:nvSpPr>
          <p:cNvPr id="14" name="TextBox 13"/>
          <p:cNvSpPr txBox="1"/>
          <p:nvPr/>
        </p:nvSpPr>
        <p:spPr>
          <a:xfrm>
            <a:off x="658021" y="2955938"/>
            <a:ext cx="816905" cy="584775"/>
          </a:xfrm>
          <a:prstGeom prst="rect">
            <a:avLst/>
          </a:prstGeom>
          <a:noFill/>
        </p:spPr>
        <p:txBody>
          <a:bodyPr wrap="square" rtlCol="0">
            <a:spAutoFit/>
          </a:bodyPr>
          <a:lstStyle/>
          <a:p>
            <a:r>
              <a:rPr lang="en-US" sz="3200" i="1" dirty="0" smtClean="0">
                <a:latin typeface="ISOCPEUR" panose="020B0604020202020204" pitchFamily="34" charset="0"/>
              </a:rPr>
              <a:t>V </a:t>
            </a:r>
            <a:endParaRPr lang="ru-RU" sz="3200" i="1" dirty="0">
              <a:latin typeface="ISOCPEUR" panose="020B0604020202020204" pitchFamily="34" charset="0"/>
            </a:endParaRPr>
          </a:p>
        </p:txBody>
      </p:sp>
      <p:cxnSp>
        <p:nvCxnSpPr>
          <p:cNvPr id="15" name="Прямая соединительная линия 14"/>
          <p:cNvCxnSpPr/>
          <p:nvPr/>
        </p:nvCxnSpPr>
        <p:spPr>
          <a:xfrm flipV="1">
            <a:off x="1466612" y="601099"/>
            <a:ext cx="0" cy="56033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113564" y="5882986"/>
            <a:ext cx="711772" cy="707886"/>
          </a:xfrm>
          <a:prstGeom prst="rect">
            <a:avLst/>
          </a:prstGeom>
          <a:noFill/>
        </p:spPr>
        <p:txBody>
          <a:bodyPr wrap="square" rtlCol="0">
            <a:spAutoFit/>
          </a:bodyPr>
          <a:lstStyle/>
          <a:p>
            <a:r>
              <a:rPr lang="en-US" sz="4000" i="1" dirty="0" smtClean="0">
                <a:latin typeface="ISOCPEUR" panose="020B0604020202020204" pitchFamily="34" charset="0"/>
              </a:rPr>
              <a:t> c‘</a:t>
            </a:r>
            <a:endParaRPr lang="ru-RU" sz="4000" i="1" dirty="0">
              <a:latin typeface="ISOCPEUR" panose="020B0604020202020204" pitchFamily="34" charset="0"/>
            </a:endParaRPr>
          </a:p>
        </p:txBody>
      </p:sp>
      <p:sp>
        <p:nvSpPr>
          <p:cNvPr id="17" name="TextBox 16"/>
          <p:cNvSpPr txBox="1"/>
          <p:nvPr/>
        </p:nvSpPr>
        <p:spPr>
          <a:xfrm>
            <a:off x="2219371" y="373093"/>
            <a:ext cx="711772" cy="707886"/>
          </a:xfrm>
          <a:prstGeom prst="rect">
            <a:avLst/>
          </a:prstGeom>
          <a:noFill/>
        </p:spPr>
        <p:txBody>
          <a:bodyPr wrap="square" rtlCol="0">
            <a:spAutoFit/>
          </a:bodyPr>
          <a:lstStyle/>
          <a:p>
            <a:r>
              <a:rPr lang="en-US" sz="4000" i="1" dirty="0" smtClean="0">
                <a:latin typeface="ISOCPEUR" panose="020B0604020202020204" pitchFamily="34" charset="0"/>
              </a:rPr>
              <a:t> c</a:t>
            </a:r>
            <a:endParaRPr lang="ru-RU" sz="4000" i="1" dirty="0">
              <a:latin typeface="ISOCPEUR" panose="020B0604020202020204" pitchFamily="34" charset="0"/>
            </a:endParaRPr>
          </a:p>
        </p:txBody>
      </p:sp>
      <p:cxnSp>
        <p:nvCxnSpPr>
          <p:cNvPr id="18" name="Прямая соединительная линия 17"/>
          <p:cNvCxnSpPr/>
          <p:nvPr/>
        </p:nvCxnSpPr>
        <p:spPr>
          <a:xfrm flipH="1">
            <a:off x="3459480" y="1484396"/>
            <a:ext cx="1" cy="2196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544543" y="3587815"/>
            <a:ext cx="461437" cy="707886"/>
          </a:xfrm>
          <a:prstGeom prst="rect">
            <a:avLst/>
          </a:prstGeom>
          <a:noFill/>
        </p:spPr>
        <p:txBody>
          <a:bodyPr wrap="square" rtlCol="0">
            <a:spAutoFit/>
          </a:bodyPr>
          <a:lstStyle/>
          <a:p>
            <a:r>
              <a:rPr lang="en-US" sz="4000" i="1" dirty="0">
                <a:latin typeface="ISOCPEUR" panose="020B0604020202020204" pitchFamily="34" charset="0"/>
              </a:rPr>
              <a:t>d</a:t>
            </a:r>
            <a:r>
              <a:rPr lang="en-US" sz="4000" i="1" dirty="0" smtClean="0">
                <a:latin typeface="ISOCPEUR" panose="020B0604020202020204" pitchFamily="34" charset="0"/>
              </a:rPr>
              <a:t> </a:t>
            </a:r>
            <a:endParaRPr lang="ru-RU" sz="4000" i="1" dirty="0">
              <a:latin typeface="ISOCPEUR" panose="020B0604020202020204" pitchFamily="34" charset="0"/>
            </a:endParaRPr>
          </a:p>
        </p:txBody>
      </p:sp>
      <p:sp>
        <p:nvSpPr>
          <p:cNvPr id="20" name="TextBox 19"/>
          <p:cNvSpPr txBox="1"/>
          <p:nvPr/>
        </p:nvSpPr>
        <p:spPr>
          <a:xfrm>
            <a:off x="3472287" y="514783"/>
            <a:ext cx="630608" cy="707886"/>
          </a:xfrm>
          <a:prstGeom prst="rect">
            <a:avLst/>
          </a:prstGeom>
          <a:noFill/>
        </p:spPr>
        <p:txBody>
          <a:bodyPr wrap="square" rtlCol="0">
            <a:spAutoFit/>
          </a:bodyPr>
          <a:lstStyle/>
          <a:p>
            <a:r>
              <a:rPr lang="en-US" sz="4000" i="1" dirty="0" smtClean="0">
                <a:latin typeface="ISOCPEUR" panose="020B0604020202020204" pitchFamily="34" charset="0"/>
              </a:rPr>
              <a:t>d’ </a:t>
            </a:r>
            <a:endParaRPr lang="ru-RU" sz="4000" i="1" dirty="0">
              <a:latin typeface="ISOCPEUR" panose="020B0604020202020204" pitchFamily="34" charset="0"/>
            </a:endParaRPr>
          </a:p>
        </p:txBody>
      </p:sp>
      <p:cxnSp>
        <p:nvCxnSpPr>
          <p:cNvPr id="21" name="Прямая соединительная линия 20"/>
          <p:cNvCxnSpPr/>
          <p:nvPr/>
        </p:nvCxnSpPr>
        <p:spPr>
          <a:xfrm flipH="1">
            <a:off x="4272128" y="1799308"/>
            <a:ext cx="1" cy="338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342750" y="5070386"/>
            <a:ext cx="461437" cy="707886"/>
          </a:xfrm>
          <a:prstGeom prst="rect">
            <a:avLst/>
          </a:prstGeom>
          <a:noFill/>
        </p:spPr>
        <p:txBody>
          <a:bodyPr wrap="square" rtlCol="0">
            <a:spAutoFit/>
          </a:bodyPr>
          <a:lstStyle/>
          <a:p>
            <a:r>
              <a:rPr lang="en-US" sz="4000" i="1" dirty="0">
                <a:latin typeface="ISOCPEUR" panose="020B0604020202020204" pitchFamily="34" charset="0"/>
              </a:rPr>
              <a:t>k</a:t>
            </a:r>
            <a:r>
              <a:rPr lang="en-US" sz="4000" i="1" dirty="0" smtClean="0">
                <a:latin typeface="ISOCPEUR" panose="020B0604020202020204" pitchFamily="34" charset="0"/>
              </a:rPr>
              <a:t> </a:t>
            </a:r>
            <a:endParaRPr lang="ru-RU" sz="4000" i="1" dirty="0">
              <a:latin typeface="ISOCPEUR" panose="020B0604020202020204" pitchFamily="34" charset="0"/>
            </a:endParaRPr>
          </a:p>
        </p:txBody>
      </p:sp>
      <p:sp>
        <p:nvSpPr>
          <p:cNvPr id="23" name="TextBox 22"/>
          <p:cNvSpPr txBox="1"/>
          <p:nvPr/>
        </p:nvSpPr>
        <p:spPr>
          <a:xfrm>
            <a:off x="4219931" y="1214533"/>
            <a:ext cx="629101" cy="707886"/>
          </a:xfrm>
          <a:prstGeom prst="rect">
            <a:avLst/>
          </a:prstGeom>
          <a:noFill/>
        </p:spPr>
        <p:txBody>
          <a:bodyPr wrap="square" rtlCol="0">
            <a:spAutoFit/>
          </a:bodyPr>
          <a:lstStyle/>
          <a:p>
            <a:r>
              <a:rPr lang="en-US" sz="4000" i="1" dirty="0">
                <a:latin typeface="ISOCPEUR" panose="020B0604020202020204" pitchFamily="34" charset="0"/>
              </a:rPr>
              <a:t>k</a:t>
            </a:r>
            <a:r>
              <a:rPr lang="en-US" sz="4000" i="1" dirty="0" smtClean="0">
                <a:latin typeface="ISOCPEUR" panose="020B0604020202020204" pitchFamily="34" charset="0"/>
              </a:rPr>
              <a:t>’ </a:t>
            </a:r>
            <a:endParaRPr lang="ru-RU" sz="4000" i="1" dirty="0">
              <a:latin typeface="ISOCPEUR" panose="020B0604020202020204" pitchFamily="34" charset="0"/>
            </a:endParaRPr>
          </a:p>
        </p:txBody>
      </p:sp>
      <p:cxnSp>
        <p:nvCxnSpPr>
          <p:cNvPr id="24" name="Прямая соединительная линия 23"/>
          <p:cNvCxnSpPr/>
          <p:nvPr/>
        </p:nvCxnSpPr>
        <p:spPr>
          <a:xfrm flipH="1">
            <a:off x="5168992" y="3612552"/>
            <a:ext cx="1" cy="126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023655" y="4623453"/>
            <a:ext cx="1631779" cy="707886"/>
          </a:xfrm>
          <a:prstGeom prst="rect">
            <a:avLst/>
          </a:prstGeom>
          <a:noFill/>
        </p:spPr>
        <p:txBody>
          <a:bodyPr wrap="square" rtlCol="0">
            <a:spAutoFit/>
          </a:bodyPr>
          <a:lstStyle/>
          <a:p>
            <a:r>
              <a:rPr lang="en-US" sz="4000" i="1" dirty="0" smtClean="0">
                <a:latin typeface="ISOCPEUR" panose="020B0604020202020204" pitchFamily="34" charset="0"/>
              </a:rPr>
              <a:t>e  </a:t>
            </a:r>
            <a:r>
              <a:rPr lang="en-US" sz="4000" i="1" dirty="0" err="1" smtClean="0">
                <a:latin typeface="ISOCPEUR" panose="020B0604020202020204" pitchFamily="34" charset="0"/>
              </a:rPr>
              <a:t>e</a:t>
            </a:r>
            <a:r>
              <a:rPr lang="en-US" sz="4000" i="1" dirty="0" smtClean="0">
                <a:latin typeface="ISOCPEUR" panose="020B0604020202020204" pitchFamily="34" charset="0"/>
              </a:rPr>
              <a:t>’  </a:t>
            </a:r>
            <a:endParaRPr lang="ru-RU" sz="4000" i="1" dirty="0">
              <a:latin typeface="ISOCPEUR" panose="020B0604020202020204" pitchFamily="34" charset="0"/>
            </a:endParaRPr>
          </a:p>
        </p:txBody>
      </p:sp>
      <mc:AlternateContent xmlns:mc="http://schemas.openxmlformats.org/markup-compatibility/2006" xmlns:a14="http://schemas.microsoft.com/office/drawing/2010/main">
        <mc:Choice Requires="a14">
          <p:sp>
            <p:nvSpPr>
              <p:cNvPr id="26" name="TextBox 25"/>
              <p:cNvSpPr txBox="1"/>
              <p:nvPr/>
            </p:nvSpPr>
            <p:spPr>
              <a:xfrm>
                <a:off x="5388037" y="4758366"/>
                <a:ext cx="444901" cy="523220"/>
              </a:xfrm>
              <a:prstGeom prst="rect">
                <a:avLst/>
              </a:prstGeom>
              <a:noFill/>
            </p:spPr>
            <p:txBody>
              <a:bodyPr wrap="square" rtlCol="0">
                <a:spAutoFit/>
              </a:bodyPr>
              <a:lstStyle/>
              <a:p>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smtClean="0"/>
                  <a:t>  </a:t>
                </a:r>
                <a:endParaRPr lang="ru-RU" sz="2800" dirty="0"/>
              </a:p>
            </p:txBody>
          </p:sp>
        </mc:Choice>
        <mc:Fallback xmlns="">
          <p:sp>
            <p:nvSpPr>
              <p:cNvPr id="26" name="TextBox 25"/>
              <p:cNvSpPr txBox="1">
                <a:spLocks noRot="1" noChangeAspect="1" noMove="1" noResize="1" noEditPoints="1" noAdjustHandles="1" noChangeArrowheads="1" noChangeShapeType="1" noTextEdit="1"/>
              </p:cNvSpPr>
              <p:nvPr/>
            </p:nvSpPr>
            <p:spPr>
              <a:xfrm>
                <a:off x="5388037" y="4758366"/>
                <a:ext cx="444901" cy="523220"/>
              </a:xfrm>
              <a:prstGeom prst="rect">
                <a:avLst/>
              </a:prstGeom>
              <a:blipFill>
                <a:blip r:embed="rId2"/>
                <a:stretch>
                  <a:fillRect/>
                </a:stretch>
              </a:blipFill>
            </p:spPr>
            <p:txBody>
              <a:bodyPr/>
              <a:lstStyle/>
              <a:p>
                <a:r>
                  <a:rPr lang="ru-RU">
                    <a:noFill/>
                  </a:rPr>
                  <a:t> </a:t>
                </a:r>
              </a:p>
            </p:txBody>
          </p:sp>
        </mc:Fallback>
      </mc:AlternateContent>
      <p:sp>
        <p:nvSpPr>
          <p:cNvPr id="27" name="TextBox 26"/>
          <p:cNvSpPr txBox="1"/>
          <p:nvPr/>
        </p:nvSpPr>
        <p:spPr>
          <a:xfrm>
            <a:off x="5877036" y="1904150"/>
            <a:ext cx="613811" cy="707886"/>
          </a:xfrm>
          <a:prstGeom prst="rect">
            <a:avLst/>
          </a:prstGeom>
          <a:noFill/>
        </p:spPr>
        <p:txBody>
          <a:bodyPr wrap="square" rtlCol="0">
            <a:spAutoFit/>
          </a:bodyPr>
          <a:lstStyle/>
          <a:p>
            <a:r>
              <a:rPr lang="en-US" sz="4000" i="1" dirty="0">
                <a:latin typeface="ISOCPEUR" panose="020B0604020202020204" pitchFamily="34" charset="0"/>
              </a:rPr>
              <a:t>b</a:t>
            </a:r>
            <a:r>
              <a:rPr lang="en-US" sz="4000" i="1" dirty="0" smtClean="0">
                <a:latin typeface="ISOCPEUR" panose="020B0604020202020204" pitchFamily="34" charset="0"/>
              </a:rPr>
              <a:t>’ </a:t>
            </a:r>
            <a:endParaRPr lang="ru-RU" sz="4000" i="1" dirty="0">
              <a:latin typeface="ISOCPEUR" panose="020B0604020202020204" pitchFamily="34" charset="0"/>
            </a:endParaRPr>
          </a:p>
        </p:txBody>
      </p:sp>
      <p:sp>
        <p:nvSpPr>
          <p:cNvPr id="28" name="TextBox 27"/>
          <p:cNvSpPr txBox="1"/>
          <p:nvPr/>
        </p:nvSpPr>
        <p:spPr>
          <a:xfrm>
            <a:off x="854892" y="198910"/>
            <a:ext cx="605081" cy="707886"/>
          </a:xfrm>
          <a:prstGeom prst="rect">
            <a:avLst/>
          </a:prstGeom>
          <a:noFill/>
        </p:spPr>
        <p:txBody>
          <a:bodyPr wrap="square" rtlCol="0">
            <a:spAutoFit/>
          </a:bodyPr>
          <a:lstStyle/>
          <a:p>
            <a:r>
              <a:rPr lang="en-US" sz="4000" i="1" dirty="0">
                <a:latin typeface="ISOCPEUR" panose="020B0604020202020204" pitchFamily="34" charset="0"/>
              </a:rPr>
              <a:t>a</a:t>
            </a:r>
            <a:r>
              <a:rPr lang="en-US" sz="4000" i="1" dirty="0" smtClean="0">
                <a:latin typeface="ISOCPEUR" panose="020B0604020202020204" pitchFamily="34" charset="0"/>
              </a:rPr>
              <a:t>’ </a:t>
            </a:r>
            <a:endParaRPr lang="ru-RU" sz="4000" i="1" dirty="0">
              <a:latin typeface="ISOCPEUR" panose="020B0604020202020204" pitchFamily="34" charset="0"/>
            </a:endParaRPr>
          </a:p>
        </p:txBody>
      </p:sp>
      <p:sp>
        <p:nvSpPr>
          <p:cNvPr id="29" name="TextBox 28"/>
          <p:cNvSpPr txBox="1"/>
          <p:nvPr/>
        </p:nvSpPr>
        <p:spPr>
          <a:xfrm>
            <a:off x="5954350" y="3977058"/>
            <a:ext cx="461437" cy="707886"/>
          </a:xfrm>
          <a:prstGeom prst="rect">
            <a:avLst/>
          </a:prstGeom>
          <a:noFill/>
        </p:spPr>
        <p:txBody>
          <a:bodyPr wrap="square" rtlCol="0">
            <a:spAutoFit/>
          </a:bodyPr>
          <a:lstStyle/>
          <a:p>
            <a:r>
              <a:rPr lang="en-US" sz="4000" i="1" dirty="0" smtClean="0">
                <a:latin typeface="ISOCPEUR" panose="020B0604020202020204" pitchFamily="34" charset="0"/>
              </a:rPr>
              <a:t>b </a:t>
            </a:r>
            <a:endParaRPr lang="ru-RU" sz="4000" i="1" dirty="0">
              <a:latin typeface="ISOCPEUR" panose="020B0604020202020204" pitchFamily="34" charset="0"/>
            </a:endParaRPr>
          </a:p>
        </p:txBody>
      </p:sp>
      <p:sp>
        <p:nvSpPr>
          <p:cNvPr id="30" name="TextBox 29"/>
          <p:cNvSpPr txBox="1"/>
          <p:nvPr/>
        </p:nvSpPr>
        <p:spPr>
          <a:xfrm>
            <a:off x="914893" y="5946331"/>
            <a:ext cx="461437" cy="707886"/>
          </a:xfrm>
          <a:prstGeom prst="rect">
            <a:avLst/>
          </a:prstGeom>
          <a:noFill/>
        </p:spPr>
        <p:txBody>
          <a:bodyPr wrap="square" rtlCol="0">
            <a:spAutoFit/>
          </a:bodyPr>
          <a:lstStyle/>
          <a:p>
            <a:r>
              <a:rPr lang="en-US" sz="4000" i="1" dirty="0">
                <a:latin typeface="ISOCPEUR" panose="020B0604020202020204" pitchFamily="34" charset="0"/>
              </a:rPr>
              <a:t>a</a:t>
            </a:r>
            <a:r>
              <a:rPr lang="en-US" sz="4000" i="1" dirty="0" smtClean="0">
                <a:latin typeface="ISOCPEUR" panose="020B0604020202020204" pitchFamily="34" charset="0"/>
              </a:rPr>
              <a:t> </a:t>
            </a:r>
            <a:endParaRPr lang="ru-RU" sz="4000" i="1" dirty="0">
              <a:latin typeface="ISOCPEUR" panose="020B0604020202020204" pitchFamily="34" charset="0"/>
            </a:endParaRPr>
          </a:p>
        </p:txBody>
      </p:sp>
      <p:sp>
        <p:nvSpPr>
          <p:cNvPr id="31" name="Овал 30"/>
          <p:cNvSpPr/>
          <p:nvPr/>
        </p:nvSpPr>
        <p:spPr>
          <a:xfrm>
            <a:off x="1371105" y="6096974"/>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Овал 31"/>
          <p:cNvSpPr/>
          <p:nvPr/>
        </p:nvSpPr>
        <p:spPr>
          <a:xfrm>
            <a:off x="1384011" y="478132"/>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Овал 32"/>
          <p:cNvSpPr/>
          <p:nvPr/>
        </p:nvSpPr>
        <p:spPr>
          <a:xfrm>
            <a:off x="5802212" y="2407444"/>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Овал 33"/>
          <p:cNvSpPr/>
          <p:nvPr/>
        </p:nvSpPr>
        <p:spPr>
          <a:xfrm>
            <a:off x="5782869" y="4416263"/>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Овал 34"/>
          <p:cNvSpPr/>
          <p:nvPr/>
        </p:nvSpPr>
        <p:spPr>
          <a:xfrm>
            <a:off x="2241435" y="5756609"/>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Овал 35"/>
          <p:cNvSpPr/>
          <p:nvPr/>
        </p:nvSpPr>
        <p:spPr>
          <a:xfrm>
            <a:off x="2240100" y="886968"/>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Овал 36"/>
          <p:cNvSpPr/>
          <p:nvPr/>
        </p:nvSpPr>
        <p:spPr>
          <a:xfrm>
            <a:off x="3382287" y="1362661"/>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Овал 37"/>
          <p:cNvSpPr/>
          <p:nvPr/>
        </p:nvSpPr>
        <p:spPr>
          <a:xfrm>
            <a:off x="3374419" y="3514948"/>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Овал 38"/>
          <p:cNvSpPr/>
          <p:nvPr/>
        </p:nvSpPr>
        <p:spPr>
          <a:xfrm>
            <a:off x="4200180" y="5032592"/>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Овал 39"/>
          <p:cNvSpPr/>
          <p:nvPr/>
        </p:nvSpPr>
        <p:spPr>
          <a:xfrm>
            <a:off x="4200180" y="1723029"/>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Овал 40"/>
          <p:cNvSpPr/>
          <p:nvPr/>
        </p:nvSpPr>
        <p:spPr>
          <a:xfrm>
            <a:off x="5082548" y="3520592"/>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Овал 41"/>
          <p:cNvSpPr/>
          <p:nvPr/>
        </p:nvSpPr>
        <p:spPr>
          <a:xfrm>
            <a:off x="5081789" y="4694756"/>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023969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1000"/>
                                        <p:tgtEl>
                                          <p:spTgt spid="32"/>
                                        </p:tgtEl>
                                      </p:cBhvr>
                                    </p:animEffect>
                                    <p:anim calcmode="lin" valueType="num">
                                      <p:cBhvr>
                                        <p:cTn id="16" dur="1000" fill="hold"/>
                                        <p:tgtEl>
                                          <p:spTgt spid="32"/>
                                        </p:tgtEl>
                                        <p:attrNameLst>
                                          <p:attrName>ppt_x</p:attrName>
                                        </p:attrNameLst>
                                      </p:cBhvr>
                                      <p:tavLst>
                                        <p:tav tm="0">
                                          <p:val>
                                            <p:strVal val="#ppt_x"/>
                                          </p:val>
                                        </p:tav>
                                        <p:tav tm="100000">
                                          <p:val>
                                            <p:strVal val="#ppt_x"/>
                                          </p:val>
                                        </p:tav>
                                      </p:tavLst>
                                    </p:anim>
                                    <p:anim calcmode="lin" valueType="num">
                                      <p:cBhvr>
                                        <p:cTn id="17" dur="1000" fill="hold"/>
                                        <p:tgtEl>
                                          <p:spTgt spid="32"/>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1000"/>
                                        <p:tgtEl>
                                          <p:spTgt spid="33"/>
                                        </p:tgtEl>
                                      </p:cBhvr>
                                    </p:animEffect>
                                    <p:anim calcmode="lin" valueType="num">
                                      <p:cBhvr>
                                        <p:cTn id="21" dur="1000" fill="hold"/>
                                        <p:tgtEl>
                                          <p:spTgt spid="33"/>
                                        </p:tgtEl>
                                        <p:attrNameLst>
                                          <p:attrName>ppt_x</p:attrName>
                                        </p:attrNameLst>
                                      </p:cBhvr>
                                      <p:tavLst>
                                        <p:tav tm="0">
                                          <p:val>
                                            <p:strVal val="#ppt_x"/>
                                          </p:val>
                                        </p:tav>
                                        <p:tav tm="100000">
                                          <p:val>
                                            <p:strVal val="#ppt_x"/>
                                          </p:val>
                                        </p:tav>
                                      </p:tavLst>
                                    </p:anim>
                                    <p:anim calcmode="lin" valueType="num">
                                      <p:cBhvr>
                                        <p:cTn id="22" dur="1000" fill="hold"/>
                                        <p:tgtEl>
                                          <p:spTgt spid="33"/>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1000"/>
                                        <p:tgtEl>
                                          <p:spTgt spid="31"/>
                                        </p:tgtEl>
                                      </p:cBhvr>
                                    </p:animEffect>
                                    <p:anim calcmode="lin" valueType="num">
                                      <p:cBhvr>
                                        <p:cTn id="26" dur="1000" fill="hold"/>
                                        <p:tgtEl>
                                          <p:spTgt spid="31"/>
                                        </p:tgtEl>
                                        <p:attrNameLst>
                                          <p:attrName>ppt_x</p:attrName>
                                        </p:attrNameLst>
                                      </p:cBhvr>
                                      <p:tavLst>
                                        <p:tav tm="0">
                                          <p:val>
                                            <p:strVal val="#ppt_x"/>
                                          </p:val>
                                        </p:tav>
                                        <p:tav tm="100000">
                                          <p:val>
                                            <p:strVal val="#ppt_x"/>
                                          </p:val>
                                        </p:tav>
                                      </p:tavLst>
                                    </p:anim>
                                    <p:anim calcmode="lin" valueType="num">
                                      <p:cBhvr>
                                        <p:cTn id="27" dur="1000" fill="hold"/>
                                        <p:tgtEl>
                                          <p:spTgt spid="31"/>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1000"/>
                                        <p:tgtEl>
                                          <p:spTgt spid="34"/>
                                        </p:tgtEl>
                                      </p:cBhvr>
                                    </p:animEffect>
                                    <p:anim calcmode="lin" valueType="num">
                                      <p:cBhvr>
                                        <p:cTn id="31" dur="1000" fill="hold"/>
                                        <p:tgtEl>
                                          <p:spTgt spid="34"/>
                                        </p:tgtEl>
                                        <p:attrNameLst>
                                          <p:attrName>ppt_x</p:attrName>
                                        </p:attrNameLst>
                                      </p:cBhvr>
                                      <p:tavLst>
                                        <p:tav tm="0">
                                          <p:val>
                                            <p:strVal val="#ppt_x"/>
                                          </p:val>
                                        </p:tav>
                                        <p:tav tm="100000">
                                          <p:val>
                                            <p:strVal val="#ppt_x"/>
                                          </p:val>
                                        </p:tav>
                                      </p:tavLst>
                                    </p:anim>
                                    <p:anim calcmode="lin" valueType="num">
                                      <p:cBhvr>
                                        <p:cTn id="32" dur="1000" fill="hold"/>
                                        <p:tgtEl>
                                          <p:spTgt spid="34"/>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1000"/>
                                        <p:tgtEl>
                                          <p:spTgt spid="29"/>
                                        </p:tgtEl>
                                      </p:cBhvr>
                                    </p:animEffect>
                                    <p:anim calcmode="lin" valueType="num">
                                      <p:cBhvr>
                                        <p:cTn id="36" dur="1000" fill="hold"/>
                                        <p:tgtEl>
                                          <p:spTgt spid="29"/>
                                        </p:tgtEl>
                                        <p:attrNameLst>
                                          <p:attrName>ppt_x</p:attrName>
                                        </p:attrNameLst>
                                      </p:cBhvr>
                                      <p:tavLst>
                                        <p:tav tm="0">
                                          <p:val>
                                            <p:strVal val="#ppt_x"/>
                                          </p:val>
                                        </p:tav>
                                        <p:tav tm="100000">
                                          <p:val>
                                            <p:strVal val="#ppt_x"/>
                                          </p:val>
                                        </p:tav>
                                      </p:tavLst>
                                    </p:anim>
                                    <p:anim calcmode="lin" valueType="num">
                                      <p:cBhvr>
                                        <p:cTn id="37" dur="1000" fill="hold"/>
                                        <p:tgtEl>
                                          <p:spTgt spid="29"/>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1000"/>
                                        <p:tgtEl>
                                          <p:spTgt spid="27"/>
                                        </p:tgtEl>
                                      </p:cBhvr>
                                    </p:animEffect>
                                    <p:anim calcmode="lin" valueType="num">
                                      <p:cBhvr>
                                        <p:cTn id="41" dur="1000" fill="hold"/>
                                        <p:tgtEl>
                                          <p:spTgt spid="27"/>
                                        </p:tgtEl>
                                        <p:attrNameLst>
                                          <p:attrName>ppt_x</p:attrName>
                                        </p:attrNameLst>
                                      </p:cBhvr>
                                      <p:tavLst>
                                        <p:tav tm="0">
                                          <p:val>
                                            <p:strVal val="#ppt_x"/>
                                          </p:val>
                                        </p:tav>
                                        <p:tav tm="100000">
                                          <p:val>
                                            <p:strVal val="#ppt_x"/>
                                          </p:val>
                                        </p:tav>
                                      </p:tavLst>
                                    </p:anim>
                                    <p:anim calcmode="lin" valueType="num">
                                      <p:cBhvr>
                                        <p:cTn id="42" dur="1000" fill="hold"/>
                                        <p:tgtEl>
                                          <p:spTgt spid="2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1000"/>
                                        <p:tgtEl>
                                          <p:spTgt spid="28"/>
                                        </p:tgtEl>
                                      </p:cBhvr>
                                    </p:animEffect>
                                    <p:anim calcmode="lin" valueType="num">
                                      <p:cBhvr>
                                        <p:cTn id="46" dur="1000" fill="hold"/>
                                        <p:tgtEl>
                                          <p:spTgt spid="28"/>
                                        </p:tgtEl>
                                        <p:attrNameLst>
                                          <p:attrName>ppt_x</p:attrName>
                                        </p:attrNameLst>
                                      </p:cBhvr>
                                      <p:tavLst>
                                        <p:tav tm="0">
                                          <p:val>
                                            <p:strVal val="#ppt_x"/>
                                          </p:val>
                                        </p:tav>
                                        <p:tav tm="100000">
                                          <p:val>
                                            <p:strVal val="#ppt_x"/>
                                          </p:val>
                                        </p:tav>
                                      </p:tavLst>
                                    </p:anim>
                                    <p:anim calcmode="lin" valueType="num">
                                      <p:cBhvr>
                                        <p:cTn id="47" dur="1000" fill="hold"/>
                                        <p:tgtEl>
                                          <p:spTgt spid="28"/>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1000"/>
                                        <p:tgtEl>
                                          <p:spTgt spid="30"/>
                                        </p:tgtEl>
                                      </p:cBhvr>
                                    </p:animEffect>
                                    <p:anim calcmode="lin" valueType="num">
                                      <p:cBhvr>
                                        <p:cTn id="51" dur="1000" fill="hold"/>
                                        <p:tgtEl>
                                          <p:spTgt spid="30"/>
                                        </p:tgtEl>
                                        <p:attrNameLst>
                                          <p:attrName>ppt_x</p:attrName>
                                        </p:attrNameLst>
                                      </p:cBhvr>
                                      <p:tavLst>
                                        <p:tav tm="0">
                                          <p:val>
                                            <p:strVal val="#ppt_x"/>
                                          </p:val>
                                        </p:tav>
                                        <p:tav tm="100000">
                                          <p:val>
                                            <p:strVal val="#ppt_x"/>
                                          </p:val>
                                        </p:tav>
                                      </p:tavLst>
                                    </p:anim>
                                    <p:anim calcmode="lin" valueType="num">
                                      <p:cBhvr>
                                        <p:cTn id="52" dur="1000" fill="hold"/>
                                        <p:tgtEl>
                                          <p:spTgt spid="30"/>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1000"/>
                                        <p:tgtEl>
                                          <p:spTgt spid="5"/>
                                        </p:tgtEl>
                                      </p:cBhvr>
                                    </p:animEffect>
                                    <p:anim calcmode="lin" valueType="num">
                                      <p:cBhvr>
                                        <p:cTn id="56" dur="1000" fill="hold"/>
                                        <p:tgtEl>
                                          <p:spTgt spid="5"/>
                                        </p:tgtEl>
                                        <p:attrNameLst>
                                          <p:attrName>ppt_x</p:attrName>
                                        </p:attrNameLst>
                                      </p:cBhvr>
                                      <p:tavLst>
                                        <p:tav tm="0">
                                          <p:val>
                                            <p:strVal val="#ppt_x"/>
                                          </p:val>
                                        </p:tav>
                                        <p:tav tm="100000">
                                          <p:val>
                                            <p:strVal val="#ppt_x"/>
                                          </p:val>
                                        </p:tav>
                                      </p:tavLst>
                                    </p:anim>
                                    <p:anim calcmode="lin" valueType="num">
                                      <p:cBhvr>
                                        <p:cTn id="57" dur="1000" fill="hold"/>
                                        <p:tgtEl>
                                          <p:spTgt spid="5"/>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1000"/>
                                        <p:tgtEl>
                                          <p:spTgt spid="6"/>
                                        </p:tgtEl>
                                      </p:cBhvr>
                                    </p:animEffect>
                                    <p:anim calcmode="lin" valueType="num">
                                      <p:cBhvr>
                                        <p:cTn id="61" dur="1000" fill="hold"/>
                                        <p:tgtEl>
                                          <p:spTgt spid="6"/>
                                        </p:tgtEl>
                                        <p:attrNameLst>
                                          <p:attrName>ppt_x</p:attrName>
                                        </p:attrNameLst>
                                      </p:cBhvr>
                                      <p:tavLst>
                                        <p:tav tm="0">
                                          <p:val>
                                            <p:strVal val="#ppt_x"/>
                                          </p:val>
                                        </p:tav>
                                        <p:tav tm="100000">
                                          <p:val>
                                            <p:strVal val="#ppt_x"/>
                                          </p:val>
                                        </p:tav>
                                      </p:tavLst>
                                    </p:anim>
                                    <p:anim calcmode="lin" valueType="num">
                                      <p:cBhvr>
                                        <p:cTn id="6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additive="base">
                                        <p:cTn id="67" dur="500" fill="hold"/>
                                        <p:tgtEl>
                                          <p:spTgt spid="35"/>
                                        </p:tgtEl>
                                        <p:attrNameLst>
                                          <p:attrName>ppt_x</p:attrName>
                                        </p:attrNameLst>
                                      </p:cBhvr>
                                      <p:tavLst>
                                        <p:tav tm="0">
                                          <p:val>
                                            <p:strVal val="#ppt_x"/>
                                          </p:val>
                                        </p:tav>
                                        <p:tav tm="100000">
                                          <p:val>
                                            <p:strVal val="#ppt_x"/>
                                          </p:val>
                                        </p:tav>
                                      </p:tavLst>
                                    </p:anim>
                                    <p:anim calcmode="lin" valueType="num">
                                      <p:cBhvr additive="base">
                                        <p:cTn id="68" dur="500" fill="hold"/>
                                        <p:tgtEl>
                                          <p:spTgt spid="35"/>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 calcmode="lin" valueType="num">
                                      <p:cBhvr additive="base">
                                        <p:cTn id="71" dur="500" fill="hold"/>
                                        <p:tgtEl>
                                          <p:spTgt spid="16"/>
                                        </p:tgtEl>
                                        <p:attrNameLst>
                                          <p:attrName>ppt_x</p:attrName>
                                        </p:attrNameLst>
                                      </p:cBhvr>
                                      <p:tavLst>
                                        <p:tav tm="0">
                                          <p:val>
                                            <p:strVal val="#ppt_x"/>
                                          </p:val>
                                        </p:tav>
                                        <p:tav tm="100000">
                                          <p:val>
                                            <p:strVal val="#ppt_x"/>
                                          </p:val>
                                        </p:tav>
                                      </p:tavLst>
                                    </p:anim>
                                    <p:anim calcmode="lin" valueType="num">
                                      <p:cBhvr additive="base">
                                        <p:cTn id="7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8"/>
                                        </p:tgtEl>
                                        <p:attrNameLst>
                                          <p:attrName>style.visibility</p:attrName>
                                        </p:attrNameLst>
                                      </p:cBhvr>
                                      <p:to>
                                        <p:strVal val="visible"/>
                                      </p:to>
                                    </p:set>
                                    <p:anim calcmode="lin" valueType="num">
                                      <p:cBhvr additive="base">
                                        <p:cTn id="77" dur="500" fill="hold"/>
                                        <p:tgtEl>
                                          <p:spTgt spid="8"/>
                                        </p:tgtEl>
                                        <p:attrNameLst>
                                          <p:attrName>ppt_x</p:attrName>
                                        </p:attrNameLst>
                                      </p:cBhvr>
                                      <p:tavLst>
                                        <p:tav tm="0">
                                          <p:val>
                                            <p:strVal val="#ppt_x"/>
                                          </p:val>
                                        </p:tav>
                                        <p:tav tm="100000">
                                          <p:val>
                                            <p:strVal val="#ppt_x"/>
                                          </p:val>
                                        </p:tav>
                                      </p:tavLst>
                                    </p:anim>
                                    <p:anim calcmode="lin" valueType="num">
                                      <p:cBhvr additive="base">
                                        <p:cTn id="7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6"/>
                                        </p:tgtEl>
                                        <p:attrNameLst>
                                          <p:attrName>style.visibility</p:attrName>
                                        </p:attrNameLst>
                                      </p:cBhvr>
                                      <p:to>
                                        <p:strVal val="visible"/>
                                      </p:to>
                                    </p:set>
                                    <p:anim calcmode="lin" valueType="num">
                                      <p:cBhvr additive="base">
                                        <p:cTn id="83" dur="500" fill="hold"/>
                                        <p:tgtEl>
                                          <p:spTgt spid="36"/>
                                        </p:tgtEl>
                                        <p:attrNameLst>
                                          <p:attrName>ppt_x</p:attrName>
                                        </p:attrNameLst>
                                      </p:cBhvr>
                                      <p:tavLst>
                                        <p:tav tm="0">
                                          <p:val>
                                            <p:strVal val="#ppt_x"/>
                                          </p:val>
                                        </p:tav>
                                        <p:tav tm="100000">
                                          <p:val>
                                            <p:strVal val="#ppt_x"/>
                                          </p:val>
                                        </p:tav>
                                      </p:tavLst>
                                    </p:anim>
                                    <p:anim calcmode="lin" valueType="num">
                                      <p:cBhvr additive="base">
                                        <p:cTn id="8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 calcmode="lin" valueType="num">
                                      <p:cBhvr additive="base">
                                        <p:cTn id="89" dur="500" fill="hold"/>
                                        <p:tgtEl>
                                          <p:spTgt spid="17"/>
                                        </p:tgtEl>
                                        <p:attrNameLst>
                                          <p:attrName>ppt_x</p:attrName>
                                        </p:attrNameLst>
                                      </p:cBhvr>
                                      <p:tavLst>
                                        <p:tav tm="0">
                                          <p:val>
                                            <p:strVal val="#ppt_x"/>
                                          </p:val>
                                        </p:tav>
                                        <p:tav tm="100000">
                                          <p:val>
                                            <p:strVal val="#ppt_x"/>
                                          </p:val>
                                        </p:tav>
                                      </p:tavLst>
                                    </p:anim>
                                    <p:anim calcmode="lin" valueType="num">
                                      <p:cBhvr additive="base">
                                        <p:cTn id="9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37"/>
                                        </p:tgtEl>
                                        <p:attrNameLst>
                                          <p:attrName>style.visibility</p:attrName>
                                        </p:attrNameLst>
                                      </p:cBhvr>
                                      <p:to>
                                        <p:strVal val="visible"/>
                                      </p:to>
                                    </p:set>
                                    <p:anim calcmode="lin" valueType="num">
                                      <p:cBhvr additive="base">
                                        <p:cTn id="95" dur="500" fill="hold"/>
                                        <p:tgtEl>
                                          <p:spTgt spid="37"/>
                                        </p:tgtEl>
                                        <p:attrNameLst>
                                          <p:attrName>ppt_x</p:attrName>
                                        </p:attrNameLst>
                                      </p:cBhvr>
                                      <p:tavLst>
                                        <p:tav tm="0">
                                          <p:val>
                                            <p:strVal val="#ppt_x"/>
                                          </p:val>
                                        </p:tav>
                                        <p:tav tm="100000">
                                          <p:val>
                                            <p:strVal val="#ppt_x"/>
                                          </p:val>
                                        </p:tav>
                                      </p:tavLst>
                                    </p:anim>
                                    <p:anim calcmode="lin" valueType="num">
                                      <p:cBhvr additive="base">
                                        <p:cTn id="96" dur="500" fill="hold"/>
                                        <p:tgtEl>
                                          <p:spTgt spid="37"/>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0"/>
                                        </p:tgtEl>
                                        <p:attrNameLst>
                                          <p:attrName>style.visibility</p:attrName>
                                        </p:attrNameLst>
                                      </p:cBhvr>
                                      <p:to>
                                        <p:strVal val="visible"/>
                                      </p:to>
                                    </p:set>
                                    <p:anim calcmode="lin" valueType="num">
                                      <p:cBhvr additive="base">
                                        <p:cTn id="99" dur="500" fill="hold"/>
                                        <p:tgtEl>
                                          <p:spTgt spid="20"/>
                                        </p:tgtEl>
                                        <p:attrNameLst>
                                          <p:attrName>ppt_x</p:attrName>
                                        </p:attrNameLst>
                                      </p:cBhvr>
                                      <p:tavLst>
                                        <p:tav tm="0">
                                          <p:val>
                                            <p:strVal val="#ppt_x"/>
                                          </p:val>
                                        </p:tav>
                                        <p:tav tm="100000">
                                          <p:val>
                                            <p:strVal val="#ppt_x"/>
                                          </p:val>
                                        </p:tav>
                                      </p:tavLst>
                                    </p:anim>
                                    <p:anim calcmode="lin" valueType="num">
                                      <p:cBhvr additive="base">
                                        <p:cTn id="10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18"/>
                                        </p:tgtEl>
                                        <p:attrNameLst>
                                          <p:attrName>style.visibility</p:attrName>
                                        </p:attrNameLst>
                                      </p:cBhvr>
                                      <p:to>
                                        <p:strVal val="visible"/>
                                      </p:to>
                                    </p:set>
                                    <p:anim calcmode="lin" valueType="num">
                                      <p:cBhvr additive="base">
                                        <p:cTn id="105" dur="500" fill="hold"/>
                                        <p:tgtEl>
                                          <p:spTgt spid="18"/>
                                        </p:tgtEl>
                                        <p:attrNameLst>
                                          <p:attrName>ppt_x</p:attrName>
                                        </p:attrNameLst>
                                      </p:cBhvr>
                                      <p:tavLst>
                                        <p:tav tm="0">
                                          <p:val>
                                            <p:strVal val="#ppt_x"/>
                                          </p:val>
                                        </p:tav>
                                        <p:tav tm="100000">
                                          <p:val>
                                            <p:strVal val="#ppt_x"/>
                                          </p:val>
                                        </p:tav>
                                      </p:tavLst>
                                    </p:anim>
                                    <p:anim calcmode="lin" valueType="num">
                                      <p:cBhvr additive="base">
                                        <p:cTn id="10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38"/>
                                        </p:tgtEl>
                                        <p:attrNameLst>
                                          <p:attrName>style.visibility</p:attrName>
                                        </p:attrNameLst>
                                      </p:cBhvr>
                                      <p:to>
                                        <p:strVal val="visible"/>
                                      </p:to>
                                    </p:set>
                                    <p:anim calcmode="lin" valueType="num">
                                      <p:cBhvr additive="base">
                                        <p:cTn id="111" dur="500" fill="hold"/>
                                        <p:tgtEl>
                                          <p:spTgt spid="38"/>
                                        </p:tgtEl>
                                        <p:attrNameLst>
                                          <p:attrName>ppt_x</p:attrName>
                                        </p:attrNameLst>
                                      </p:cBhvr>
                                      <p:tavLst>
                                        <p:tav tm="0">
                                          <p:val>
                                            <p:strVal val="#ppt_x"/>
                                          </p:val>
                                        </p:tav>
                                        <p:tav tm="100000">
                                          <p:val>
                                            <p:strVal val="#ppt_x"/>
                                          </p:val>
                                        </p:tav>
                                      </p:tavLst>
                                    </p:anim>
                                    <p:anim calcmode="lin" valueType="num">
                                      <p:cBhvr additive="base">
                                        <p:cTn id="112" dur="500" fill="hold"/>
                                        <p:tgtEl>
                                          <p:spTgt spid="38"/>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19"/>
                                        </p:tgtEl>
                                        <p:attrNameLst>
                                          <p:attrName>style.visibility</p:attrName>
                                        </p:attrNameLst>
                                      </p:cBhvr>
                                      <p:to>
                                        <p:strVal val="visible"/>
                                      </p:to>
                                    </p:set>
                                    <p:anim calcmode="lin" valueType="num">
                                      <p:cBhvr additive="base">
                                        <p:cTn id="115" dur="500" fill="hold"/>
                                        <p:tgtEl>
                                          <p:spTgt spid="19"/>
                                        </p:tgtEl>
                                        <p:attrNameLst>
                                          <p:attrName>ppt_x</p:attrName>
                                        </p:attrNameLst>
                                      </p:cBhvr>
                                      <p:tavLst>
                                        <p:tav tm="0">
                                          <p:val>
                                            <p:strVal val="#ppt_x"/>
                                          </p:val>
                                        </p:tav>
                                        <p:tav tm="100000">
                                          <p:val>
                                            <p:strVal val="#ppt_x"/>
                                          </p:val>
                                        </p:tav>
                                      </p:tavLst>
                                    </p:anim>
                                    <p:anim calcmode="lin" valueType="num">
                                      <p:cBhvr additive="base">
                                        <p:cTn id="11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40"/>
                                        </p:tgtEl>
                                        <p:attrNameLst>
                                          <p:attrName>style.visibility</p:attrName>
                                        </p:attrNameLst>
                                      </p:cBhvr>
                                      <p:to>
                                        <p:strVal val="visible"/>
                                      </p:to>
                                    </p:set>
                                    <p:anim calcmode="lin" valueType="num">
                                      <p:cBhvr additive="base">
                                        <p:cTn id="121" dur="500" fill="hold"/>
                                        <p:tgtEl>
                                          <p:spTgt spid="40"/>
                                        </p:tgtEl>
                                        <p:attrNameLst>
                                          <p:attrName>ppt_x</p:attrName>
                                        </p:attrNameLst>
                                      </p:cBhvr>
                                      <p:tavLst>
                                        <p:tav tm="0">
                                          <p:val>
                                            <p:strVal val="#ppt_x"/>
                                          </p:val>
                                        </p:tav>
                                        <p:tav tm="100000">
                                          <p:val>
                                            <p:strVal val="#ppt_x"/>
                                          </p:val>
                                        </p:tav>
                                      </p:tavLst>
                                    </p:anim>
                                    <p:anim calcmode="lin" valueType="num">
                                      <p:cBhvr additive="base">
                                        <p:cTn id="122" dur="500" fill="hold"/>
                                        <p:tgtEl>
                                          <p:spTgt spid="40"/>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23"/>
                                        </p:tgtEl>
                                        <p:attrNameLst>
                                          <p:attrName>style.visibility</p:attrName>
                                        </p:attrNameLst>
                                      </p:cBhvr>
                                      <p:to>
                                        <p:strVal val="visible"/>
                                      </p:to>
                                    </p:set>
                                    <p:anim calcmode="lin" valueType="num">
                                      <p:cBhvr additive="base">
                                        <p:cTn id="125" dur="500" fill="hold"/>
                                        <p:tgtEl>
                                          <p:spTgt spid="23"/>
                                        </p:tgtEl>
                                        <p:attrNameLst>
                                          <p:attrName>ppt_x</p:attrName>
                                        </p:attrNameLst>
                                      </p:cBhvr>
                                      <p:tavLst>
                                        <p:tav tm="0">
                                          <p:val>
                                            <p:strVal val="#ppt_x"/>
                                          </p:val>
                                        </p:tav>
                                        <p:tav tm="100000">
                                          <p:val>
                                            <p:strVal val="#ppt_x"/>
                                          </p:val>
                                        </p:tav>
                                      </p:tavLst>
                                    </p:anim>
                                    <p:anim calcmode="lin" valueType="num">
                                      <p:cBhvr additive="base">
                                        <p:cTn id="12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nodeType="clickEffect">
                                  <p:stCondLst>
                                    <p:cond delay="0"/>
                                  </p:stCondLst>
                                  <p:childTnLst>
                                    <p:set>
                                      <p:cBhvr>
                                        <p:cTn id="130" dur="1" fill="hold">
                                          <p:stCondLst>
                                            <p:cond delay="0"/>
                                          </p:stCondLst>
                                        </p:cTn>
                                        <p:tgtEl>
                                          <p:spTgt spid="21"/>
                                        </p:tgtEl>
                                        <p:attrNameLst>
                                          <p:attrName>style.visibility</p:attrName>
                                        </p:attrNameLst>
                                      </p:cBhvr>
                                      <p:to>
                                        <p:strVal val="visible"/>
                                      </p:to>
                                    </p:set>
                                    <p:anim calcmode="lin" valueType="num">
                                      <p:cBhvr additive="base">
                                        <p:cTn id="131" dur="500" fill="hold"/>
                                        <p:tgtEl>
                                          <p:spTgt spid="21"/>
                                        </p:tgtEl>
                                        <p:attrNameLst>
                                          <p:attrName>ppt_x</p:attrName>
                                        </p:attrNameLst>
                                      </p:cBhvr>
                                      <p:tavLst>
                                        <p:tav tm="0">
                                          <p:val>
                                            <p:strVal val="#ppt_x"/>
                                          </p:val>
                                        </p:tav>
                                        <p:tav tm="100000">
                                          <p:val>
                                            <p:strVal val="#ppt_x"/>
                                          </p:val>
                                        </p:tav>
                                      </p:tavLst>
                                    </p:anim>
                                    <p:anim calcmode="lin" valueType="num">
                                      <p:cBhvr additive="base">
                                        <p:cTn id="1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39"/>
                                        </p:tgtEl>
                                        <p:attrNameLst>
                                          <p:attrName>style.visibility</p:attrName>
                                        </p:attrNameLst>
                                      </p:cBhvr>
                                      <p:to>
                                        <p:strVal val="visible"/>
                                      </p:to>
                                    </p:set>
                                    <p:anim calcmode="lin" valueType="num">
                                      <p:cBhvr additive="base">
                                        <p:cTn id="137" dur="500" fill="hold"/>
                                        <p:tgtEl>
                                          <p:spTgt spid="39"/>
                                        </p:tgtEl>
                                        <p:attrNameLst>
                                          <p:attrName>ppt_x</p:attrName>
                                        </p:attrNameLst>
                                      </p:cBhvr>
                                      <p:tavLst>
                                        <p:tav tm="0">
                                          <p:val>
                                            <p:strVal val="#ppt_x"/>
                                          </p:val>
                                        </p:tav>
                                        <p:tav tm="100000">
                                          <p:val>
                                            <p:strVal val="#ppt_x"/>
                                          </p:val>
                                        </p:tav>
                                      </p:tavLst>
                                    </p:anim>
                                    <p:anim calcmode="lin" valueType="num">
                                      <p:cBhvr additive="base">
                                        <p:cTn id="138" dur="500" fill="hold"/>
                                        <p:tgtEl>
                                          <p:spTgt spid="39"/>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22"/>
                                        </p:tgtEl>
                                        <p:attrNameLst>
                                          <p:attrName>style.visibility</p:attrName>
                                        </p:attrNameLst>
                                      </p:cBhvr>
                                      <p:to>
                                        <p:strVal val="visible"/>
                                      </p:to>
                                    </p:set>
                                    <p:anim calcmode="lin" valueType="num">
                                      <p:cBhvr additive="base">
                                        <p:cTn id="141" dur="500" fill="hold"/>
                                        <p:tgtEl>
                                          <p:spTgt spid="22"/>
                                        </p:tgtEl>
                                        <p:attrNameLst>
                                          <p:attrName>ppt_x</p:attrName>
                                        </p:attrNameLst>
                                      </p:cBhvr>
                                      <p:tavLst>
                                        <p:tav tm="0">
                                          <p:val>
                                            <p:strVal val="#ppt_x"/>
                                          </p:val>
                                        </p:tav>
                                        <p:tav tm="100000">
                                          <p:val>
                                            <p:strVal val="#ppt_x"/>
                                          </p:val>
                                        </p:tav>
                                      </p:tavLst>
                                    </p:anim>
                                    <p:anim calcmode="lin" valueType="num">
                                      <p:cBhvr additive="base">
                                        <p:cTn id="142" dur="500" fill="hold"/>
                                        <p:tgtEl>
                                          <p:spTgt spid="22"/>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41"/>
                                        </p:tgtEl>
                                        <p:attrNameLst>
                                          <p:attrName>style.visibility</p:attrName>
                                        </p:attrNameLst>
                                      </p:cBhvr>
                                      <p:to>
                                        <p:strVal val="visible"/>
                                      </p:to>
                                    </p:set>
                                    <p:anim calcmode="lin" valueType="num">
                                      <p:cBhvr additive="base">
                                        <p:cTn id="145" dur="500" fill="hold"/>
                                        <p:tgtEl>
                                          <p:spTgt spid="41"/>
                                        </p:tgtEl>
                                        <p:attrNameLst>
                                          <p:attrName>ppt_x</p:attrName>
                                        </p:attrNameLst>
                                      </p:cBhvr>
                                      <p:tavLst>
                                        <p:tav tm="0">
                                          <p:val>
                                            <p:strVal val="#ppt_x"/>
                                          </p:val>
                                        </p:tav>
                                        <p:tav tm="100000">
                                          <p:val>
                                            <p:strVal val="#ppt_x"/>
                                          </p:val>
                                        </p:tav>
                                      </p:tavLst>
                                    </p:anim>
                                    <p:anim calcmode="lin" valueType="num">
                                      <p:cBhvr additive="base">
                                        <p:cTn id="14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2" presetClass="entr" presetSubtype="1" fill="hold" nodeType="clickEffect">
                                  <p:stCondLst>
                                    <p:cond delay="0"/>
                                  </p:stCondLst>
                                  <p:childTnLst>
                                    <p:set>
                                      <p:cBhvr>
                                        <p:cTn id="150" dur="1" fill="hold">
                                          <p:stCondLst>
                                            <p:cond delay="0"/>
                                          </p:stCondLst>
                                        </p:cTn>
                                        <p:tgtEl>
                                          <p:spTgt spid="24"/>
                                        </p:tgtEl>
                                        <p:attrNameLst>
                                          <p:attrName>style.visibility</p:attrName>
                                        </p:attrNameLst>
                                      </p:cBhvr>
                                      <p:to>
                                        <p:strVal val="visible"/>
                                      </p:to>
                                    </p:set>
                                    <p:animEffect transition="in" filter="wipe(up)">
                                      <p:cBhvr>
                                        <p:cTn id="151" dur="500"/>
                                        <p:tgtEl>
                                          <p:spTgt spid="24"/>
                                        </p:tgtEl>
                                      </p:cBhvr>
                                    </p:animEffect>
                                  </p:childTnLst>
                                </p:cTn>
                              </p:par>
                            </p:childTnLst>
                          </p:cTn>
                        </p:par>
                      </p:childTnLst>
                    </p:cTn>
                  </p:par>
                  <p:par>
                    <p:cTn id="152" fill="hold">
                      <p:stCondLst>
                        <p:cond delay="indefinite"/>
                      </p:stCondLst>
                      <p:childTnLst>
                        <p:par>
                          <p:cTn id="153" fill="hold">
                            <p:stCondLst>
                              <p:cond delay="0"/>
                            </p:stCondLst>
                            <p:childTnLst>
                              <p:par>
                                <p:cTn id="154" presetID="16" presetClass="entr" presetSubtype="21" fill="hold" grpId="0" nodeType="clickEffect">
                                  <p:stCondLst>
                                    <p:cond delay="0"/>
                                  </p:stCondLst>
                                  <p:childTnLst>
                                    <p:set>
                                      <p:cBhvr>
                                        <p:cTn id="155" dur="1" fill="hold">
                                          <p:stCondLst>
                                            <p:cond delay="0"/>
                                          </p:stCondLst>
                                        </p:cTn>
                                        <p:tgtEl>
                                          <p:spTgt spid="42"/>
                                        </p:tgtEl>
                                        <p:attrNameLst>
                                          <p:attrName>style.visibility</p:attrName>
                                        </p:attrNameLst>
                                      </p:cBhvr>
                                      <p:to>
                                        <p:strVal val="visible"/>
                                      </p:to>
                                    </p:set>
                                    <p:animEffect transition="in" filter="barn(inVertical)">
                                      <p:cBhvr>
                                        <p:cTn id="156" dur="500"/>
                                        <p:tgtEl>
                                          <p:spTgt spid="42"/>
                                        </p:tgtEl>
                                      </p:cBhvr>
                                    </p:animEffect>
                                  </p:childTnLst>
                                </p:cTn>
                              </p:par>
                              <p:par>
                                <p:cTn id="157" presetID="16" presetClass="entr" presetSubtype="21" fill="hold" grpId="0" nodeType="withEffect">
                                  <p:stCondLst>
                                    <p:cond delay="0"/>
                                  </p:stCondLst>
                                  <p:childTnLst>
                                    <p:set>
                                      <p:cBhvr>
                                        <p:cTn id="158" dur="1" fill="hold">
                                          <p:stCondLst>
                                            <p:cond delay="0"/>
                                          </p:stCondLst>
                                        </p:cTn>
                                        <p:tgtEl>
                                          <p:spTgt spid="25"/>
                                        </p:tgtEl>
                                        <p:attrNameLst>
                                          <p:attrName>style.visibility</p:attrName>
                                        </p:attrNameLst>
                                      </p:cBhvr>
                                      <p:to>
                                        <p:strVal val="visible"/>
                                      </p:to>
                                    </p:set>
                                    <p:animEffect transition="in" filter="barn(inVertical)">
                                      <p:cBhvr>
                                        <p:cTn id="159" dur="500"/>
                                        <p:tgtEl>
                                          <p:spTgt spid="25"/>
                                        </p:tgtEl>
                                      </p:cBhvr>
                                    </p:animEffect>
                                  </p:childTnLst>
                                </p:cTn>
                              </p:par>
                              <p:par>
                                <p:cTn id="160" presetID="16" presetClass="entr" presetSubtype="21" fill="hold" grpId="0" nodeType="withEffect">
                                  <p:stCondLst>
                                    <p:cond delay="0"/>
                                  </p:stCondLst>
                                  <p:childTnLst>
                                    <p:set>
                                      <p:cBhvr>
                                        <p:cTn id="161" dur="1" fill="hold">
                                          <p:stCondLst>
                                            <p:cond delay="0"/>
                                          </p:stCondLst>
                                        </p:cTn>
                                        <p:tgtEl>
                                          <p:spTgt spid="26"/>
                                        </p:tgtEl>
                                        <p:attrNameLst>
                                          <p:attrName>style.visibility</p:attrName>
                                        </p:attrNameLst>
                                      </p:cBhvr>
                                      <p:to>
                                        <p:strVal val="visible"/>
                                      </p:to>
                                    </p:set>
                                    <p:animEffect transition="in" filter="barn(inVertical)">
                                      <p:cBhvr>
                                        <p:cTn id="16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p:bldP spid="20" grpId="0"/>
      <p:bldP spid="22" grpId="0"/>
      <p:bldP spid="23" grpId="0"/>
      <p:bldP spid="25" grpId="0"/>
      <p:bldP spid="26" grpId="0"/>
      <p:bldP spid="27" grpId="0"/>
      <p:bldP spid="28" grpId="0"/>
      <p:bldP spid="29" grpId="0"/>
      <p:bldP spid="30" grpId="0"/>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94224" y="116543"/>
            <a:ext cx="4295967" cy="2092881"/>
          </a:xfrm>
          <a:prstGeom prst="rect">
            <a:avLst/>
          </a:prstGeom>
        </p:spPr>
        <p:txBody>
          <a:bodyPr wrap="square">
            <a:spAutoFit/>
          </a:bodyPr>
          <a:lstStyle/>
          <a:p>
            <a:pPr marL="67310" algn="ctr">
              <a:spcAft>
                <a:spcPts val="0"/>
              </a:spcAft>
            </a:pPr>
            <a:r>
              <a:rPr lang="tr-TR" sz="2400" b="1" kern="0" dirty="0">
                <a:latin typeface="Times New Roman" panose="02020603050405020304" pitchFamily="18" charset="0"/>
                <a:ea typeface="Times New Roman" panose="02020603050405020304" pitchFamily="18" charset="0"/>
              </a:rPr>
              <a:t>Kesmani</a:t>
            </a:r>
            <a:r>
              <a:rPr lang="tr-TR" sz="2400" b="1" kern="0" spc="-25" dirty="0">
                <a:latin typeface="Times New Roman" panose="02020603050405020304" pitchFamily="18" charset="0"/>
                <a:ea typeface="Times New Roman" panose="02020603050405020304" pitchFamily="18" charset="0"/>
              </a:rPr>
              <a:t> </a:t>
            </a:r>
            <a:r>
              <a:rPr lang="tr-TR" sz="2400" b="1" kern="0" dirty="0">
                <a:latin typeface="Times New Roman" panose="02020603050405020304" pitchFamily="18" charset="0"/>
                <a:ea typeface="Times New Roman" panose="02020603050405020304" pitchFamily="18" charset="0"/>
              </a:rPr>
              <a:t>berilgan</a:t>
            </a:r>
            <a:r>
              <a:rPr lang="tr-TR" sz="2400" b="1" kern="0" spc="-25" dirty="0">
                <a:latin typeface="Times New Roman" panose="02020603050405020304" pitchFamily="18" charset="0"/>
                <a:ea typeface="Times New Roman" panose="02020603050405020304" pitchFamily="18" charset="0"/>
              </a:rPr>
              <a:t> </a:t>
            </a:r>
            <a:r>
              <a:rPr lang="tr-TR" sz="2400" b="1" kern="0" dirty="0">
                <a:latin typeface="Times New Roman" panose="02020603050405020304" pitchFamily="18" charset="0"/>
                <a:ea typeface="Times New Roman" panose="02020603050405020304" pitchFamily="18" charset="0"/>
              </a:rPr>
              <a:t>nisbatda</a:t>
            </a:r>
            <a:r>
              <a:rPr lang="tr-TR" sz="2400" b="1" kern="0" spc="-25" dirty="0">
                <a:latin typeface="Times New Roman" panose="02020603050405020304" pitchFamily="18" charset="0"/>
                <a:ea typeface="Times New Roman" panose="02020603050405020304" pitchFamily="18" charset="0"/>
              </a:rPr>
              <a:t> </a:t>
            </a:r>
            <a:r>
              <a:rPr lang="tr-TR" sz="2400" b="1" kern="0" dirty="0">
                <a:latin typeface="Times New Roman" panose="02020603050405020304" pitchFamily="18" charset="0"/>
                <a:ea typeface="Times New Roman" panose="02020603050405020304" pitchFamily="18" charset="0"/>
              </a:rPr>
              <a:t>bo’lish.</a:t>
            </a:r>
            <a:endParaRPr lang="ru-RU" sz="2400" b="1" kern="0" dirty="0">
              <a:latin typeface="Times New Roman" panose="02020603050405020304" pitchFamily="18" charset="0"/>
              <a:ea typeface="Times New Roman" panose="02020603050405020304" pitchFamily="18" charset="0"/>
            </a:endParaRPr>
          </a:p>
          <a:p>
            <a:pPr>
              <a:spcBef>
                <a:spcPts val="25"/>
              </a:spcBef>
              <a:spcAft>
                <a:spcPts val="0"/>
              </a:spcAft>
            </a:pPr>
            <a:r>
              <a:rPr lang="tr-TR" sz="2400" b="1" dirty="0">
                <a:latin typeface="Times New Roman" panose="02020603050405020304" pitchFamily="18" charset="0"/>
                <a:ea typeface="Times New Roman" panose="02020603050405020304" pitchFamily="18" charset="0"/>
              </a:rPr>
              <a:t> </a:t>
            </a:r>
            <a:r>
              <a:rPr lang="tr-TR" sz="2000" dirty="0" smtClean="0">
                <a:latin typeface="Times New Roman" panose="02020603050405020304" pitchFamily="18" charset="0"/>
                <a:ea typeface="Times New Roman" panose="02020603050405020304" pitchFamily="18" charset="0"/>
              </a:rPr>
              <a:t>Misol</a:t>
            </a:r>
            <a:r>
              <a:rPr lang="tr-TR" sz="2000" dirty="0">
                <a:latin typeface="Times New Roman" panose="02020603050405020304" pitchFamily="18" charset="0"/>
                <a:ea typeface="Times New Roman" panose="02020603050405020304" pitchFamily="18" charset="0"/>
              </a:rPr>
              <a:t>:</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Berilgan</a:t>
            </a:r>
            <a:r>
              <a:rPr lang="tr-TR" sz="2000" spc="-2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[AB]</a:t>
            </a:r>
            <a:r>
              <a:rPr lang="tr-TR" sz="2000" b="1"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5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kesmasini,</a:t>
            </a:r>
            <a:r>
              <a:rPr lang="tr-TR" sz="2000" spc="2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2/3</a:t>
            </a:r>
            <a:r>
              <a:rPr lang="tr-TR" sz="2000" b="1"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nisbatda</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bo’luvchi</a:t>
            </a:r>
            <a:r>
              <a:rPr lang="tr-TR" sz="2000" spc="-4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K</a:t>
            </a:r>
            <a:r>
              <a:rPr lang="tr-TR" sz="2000" b="1"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nuqta</a:t>
            </a:r>
            <a:r>
              <a:rPr lang="tr-TR" sz="2000" spc="-3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topilsin</a:t>
            </a:r>
            <a:r>
              <a:rPr lang="tr-TR" sz="2000" spc="-285" dirty="0">
                <a:latin typeface="Times New Roman" panose="02020603050405020304" pitchFamily="18" charset="0"/>
                <a:ea typeface="Times New Roman" panose="02020603050405020304" pitchFamily="18" charset="0"/>
              </a:rPr>
              <a:t> </a:t>
            </a:r>
            <a:endParaRPr lang="en-US" sz="2000" spc="-285" dirty="0" smtClean="0">
              <a:latin typeface="Times New Roman" panose="02020603050405020304" pitchFamily="18" charset="0"/>
              <a:ea typeface="Times New Roman" panose="02020603050405020304" pitchFamily="18" charset="0"/>
            </a:endParaRPr>
          </a:p>
          <a:p>
            <a:endParaRPr lang="ru-RU" dirty="0"/>
          </a:p>
        </p:txBody>
      </p:sp>
      <p:sp>
        <p:nvSpPr>
          <p:cNvPr id="5" name="Прямоугольник 4"/>
          <p:cNvSpPr/>
          <p:nvPr/>
        </p:nvSpPr>
        <p:spPr>
          <a:xfrm>
            <a:off x="23852" y="1869325"/>
            <a:ext cx="5375997" cy="1015663"/>
          </a:xfrm>
          <a:prstGeom prst="rect">
            <a:avLst/>
          </a:prstGeom>
        </p:spPr>
        <p:txBody>
          <a:bodyPr wrap="square">
            <a:spAutoFit/>
          </a:bodyPr>
          <a:lstStyle/>
          <a:p>
            <a:pPr marL="127000">
              <a:spcAft>
                <a:spcPts val="0"/>
              </a:spcAft>
            </a:pPr>
            <a:r>
              <a:rPr lang="tr-TR" sz="2000" dirty="0">
                <a:latin typeface="Times New Roman" panose="02020603050405020304" pitchFamily="18" charset="0"/>
                <a:ea typeface="Times New Roman" panose="02020603050405020304" pitchFamily="18" charset="0"/>
              </a:rPr>
              <a:t>Berilgan:</a:t>
            </a:r>
            <a:r>
              <a:rPr lang="tr-TR" sz="2000"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[AB]</a:t>
            </a:r>
            <a:r>
              <a:rPr lang="tr-TR" sz="2000" b="1" spc="-1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t>
            </a:r>
            <a:r>
              <a:rPr lang="tr-TR" sz="2000" b="1" dirty="0" smtClean="0">
                <a:latin typeface="Times New Roman" panose="02020603050405020304" pitchFamily="18" charset="0"/>
                <a:ea typeface="Times New Roman" panose="02020603050405020304" pitchFamily="18" charset="0"/>
              </a:rPr>
              <a:t>ab</a:t>
            </a:r>
            <a:r>
              <a:rPr lang="tr-TR" sz="2000" b="1" dirty="0">
                <a:latin typeface="Times New Roman" panose="02020603050405020304" pitchFamily="18" charset="0"/>
                <a:ea typeface="Times New Roman" panose="02020603050405020304" pitchFamily="18" charset="0"/>
              </a:rPr>
              <a:t>,</a:t>
            </a:r>
            <a:r>
              <a:rPr lang="tr-TR" sz="2000" b="1" spc="10" dirty="0">
                <a:latin typeface="Times New Roman" panose="02020603050405020304" pitchFamily="18" charset="0"/>
                <a:ea typeface="Times New Roman" panose="02020603050405020304" pitchFamily="18" charset="0"/>
              </a:rPr>
              <a:t> </a:t>
            </a:r>
            <a:r>
              <a:rPr lang="tr-TR" sz="2000" b="1" dirty="0" smtClean="0">
                <a:latin typeface="Times New Roman" panose="02020603050405020304" pitchFamily="18" charset="0"/>
                <a:ea typeface="Times New Roman" panose="02020603050405020304" pitchFamily="18" charset="0"/>
              </a:rPr>
              <a:t>a</a:t>
            </a:r>
            <a:r>
              <a:rPr lang="tr-TR" sz="2000" dirty="0" smtClean="0">
                <a:latin typeface="Symbol" panose="05050102010706020507" pitchFamily="18" charset="2"/>
                <a:ea typeface="Times New Roman" panose="02020603050405020304" pitchFamily="18" charset="0"/>
                <a:sym typeface="Symbol" panose="05050102010706020507" pitchFamily="18" charset="2"/>
              </a:rPr>
              <a:t></a:t>
            </a:r>
            <a:r>
              <a:rPr lang="tr-TR" sz="2000" b="1" dirty="0" smtClean="0">
                <a:latin typeface="Times New Roman" panose="02020603050405020304" pitchFamily="18" charset="0"/>
                <a:ea typeface="Times New Roman" panose="02020603050405020304" pitchFamily="18" charset="0"/>
              </a:rPr>
              <a:t>b</a:t>
            </a:r>
            <a:r>
              <a:rPr lang="tr-TR" sz="2000" dirty="0" smtClean="0">
                <a:latin typeface="Symbol" panose="05050102010706020507" pitchFamily="18" charset="2"/>
                <a:ea typeface="Times New Roman" panose="02020603050405020304" pitchFamily="18" charset="0"/>
                <a:sym typeface="Symbol" panose="05050102010706020507" pitchFamily="18" charset="2"/>
              </a:rPr>
              <a:t></a:t>
            </a:r>
            <a:r>
              <a:rPr lang="tr-TR" sz="2000" b="1" dirty="0" smtClean="0">
                <a:latin typeface="Times New Roman" panose="02020603050405020304" pitchFamily="18" charset="0"/>
                <a:ea typeface="Times New Roman" panose="02020603050405020304" pitchFamily="18" charset="0"/>
              </a:rPr>
              <a:t>)</a:t>
            </a:r>
            <a:endParaRPr lang="ru-RU" dirty="0">
              <a:latin typeface="Times New Roman" panose="02020603050405020304" pitchFamily="18" charset="0"/>
              <a:ea typeface="Times New Roman" panose="02020603050405020304" pitchFamily="18" charset="0"/>
            </a:endParaRPr>
          </a:p>
          <a:p>
            <a:pPr marL="127000">
              <a:spcBef>
                <a:spcPts val="15"/>
              </a:spcBef>
              <a:spcAft>
                <a:spcPts val="0"/>
              </a:spcAft>
            </a:pPr>
            <a:r>
              <a:rPr lang="tr-TR" sz="2000" dirty="0">
                <a:latin typeface="Times New Roman" panose="02020603050405020304" pitchFamily="18" charset="0"/>
                <a:ea typeface="Times New Roman" panose="02020603050405020304" pitchFamily="18" charset="0"/>
              </a:rPr>
              <a:t>Topish</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kerak:</a:t>
            </a:r>
            <a:r>
              <a:rPr lang="tr-TR" sz="2000" spc="1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t>
            </a:r>
            <a:r>
              <a:rPr lang="tr-TR" sz="2000" dirty="0">
                <a:latin typeface="Symbol" panose="05050102010706020507" pitchFamily="18" charset="2"/>
                <a:ea typeface="Times New Roman" panose="02020603050405020304" pitchFamily="18" charset="0"/>
              </a:rPr>
              <a:t>·</a:t>
            </a:r>
            <a:r>
              <a:rPr lang="tr-TR" sz="2000" b="1" dirty="0">
                <a:latin typeface="Times New Roman" panose="02020603050405020304" pitchFamily="18" charset="0"/>
                <a:ea typeface="Times New Roman" panose="02020603050405020304" pitchFamily="18" charset="0"/>
              </a:rPr>
              <a:t>)K </a:t>
            </a:r>
            <a:r>
              <a:rPr lang="tr-TR" sz="2000" dirty="0">
                <a:latin typeface="Symbol" panose="05050102010706020507" pitchFamily="18" charset="2"/>
                <a:ea typeface="Times New Roman" panose="02020603050405020304" pitchFamily="18" charset="0"/>
              </a:rPr>
              <a:t>Î</a:t>
            </a:r>
            <a:r>
              <a:rPr lang="tr-TR" sz="2000" spc="-1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[AB]</a:t>
            </a:r>
            <a:r>
              <a:rPr lang="tr-TR" sz="2000" b="1" spc="-15" dirty="0">
                <a:latin typeface="Times New Roman" panose="02020603050405020304" pitchFamily="18" charset="0"/>
                <a:ea typeface="Times New Roman" panose="02020603050405020304" pitchFamily="18" charset="0"/>
              </a:rPr>
              <a:t> </a:t>
            </a:r>
            <a:r>
              <a:rPr lang="tr-TR" sz="2000" dirty="0" smtClean="0">
                <a:latin typeface="Symbol" panose="05050102010706020507" pitchFamily="18" charset="2"/>
                <a:ea typeface="Times New Roman" panose="02020603050405020304" pitchFamily="18" charset="0"/>
              </a:rPr>
              <a:t>Ù</a:t>
            </a:r>
            <a:r>
              <a:rPr lang="tr-TR" sz="2000" b="1" dirty="0" smtClean="0">
                <a:latin typeface="Times New Roman" panose="02020603050405020304" pitchFamily="18" charset="0"/>
                <a:ea typeface="Times New Roman" panose="02020603050405020304" pitchFamily="18" charset="0"/>
              </a:rPr>
              <a:t>[AK</a:t>
            </a:r>
            <a:r>
              <a:rPr lang="tr-TR" sz="2000" b="1" dirty="0">
                <a:latin typeface="Times New Roman" panose="02020603050405020304" pitchFamily="18" charset="0"/>
                <a:ea typeface="Times New Roman" panose="02020603050405020304" pitchFamily="18" charset="0"/>
              </a:rPr>
              <a:t>]</a:t>
            </a:r>
            <a:r>
              <a:rPr lang="tr-TR" sz="2000" b="1" spc="1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t>
            </a:r>
            <a:r>
              <a:rPr lang="tr-TR" sz="2000" b="1" spc="-2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[KB]</a:t>
            </a:r>
            <a:r>
              <a:rPr lang="tr-TR" sz="2000" b="1"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t>
            </a:r>
            <a:r>
              <a:rPr lang="tr-TR" sz="2000" b="1" spc="-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2/3</a:t>
            </a:r>
            <a:endParaRPr lang="ru-RU" dirty="0">
              <a:latin typeface="Times New Roman" panose="02020603050405020304" pitchFamily="18" charset="0"/>
              <a:ea typeface="Times New Roman" panose="02020603050405020304" pitchFamily="18" charset="0"/>
            </a:endParaRPr>
          </a:p>
          <a:p>
            <a:r>
              <a:rPr lang="tr-TR" sz="2000" b="1" dirty="0">
                <a:latin typeface="Times New Roman" panose="02020603050405020304" pitchFamily="18" charset="0"/>
                <a:ea typeface="Times New Roman" panose="02020603050405020304" pitchFamily="18" charset="0"/>
              </a:rPr>
              <a:t>[a k] / [k b]=[a</a:t>
            </a:r>
            <a:r>
              <a:rPr lang="tr-TR" sz="2000" dirty="0">
                <a:latin typeface="Symbol" panose="05050102010706020507" pitchFamily="18" charset="2"/>
                <a:ea typeface="Times New Roman" panose="02020603050405020304" pitchFamily="18" charset="0"/>
                <a:cs typeface="Times New Roman" panose="02020603050405020304" pitchFamily="18" charset="0"/>
              </a:rPr>
              <a:t>¢</a:t>
            </a:r>
            <a:r>
              <a:rPr lang="tr-TR" sz="2000" b="1" dirty="0">
                <a:latin typeface="Times New Roman" panose="02020603050405020304" pitchFamily="18" charset="0"/>
                <a:ea typeface="Times New Roman" panose="02020603050405020304" pitchFamily="18" charset="0"/>
              </a:rPr>
              <a:t>k</a:t>
            </a:r>
            <a:r>
              <a:rPr lang="tr-TR" sz="2000" dirty="0">
                <a:latin typeface="Symbol" panose="05050102010706020507" pitchFamily="18" charset="2"/>
                <a:ea typeface="Times New Roman" panose="02020603050405020304" pitchFamily="18" charset="0"/>
                <a:cs typeface="Times New Roman" panose="02020603050405020304" pitchFamily="18" charset="0"/>
              </a:rPr>
              <a:t>¢</a:t>
            </a:r>
            <a:r>
              <a:rPr lang="tr-TR" sz="2000" b="1" dirty="0">
                <a:latin typeface="Times New Roman" panose="02020603050405020304" pitchFamily="18" charset="0"/>
                <a:ea typeface="Times New Roman" panose="02020603050405020304" pitchFamily="18" charset="0"/>
              </a:rPr>
              <a:t>] / [k</a:t>
            </a:r>
            <a:r>
              <a:rPr lang="tr-TR" sz="2000" dirty="0">
                <a:latin typeface="Symbol" panose="05050102010706020507" pitchFamily="18" charset="2"/>
                <a:ea typeface="Times New Roman" panose="02020603050405020304" pitchFamily="18" charset="0"/>
                <a:cs typeface="Times New Roman" panose="02020603050405020304" pitchFamily="18" charset="0"/>
              </a:rPr>
              <a:t>¢</a:t>
            </a:r>
            <a:r>
              <a:rPr lang="tr-TR" sz="2000" b="1" dirty="0">
                <a:latin typeface="Times New Roman" panose="02020603050405020304" pitchFamily="18" charset="0"/>
                <a:ea typeface="Times New Roman" panose="02020603050405020304" pitchFamily="18" charset="0"/>
              </a:rPr>
              <a:t>b</a:t>
            </a:r>
            <a:r>
              <a:rPr lang="tr-TR" sz="2000" dirty="0">
                <a:latin typeface="Symbol" panose="05050102010706020507" pitchFamily="18" charset="2"/>
                <a:ea typeface="Times New Roman" panose="02020603050405020304" pitchFamily="18" charset="0"/>
                <a:cs typeface="Times New Roman" panose="02020603050405020304" pitchFamily="18" charset="0"/>
              </a:rPr>
              <a:t>¢</a:t>
            </a:r>
            <a:r>
              <a:rPr lang="tr-TR" sz="2000" b="1" dirty="0">
                <a:latin typeface="Times New Roman" panose="02020603050405020304" pitchFamily="18" charset="0"/>
                <a:ea typeface="Times New Roman" panose="02020603050405020304" pitchFamily="18" charset="0"/>
              </a:rPr>
              <a:t>]=</a:t>
            </a:r>
            <a:r>
              <a:rPr lang="tr-TR" sz="2000" b="1" spc="-28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[AK]</a:t>
            </a:r>
            <a:r>
              <a:rPr lang="tr-TR" sz="2000" b="1" spc="10"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a:t>
            </a:r>
            <a:r>
              <a:rPr lang="tr-TR" sz="2000" b="1" spc="-15" dirty="0">
                <a:latin typeface="Times New Roman" panose="02020603050405020304" pitchFamily="18" charset="0"/>
                <a:ea typeface="Times New Roman" panose="02020603050405020304" pitchFamily="18" charset="0"/>
              </a:rPr>
              <a:t> </a:t>
            </a:r>
            <a:r>
              <a:rPr lang="tr-TR" sz="2000" b="1" dirty="0">
                <a:latin typeface="Times New Roman" panose="02020603050405020304" pitchFamily="18" charset="0"/>
                <a:ea typeface="Times New Roman" panose="02020603050405020304" pitchFamily="18" charset="0"/>
              </a:rPr>
              <a:t>[KB]=2/3</a:t>
            </a:r>
            <a:endParaRPr lang="ru-RU" sz="2000" dirty="0"/>
          </a:p>
        </p:txBody>
      </p:sp>
      <p:sp>
        <p:nvSpPr>
          <p:cNvPr id="7" name="Прямоугольник 6"/>
          <p:cNvSpPr/>
          <p:nvPr/>
        </p:nvSpPr>
        <p:spPr>
          <a:xfrm>
            <a:off x="-155598" y="3120227"/>
            <a:ext cx="4499788" cy="2616101"/>
          </a:xfrm>
          <a:prstGeom prst="rect">
            <a:avLst/>
          </a:prstGeom>
        </p:spPr>
        <p:txBody>
          <a:bodyPr wrap="square">
            <a:spAutoFit/>
          </a:bodyPr>
          <a:lstStyle/>
          <a:p>
            <a:pPr marL="636905">
              <a:spcBef>
                <a:spcPts val="15"/>
              </a:spcBef>
              <a:spcAft>
                <a:spcPts val="0"/>
              </a:spcAft>
            </a:pPr>
            <a:r>
              <a:rPr lang="tr-TR" sz="2000" dirty="0">
                <a:latin typeface="Times New Roman" panose="02020603050405020304" pitchFamily="18" charset="0"/>
                <a:ea typeface="Times New Roman" panose="02020603050405020304" pitchFamily="18" charset="0"/>
              </a:rPr>
              <a:t>Bu</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misol</a:t>
            </a:r>
            <a:r>
              <a:rPr lang="tr-TR" sz="2000" spc="-5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qadimgi</a:t>
            </a:r>
            <a:r>
              <a:rPr lang="tr-TR" sz="2000" spc="-3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grek</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olimi</a:t>
            </a:r>
            <a:r>
              <a:rPr lang="tr-TR" sz="2000" spc="-3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Fales</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teoremasiga</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asosan</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yechiladi.</a:t>
            </a:r>
            <a:endParaRPr lang="ru-RU" sz="2000" dirty="0">
              <a:latin typeface="Times New Roman" panose="02020603050405020304" pitchFamily="18" charset="0"/>
              <a:ea typeface="Times New Roman" panose="02020603050405020304" pitchFamily="18" charset="0"/>
            </a:endParaRPr>
          </a:p>
          <a:p>
            <a:pPr marL="276860" marR="192405" indent="344170" algn="just">
              <a:spcAft>
                <a:spcPts val="0"/>
              </a:spcAft>
            </a:pPr>
            <a:r>
              <a:rPr lang="tr-TR" sz="2000" b="1" dirty="0">
                <a:latin typeface="Times New Roman" panose="02020603050405020304" pitchFamily="18" charset="0"/>
                <a:ea typeface="Times New Roman" panose="02020603050405020304" pitchFamily="18" charset="0"/>
              </a:rPr>
              <a:t>Teorema:</a:t>
            </a:r>
            <a:r>
              <a:rPr lang="tr-TR" sz="2000" b="1"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Agar</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burchak</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tomonini</a:t>
            </a:r>
            <a:r>
              <a:rPr lang="tr-TR" sz="2000" spc="-3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kesadigan</a:t>
            </a:r>
            <a:r>
              <a:rPr lang="tr-TR" sz="2000" spc="-3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parallel</a:t>
            </a:r>
            <a:r>
              <a:rPr lang="tr-TR" sz="2000" spc="-5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to’g’ri</a:t>
            </a:r>
            <a:r>
              <a:rPr lang="tr-TR" sz="2000" spc="-5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chiziqlar uning</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bir</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tomonidan</a:t>
            </a:r>
            <a:r>
              <a:rPr lang="tr-TR" sz="2000" spc="-28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teng</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kesmalar</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ajratsa,</a:t>
            </a:r>
            <a:r>
              <a:rPr lang="tr-TR" sz="2000" spc="4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ikkinchi</a:t>
            </a:r>
            <a:r>
              <a:rPr lang="tr-TR" sz="2000" spc="-4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tomonidan</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xam</a:t>
            </a:r>
            <a:r>
              <a:rPr lang="tr-TR" sz="2000" spc="-4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teng</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kesmalar</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ajratadi.</a:t>
            </a:r>
            <a:endParaRPr lang="ru-RU" sz="2000" dirty="0">
              <a:latin typeface="Times New Roman" panose="02020603050405020304" pitchFamily="18" charset="0"/>
              <a:ea typeface="Times New Roman" panose="02020603050405020304" pitchFamily="18" charset="0"/>
            </a:endParaRPr>
          </a:p>
          <a:p>
            <a:pPr>
              <a:spcAft>
                <a:spcPts val="0"/>
              </a:spcAft>
            </a:pPr>
            <a:r>
              <a:rPr lang="tr-TR" sz="2400" dirty="0">
                <a:latin typeface="Times New Roman" panose="02020603050405020304" pitchFamily="18" charset="0"/>
                <a:ea typeface="Times New Roman" panose="02020603050405020304" pitchFamily="18" charset="0"/>
              </a:rPr>
              <a:t> </a:t>
            </a:r>
            <a:endParaRPr lang="ru-RU" sz="2000" dirty="0">
              <a:latin typeface="Times New Roman" panose="02020603050405020304" pitchFamily="18" charset="0"/>
              <a:ea typeface="Times New Roman" panose="02020603050405020304" pitchFamily="18" charset="0"/>
            </a:endParaRPr>
          </a:p>
        </p:txBody>
      </p:sp>
      <p:sp>
        <p:nvSpPr>
          <p:cNvPr id="8" name="TextBox 7"/>
          <p:cNvSpPr txBox="1"/>
          <p:nvPr/>
        </p:nvSpPr>
        <p:spPr>
          <a:xfrm>
            <a:off x="9746090" y="1877919"/>
            <a:ext cx="613811" cy="584775"/>
          </a:xfrm>
          <a:prstGeom prst="rect">
            <a:avLst/>
          </a:prstGeom>
          <a:noFill/>
        </p:spPr>
        <p:txBody>
          <a:bodyPr wrap="square" rtlCol="0">
            <a:spAutoFit/>
          </a:bodyPr>
          <a:lstStyle/>
          <a:p>
            <a:r>
              <a:rPr lang="en-US" sz="3200" i="1" dirty="0">
                <a:latin typeface="ISOCPEUR" panose="020B0604020202020204" pitchFamily="34" charset="0"/>
              </a:rPr>
              <a:t>b</a:t>
            </a:r>
            <a:r>
              <a:rPr lang="en-US" sz="3200" i="1" dirty="0" smtClean="0">
                <a:latin typeface="ISOCPEUR" panose="020B0604020202020204" pitchFamily="34" charset="0"/>
              </a:rPr>
              <a:t>’ </a:t>
            </a:r>
            <a:endParaRPr lang="ru-RU" sz="3200" i="1" dirty="0">
              <a:latin typeface="ISOCPEUR" panose="020B0604020202020204" pitchFamily="34" charset="0"/>
            </a:endParaRPr>
          </a:p>
        </p:txBody>
      </p:sp>
      <p:cxnSp>
        <p:nvCxnSpPr>
          <p:cNvPr id="9" name="Прямая соединительная линия 8"/>
          <p:cNvCxnSpPr/>
          <p:nvPr/>
        </p:nvCxnSpPr>
        <p:spPr>
          <a:xfrm flipH="1" flipV="1">
            <a:off x="5334016" y="515378"/>
            <a:ext cx="4490061" cy="1930732"/>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36986" y="5377086"/>
            <a:ext cx="461437" cy="707886"/>
          </a:xfrm>
          <a:prstGeom prst="rect">
            <a:avLst/>
          </a:prstGeom>
          <a:noFill/>
        </p:spPr>
        <p:txBody>
          <a:bodyPr wrap="square" rtlCol="0">
            <a:spAutoFit/>
          </a:bodyPr>
          <a:lstStyle/>
          <a:p>
            <a:r>
              <a:rPr lang="en-US" sz="4000" i="1" dirty="0">
                <a:latin typeface="ISOCPEUR" panose="020B0604020202020204" pitchFamily="34" charset="0"/>
              </a:rPr>
              <a:t>a</a:t>
            </a:r>
            <a:r>
              <a:rPr lang="en-US" sz="3200" i="1" dirty="0" smtClean="0">
                <a:latin typeface="ISOCPEUR" panose="020B0604020202020204" pitchFamily="34" charset="0"/>
              </a:rPr>
              <a:t> </a:t>
            </a:r>
            <a:endParaRPr lang="ru-RU" sz="3200" i="1" dirty="0">
              <a:latin typeface="ISOCPEUR" panose="020B0604020202020204" pitchFamily="34" charset="0"/>
            </a:endParaRPr>
          </a:p>
        </p:txBody>
      </p:sp>
      <p:cxnSp>
        <p:nvCxnSpPr>
          <p:cNvPr id="11" name="Прямая соединительная линия 10"/>
          <p:cNvCxnSpPr/>
          <p:nvPr/>
        </p:nvCxnSpPr>
        <p:spPr>
          <a:xfrm>
            <a:off x="4279539" y="3471104"/>
            <a:ext cx="6980904" cy="46529"/>
          </a:xfrm>
          <a:prstGeom prst="line">
            <a:avLst/>
          </a:prstGeom>
          <a:ln w="285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flipH="1">
            <a:off x="10878079" y="2832748"/>
            <a:ext cx="2633" cy="13021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886463" y="3070036"/>
            <a:ext cx="816905" cy="523220"/>
          </a:xfrm>
          <a:prstGeom prst="rect">
            <a:avLst/>
          </a:prstGeom>
          <a:noFill/>
        </p:spPr>
        <p:txBody>
          <a:bodyPr wrap="square" rtlCol="0">
            <a:spAutoFit/>
          </a:bodyPr>
          <a:lstStyle/>
          <a:p>
            <a:r>
              <a:rPr lang="en-US" sz="2800" i="1" dirty="0" smtClean="0">
                <a:latin typeface="ISOCPEUR" panose="020B0604020202020204" pitchFamily="34" charset="0"/>
              </a:rPr>
              <a:t>0</a:t>
            </a:r>
            <a:r>
              <a:rPr lang="en-US" sz="2800" dirty="0" smtClean="0"/>
              <a:t> </a:t>
            </a:r>
            <a:endParaRPr lang="ru-RU" sz="2800" dirty="0"/>
          </a:p>
        </p:txBody>
      </p:sp>
      <p:sp>
        <p:nvSpPr>
          <p:cNvPr id="14" name="TextBox 13"/>
          <p:cNvSpPr txBox="1"/>
          <p:nvPr/>
        </p:nvSpPr>
        <p:spPr>
          <a:xfrm>
            <a:off x="4582944" y="3445703"/>
            <a:ext cx="816905" cy="584775"/>
          </a:xfrm>
          <a:prstGeom prst="rect">
            <a:avLst/>
          </a:prstGeom>
          <a:noFill/>
        </p:spPr>
        <p:txBody>
          <a:bodyPr wrap="square" rtlCol="0">
            <a:spAutoFit/>
          </a:bodyPr>
          <a:lstStyle/>
          <a:p>
            <a:r>
              <a:rPr lang="en-US" sz="3200" i="1" dirty="0">
                <a:latin typeface="ISOCPEUR" panose="020B0604020202020204" pitchFamily="34" charset="0"/>
              </a:rPr>
              <a:t>H</a:t>
            </a:r>
            <a:r>
              <a:rPr lang="en-US" sz="3200" i="1" dirty="0" smtClean="0">
                <a:latin typeface="ISOCPEUR" panose="020B0604020202020204" pitchFamily="34" charset="0"/>
              </a:rPr>
              <a:t> </a:t>
            </a:r>
            <a:endParaRPr lang="ru-RU" sz="3200" i="1" dirty="0">
              <a:latin typeface="ISOCPEUR" panose="020B0604020202020204" pitchFamily="34" charset="0"/>
            </a:endParaRPr>
          </a:p>
        </p:txBody>
      </p:sp>
      <p:sp>
        <p:nvSpPr>
          <p:cNvPr id="15" name="TextBox 14"/>
          <p:cNvSpPr txBox="1"/>
          <p:nvPr/>
        </p:nvSpPr>
        <p:spPr>
          <a:xfrm>
            <a:off x="4570443" y="2935457"/>
            <a:ext cx="816905" cy="584775"/>
          </a:xfrm>
          <a:prstGeom prst="rect">
            <a:avLst/>
          </a:prstGeom>
          <a:noFill/>
        </p:spPr>
        <p:txBody>
          <a:bodyPr wrap="square" rtlCol="0">
            <a:spAutoFit/>
          </a:bodyPr>
          <a:lstStyle/>
          <a:p>
            <a:r>
              <a:rPr lang="en-US" sz="3200" i="1" dirty="0" smtClean="0">
                <a:latin typeface="ISOCPEUR" panose="020B0604020202020204" pitchFamily="34" charset="0"/>
              </a:rPr>
              <a:t>V </a:t>
            </a:r>
            <a:endParaRPr lang="ru-RU" sz="3200" i="1" dirty="0">
              <a:latin typeface="ISOCPEUR" panose="020B0604020202020204" pitchFamily="34" charset="0"/>
            </a:endParaRPr>
          </a:p>
        </p:txBody>
      </p:sp>
      <p:sp>
        <p:nvSpPr>
          <p:cNvPr id="16" name="TextBox 15"/>
          <p:cNvSpPr txBox="1"/>
          <p:nvPr/>
        </p:nvSpPr>
        <p:spPr>
          <a:xfrm>
            <a:off x="10084152" y="3481668"/>
            <a:ext cx="461437" cy="584775"/>
          </a:xfrm>
          <a:prstGeom prst="rect">
            <a:avLst/>
          </a:prstGeom>
          <a:noFill/>
        </p:spPr>
        <p:txBody>
          <a:bodyPr wrap="square" rtlCol="0">
            <a:spAutoFit/>
          </a:bodyPr>
          <a:lstStyle/>
          <a:p>
            <a:r>
              <a:rPr lang="en-US" sz="3200" i="1" dirty="0" smtClean="0">
                <a:latin typeface="ISOCPEUR" panose="020B0604020202020204" pitchFamily="34" charset="0"/>
              </a:rPr>
              <a:t>b </a:t>
            </a:r>
            <a:endParaRPr lang="ru-RU" sz="3200" i="1" dirty="0">
              <a:latin typeface="ISOCPEUR" panose="020B0604020202020204" pitchFamily="34" charset="0"/>
            </a:endParaRPr>
          </a:p>
        </p:txBody>
      </p:sp>
      <p:cxnSp>
        <p:nvCxnSpPr>
          <p:cNvPr id="17" name="Прямая соединительная линия 16"/>
          <p:cNvCxnSpPr/>
          <p:nvPr/>
        </p:nvCxnSpPr>
        <p:spPr>
          <a:xfrm flipH="1">
            <a:off x="5334015" y="4038183"/>
            <a:ext cx="4451589" cy="1683335"/>
          </a:xfrm>
          <a:prstGeom prst="line">
            <a:avLst/>
          </a:prstGeom>
          <a:ln w="76200">
            <a:solidFill>
              <a:srgbClr val="0070C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584916" y="408767"/>
            <a:ext cx="605081" cy="707886"/>
          </a:xfrm>
          <a:prstGeom prst="rect">
            <a:avLst/>
          </a:prstGeom>
          <a:noFill/>
        </p:spPr>
        <p:txBody>
          <a:bodyPr wrap="square" rtlCol="0">
            <a:spAutoFit/>
          </a:bodyPr>
          <a:lstStyle/>
          <a:p>
            <a:r>
              <a:rPr lang="en-US" sz="4000" i="1" dirty="0">
                <a:latin typeface="ISOCPEUR" panose="020B0604020202020204" pitchFamily="34" charset="0"/>
              </a:rPr>
              <a:t>a</a:t>
            </a:r>
            <a:r>
              <a:rPr lang="en-US" sz="4000" i="1" dirty="0" smtClean="0">
                <a:latin typeface="ISOCPEUR" panose="020B0604020202020204" pitchFamily="34" charset="0"/>
              </a:rPr>
              <a:t>’ </a:t>
            </a:r>
            <a:endParaRPr lang="ru-RU" sz="4000" i="1" dirty="0">
              <a:latin typeface="ISOCPEUR" panose="020B0604020202020204" pitchFamily="34" charset="0"/>
            </a:endParaRPr>
          </a:p>
        </p:txBody>
      </p:sp>
      <p:cxnSp>
        <p:nvCxnSpPr>
          <p:cNvPr id="19" name="Прямая соединительная линия 18"/>
          <p:cNvCxnSpPr/>
          <p:nvPr/>
        </p:nvCxnSpPr>
        <p:spPr>
          <a:xfrm flipH="1" flipV="1">
            <a:off x="5418698" y="5706069"/>
            <a:ext cx="6281390" cy="6051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689929" y="4536449"/>
            <a:ext cx="461437" cy="584775"/>
          </a:xfrm>
          <a:prstGeom prst="rect">
            <a:avLst/>
          </a:prstGeom>
          <a:noFill/>
        </p:spPr>
        <p:txBody>
          <a:bodyPr wrap="square" rtlCol="0">
            <a:spAutoFit/>
          </a:bodyPr>
          <a:lstStyle/>
          <a:p>
            <a:r>
              <a:rPr lang="en-US" sz="3200" i="1" dirty="0">
                <a:latin typeface="ISOCPEUR" panose="020B0604020202020204" pitchFamily="34" charset="0"/>
              </a:rPr>
              <a:t>k</a:t>
            </a:r>
            <a:r>
              <a:rPr lang="en-US" sz="3200" i="1" dirty="0" smtClean="0">
                <a:latin typeface="ISOCPEUR" panose="020B0604020202020204" pitchFamily="34" charset="0"/>
              </a:rPr>
              <a:t> </a:t>
            </a:r>
            <a:endParaRPr lang="ru-RU" sz="3200" i="1" dirty="0">
              <a:latin typeface="ISOCPEUR" panose="020B0604020202020204" pitchFamily="34" charset="0"/>
            </a:endParaRPr>
          </a:p>
        </p:txBody>
      </p:sp>
      <p:sp>
        <p:nvSpPr>
          <p:cNvPr id="21" name="TextBox 20"/>
          <p:cNvSpPr txBox="1"/>
          <p:nvPr/>
        </p:nvSpPr>
        <p:spPr>
          <a:xfrm>
            <a:off x="6805926" y="638518"/>
            <a:ext cx="629101" cy="584775"/>
          </a:xfrm>
          <a:prstGeom prst="rect">
            <a:avLst/>
          </a:prstGeom>
          <a:noFill/>
        </p:spPr>
        <p:txBody>
          <a:bodyPr wrap="square" rtlCol="0">
            <a:spAutoFit/>
          </a:bodyPr>
          <a:lstStyle/>
          <a:p>
            <a:r>
              <a:rPr lang="en-US" sz="3200" i="1" dirty="0">
                <a:latin typeface="ISOCPEUR" panose="020B0604020202020204" pitchFamily="34" charset="0"/>
              </a:rPr>
              <a:t>k</a:t>
            </a:r>
            <a:r>
              <a:rPr lang="en-US" sz="3200" i="1" dirty="0" smtClean="0">
                <a:latin typeface="ISOCPEUR" panose="020B0604020202020204" pitchFamily="34" charset="0"/>
              </a:rPr>
              <a:t>’ </a:t>
            </a:r>
            <a:endParaRPr lang="ru-RU" sz="3200" i="1" dirty="0">
              <a:latin typeface="ISOCPEUR" panose="020B0604020202020204" pitchFamily="34" charset="0"/>
            </a:endParaRPr>
          </a:p>
        </p:txBody>
      </p:sp>
      <p:cxnSp>
        <p:nvCxnSpPr>
          <p:cNvPr id="22" name="Прямая соединительная линия 21"/>
          <p:cNvCxnSpPr/>
          <p:nvPr/>
        </p:nvCxnSpPr>
        <p:spPr>
          <a:xfrm>
            <a:off x="9769958" y="4092027"/>
            <a:ext cx="1878147" cy="220870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flipH="1">
            <a:off x="9749028" y="2417428"/>
            <a:ext cx="0" cy="1656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a:xfrm>
            <a:off x="5334015" y="408767"/>
            <a:ext cx="0" cy="5292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a:endCxn id="38" idx="0"/>
          </p:cNvCxnSpPr>
          <p:nvPr/>
        </p:nvCxnSpPr>
        <p:spPr>
          <a:xfrm flipH="1">
            <a:off x="7057835" y="1293607"/>
            <a:ext cx="36000" cy="36889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a:stCxn id="31" idx="1"/>
          </p:cNvCxnSpPr>
          <p:nvPr/>
        </p:nvCxnSpPr>
        <p:spPr>
          <a:xfrm flipH="1" flipV="1">
            <a:off x="7105538" y="5089592"/>
            <a:ext cx="643864" cy="7899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Овал 26"/>
          <p:cNvSpPr/>
          <p:nvPr/>
        </p:nvSpPr>
        <p:spPr>
          <a:xfrm>
            <a:off x="6388444" y="5752369"/>
            <a:ext cx="108000" cy="108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Овал 27"/>
          <p:cNvSpPr/>
          <p:nvPr/>
        </p:nvSpPr>
        <p:spPr>
          <a:xfrm>
            <a:off x="11571848" y="6216544"/>
            <a:ext cx="108000" cy="108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Овал 28"/>
          <p:cNvSpPr/>
          <p:nvPr/>
        </p:nvSpPr>
        <p:spPr>
          <a:xfrm>
            <a:off x="10258425" y="6084972"/>
            <a:ext cx="108000" cy="108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Овал 29"/>
          <p:cNvSpPr/>
          <p:nvPr/>
        </p:nvSpPr>
        <p:spPr>
          <a:xfrm>
            <a:off x="8971941" y="5984549"/>
            <a:ext cx="108000" cy="108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Овал 30"/>
          <p:cNvSpPr/>
          <p:nvPr/>
        </p:nvSpPr>
        <p:spPr>
          <a:xfrm>
            <a:off x="7733586" y="5863698"/>
            <a:ext cx="108000" cy="108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TextBox 31"/>
          <p:cNvSpPr txBox="1"/>
          <p:nvPr/>
        </p:nvSpPr>
        <p:spPr>
          <a:xfrm>
            <a:off x="6274320" y="5862726"/>
            <a:ext cx="461437" cy="584775"/>
          </a:xfrm>
          <a:prstGeom prst="rect">
            <a:avLst/>
          </a:prstGeom>
          <a:noFill/>
        </p:spPr>
        <p:txBody>
          <a:bodyPr wrap="square" rtlCol="0">
            <a:spAutoFit/>
          </a:bodyPr>
          <a:lstStyle/>
          <a:p>
            <a:r>
              <a:rPr lang="uz-Cyrl-UZ" sz="3200" i="1" dirty="0" smtClean="0">
                <a:latin typeface="ISOCPEUR" panose="020B0604020202020204" pitchFamily="34" charset="0"/>
              </a:rPr>
              <a:t>1</a:t>
            </a:r>
            <a:r>
              <a:rPr lang="en-US" sz="3200" i="1" dirty="0" smtClean="0">
                <a:latin typeface="ISOCPEUR" panose="020B0604020202020204" pitchFamily="34" charset="0"/>
              </a:rPr>
              <a:t> </a:t>
            </a:r>
            <a:endParaRPr lang="ru-RU" sz="3200" i="1" dirty="0">
              <a:latin typeface="ISOCPEUR" panose="020B0604020202020204" pitchFamily="34" charset="0"/>
            </a:endParaRPr>
          </a:p>
        </p:txBody>
      </p:sp>
      <p:sp>
        <p:nvSpPr>
          <p:cNvPr id="33" name="TextBox 32"/>
          <p:cNvSpPr txBox="1"/>
          <p:nvPr/>
        </p:nvSpPr>
        <p:spPr>
          <a:xfrm>
            <a:off x="7633199" y="5984549"/>
            <a:ext cx="461437" cy="584775"/>
          </a:xfrm>
          <a:prstGeom prst="rect">
            <a:avLst/>
          </a:prstGeom>
          <a:noFill/>
        </p:spPr>
        <p:txBody>
          <a:bodyPr wrap="square" rtlCol="0">
            <a:spAutoFit/>
          </a:bodyPr>
          <a:lstStyle/>
          <a:p>
            <a:r>
              <a:rPr lang="uz-Cyrl-UZ" sz="3200" i="1" dirty="0">
                <a:latin typeface="ISOCPEUR" panose="020B0604020202020204" pitchFamily="34" charset="0"/>
              </a:rPr>
              <a:t>2</a:t>
            </a:r>
            <a:r>
              <a:rPr lang="en-US" sz="3200" i="1" dirty="0" smtClean="0">
                <a:latin typeface="ISOCPEUR" panose="020B0604020202020204" pitchFamily="34" charset="0"/>
              </a:rPr>
              <a:t> </a:t>
            </a:r>
            <a:endParaRPr lang="ru-RU" sz="3200" i="1" dirty="0">
              <a:latin typeface="ISOCPEUR" panose="020B0604020202020204" pitchFamily="34" charset="0"/>
            </a:endParaRPr>
          </a:p>
        </p:txBody>
      </p:sp>
      <p:sp>
        <p:nvSpPr>
          <p:cNvPr id="34" name="TextBox 33"/>
          <p:cNvSpPr txBox="1"/>
          <p:nvPr/>
        </p:nvSpPr>
        <p:spPr>
          <a:xfrm>
            <a:off x="10086508" y="6196035"/>
            <a:ext cx="461437" cy="584775"/>
          </a:xfrm>
          <a:prstGeom prst="rect">
            <a:avLst/>
          </a:prstGeom>
          <a:noFill/>
        </p:spPr>
        <p:txBody>
          <a:bodyPr wrap="square" rtlCol="0">
            <a:spAutoFit/>
          </a:bodyPr>
          <a:lstStyle/>
          <a:p>
            <a:r>
              <a:rPr lang="uz-Cyrl-UZ" sz="3200" i="1" dirty="0" smtClean="0">
                <a:latin typeface="ISOCPEUR" panose="020B0604020202020204" pitchFamily="34" charset="0"/>
              </a:rPr>
              <a:t>4</a:t>
            </a:r>
            <a:r>
              <a:rPr lang="en-US" sz="3200" i="1" dirty="0" smtClean="0">
                <a:latin typeface="ISOCPEUR" panose="020B0604020202020204" pitchFamily="34" charset="0"/>
              </a:rPr>
              <a:t> </a:t>
            </a:r>
            <a:endParaRPr lang="ru-RU" sz="3200" i="1" dirty="0">
              <a:latin typeface="ISOCPEUR" panose="020B0604020202020204" pitchFamily="34" charset="0"/>
            </a:endParaRPr>
          </a:p>
        </p:txBody>
      </p:sp>
      <p:sp>
        <p:nvSpPr>
          <p:cNvPr id="35" name="TextBox 34"/>
          <p:cNvSpPr txBox="1"/>
          <p:nvPr/>
        </p:nvSpPr>
        <p:spPr>
          <a:xfrm>
            <a:off x="8562412" y="6163796"/>
            <a:ext cx="461437" cy="584775"/>
          </a:xfrm>
          <a:prstGeom prst="rect">
            <a:avLst/>
          </a:prstGeom>
          <a:noFill/>
        </p:spPr>
        <p:txBody>
          <a:bodyPr wrap="square" rtlCol="0">
            <a:spAutoFit/>
          </a:bodyPr>
          <a:lstStyle/>
          <a:p>
            <a:r>
              <a:rPr lang="uz-Cyrl-UZ" sz="3200" i="1" dirty="0" smtClean="0">
                <a:latin typeface="ISOCPEUR" panose="020B0604020202020204" pitchFamily="34" charset="0"/>
              </a:rPr>
              <a:t>3</a:t>
            </a:r>
            <a:r>
              <a:rPr lang="en-US" sz="3200" i="1" dirty="0" smtClean="0">
                <a:latin typeface="ISOCPEUR" panose="020B0604020202020204" pitchFamily="34" charset="0"/>
              </a:rPr>
              <a:t> </a:t>
            </a:r>
            <a:endParaRPr lang="ru-RU" sz="3200" i="1" dirty="0">
              <a:latin typeface="ISOCPEUR" panose="020B0604020202020204" pitchFamily="34" charset="0"/>
            </a:endParaRPr>
          </a:p>
        </p:txBody>
      </p:sp>
      <p:sp>
        <p:nvSpPr>
          <p:cNvPr id="36" name="TextBox 35"/>
          <p:cNvSpPr txBox="1"/>
          <p:nvPr/>
        </p:nvSpPr>
        <p:spPr>
          <a:xfrm>
            <a:off x="11761549" y="6235125"/>
            <a:ext cx="461437" cy="584775"/>
          </a:xfrm>
          <a:prstGeom prst="rect">
            <a:avLst/>
          </a:prstGeom>
          <a:noFill/>
        </p:spPr>
        <p:txBody>
          <a:bodyPr wrap="square" rtlCol="0">
            <a:spAutoFit/>
          </a:bodyPr>
          <a:lstStyle/>
          <a:p>
            <a:r>
              <a:rPr lang="uz-Cyrl-UZ" sz="3200" i="1" dirty="0" smtClean="0">
                <a:latin typeface="ISOCPEUR" panose="020B0604020202020204" pitchFamily="34" charset="0"/>
              </a:rPr>
              <a:t>5</a:t>
            </a:r>
            <a:r>
              <a:rPr lang="en-US" sz="3200" i="1" dirty="0" smtClean="0">
                <a:latin typeface="ISOCPEUR" panose="020B0604020202020204" pitchFamily="34" charset="0"/>
              </a:rPr>
              <a:t> </a:t>
            </a:r>
            <a:endParaRPr lang="ru-RU" sz="3200" i="1" dirty="0">
              <a:latin typeface="ISOCPEUR" panose="020B0604020202020204" pitchFamily="34" charset="0"/>
            </a:endParaRPr>
          </a:p>
        </p:txBody>
      </p:sp>
      <p:sp>
        <p:nvSpPr>
          <p:cNvPr id="37" name="Овал 36"/>
          <p:cNvSpPr/>
          <p:nvPr/>
        </p:nvSpPr>
        <p:spPr>
          <a:xfrm>
            <a:off x="7041935" y="1186416"/>
            <a:ext cx="108000" cy="1080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Овал 37"/>
          <p:cNvSpPr/>
          <p:nvPr/>
        </p:nvSpPr>
        <p:spPr>
          <a:xfrm>
            <a:off x="7003835" y="4982584"/>
            <a:ext cx="108000" cy="108000"/>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Овал 39"/>
          <p:cNvSpPr/>
          <p:nvPr/>
        </p:nvSpPr>
        <p:spPr>
          <a:xfrm>
            <a:off x="5276815" y="423027"/>
            <a:ext cx="108000" cy="10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Овал 40"/>
          <p:cNvSpPr/>
          <p:nvPr/>
        </p:nvSpPr>
        <p:spPr>
          <a:xfrm>
            <a:off x="5272430" y="5618801"/>
            <a:ext cx="108000" cy="108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Овал 41"/>
          <p:cNvSpPr/>
          <p:nvPr/>
        </p:nvSpPr>
        <p:spPr>
          <a:xfrm>
            <a:off x="9695016" y="2324907"/>
            <a:ext cx="108000" cy="108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Овал 42"/>
          <p:cNvSpPr/>
          <p:nvPr/>
        </p:nvSpPr>
        <p:spPr>
          <a:xfrm>
            <a:off x="9688373" y="3977110"/>
            <a:ext cx="108000" cy="108000"/>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44" name="TextBox 43"/>
              <p:cNvSpPr txBox="1"/>
              <p:nvPr/>
            </p:nvSpPr>
            <p:spPr>
              <a:xfrm rot="20970543">
                <a:off x="7125415" y="5089588"/>
                <a:ext cx="44884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ru-RU" sz="3600" b="0" i="1" smtClean="0">
                          <a:latin typeface="Cambria Math" panose="02040503050406030204" pitchFamily="18" charset="0"/>
                          <a:ea typeface="Cambria Math" panose="02040503050406030204" pitchFamily="18" charset="0"/>
                        </a:rPr>
                        <m:t>=</m:t>
                      </m:r>
                    </m:oMath>
                  </m:oMathPara>
                </a14:m>
                <a:endParaRPr lang="ru-RU" sz="3600" dirty="0"/>
              </a:p>
            </p:txBody>
          </p:sp>
        </mc:Choice>
        <mc:Fallback xmlns="">
          <p:sp>
            <p:nvSpPr>
              <p:cNvPr id="44" name="TextBox 43"/>
              <p:cNvSpPr txBox="1">
                <a:spLocks noRot="1" noChangeAspect="1" noMove="1" noResize="1" noEditPoints="1" noAdjustHandles="1" noChangeArrowheads="1" noChangeShapeType="1" noTextEdit="1"/>
              </p:cNvSpPr>
              <p:nvPr/>
            </p:nvSpPr>
            <p:spPr>
              <a:xfrm rot="20970543">
                <a:off x="7125415" y="5089588"/>
                <a:ext cx="448841" cy="553998"/>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rot="20766987">
                <a:off x="10222523" y="4566834"/>
                <a:ext cx="44884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ru-RU" sz="3600" b="0" i="1" smtClean="0">
                          <a:latin typeface="Cambria Math" panose="02040503050406030204" pitchFamily="18" charset="0"/>
                          <a:ea typeface="Cambria Math" panose="02040503050406030204" pitchFamily="18" charset="0"/>
                        </a:rPr>
                        <m:t>=</m:t>
                      </m:r>
                    </m:oMath>
                  </m:oMathPara>
                </a14:m>
                <a:endParaRPr lang="ru-RU" sz="3600" dirty="0"/>
              </a:p>
            </p:txBody>
          </p:sp>
        </mc:Choice>
        <mc:Fallback xmlns="">
          <p:sp>
            <p:nvSpPr>
              <p:cNvPr id="45" name="TextBox 44"/>
              <p:cNvSpPr txBox="1">
                <a:spLocks noRot="1" noChangeAspect="1" noMove="1" noResize="1" noEditPoints="1" noAdjustHandles="1" noChangeArrowheads="1" noChangeShapeType="1" noTextEdit="1"/>
              </p:cNvSpPr>
              <p:nvPr/>
            </p:nvSpPr>
            <p:spPr>
              <a:xfrm rot="20766987">
                <a:off x="10222523" y="4566834"/>
                <a:ext cx="448841" cy="553998"/>
              </a:xfrm>
              <a:prstGeom prst="rect">
                <a:avLst/>
              </a:prstGeom>
              <a:blipFill>
                <a:blip r:embed="rId4"/>
                <a:stretch>
                  <a:fillRect/>
                </a:stretch>
              </a:blipFill>
            </p:spPr>
            <p:txBody>
              <a:bodyPr/>
              <a:lstStyle/>
              <a:p>
                <a:r>
                  <a:rPr lang="ru-RU">
                    <a:noFill/>
                  </a:rPr>
                  <a:t> </a:t>
                </a:r>
              </a:p>
            </p:txBody>
          </p:sp>
        </mc:Fallback>
      </mc:AlternateContent>
      <p:sp>
        <p:nvSpPr>
          <p:cNvPr id="46" name="TextBox 45"/>
          <p:cNvSpPr txBox="1"/>
          <p:nvPr/>
        </p:nvSpPr>
        <p:spPr>
          <a:xfrm>
            <a:off x="10901191" y="2592776"/>
            <a:ext cx="483757" cy="607867"/>
          </a:xfrm>
          <a:prstGeom prst="rect">
            <a:avLst/>
          </a:prstGeom>
          <a:noFill/>
        </p:spPr>
        <p:txBody>
          <a:bodyPr wrap="square" rtlCol="0">
            <a:spAutoFit/>
          </a:bodyPr>
          <a:lstStyle/>
          <a:p>
            <a:r>
              <a:rPr lang="en-US" sz="3200" i="1" dirty="0">
                <a:latin typeface="ISOCPEUR" panose="020B0604020202020204" pitchFamily="34" charset="0"/>
              </a:rPr>
              <a:t>z</a:t>
            </a:r>
            <a:r>
              <a:rPr lang="en-US" sz="3200" i="1" dirty="0" smtClean="0">
                <a:latin typeface="ISOCPEUR" panose="020B0604020202020204" pitchFamily="34" charset="0"/>
              </a:rPr>
              <a:t> </a:t>
            </a:r>
            <a:endParaRPr lang="ru-RU" sz="3200" i="1" dirty="0">
              <a:latin typeface="ISOCPEUR" panose="020B0604020202020204" pitchFamily="34" charset="0"/>
            </a:endParaRPr>
          </a:p>
        </p:txBody>
      </p:sp>
      <p:sp>
        <p:nvSpPr>
          <p:cNvPr id="47" name="TextBox 46"/>
          <p:cNvSpPr txBox="1"/>
          <p:nvPr/>
        </p:nvSpPr>
        <p:spPr>
          <a:xfrm>
            <a:off x="10893664" y="3510579"/>
            <a:ext cx="461437" cy="584775"/>
          </a:xfrm>
          <a:prstGeom prst="rect">
            <a:avLst/>
          </a:prstGeom>
          <a:noFill/>
        </p:spPr>
        <p:txBody>
          <a:bodyPr wrap="square" rtlCol="0">
            <a:spAutoFit/>
          </a:bodyPr>
          <a:lstStyle/>
          <a:p>
            <a:r>
              <a:rPr lang="en-US" sz="3200" i="1" dirty="0">
                <a:latin typeface="ISOCPEUR" panose="020B0604020202020204" pitchFamily="34" charset="0"/>
              </a:rPr>
              <a:t>y</a:t>
            </a:r>
            <a:r>
              <a:rPr lang="en-US" sz="3200" i="1" dirty="0" smtClean="0">
                <a:latin typeface="ISOCPEUR" panose="020B0604020202020204" pitchFamily="34" charset="0"/>
              </a:rPr>
              <a:t> </a:t>
            </a:r>
            <a:endParaRPr lang="ru-RU" sz="3200" i="1" dirty="0">
              <a:latin typeface="ISOCPEUR" panose="020B0604020202020204" pitchFamily="34" charset="0"/>
            </a:endParaRPr>
          </a:p>
        </p:txBody>
      </p:sp>
      <p:sp>
        <p:nvSpPr>
          <p:cNvPr id="48" name="TextBox 47"/>
          <p:cNvSpPr txBox="1"/>
          <p:nvPr/>
        </p:nvSpPr>
        <p:spPr>
          <a:xfrm>
            <a:off x="3966118" y="3132187"/>
            <a:ext cx="461437" cy="584775"/>
          </a:xfrm>
          <a:prstGeom prst="rect">
            <a:avLst/>
          </a:prstGeom>
          <a:noFill/>
        </p:spPr>
        <p:txBody>
          <a:bodyPr wrap="square" rtlCol="0">
            <a:spAutoFit/>
          </a:bodyPr>
          <a:lstStyle/>
          <a:p>
            <a:r>
              <a:rPr lang="en-US" sz="3200" i="1" dirty="0" smtClean="0">
                <a:latin typeface="ISOCPEUR" panose="020B0604020202020204" pitchFamily="34" charset="0"/>
              </a:rPr>
              <a:t>x </a:t>
            </a:r>
            <a:endParaRPr lang="ru-RU" sz="3200" i="1" dirty="0">
              <a:latin typeface="ISOCPEUR" panose="020B0604020202020204" pitchFamily="34" charset="0"/>
            </a:endParaRPr>
          </a:p>
        </p:txBody>
      </p:sp>
    </p:spTree>
    <p:extLst>
      <p:ext uri="{BB962C8B-B14F-4D97-AF65-F5344CB8AC3E}">
        <p14:creationId xmlns:p14="http://schemas.microsoft.com/office/powerpoint/2010/main" val="167130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anim calcmode="lin" valueType="num">
                                      <p:cBhvr>
                                        <p:cTn id="28" dur="1000" fill="hold"/>
                                        <p:tgtEl>
                                          <p:spTgt spid="13"/>
                                        </p:tgtEl>
                                        <p:attrNameLst>
                                          <p:attrName>ppt_x</p:attrName>
                                        </p:attrNameLst>
                                      </p:cBhvr>
                                      <p:tavLst>
                                        <p:tav tm="0">
                                          <p:val>
                                            <p:strVal val="#ppt_x"/>
                                          </p:val>
                                        </p:tav>
                                        <p:tav tm="100000">
                                          <p:val>
                                            <p:strVal val="#ppt_x"/>
                                          </p:val>
                                        </p:tav>
                                      </p:tavLst>
                                    </p:anim>
                                    <p:anim calcmode="lin" valueType="num">
                                      <p:cBhvr>
                                        <p:cTn id="2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barn(inVertical)">
                                      <p:cBhvr>
                                        <p:cTn id="34" dur="500"/>
                                        <p:tgtEl>
                                          <p:spTgt spid="46"/>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barn(inVertical)">
                                      <p:cBhvr>
                                        <p:cTn id="37" dur="500"/>
                                        <p:tgtEl>
                                          <p:spTgt spid="47"/>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barn(inVertical)">
                                      <p:cBhvr>
                                        <p:cTn id="40" dur="500"/>
                                        <p:tgtEl>
                                          <p:spTgt spid="48"/>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arn(inVertical)">
                                      <p:cBhvr>
                                        <p:cTn id="45" dur="500"/>
                                        <p:tgtEl>
                                          <p:spTgt spid="24"/>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barn(inVertical)">
                                      <p:cBhvr>
                                        <p:cTn id="48" dur="500"/>
                                        <p:tgtEl>
                                          <p:spTgt spid="41"/>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barn(inVertical)">
                                      <p:cBhvr>
                                        <p:cTn id="51" dur="500"/>
                                        <p:tgtEl>
                                          <p:spTgt spid="10"/>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barn(inVertical)">
                                      <p:cBhvr>
                                        <p:cTn id="54" dur="500"/>
                                        <p:tgtEl>
                                          <p:spTgt spid="40"/>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arn(inVertical)">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barn(inVertical)">
                                      <p:cBhvr>
                                        <p:cTn id="62" dur="500"/>
                                        <p:tgtEl>
                                          <p:spTgt spid="23"/>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barn(inVertical)">
                                      <p:cBhvr>
                                        <p:cTn id="65" dur="500"/>
                                        <p:tgtEl>
                                          <p:spTgt spid="43"/>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barn(inVertical)">
                                      <p:cBhvr>
                                        <p:cTn id="68" dur="500"/>
                                        <p:tgtEl>
                                          <p:spTgt spid="16"/>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animEffect transition="in" filter="barn(inVertical)">
                                      <p:cBhvr>
                                        <p:cTn id="71" dur="500"/>
                                        <p:tgtEl>
                                          <p:spTgt spid="42"/>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8"/>
                                        </p:tgtEl>
                                        <p:attrNameLst>
                                          <p:attrName>style.visibility</p:attrName>
                                        </p:attrNameLst>
                                      </p:cBhvr>
                                      <p:to>
                                        <p:strVal val="visible"/>
                                      </p:to>
                                    </p:set>
                                    <p:animEffect transition="in" filter="barn(inVertical)">
                                      <p:cBhvr>
                                        <p:cTn id="74" dur="500"/>
                                        <p:tgtEl>
                                          <p:spTgt spid="8"/>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nodeType="click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barn(inVertical)">
                                      <p:cBhvr>
                                        <p:cTn id="79" dur="500"/>
                                        <p:tgtEl>
                                          <p:spTgt spid="17"/>
                                        </p:tgtEl>
                                      </p:cBhvr>
                                    </p:animEffect>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fade">
                                      <p:cBhvr>
                                        <p:cTn id="84" dur="1000"/>
                                        <p:tgtEl>
                                          <p:spTgt spid="9"/>
                                        </p:tgtEl>
                                      </p:cBhvr>
                                    </p:animEffect>
                                    <p:anim calcmode="lin" valueType="num">
                                      <p:cBhvr>
                                        <p:cTn id="85" dur="1000" fill="hold"/>
                                        <p:tgtEl>
                                          <p:spTgt spid="9"/>
                                        </p:tgtEl>
                                        <p:attrNameLst>
                                          <p:attrName>ppt_x</p:attrName>
                                        </p:attrNameLst>
                                      </p:cBhvr>
                                      <p:tavLst>
                                        <p:tav tm="0">
                                          <p:val>
                                            <p:strVal val="#ppt_x"/>
                                          </p:val>
                                        </p:tav>
                                        <p:tav tm="100000">
                                          <p:val>
                                            <p:strVal val="#ppt_x"/>
                                          </p:val>
                                        </p:tav>
                                      </p:tavLst>
                                    </p:anim>
                                    <p:anim calcmode="lin" valueType="num">
                                      <p:cBhvr>
                                        <p:cTn id="8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19"/>
                                        </p:tgtEl>
                                        <p:attrNameLst>
                                          <p:attrName>style.visibility</p:attrName>
                                        </p:attrNameLst>
                                      </p:cBhvr>
                                      <p:to>
                                        <p:strVal val="visible"/>
                                      </p:to>
                                    </p:set>
                                    <p:anim calcmode="lin" valueType="num">
                                      <p:cBhvr additive="base">
                                        <p:cTn id="91" dur="500" fill="hold"/>
                                        <p:tgtEl>
                                          <p:spTgt spid="19"/>
                                        </p:tgtEl>
                                        <p:attrNameLst>
                                          <p:attrName>ppt_x</p:attrName>
                                        </p:attrNameLst>
                                      </p:cBhvr>
                                      <p:tavLst>
                                        <p:tav tm="0">
                                          <p:val>
                                            <p:strVal val="#ppt_x"/>
                                          </p:val>
                                        </p:tav>
                                        <p:tav tm="100000">
                                          <p:val>
                                            <p:strVal val="#ppt_x"/>
                                          </p:val>
                                        </p:tav>
                                      </p:tavLst>
                                    </p:anim>
                                    <p:anim calcmode="lin" valueType="num">
                                      <p:cBhvr additive="base">
                                        <p:cTn id="9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1"/>
                                        </p:tgtEl>
                                        <p:attrNameLst>
                                          <p:attrName>style.visibility</p:attrName>
                                        </p:attrNameLst>
                                      </p:cBhvr>
                                      <p:to>
                                        <p:strVal val="visible"/>
                                      </p:to>
                                    </p:set>
                                    <p:anim calcmode="lin" valueType="num">
                                      <p:cBhvr additive="base">
                                        <p:cTn id="103" dur="500" fill="hold"/>
                                        <p:tgtEl>
                                          <p:spTgt spid="31"/>
                                        </p:tgtEl>
                                        <p:attrNameLst>
                                          <p:attrName>ppt_x</p:attrName>
                                        </p:attrNameLst>
                                      </p:cBhvr>
                                      <p:tavLst>
                                        <p:tav tm="0">
                                          <p:val>
                                            <p:strVal val="#ppt_x"/>
                                          </p:val>
                                        </p:tav>
                                        <p:tav tm="100000">
                                          <p:val>
                                            <p:strVal val="#ppt_x"/>
                                          </p:val>
                                        </p:tav>
                                      </p:tavLst>
                                    </p:anim>
                                    <p:anim calcmode="lin" valueType="num">
                                      <p:cBhvr additive="base">
                                        <p:cTn id="10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0"/>
                                        </p:tgtEl>
                                        <p:attrNameLst>
                                          <p:attrName>style.visibility</p:attrName>
                                        </p:attrNameLst>
                                      </p:cBhvr>
                                      <p:to>
                                        <p:strVal val="visible"/>
                                      </p:to>
                                    </p:set>
                                    <p:anim calcmode="lin" valueType="num">
                                      <p:cBhvr additive="base">
                                        <p:cTn id="109" dur="500" fill="hold"/>
                                        <p:tgtEl>
                                          <p:spTgt spid="30"/>
                                        </p:tgtEl>
                                        <p:attrNameLst>
                                          <p:attrName>ppt_x</p:attrName>
                                        </p:attrNameLst>
                                      </p:cBhvr>
                                      <p:tavLst>
                                        <p:tav tm="0">
                                          <p:val>
                                            <p:strVal val="#ppt_x"/>
                                          </p:val>
                                        </p:tav>
                                        <p:tav tm="100000">
                                          <p:val>
                                            <p:strVal val="#ppt_x"/>
                                          </p:val>
                                        </p:tav>
                                      </p:tavLst>
                                    </p:anim>
                                    <p:anim calcmode="lin" valueType="num">
                                      <p:cBhvr additive="base">
                                        <p:cTn id="11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29"/>
                                        </p:tgtEl>
                                        <p:attrNameLst>
                                          <p:attrName>style.visibility</p:attrName>
                                        </p:attrNameLst>
                                      </p:cBhvr>
                                      <p:to>
                                        <p:strVal val="visible"/>
                                      </p:to>
                                    </p:set>
                                    <p:anim calcmode="lin" valueType="num">
                                      <p:cBhvr additive="base">
                                        <p:cTn id="115" dur="500" fill="hold"/>
                                        <p:tgtEl>
                                          <p:spTgt spid="29"/>
                                        </p:tgtEl>
                                        <p:attrNameLst>
                                          <p:attrName>ppt_x</p:attrName>
                                        </p:attrNameLst>
                                      </p:cBhvr>
                                      <p:tavLst>
                                        <p:tav tm="0">
                                          <p:val>
                                            <p:strVal val="#ppt_x"/>
                                          </p:val>
                                        </p:tav>
                                        <p:tav tm="100000">
                                          <p:val>
                                            <p:strVal val="#ppt_x"/>
                                          </p:val>
                                        </p:tav>
                                      </p:tavLst>
                                    </p:anim>
                                    <p:anim calcmode="lin" valueType="num">
                                      <p:cBhvr additive="base">
                                        <p:cTn id="1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28"/>
                                        </p:tgtEl>
                                        <p:attrNameLst>
                                          <p:attrName>style.visibility</p:attrName>
                                        </p:attrNameLst>
                                      </p:cBhvr>
                                      <p:to>
                                        <p:strVal val="visible"/>
                                      </p:to>
                                    </p:set>
                                    <p:anim calcmode="lin" valueType="num">
                                      <p:cBhvr additive="base">
                                        <p:cTn id="121" dur="500" fill="hold"/>
                                        <p:tgtEl>
                                          <p:spTgt spid="28"/>
                                        </p:tgtEl>
                                        <p:attrNameLst>
                                          <p:attrName>ppt_x</p:attrName>
                                        </p:attrNameLst>
                                      </p:cBhvr>
                                      <p:tavLst>
                                        <p:tav tm="0">
                                          <p:val>
                                            <p:strVal val="#ppt_x"/>
                                          </p:val>
                                        </p:tav>
                                        <p:tav tm="100000">
                                          <p:val>
                                            <p:strVal val="#ppt_x"/>
                                          </p:val>
                                        </p:tav>
                                      </p:tavLst>
                                    </p:anim>
                                    <p:anim calcmode="lin" valueType="num">
                                      <p:cBhvr additive="base">
                                        <p:cTn id="12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32"/>
                                        </p:tgtEl>
                                        <p:attrNameLst>
                                          <p:attrName>style.visibility</p:attrName>
                                        </p:attrNameLst>
                                      </p:cBhvr>
                                      <p:to>
                                        <p:strVal val="visible"/>
                                      </p:to>
                                    </p:set>
                                    <p:anim calcmode="lin" valueType="num">
                                      <p:cBhvr additive="base">
                                        <p:cTn id="127" dur="500" fill="hold"/>
                                        <p:tgtEl>
                                          <p:spTgt spid="32"/>
                                        </p:tgtEl>
                                        <p:attrNameLst>
                                          <p:attrName>ppt_x</p:attrName>
                                        </p:attrNameLst>
                                      </p:cBhvr>
                                      <p:tavLst>
                                        <p:tav tm="0">
                                          <p:val>
                                            <p:strVal val="#ppt_x"/>
                                          </p:val>
                                        </p:tav>
                                        <p:tav tm="100000">
                                          <p:val>
                                            <p:strVal val="#ppt_x"/>
                                          </p:val>
                                        </p:tav>
                                      </p:tavLst>
                                    </p:anim>
                                    <p:anim calcmode="lin" valueType="num">
                                      <p:cBhvr additive="base">
                                        <p:cTn id="128" dur="500" fill="hold"/>
                                        <p:tgtEl>
                                          <p:spTgt spid="32"/>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33"/>
                                        </p:tgtEl>
                                        <p:attrNameLst>
                                          <p:attrName>style.visibility</p:attrName>
                                        </p:attrNameLst>
                                      </p:cBhvr>
                                      <p:to>
                                        <p:strVal val="visible"/>
                                      </p:to>
                                    </p:set>
                                    <p:anim calcmode="lin" valueType="num">
                                      <p:cBhvr additive="base">
                                        <p:cTn id="131" dur="500" fill="hold"/>
                                        <p:tgtEl>
                                          <p:spTgt spid="33"/>
                                        </p:tgtEl>
                                        <p:attrNameLst>
                                          <p:attrName>ppt_x</p:attrName>
                                        </p:attrNameLst>
                                      </p:cBhvr>
                                      <p:tavLst>
                                        <p:tav tm="0">
                                          <p:val>
                                            <p:strVal val="#ppt_x"/>
                                          </p:val>
                                        </p:tav>
                                        <p:tav tm="100000">
                                          <p:val>
                                            <p:strVal val="#ppt_x"/>
                                          </p:val>
                                        </p:tav>
                                      </p:tavLst>
                                    </p:anim>
                                    <p:anim calcmode="lin" valueType="num">
                                      <p:cBhvr additive="base">
                                        <p:cTn id="132" dur="500" fill="hold"/>
                                        <p:tgtEl>
                                          <p:spTgt spid="33"/>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35"/>
                                        </p:tgtEl>
                                        <p:attrNameLst>
                                          <p:attrName>style.visibility</p:attrName>
                                        </p:attrNameLst>
                                      </p:cBhvr>
                                      <p:to>
                                        <p:strVal val="visible"/>
                                      </p:to>
                                    </p:set>
                                    <p:anim calcmode="lin" valueType="num">
                                      <p:cBhvr additive="base">
                                        <p:cTn id="135" dur="500" fill="hold"/>
                                        <p:tgtEl>
                                          <p:spTgt spid="35"/>
                                        </p:tgtEl>
                                        <p:attrNameLst>
                                          <p:attrName>ppt_x</p:attrName>
                                        </p:attrNameLst>
                                      </p:cBhvr>
                                      <p:tavLst>
                                        <p:tav tm="0">
                                          <p:val>
                                            <p:strVal val="#ppt_x"/>
                                          </p:val>
                                        </p:tav>
                                        <p:tav tm="100000">
                                          <p:val>
                                            <p:strVal val="#ppt_x"/>
                                          </p:val>
                                        </p:tav>
                                      </p:tavLst>
                                    </p:anim>
                                    <p:anim calcmode="lin" valueType="num">
                                      <p:cBhvr additive="base">
                                        <p:cTn id="136" dur="500" fill="hold"/>
                                        <p:tgtEl>
                                          <p:spTgt spid="35"/>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34"/>
                                        </p:tgtEl>
                                        <p:attrNameLst>
                                          <p:attrName>style.visibility</p:attrName>
                                        </p:attrNameLst>
                                      </p:cBhvr>
                                      <p:to>
                                        <p:strVal val="visible"/>
                                      </p:to>
                                    </p:set>
                                    <p:anim calcmode="lin" valueType="num">
                                      <p:cBhvr additive="base">
                                        <p:cTn id="139" dur="500" fill="hold"/>
                                        <p:tgtEl>
                                          <p:spTgt spid="34"/>
                                        </p:tgtEl>
                                        <p:attrNameLst>
                                          <p:attrName>ppt_x</p:attrName>
                                        </p:attrNameLst>
                                      </p:cBhvr>
                                      <p:tavLst>
                                        <p:tav tm="0">
                                          <p:val>
                                            <p:strVal val="#ppt_x"/>
                                          </p:val>
                                        </p:tav>
                                        <p:tav tm="100000">
                                          <p:val>
                                            <p:strVal val="#ppt_x"/>
                                          </p:val>
                                        </p:tav>
                                      </p:tavLst>
                                    </p:anim>
                                    <p:anim calcmode="lin" valueType="num">
                                      <p:cBhvr additive="base">
                                        <p:cTn id="140" dur="500" fill="hold"/>
                                        <p:tgtEl>
                                          <p:spTgt spid="34"/>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36"/>
                                        </p:tgtEl>
                                        <p:attrNameLst>
                                          <p:attrName>style.visibility</p:attrName>
                                        </p:attrNameLst>
                                      </p:cBhvr>
                                      <p:to>
                                        <p:strVal val="visible"/>
                                      </p:to>
                                    </p:set>
                                    <p:anim calcmode="lin" valueType="num">
                                      <p:cBhvr additive="base">
                                        <p:cTn id="143" dur="500" fill="hold"/>
                                        <p:tgtEl>
                                          <p:spTgt spid="36"/>
                                        </p:tgtEl>
                                        <p:attrNameLst>
                                          <p:attrName>ppt_x</p:attrName>
                                        </p:attrNameLst>
                                      </p:cBhvr>
                                      <p:tavLst>
                                        <p:tav tm="0">
                                          <p:val>
                                            <p:strVal val="#ppt_x"/>
                                          </p:val>
                                        </p:tav>
                                        <p:tav tm="100000">
                                          <p:val>
                                            <p:strVal val="#ppt_x"/>
                                          </p:val>
                                        </p:tav>
                                      </p:tavLst>
                                    </p:anim>
                                    <p:anim calcmode="lin" valueType="num">
                                      <p:cBhvr additive="base">
                                        <p:cTn id="14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nodeType="clickEffect">
                                  <p:stCondLst>
                                    <p:cond delay="0"/>
                                  </p:stCondLst>
                                  <p:childTnLst>
                                    <p:set>
                                      <p:cBhvr>
                                        <p:cTn id="148" dur="1" fill="hold">
                                          <p:stCondLst>
                                            <p:cond delay="0"/>
                                          </p:stCondLst>
                                        </p:cTn>
                                        <p:tgtEl>
                                          <p:spTgt spid="22"/>
                                        </p:tgtEl>
                                        <p:attrNameLst>
                                          <p:attrName>style.visibility</p:attrName>
                                        </p:attrNameLst>
                                      </p:cBhvr>
                                      <p:to>
                                        <p:strVal val="visible"/>
                                      </p:to>
                                    </p:set>
                                    <p:anim calcmode="lin" valueType="num">
                                      <p:cBhvr additive="base">
                                        <p:cTn id="149" dur="500" fill="hold"/>
                                        <p:tgtEl>
                                          <p:spTgt spid="22"/>
                                        </p:tgtEl>
                                        <p:attrNameLst>
                                          <p:attrName>ppt_x</p:attrName>
                                        </p:attrNameLst>
                                      </p:cBhvr>
                                      <p:tavLst>
                                        <p:tav tm="0">
                                          <p:val>
                                            <p:strVal val="#ppt_x"/>
                                          </p:val>
                                        </p:tav>
                                        <p:tav tm="100000">
                                          <p:val>
                                            <p:strVal val="#ppt_x"/>
                                          </p:val>
                                        </p:tav>
                                      </p:tavLst>
                                    </p:anim>
                                    <p:anim calcmode="lin" valueType="num">
                                      <p:cBhvr additive="base">
                                        <p:cTn id="15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4" fill="hold" nodeType="clickEffect">
                                  <p:stCondLst>
                                    <p:cond delay="0"/>
                                  </p:stCondLst>
                                  <p:childTnLst>
                                    <p:set>
                                      <p:cBhvr>
                                        <p:cTn id="154" dur="1" fill="hold">
                                          <p:stCondLst>
                                            <p:cond delay="0"/>
                                          </p:stCondLst>
                                        </p:cTn>
                                        <p:tgtEl>
                                          <p:spTgt spid="26"/>
                                        </p:tgtEl>
                                        <p:attrNameLst>
                                          <p:attrName>style.visibility</p:attrName>
                                        </p:attrNameLst>
                                      </p:cBhvr>
                                      <p:to>
                                        <p:strVal val="visible"/>
                                      </p:to>
                                    </p:set>
                                    <p:anim calcmode="lin" valueType="num">
                                      <p:cBhvr additive="base">
                                        <p:cTn id="155" dur="500" fill="hold"/>
                                        <p:tgtEl>
                                          <p:spTgt spid="26"/>
                                        </p:tgtEl>
                                        <p:attrNameLst>
                                          <p:attrName>ppt_x</p:attrName>
                                        </p:attrNameLst>
                                      </p:cBhvr>
                                      <p:tavLst>
                                        <p:tav tm="0">
                                          <p:val>
                                            <p:strVal val="#ppt_x"/>
                                          </p:val>
                                        </p:tav>
                                        <p:tav tm="100000">
                                          <p:val>
                                            <p:strVal val="#ppt_x"/>
                                          </p:val>
                                        </p:tav>
                                      </p:tavLst>
                                    </p:anim>
                                    <p:anim calcmode="lin" valueType="num">
                                      <p:cBhvr additive="base">
                                        <p:cTn id="15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grpId="0" nodeType="clickEffect">
                                  <p:stCondLst>
                                    <p:cond delay="0"/>
                                  </p:stCondLst>
                                  <p:childTnLst>
                                    <p:set>
                                      <p:cBhvr>
                                        <p:cTn id="160" dur="1" fill="hold">
                                          <p:stCondLst>
                                            <p:cond delay="0"/>
                                          </p:stCondLst>
                                        </p:cTn>
                                        <p:tgtEl>
                                          <p:spTgt spid="45"/>
                                        </p:tgtEl>
                                        <p:attrNameLst>
                                          <p:attrName>style.visibility</p:attrName>
                                        </p:attrNameLst>
                                      </p:cBhvr>
                                      <p:to>
                                        <p:strVal val="visible"/>
                                      </p:to>
                                    </p:set>
                                    <p:anim calcmode="lin" valueType="num">
                                      <p:cBhvr additive="base">
                                        <p:cTn id="161" dur="500" fill="hold"/>
                                        <p:tgtEl>
                                          <p:spTgt spid="45"/>
                                        </p:tgtEl>
                                        <p:attrNameLst>
                                          <p:attrName>ppt_x</p:attrName>
                                        </p:attrNameLst>
                                      </p:cBhvr>
                                      <p:tavLst>
                                        <p:tav tm="0">
                                          <p:val>
                                            <p:strVal val="#ppt_x"/>
                                          </p:val>
                                        </p:tav>
                                        <p:tav tm="100000">
                                          <p:val>
                                            <p:strVal val="#ppt_x"/>
                                          </p:val>
                                        </p:tav>
                                      </p:tavLst>
                                    </p:anim>
                                    <p:anim calcmode="lin" valueType="num">
                                      <p:cBhvr additive="base">
                                        <p:cTn id="162" dur="500" fill="hold"/>
                                        <p:tgtEl>
                                          <p:spTgt spid="45"/>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44"/>
                                        </p:tgtEl>
                                        <p:attrNameLst>
                                          <p:attrName>style.visibility</p:attrName>
                                        </p:attrNameLst>
                                      </p:cBhvr>
                                      <p:to>
                                        <p:strVal val="visible"/>
                                      </p:to>
                                    </p:set>
                                    <p:anim calcmode="lin" valueType="num">
                                      <p:cBhvr additive="base">
                                        <p:cTn id="165" dur="500" fill="hold"/>
                                        <p:tgtEl>
                                          <p:spTgt spid="44"/>
                                        </p:tgtEl>
                                        <p:attrNameLst>
                                          <p:attrName>ppt_x</p:attrName>
                                        </p:attrNameLst>
                                      </p:cBhvr>
                                      <p:tavLst>
                                        <p:tav tm="0">
                                          <p:val>
                                            <p:strVal val="#ppt_x"/>
                                          </p:val>
                                        </p:tav>
                                        <p:tav tm="100000">
                                          <p:val>
                                            <p:strVal val="#ppt_x"/>
                                          </p:val>
                                        </p:tav>
                                      </p:tavLst>
                                    </p:anim>
                                    <p:anim calcmode="lin" valueType="num">
                                      <p:cBhvr additive="base">
                                        <p:cTn id="16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16" presetClass="entr" presetSubtype="21" fill="hold" grpId="0" nodeType="clickEffect">
                                  <p:stCondLst>
                                    <p:cond delay="0"/>
                                  </p:stCondLst>
                                  <p:childTnLst>
                                    <p:set>
                                      <p:cBhvr>
                                        <p:cTn id="170" dur="1" fill="hold">
                                          <p:stCondLst>
                                            <p:cond delay="0"/>
                                          </p:stCondLst>
                                        </p:cTn>
                                        <p:tgtEl>
                                          <p:spTgt spid="38"/>
                                        </p:tgtEl>
                                        <p:attrNameLst>
                                          <p:attrName>style.visibility</p:attrName>
                                        </p:attrNameLst>
                                      </p:cBhvr>
                                      <p:to>
                                        <p:strVal val="visible"/>
                                      </p:to>
                                    </p:set>
                                    <p:animEffect transition="in" filter="barn(inVertical)">
                                      <p:cBhvr>
                                        <p:cTn id="171" dur="500"/>
                                        <p:tgtEl>
                                          <p:spTgt spid="38"/>
                                        </p:tgtEl>
                                      </p:cBhvr>
                                    </p:animEffect>
                                  </p:childTnLst>
                                </p:cTn>
                              </p:par>
                              <p:par>
                                <p:cTn id="172" presetID="16" presetClass="entr" presetSubtype="21" fill="hold" grpId="0" nodeType="withEffect">
                                  <p:stCondLst>
                                    <p:cond delay="0"/>
                                  </p:stCondLst>
                                  <p:childTnLst>
                                    <p:set>
                                      <p:cBhvr>
                                        <p:cTn id="173" dur="1" fill="hold">
                                          <p:stCondLst>
                                            <p:cond delay="0"/>
                                          </p:stCondLst>
                                        </p:cTn>
                                        <p:tgtEl>
                                          <p:spTgt spid="20"/>
                                        </p:tgtEl>
                                        <p:attrNameLst>
                                          <p:attrName>style.visibility</p:attrName>
                                        </p:attrNameLst>
                                      </p:cBhvr>
                                      <p:to>
                                        <p:strVal val="visible"/>
                                      </p:to>
                                    </p:set>
                                    <p:animEffect transition="in" filter="barn(inVertical)">
                                      <p:cBhvr>
                                        <p:cTn id="174" dur="500"/>
                                        <p:tgtEl>
                                          <p:spTgt spid="20"/>
                                        </p:tgtEl>
                                      </p:cBhvr>
                                    </p:animEffect>
                                  </p:childTnLst>
                                </p:cTn>
                              </p:par>
                            </p:childTnLst>
                          </p:cTn>
                        </p:par>
                      </p:childTnLst>
                    </p:cTn>
                  </p:par>
                  <p:par>
                    <p:cTn id="175" fill="hold">
                      <p:stCondLst>
                        <p:cond delay="indefinite"/>
                      </p:stCondLst>
                      <p:childTnLst>
                        <p:par>
                          <p:cTn id="176" fill="hold">
                            <p:stCondLst>
                              <p:cond delay="0"/>
                            </p:stCondLst>
                            <p:childTnLst>
                              <p:par>
                                <p:cTn id="177" presetID="2" presetClass="entr" presetSubtype="4" fill="hold" nodeType="clickEffect">
                                  <p:stCondLst>
                                    <p:cond delay="0"/>
                                  </p:stCondLst>
                                  <p:childTnLst>
                                    <p:set>
                                      <p:cBhvr>
                                        <p:cTn id="178" dur="1" fill="hold">
                                          <p:stCondLst>
                                            <p:cond delay="0"/>
                                          </p:stCondLst>
                                        </p:cTn>
                                        <p:tgtEl>
                                          <p:spTgt spid="25"/>
                                        </p:tgtEl>
                                        <p:attrNameLst>
                                          <p:attrName>style.visibility</p:attrName>
                                        </p:attrNameLst>
                                      </p:cBhvr>
                                      <p:to>
                                        <p:strVal val="visible"/>
                                      </p:to>
                                    </p:set>
                                    <p:anim calcmode="lin" valueType="num">
                                      <p:cBhvr additive="base">
                                        <p:cTn id="179" dur="500" fill="hold"/>
                                        <p:tgtEl>
                                          <p:spTgt spid="25"/>
                                        </p:tgtEl>
                                        <p:attrNameLst>
                                          <p:attrName>ppt_x</p:attrName>
                                        </p:attrNameLst>
                                      </p:cBhvr>
                                      <p:tavLst>
                                        <p:tav tm="0">
                                          <p:val>
                                            <p:strVal val="#ppt_x"/>
                                          </p:val>
                                        </p:tav>
                                        <p:tav tm="100000">
                                          <p:val>
                                            <p:strVal val="#ppt_x"/>
                                          </p:val>
                                        </p:tav>
                                      </p:tavLst>
                                    </p:anim>
                                    <p:anim calcmode="lin" valueType="num">
                                      <p:cBhvr additive="base">
                                        <p:cTn id="180" dur="500" fill="hold"/>
                                        <p:tgtEl>
                                          <p:spTgt spid="25"/>
                                        </p:tgtEl>
                                        <p:attrNameLst>
                                          <p:attrName>ppt_y</p:attrName>
                                        </p:attrNameLst>
                                      </p:cBhvr>
                                      <p:tavLst>
                                        <p:tav tm="0">
                                          <p:val>
                                            <p:strVal val="1+#ppt_h/2"/>
                                          </p:val>
                                        </p:tav>
                                        <p:tav tm="100000">
                                          <p:val>
                                            <p:strVal val="#ppt_y"/>
                                          </p:val>
                                        </p:tav>
                                      </p:tavLst>
                                    </p:anim>
                                  </p:childTnLst>
                                </p:cTn>
                              </p:par>
                              <p:par>
                                <p:cTn id="181" presetID="2" presetClass="entr" presetSubtype="4" fill="hold" grpId="0" nodeType="withEffect">
                                  <p:stCondLst>
                                    <p:cond delay="0"/>
                                  </p:stCondLst>
                                  <p:childTnLst>
                                    <p:set>
                                      <p:cBhvr>
                                        <p:cTn id="182" dur="1" fill="hold">
                                          <p:stCondLst>
                                            <p:cond delay="0"/>
                                          </p:stCondLst>
                                        </p:cTn>
                                        <p:tgtEl>
                                          <p:spTgt spid="21"/>
                                        </p:tgtEl>
                                        <p:attrNameLst>
                                          <p:attrName>style.visibility</p:attrName>
                                        </p:attrNameLst>
                                      </p:cBhvr>
                                      <p:to>
                                        <p:strVal val="visible"/>
                                      </p:to>
                                    </p:set>
                                    <p:anim calcmode="lin" valueType="num">
                                      <p:cBhvr additive="base">
                                        <p:cTn id="183" dur="500" fill="hold"/>
                                        <p:tgtEl>
                                          <p:spTgt spid="21"/>
                                        </p:tgtEl>
                                        <p:attrNameLst>
                                          <p:attrName>ppt_x</p:attrName>
                                        </p:attrNameLst>
                                      </p:cBhvr>
                                      <p:tavLst>
                                        <p:tav tm="0">
                                          <p:val>
                                            <p:strVal val="#ppt_x"/>
                                          </p:val>
                                        </p:tav>
                                        <p:tav tm="100000">
                                          <p:val>
                                            <p:strVal val="#ppt_x"/>
                                          </p:val>
                                        </p:tav>
                                      </p:tavLst>
                                    </p:anim>
                                    <p:anim calcmode="lin" valueType="num">
                                      <p:cBhvr additive="base">
                                        <p:cTn id="18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85" fill="hold">
                      <p:stCondLst>
                        <p:cond delay="indefinite"/>
                      </p:stCondLst>
                      <p:childTnLst>
                        <p:par>
                          <p:cTn id="186" fill="hold">
                            <p:stCondLst>
                              <p:cond delay="0"/>
                            </p:stCondLst>
                            <p:childTnLst>
                              <p:par>
                                <p:cTn id="187" presetID="2" presetClass="entr" presetSubtype="4" fill="hold" grpId="0" nodeType="clickEffect">
                                  <p:stCondLst>
                                    <p:cond delay="0"/>
                                  </p:stCondLst>
                                  <p:childTnLst>
                                    <p:set>
                                      <p:cBhvr>
                                        <p:cTn id="188" dur="1" fill="hold">
                                          <p:stCondLst>
                                            <p:cond delay="0"/>
                                          </p:stCondLst>
                                        </p:cTn>
                                        <p:tgtEl>
                                          <p:spTgt spid="37"/>
                                        </p:tgtEl>
                                        <p:attrNameLst>
                                          <p:attrName>style.visibility</p:attrName>
                                        </p:attrNameLst>
                                      </p:cBhvr>
                                      <p:to>
                                        <p:strVal val="visible"/>
                                      </p:to>
                                    </p:set>
                                    <p:anim calcmode="lin" valueType="num">
                                      <p:cBhvr additive="base">
                                        <p:cTn id="189" dur="500" fill="hold"/>
                                        <p:tgtEl>
                                          <p:spTgt spid="37"/>
                                        </p:tgtEl>
                                        <p:attrNameLst>
                                          <p:attrName>ppt_x</p:attrName>
                                        </p:attrNameLst>
                                      </p:cBhvr>
                                      <p:tavLst>
                                        <p:tav tm="0">
                                          <p:val>
                                            <p:strVal val="#ppt_x"/>
                                          </p:val>
                                        </p:tav>
                                        <p:tav tm="100000">
                                          <p:val>
                                            <p:strVal val="#ppt_x"/>
                                          </p:val>
                                        </p:tav>
                                      </p:tavLst>
                                    </p:anim>
                                    <p:anim calcmode="lin" valueType="num">
                                      <p:cBhvr additive="base">
                                        <p:cTn id="19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3" grpId="0"/>
      <p:bldP spid="14" grpId="0"/>
      <p:bldP spid="15" grpId="0"/>
      <p:bldP spid="16" grpId="0"/>
      <p:bldP spid="18" grpId="0"/>
      <p:bldP spid="20" grpId="0"/>
      <p:bldP spid="21" grpId="0"/>
      <p:bldP spid="27" grpId="0" animBg="1"/>
      <p:bldP spid="28" grpId="0" animBg="1"/>
      <p:bldP spid="29" grpId="0" animBg="1"/>
      <p:bldP spid="30" grpId="0" animBg="1"/>
      <p:bldP spid="31" grpId="0" animBg="1"/>
      <p:bldP spid="32" grpId="0"/>
      <p:bldP spid="33" grpId="0"/>
      <p:bldP spid="34" grpId="0"/>
      <p:bldP spid="35" grpId="0"/>
      <p:bldP spid="36" grpId="0"/>
      <p:bldP spid="37" grpId="0" animBg="1"/>
      <p:bldP spid="38" grpId="0" animBg="1"/>
      <p:bldP spid="40" grpId="0" animBg="1"/>
      <p:bldP spid="41" grpId="0" animBg="1"/>
      <p:bldP spid="42" grpId="0" animBg="1"/>
      <p:bldP spid="43" grpId="0" animBg="1"/>
      <p:bldP spid="44" grpId="0"/>
      <p:bldP spid="45" grpId="0"/>
      <p:bldP spid="46" grpId="0"/>
      <p:bldP spid="47" grpId="0"/>
      <p:bldP spid="4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614171" y="2225431"/>
            <a:ext cx="7240765" cy="2123658"/>
          </a:xfrm>
          <a:prstGeom prst="rect">
            <a:avLst/>
          </a:prstGeom>
        </p:spPr>
        <p:txBody>
          <a:bodyPr wrap="none">
            <a:spAutoFit/>
          </a:bodyPr>
          <a:lstStyle/>
          <a:p>
            <a:pPr algn="ctr"/>
            <a:r>
              <a:rPr lang="en-US" sz="6600" b="1" dirty="0" smtClean="0">
                <a:latin typeface="Times New Roman" panose="02020603050405020304" pitchFamily="18" charset="0"/>
                <a:ea typeface="Times New Roman" panose="02020603050405020304" pitchFamily="18" charset="0"/>
              </a:rPr>
              <a:t>E’TIBORINGIZ </a:t>
            </a:r>
          </a:p>
          <a:p>
            <a:pPr algn="ctr"/>
            <a:r>
              <a:rPr lang="en-US" sz="6600" b="1" dirty="0" smtClean="0">
                <a:latin typeface="Times New Roman" panose="02020603050405020304" pitchFamily="18" charset="0"/>
                <a:ea typeface="Times New Roman" panose="02020603050405020304" pitchFamily="18" charset="0"/>
              </a:rPr>
              <a:t>UCHUN RAXMAT</a:t>
            </a:r>
            <a:endParaRPr lang="ru-RU" sz="6600" dirty="0"/>
          </a:p>
        </p:txBody>
      </p:sp>
    </p:spTree>
    <p:extLst>
      <p:ext uri="{BB962C8B-B14F-4D97-AF65-F5344CB8AC3E}">
        <p14:creationId xmlns:p14="http://schemas.microsoft.com/office/powerpoint/2010/main" val="2450632784"/>
      </p:ext>
    </p:extLst>
  </p:cSld>
  <p:clrMapOvr>
    <a:masterClrMapping/>
  </p:clrMapOvr>
  <p:timing>
    <p:tnLst>
      <p:par>
        <p:cTn id="1" dur="indefinite" restart="never" nodeType="tmRoot"/>
      </p:par>
    </p:tnLst>
  </p:timing>
</p:sld>
</file>

<file path=ppt/theme/theme1.xml><?xml version="1.0" encoding="utf-8"?>
<a:theme xmlns:a="http://schemas.openxmlformats.org/drawingml/2006/main" name="Капля">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Капля</Template>
  <TotalTime>291</TotalTime>
  <Words>424</Words>
  <Application>Microsoft Office PowerPoint</Application>
  <PresentationFormat>Широкоэкранный</PresentationFormat>
  <Paragraphs>165</Paragraphs>
  <Slides>9</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9</vt:i4>
      </vt:variant>
    </vt:vector>
  </HeadingPairs>
  <TitlesOfParts>
    <vt:vector size="16" baseType="lpstr">
      <vt:lpstr>Arial</vt:lpstr>
      <vt:lpstr>Cambria Math</vt:lpstr>
      <vt:lpstr>ISOCPEUR</vt:lpstr>
      <vt:lpstr>Symbol</vt:lpstr>
      <vt:lpstr>Times New Roman</vt:lpstr>
      <vt:lpstr>Tw Cen MT</vt:lpstr>
      <vt:lpstr>Капля</vt:lpstr>
      <vt:lpstr>3- MA’RUZA.  To’g’ri chiziq. To’g’ri chiziqning ortogonal proyeksiyalashdagi invariant xossalari. Kesmaning haqiqiy uzunligi va proyeksiya tekisliklari bilan hosil qilgan burchaklarini aniqlash. To’g’ri chiziq epyuri.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MA’RUZA. To’g’ri chiziq. To’g’ri chiziqning ortogonal proyeksiyalardagi invariant xossalari. Kesmaning xaqiqiy uzunligini va proyeksiyalar tekisliklari bilan xosil qilgan burchaklarini aniqlash. To’g’ri chiziq epyuri. Xususiy vaziyatdagi to’g’ri chiziqlar. To’g’ri chiziqning izlari. Ikki to’g’ri chiziqning o’zaro joylashuvi.        Azimov alisher toxirovich</dc:title>
  <dc:creator>Пользователь Windows</dc:creator>
  <cp:lastModifiedBy>Пользователь Windows</cp:lastModifiedBy>
  <cp:revision>32</cp:revision>
  <dcterms:created xsi:type="dcterms:W3CDTF">2022-06-18T15:17:06Z</dcterms:created>
  <dcterms:modified xsi:type="dcterms:W3CDTF">2022-09-22T06:57:30Z</dcterms:modified>
</cp:coreProperties>
</file>