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4" r:id="rId12"/>
    <p:sldId id="275" r:id="rId13"/>
    <p:sldId id="272" r:id="rId14"/>
    <p:sldId id="277" r:id="rId15"/>
    <p:sldId id="273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F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41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A394-4C43-4E86-A056-0CFD6EBD47D7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540B-131E-491A-8681-AB27C3D81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02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A394-4C43-4E86-A056-0CFD6EBD47D7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540B-131E-491A-8681-AB27C3D81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60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A394-4C43-4E86-A056-0CFD6EBD47D7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540B-131E-491A-8681-AB27C3D81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90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A394-4C43-4E86-A056-0CFD6EBD47D7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540B-131E-491A-8681-AB27C3D81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53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A394-4C43-4E86-A056-0CFD6EBD47D7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540B-131E-491A-8681-AB27C3D81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31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A394-4C43-4E86-A056-0CFD6EBD47D7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540B-131E-491A-8681-AB27C3D81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74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A394-4C43-4E86-A056-0CFD6EBD47D7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540B-131E-491A-8681-AB27C3D81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33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A394-4C43-4E86-A056-0CFD6EBD47D7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540B-131E-491A-8681-AB27C3D81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48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A394-4C43-4E86-A056-0CFD6EBD47D7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540B-131E-491A-8681-AB27C3D81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43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A394-4C43-4E86-A056-0CFD6EBD47D7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540B-131E-491A-8681-AB27C3D81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509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A394-4C43-4E86-A056-0CFD6EBD47D7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540B-131E-491A-8681-AB27C3D81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12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3A394-4C43-4E86-A056-0CFD6EBD47D7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F540B-131E-491A-8681-AB27C3D81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89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10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88214" y="4189603"/>
            <a:ext cx="11797284" cy="12984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8214" y="1587596"/>
            <a:ext cx="11622024" cy="2387600"/>
          </a:xfrm>
        </p:spPr>
        <p:txBody>
          <a:bodyPr>
            <a:noAutofit/>
          </a:bodyPr>
          <a:lstStyle/>
          <a:p>
            <a:pPr algn="just"/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</a:t>
            </a:r>
            <a:r>
              <a:rPr 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ЛЕКЦИЯ.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dirty="0" smtClean="0"/>
              <a:t>    </a:t>
            </a:r>
            <a:r>
              <a:rPr lang="ru-RU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Прямая. Инвариантные свойства прямой в ортогональных проекциях. Определение натуральной величины отрезка прямой и углов наклона к плоскостям проекций.</a:t>
            </a:r>
            <a:br>
              <a:rPr lang="ru-RU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br>
              <a:rPr lang="ru-RU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ru-RU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Прямая</a:t>
            </a:r>
            <a:r>
              <a:rPr lang="ru-RU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1449" y="3760788"/>
            <a:ext cx="11612880" cy="1655762"/>
          </a:xfrm>
        </p:spPr>
        <p:txBody>
          <a:bodyPr>
            <a:noAutofit/>
          </a:bodyPr>
          <a:lstStyle/>
          <a:p>
            <a:pPr algn="just"/>
            <a:r>
              <a:rPr lang="en-US" sz="3600" dirty="0" smtClean="0">
                <a:solidFill>
                  <a:srgbClr val="C00000"/>
                </a:solidFill>
              </a:rPr>
              <a:t>  </a:t>
            </a:r>
          </a:p>
          <a:p>
            <a:pPr algn="just"/>
            <a:r>
              <a:rPr lang="ru-RU" sz="3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Прямая</a:t>
            </a:r>
            <a:r>
              <a:rPr lang="en-US" sz="3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ru-RU" sz="3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кратчайшее расстояние между двумя точками прямой есть отрезок прямой. </a:t>
            </a:r>
            <a:endParaRPr lang="en-US" sz="36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Инвариантные свойства прямой в ортогональных проекциях. </a:t>
            </a:r>
            <a:endParaRPr lang="en-US" sz="36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25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1440" y="111496"/>
            <a:ext cx="1175004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Принадлежность точки прямой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Если точка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принадлежит отрезку прямой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то одноименные проекции этой точки на плоскостях проекции также принадлежат одноименным проекциям отрезка прямой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en-US" sz="3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Т.е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АВ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)k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[a b]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)k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)k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[a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Пример: Определить: какая из данных точек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принадлежит отрезку прямой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(рис.14).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24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97168" y="-17465"/>
            <a:ext cx="12458636" cy="713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i="1">
              <a:solidFill>
                <a:schemeClr val="tx1"/>
              </a:solidFill>
              <a:latin typeface="ISOCPEUR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1644412" y="4317907"/>
            <a:ext cx="4451589" cy="168333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H="1" flipV="1">
            <a:off x="1644412" y="407415"/>
            <a:ext cx="4490061" cy="193073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6075312" y="2338147"/>
            <a:ext cx="0" cy="20282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2509235" y="727472"/>
            <a:ext cx="1" cy="49502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589935" y="3363141"/>
            <a:ext cx="6980904" cy="4652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6636" y="3296805"/>
            <a:ext cx="939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 smtClean="0">
                <a:latin typeface="ISOCPEUR" panose="020B0604020202020204" pitchFamily="34" charset="0"/>
              </a:rPr>
              <a:t>x</a:t>
            </a:r>
            <a:endParaRPr lang="ru-RU" sz="4400" i="1" dirty="0">
              <a:latin typeface="ISOCPEUR" panose="020B0604020202020204" pitchFamily="34" charset="0"/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7188474" y="2976088"/>
            <a:ext cx="0" cy="96824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46536" y="3432525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0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1900" y="3401748"/>
            <a:ext cx="816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H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5821" y="2752738"/>
            <a:ext cx="816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V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V="1">
            <a:off x="1644412" y="397899"/>
            <a:ext cx="0" cy="56033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291364" y="5679786"/>
            <a:ext cx="711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latin typeface="ISOCPEUR" panose="020B0604020202020204" pitchFamily="34" charset="0"/>
              </a:rPr>
              <a:t> c‘</a:t>
            </a:r>
            <a:endParaRPr lang="ru-RU" sz="4000" i="1" dirty="0">
              <a:latin typeface="ISOCPEUR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97171" y="169893"/>
            <a:ext cx="711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latin typeface="ISOCPEUR" panose="020B0604020202020204" pitchFamily="34" charset="0"/>
              </a:rPr>
              <a:t> c</a:t>
            </a:r>
            <a:endParaRPr lang="ru-RU" sz="4000" i="1" dirty="0">
              <a:latin typeface="ISOCPEUR" panose="020B0604020202020204" pitchFamily="34" charset="0"/>
            </a:endParaRPr>
          </a:p>
        </p:txBody>
      </p:sp>
      <p:cxnSp>
        <p:nvCxnSpPr>
          <p:cNvPr id="46" name="Прямая соединительная линия 45"/>
          <p:cNvCxnSpPr/>
          <p:nvPr/>
        </p:nvCxnSpPr>
        <p:spPr>
          <a:xfrm flipH="1">
            <a:off x="3637280" y="1281196"/>
            <a:ext cx="1" cy="219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22343" y="3384615"/>
            <a:ext cx="46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d</a:t>
            </a:r>
            <a:r>
              <a:rPr lang="en-US" sz="4000" i="1" dirty="0" smtClean="0">
                <a:latin typeface="ISOCPEUR" panose="020B0604020202020204" pitchFamily="34" charset="0"/>
              </a:rPr>
              <a:t> </a:t>
            </a:r>
            <a:endParaRPr lang="ru-RU" sz="4000" i="1" dirty="0">
              <a:latin typeface="ISOCPEUR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50087" y="311583"/>
            <a:ext cx="630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latin typeface="ISOCPEUR" panose="020B0604020202020204" pitchFamily="34" charset="0"/>
              </a:rPr>
              <a:t>d’ </a:t>
            </a:r>
            <a:endParaRPr lang="ru-RU" sz="4000" i="1" dirty="0">
              <a:latin typeface="ISOCPEUR" panose="020B0604020202020204" pitchFamily="34" charset="0"/>
            </a:endParaRPr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449928" y="1596108"/>
            <a:ext cx="1" cy="338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520550" y="4867186"/>
            <a:ext cx="46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k</a:t>
            </a:r>
            <a:r>
              <a:rPr lang="en-US" sz="4000" i="1" dirty="0" smtClean="0">
                <a:latin typeface="ISOCPEUR" panose="020B0604020202020204" pitchFamily="34" charset="0"/>
              </a:rPr>
              <a:t> </a:t>
            </a:r>
            <a:endParaRPr lang="ru-RU" sz="4000" i="1" dirty="0">
              <a:latin typeface="ISOCPEUR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97731" y="1011333"/>
            <a:ext cx="629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k</a:t>
            </a:r>
            <a:r>
              <a:rPr lang="en-US" sz="4000" i="1" dirty="0" smtClean="0">
                <a:latin typeface="ISOCPEUR" panose="020B0604020202020204" pitchFamily="34" charset="0"/>
              </a:rPr>
              <a:t>’ </a:t>
            </a:r>
            <a:endParaRPr lang="ru-RU" sz="4000" i="1" dirty="0">
              <a:latin typeface="ISOCPEUR" panose="020B0604020202020204" pitchFamily="34" charset="0"/>
            </a:endParaRPr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 flipH="1">
            <a:off x="5346792" y="3409352"/>
            <a:ext cx="1" cy="12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201455" y="4420253"/>
            <a:ext cx="1631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latin typeface="ISOCPEUR" panose="020B0604020202020204" pitchFamily="34" charset="0"/>
              </a:rPr>
              <a:t>e  </a:t>
            </a:r>
            <a:r>
              <a:rPr lang="en-US" sz="4000" i="1" dirty="0" err="1" smtClean="0">
                <a:latin typeface="ISOCPEUR" panose="020B0604020202020204" pitchFamily="34" charset="0"/>
              </a:rPr>
              <a:t>e</a:t>
            </a:r>
            <a:r>
              <a:rPr lang="en-US" sz="4000" i="1" dirty="0" smtClean="0">
                <a:latin typeface="ISOCPEUR" panose="020B0604020202020204" pitchFamily="34" charset="0"/>
              </a:rPr>
              <a:t>’  </a:t>
            </a:r>
            <a:endParaRPr lang="ru-RU" sz="4000" i="1" dirty="0"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565837" y="4555166"/>
                <a:ext cx="4449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800" dirty="0" smtClean="0"/>
                  <a:t>  </a:t>
                </a:r>
                <a:endParaRPr lang="ru-RU" sz="28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837" y="4555166"/>
                <a:ext cx="44490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Прямоугольник 60"/>
          <p:cNvSpPr/>
          <p:nvPr/>
        </p:nvSpPr>
        <p:spPr>
          <a:xfrm>
            <a:off x="4894940" y="6406290"/>
            <a:ext cx="16754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Рис. 14.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54836" y="1700950"/>
            <a:ext cx="613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b</a:t>
            </a:r>
            <a:r>
              <a:rPr lang="en-US" sz="4000" i="1" dirty="0" smtClean="0">
                <a:latin typeface="ISOCPEUR" panose="020B0604020202020204" pitchFamily="34" charset="0"/>
              </a:rPr>
              <a:t>’ </a:t>
            </a:r>
            <a:endParaRPr lang="ru-RU" sz="4000" i="1" dirty="0">
              <a:latin typeface="ISOCPEUR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32692" y="-4290"/>
            <a:ext cx="605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a</a:t>
            </a:r>
            <a:r>
              <a:rPr lang="en-US" sz="4000" i="1" dirty="0" smtClean="0">
                <a:latin typeface="ISOCPEUR" panose="020B0604020202020204" pitchFamily="34" charset="0"/>
              </a:rPr>
              <a:t>’ </a:t>
            </a:r>
            <a:endParaRPr lang="ru-RU" sz="4000" i="1" dirty="0">
              <a:latin typeface="ISOCPEUR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132150" y="3773858"/>
            <a:ext cx="46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latin typeface="ISOCPEUR" panose="020B0604020202020204" pitchFamily="34" charset="0"/>
              </a:rPr>
              <a:t>b </a:t>
            </a:r>
            <a:endParaRPr lang="ru-RU" sz="4000" i="1" dirty="0">
              <a:latin typeface="ISOCPEUR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92693" y="5743131"/>
            <a:ext cx="46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a</a:t>
            </a:r>
            <a:r>
              <a:rPr lang="en-US" sz="4000" i="1" dirty="0" smtClean="0">
                <a:latin typeface="ISOCPEUR" panose="020B0604020202020204" pitchFamily="34" charset="0"/>
              </a:rPr>
              <a:t> </a:t>
            </a:r>
            <a:endParaRPr lang="ru-RU" sz="4000" i="1" dirty="0">
              <a:latin typeface="ISOCPEUR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615888" y="301529"/>
            <a:ext cx="22929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(( 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) С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АВ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) D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АВ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АВ</a:t>
            </a:r>
            <a:endParaRPr lang="ru-RU" sz="2400" dirty="0"/>
          </a:p>
        </p:txBody>
      </p:sp>
      <p:sp>
        <p:nvSpPr>
          <p:cNvPr id="11" name="Овал 10"/>
          <p:cNvSpPr/>
          <p:nvPr/>
        </p:nvSpPr>
        <p:spPr>
          <a:xfrm>
            <a:off x="1510805" y="5881074"/>
            <a:ext cx="216000" cy="21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1536411" y="262232"/>
            <a:ext cx="216000" cy="21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5967312" y="2204244"/>
            <a:ext cx="216000" cy="21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5947969" y="4213063"/>
            <a:ext cx="216000" cy="21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2419235" y="5553409"/>
            <a:ext cx="180000" cy="180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2392500" y="671068"/>
            <a:ext cx="180000" cy="180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3560087" y="1159461"/>
            <a:ext cx="180000" cy="180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3552219" y="3311748"/>
            <a:ext cx="180000" cy="180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4390680" y="4816692"/>
            <a:ext cx="180000" cy="180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4390680" y="1532529"/>
            <a:ext cx="180000" cy="180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5273048" y="3304692"/>
            <a:ext cx="180000" cy="180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/>
          <p:cNvSpPr/>
          <p:nvPr/>
        </p:nvSpPr>
        <p:spPr>
          <a:xfrm>
            <a:off x="5246889" y="4491556"/>
            <a:ext cx="180000" cy="180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64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9" grpId="0"/>
      <p:bldP spid="40" grpId="0"/>
      <p:bldP spid="49" grpId="0"/>
      <p:bldP spid="50" grpId="0"/>
      <p:bldP spid="52" grpId="0"/>
      <p:bldP spid="53" grpId="0"/>
      <p:bldP spid="58" grpId="0"/>
      <p:bldP spid="56" grpId="0"/>
      <p:bldP spid="57" grpId="0"/>
      <p:bldP spid="62" grpId="0"/>
      <p:bldP spid="63" grpId="0"/>
      <p:bldP spid="11" grpId="0" animBg="1"/>
      <p:bldP spid="13" grpId="0" animBg="1"/>
      <p:bldP spid="20" grpId="0" animBg="1"/>
      <p:bldP spid="21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4465" y="245495"/>
            <a:ext cx="117790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Деление отрезка в заданном отношении</a:t>
            </a:r>
          </a:p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отрезке прямой [AB] определить точку К, делящую его в отношении 2/3. (рис15).</a:t>
            </a:r>
            <a:endParaRPr lang="ru-RU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5448" y="2673350"/>
            <a:ext cx="120365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решается на основании теоремы древнегреческого ученого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Фалеса: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Теорема</a:t>
            </a:r>
            <a:r>
              <a:rPr lang="ru-RU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параллельные прямые, пересекающие стороны угла, отсекают на одной его стороне равные отрезки, то они отсекают равные отрезки и на другой его стороне. </a:t>
            </a:r>
          </a:p>
        </p:txBody>
      </p:sp>
    </p:spTree>
    <p:extLst>
      <p:ext uri="{BB962C8B-B14F-4D97-AF65-F5344CB8AC3E}">
        <p14:creationId xmlns:p14="http://schemas.microsoft.com/office/powerpoint/2010/main" val="53075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Прямоугольник 86"/>
          <p:cNvSpPr/>
          <p:nvPr/>
        </p:nvSpPr>
        <p:spPr>
          <a:xfrm>
            <a:off x="0" y="0"/>
            <a:ext cx="12307824" cy="6809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897990" y="1916019"/>
            <a:ext cx="613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b</a:t>
            </a:r>
            <a:r>
              <a:rPr lang="en-US" sz="3200" i="1" dirty="0" smtClean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H="1" flipV="1">
            <a:off x="1485916" y="553478"/>
            <a:ext cx="4490061" cy="193073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8886" y="5415186"/>
            <a:ext cx="46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a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431439" y="3509204"/>
            <a:ext cx="6980904" cy="4652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140" y="3442868"/>
            <a:ext cx="939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 smtClean="0">
                <a:latin typeface="ISOCPEUR" panose="020B0604020202020204" pitchFamily="34" charset="0"/>
              </a:rPr>
              <a:t>x</a:t>
            </a:r>
            <a:endParaRPr lang="ru-RU" sz="4400" i="1" dirty="0">
              <a:latin typeface="ISOCPEUR" panose="020B0604020202020204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7029978" y="3122151"/>
            <a:ext cx="0" cy="96824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88040" y="3578588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 </a:t>
            </a:r>
            <a:endParaRPr lang="ru-RU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34844" y="3483803"/>
            <a:ext cx="816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H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2343" y="2973557"/>
            <a:ext cx="816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V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36052" y="3519768"/>
            <a:ext cx="461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b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 flipH="1">
            <a:off x="1485915" y="4076283"/>
            <a:ext cx="4451589" cy="168333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6816" y="446867"/>
            <a:ext cx="605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a</a:t>
            </a:r>
            <a:r>
              <a:rPr lang="en-US" sz="4000" i="1" dirty="0" smtClean="0">
                <a:latin typeface="ISOCPEUR" panose="020B0604020202020204" pitchFamily="34" charset="0"/>
              </a:rPr>
              <a:t>’ </a:t>
            </a:r>
            <a:endParaRPr lang="ru-RU" sz="4000" i="1" dirty="0">
              <a:latin typeface="ISOCPEUR" panose="020B0604020202020204" pitchFamily="34" charset="0"/>
            </a:endParaRPr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 flipH="1" flipV="1">
            <a:off x="1570598" y="5744169"/>
            <a:ext cx="6281390" cy="6051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41829" y="4574549"/>
            <a:ext cx="461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k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57826" y="676618"/>
            <a:ext cx="629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k</a:t>
            </a:r>
            <a:r>
              <a:rPr lang="en-US" sz="3200" i="1" dirty="0" smtClean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>
            <a:off x="5921858" y="4130127"/>
            <a:ext cx="1878147" cy="22087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H="1">
            <a:off x="5900928" y="2455528"/>
            <a:ext cx="0" cy="165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1485915" y="446867"/>
            <a:ext cx="0" cy="529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>
            <a:endCxn id="84" idx="0"/>
          </p:cNvCxnSpPr>
          <p:nvPr/>
        </p:nvCxnSpPr>
        <p:spPr>
          <a:xfrm>
            <a:off x="3233035" y="1306307"/>
            <a:ext cx="18000" cy="36889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>
            <a:stCxn id="70" idx="1"/>
          </p:cNvCxnSpPr>
          <p:nvPr/>
        </p:nvCxnSpPr>
        <p:spPr>
          <a:xfrm flipH="1" flipV="1">
            <a:off x="3257438" y="5127692"/>
            <a:ext cx="654408" cy="8004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Овал 65"/>
          <p:cNvSpPr/>
          <p:nvPr/>
        </p:nvSpPr>
        <p:spPr>
          <a:xfrm>
            <a:off x="2540344" y="5790469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/>
          <p:cNvSpPr/>
          <p:nvPr/>
        </p:nvSpPr>
        <p:spPr>
          <a:xfrm>
            <a:off x="7698348" y="6241944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6410325" y="6123072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5123841" y="6022649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/>
          <p:cNvSpPr/>
          <p:nvPr/>
        </p:nvSpPr>
        <p:spPr>
          <a:xfrm>
            <a:off x="3885486" y="5901798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TextBox 73"/>
          <p:cNvSpPr txBox="1"/>
          <p:nvPr/>
        </p:nvSpPr>
        <p:spPr>
          <a:xfrm>
            <a:off x="2426220" y="5900826"/>
            <a:ext cx="461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3200" i="1" dirty="0" smtClean="0">
                <a:latin typeface="ISOCPEUR" panose="020B0604020202020204" pitchFamily="34" charset="0"/>
              </a:rPr>
              <a:t>1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785099" y="6022649"/>
            <a:ext cx="461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3200" i="1" dirty="0">
                <a:latin typeface="ISOCPEUR" panose="020B0604020202020204" pitchFamily="34" charset="0"/>
              </a:rPr>
              <a:t>2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238408" y="6234135"/>
            <a:ext cx="461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3200" i="1" dirty="0" smtClean="0">
                <a:latin typeface="ISOCPEUR" panose="020B0604020202020204" pitchFamily="34" charset="0"/>
              </a:rPr>
              <a:t>4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14312" y="6201896"/>
            <a:ext cx="461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3200" i="1" dirty="0" smtClean="0">
                <a:latin typeface="ISOCPEUR" panose="020B0604020202020204" pitchFamily="34" charset="0"/>
              </a:rPr>
              <a:t>3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913449" y="6273225"/>
            <a:ext cx="461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3200" i="1" dirty="0" smtClean="0">
                <a:latin typeface="ISOCPEUR" panose="020B0604020202020204" pitchFamily="34" charset="0"/>
              </a:rPr>
              <a:t>5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83" name="Овал 82"/>
          <p:cNvSpPr/>
          <p:nvPr/>
        </p:nvSpPr>
        <p:spPr>
          <a:xfrm>
            <a:off x="3143035" y="1211816"/>
            <a:ext cx="216000" cy="216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3143035" y="4995284"/>
            <a:ext cx="216000" cy="216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85"/>
          <p:cNvSpPr/>
          <p:nvPr/>
        </p:nvSpPr>
        <p:spPr>
          <a:xfrm>
            <a:off x="181874" y="6193213"/>
            <a:ext cx="16754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Рис. </a:t>
            </a:r>
            <a:r>
              <a:rPr lang="ru-RU" sz="3600" dirty="0" smtClean="0"/>
              <a:t>1</a:t>
            </a:r>
            <a:r>
              <a:rPr lang="en-US" sz="3600" dirty="0" smtClean="0"/>
              <a:t>5</a:t>
            </a:r>
            <a:r>
              <a:rPr lang="ru-RU" sz="3600" dirty="0" smtClean="0"/>
              <a:t>.</a:t>
            </a:r>
            <a:endParaRPr lang="ru-RU" sz="3600" dirty="0"/>
          </a:p>
        </p:txBody>
      </p:sp>
      <p:sp>
        <p:nvSpPr>
          <p:cNvPr id="18" name="Овал 17"/>
          <p:cNvSpPr/>
          <p:nvPr/>
        </p:nvSpPr>
        <p:spPr>
          <a:xfrm>
            <a:off x="1377915" y="435727"/>
            <a:ext cx="216000" cy="21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1386230" y="5606101"/>
            <a:ext cx="216000" cy="21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5808816" y="2350307"/>
            <a:ext cx="216000" cy="21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5789473" y="4002510"/>
            <a:ext cx="216000" cy="21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 rot="20970543">
                <a:off x="3277315" y="5127688"/>
                <a:ext cx="4488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70543">
                <a:off x="3277315" y="5127688"/>
                <a:ext cx="448841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 rot="20766987">
                <a:off x="6374423" y="4604934"/>
                <a:ext cx="4488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66987">
                <a:off x="6374423" y="4604934"/>
                <a:ext cx="44884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4153772" y="-9582"/>
            <a:ext cx="2256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4000" dirty="0" smtClean="0">
                <a:solidFill>
                  <a:srgbClr val="C00000"/>
                </a:solidFill>
              </a:rPr>
              <a:t>2+3</a:t>
            </a:r>
            <a:r>
              <a:rPr lang="en-US" sz="4000" dirty="0" smtClean="0">
                <a:solidFill>
                  <a:srgbClr val="C00000"/>
                </a:solidFill>
              </a:rPr>
              <a:t>=5</a:t>
            </a:r>
            <a:endParaRPr lang="ru-RU" sz="4000" dirty="0">
              <a:solidFill>
                <a:srgbClr val="C000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096001" y="414631"/>
            <a:ext cx="6095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Дано: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 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b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’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’)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)К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[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[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AK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 / [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KB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 = 2/3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[a k] / [k b]=[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 / [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]=[AK] / [KB]=2/3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49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" grpId="0"/>
      <p:bldP spid="10" grpId="0"/>
      <p:bldP spid="12" grpId="0"/>
      <p:bldP spid="14" grpId="0"/>
      <p:bldP spid="15" grpId="0"/>
      <p:bldP spid="16" grpId="0"/>
      <p:bldP spid="21" grpId="0"/>
      <p:bldP spid="39" grpId="0"/>
      <p:bldP spid="42" grpId="0"/>
      <p:bldP spid="43" grpId="0"/>
      <p:bldP spid="66" grpId="0" animBg="1"/>
      <p:bldP spid="67" grpId="0" animBg="1"/>
      <p:bldP spid="68" grpId="0" animBg="1"/>
      <p:bldP spid="69" grpId="0" animBg="1"/>
      <p:bldP spid="70" grpId="0" animBg="1"/>
      <p:bldP spid="74" grpId="0"/>
      <p:bldP spid="75" grpId="0"/>
      <p:bldP spid="76" grpId="0"/>
      <p:bldP spid="77" grpId="0"/>
      <p:bldP spid="79" grpId="0"/>
      <p:bldP spid="83" grpId="0" animBg="1"/>
      <p:bldP spid="84" grpId="0" animBg="1"/>
      <p:bldP spid="18" grpId="0" animBg="1"/>
      <p:bldP spid="17" grpId="0" animBg="1"/>
      <p:bldP spid="19" grpId="0" animBg="1"/>
      <p:bldP spid="20" grpId="0" animBg="1"/>
      <p:bldP spid="88" grpId="0"/>
      <p:bldP spid="8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6720" y="430429"/>
            <a:ext cx="11338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Этот 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решается на основании теоремы древнегреческого ученого Фалеса. </a:t>
            </a:r>
          </a:p>
          <a:p>
            <a:pPr indent="342900" algn="just">
              <a:spcAft>
                <a:spcPts val="0"/>
              </a:spcAft>
            </a:pPr>
            <a:endParaRPr lang="en-US" sz="3600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42900" algn="just">
              <a:spcAft>
                <a:spcPts val="0"/>
              </a:spcAft>
            </a:pPr>
            <a:r>
              <a:rPr lang="ru-RU" sz="3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Теорема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Если параллельные прямые, пересекающие стороны угла, отсекают на одной его стороне равные отрезки, то они отсекают равные отрезки и на другой его стороне.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90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6720" y="430429"/>
            <a:ext cx="11338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Этот 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решается на основании теоремы древнегреческого ученого Фалеса. </a:t>
            </a:r>
          </a:p>
          <a:p>
            <a:pPr indent="342900" algn="just">
              <a:spcAft>
                <a:spcPts val="0"/>
              </a:spcAft>
            </a:pPr>
            <a:endParaRPr lang="en-US" sz="3600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42900" algn="just">
              <a:spcAft>
                <a:spcPts val="0"/>
              </a:spcAft>
            </a:pPr>
            <a:r>
              <a:rPr lang="ru-RU" sz="3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Теорема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Если параллельные прямые, пересекающие стороны угла, отсекают на одной его стороне равные отрезки, то они отсекают равные отрезки и на другой его стороне.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821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4592" y="548640"/>
            <a:ext cx="116494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smtClean="0"/>
              <a:t>  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 геометрических фигур, которые не изменяются в процессе проецирования, называют независимыми или инвариантными относительно выбранного способа проецирования. На рис.11 представлены пространственные чертежи отрезков: прямые [AB],[CD],[EF] и направление проецирования [S). Проецируя эти отрезки прямых на горизонтальную плоскость проекции Н, рассмотрим инвариантные свойства прямых.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07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Прямоугольник 119"/>
          <p:cNvSpPr/>
          <p:nvPr/>
        </p:nvSpPr>
        <p:spPr>
          <a:xfrm>
            <a:off x="5939650" y="145924"/>
            <a:ext cx="6096000" cy="3693319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txBody>
          <a:bodyPr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685800" algn="l"/>
                <a:tab pos="5179695" algn="l"/>
              </a:tabLst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отрезок прямой</a:t>
            </a:r>
            <a:r>
              <a:rPr lang="ru-RU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</a:t>
            </a:r>
            <a:r>
              <a:rPr lang="ru-RU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не параллелен направлению проецирования </a:t>
            </a:r>
            <a:r>
              <a:rPr lang="ru-RU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то это отрезок прямой </a:t>
            </a:r>
            <a:r>
              <a:rPr lang="ru-RU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</a:t>
            </a:r>
            <a:r>
              <a:rPr lang="ru-RU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проецируется на плоскость проекций Н в виде отрезка прямой </a:t>
            </a:r>
            <a:r>
              <a:rPr lang="ru-RU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b</a:t>
            </a:r>
            <a:r>
              <a:rPr lang="ru-RU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].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uz-Cyrl-UZ" sz="2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</a:t>
            </a:r>
            <a:r>
              <a:rPr lang="en-US" sz="2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[AB] # [S) </a:t>
            </a:r>
            <a:r>
              <a:rPr lang="en-US" sz="2600" b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2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[a b] </a:t>
            </a:r>
            <a:r>
              <a:rPr lang="en-US" sz="2600" b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en-US" sz="2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[AB]</a:t>
            </a:r>
            <a:endParaRPr lang="uz-Cyrl-UZ" sz="2600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600" dirty="0"/>
              <a:t> </a:t>
            </a:r>
          </a:p>
          <a:p>
            <a:pPr algn="ctr">
              <a:spcAft>
                <a:spcPts val="0"/>
              </a:spcAft>
            </a:pP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7532" y="3822673"/>
            <a:ext cx="7315341" cy="2752344"/>
          </a:xfrm>
          <a:custGeom>
            <a:avLst/>
            <a:gdLst>
              <a:gd name="connsiteX0" fmla="*/ 0 w 5029200"/>
              <a:gd name="connsiteY0" fmla="*/ 0 h 3758184"/>
              <a:gd name="connsiteX1" fmla="*/ 5029200 w 5029200"/>
              <a:gd name="connsiteY1" fmla="*/ 0 h 3758184"/>
              <a:gd name="connsiteX2" fmla="*/ 5029200 w 5029200"/>
              <a:gd name="connsiteY2" fmla="*/ 3758184 h 3758184"/>
              <a:gd name="connsiteX3" fmla="*/ 0 w 5029200"/>
              <a:gd name="connsiteY3" fmla="*/ 3758184 h 3758184"/>
              <a:gd name="connsiteX4" fmla="*/ 0 w 5029200"/>
              <a:gd name="connsiteY4" fmla="*/ 0 h 3758184"/>
              <a:gd name="connsiteX0" fmla="*/ 0 w 6391656"/>
              <a:gd name="connsiteY0" fmla="*/ 0 h 3758184"/>
              <a:gd name="connsiteX1" fmla="*/ 6391656 w 6391656"/>
              <a:gd name="connsiteY1" fmla="*/ 603504 h 3758184"/>
              <a:gd name="connsiteX2" fmla="*/ 5029200 w 6391656"/>
              <a:gd name="connsiteY2" fmla="*/ 3758184 h 3758184"/>
              <a:gd name="connsiteX3" fmla="*/ 0 w 6391656"/>
              <a:gd name="connsiteY3" fmla="*/ 3758184 h 3758184"/>
              <a:gd name="connsiteX4" fmla="*/ 0 w 6391656"/>
              <a:gd name="connsiteY4" fmla="*/ 0 h 3758184"/>
              <a:gd name="connsiteX0" fmla="*/ 1655064 w 6391656"/>
              <a:gd name="connsiteY0" fmla="*/ 0 h 3163824"/>
              <a:gd name="connsiteX1" fmla="*/ 6391656 w 6391656"/>
              <a:gd name="connsiteY1" fmla="*/ 9144 h 3163824"/>
              <a:gd name="connsiteX2" fmla="*/ 5029200 w 6391656"/>
              <a:gd name="connsiteY2" fmla="*/ 3163824 h 3163824"/>
              <a:gd name="connsiteX3" fmla="*/ 0 w 6391656"/>
              <a:gd name="connsiteY3" fmla="*/ 3163824 h 3163824"/>
              <a:gd name="connsiteX4" fmla="*/ 1655064 w 6391656"/>
              <a:gd name="connsiteY4" fmla="*/ 0 h 3163824"/>
              <a:gd name="connsiteX0" fmla="*/ 2011680 w 6391656"/>
              <a:gd name="connsiteY0" fmla="*/ 384048 h 3154680"/>
              <a:gd name="connsiteX1" fmla="*/ 6391656 w 6391656"/>
              <a:gd name="connsiteY1" fmla="*/ 0 h 3154680"/>
              <a:gd name="connsiteX2" fmla="*/ 5029200 w 6391656"/>
              <a:gd name="connsiteY2" fmla="*/ 3154680 h 3154680"/>
              <a:gd name="connsiteX3" fmla="*/ 0 w 6391656"/>
              <a:gd name="connsiteY3" fmla="*/ 3154680 h 3154680"/>
              <a:gd name="connsiteX4" fmla="*/ 2011680 w 6391656"/>
              <a:gd name="connsiteY4" fmla="*/ 384048 h 3154680"/>
              <a:gd name="connsiteX0" fmla="*/ 2011680 w 7004304"/>
              <a:gd name="connsiteY0" fmla="*/ 0 h 2770632"/>
              <a:gd name="connsiteX1" fmla="*/ 7004304 w 7004304"/>
              <a:gd name="connsiteY1" fmla="*/ 27432 h 2770632"/>
              <a:gd name="connsiteX2" fmla="*/ 5029200 w 7004304"/>
              <a:gd name="connsiteY2" fmla="*/ 2770632 h 2770632"/>
              <a:gd name="connsiteX3" fmla="*/ 0 w 7004304"/>
              <a:gd name="connsiteY3" fmla="*/ 2770632 h 2770632"/>
              <a:gd name="connsiteX4" fmla="*/ 2011680 w 7004304"/>
              <a:gd name="connsiteY4" fmla="*/ 0 h 2770632"/>
              <a:gd name="connsiteX0" fmla="*/ 1975104 w 7004304"/>
              <a:gd name="connsiteY0" fmla="*/ 0 h 2752344"/>
              <a:gd name="connsiteX1" fmla="*/ 7004304 w 7004304"/>
              <a:gd name="connsiteY1" fmla="*/ 9144 h 2752344"/>
              <a:gd name="connsiteX2" fmla="*/ 5029200 w 7004304"/>
              <a:gd name="connsiteY2" fmla="*/ 2752344 h 2752344"/>
              <a:gd name="connsiteX3" fmla="*/ 0 w 7004304"/>
              <a:gd name="connsiteY3" fmla="*/ 2752344 h 2752344"/>
              <a:gd name="connsiteX4" fmla="*/ 1975104 w 7004304"/>
              <a:gd name="connsiteY4" fmla="*/ 0 h 2752344"/>
              <a:gd name="connsiteX0" fmla="*/ 2478024 w 7507224"/>
              <a:gd name="connsiteY0" fmla="*/ 0 h 2752344"/>
              <a:gd name="connsiteX1" fmla="*/ 7507224 w 7507224"/>
              <a:gd name="connsiteY1" fmla="*/ 9144 h 2752344"/>
              <a:gd name="connsiteX2" fmla="*/ 5532120 w 7507224"/>
              <a:gd name="connsiteY2" fmla="*/ 2752344 h 2752344"/>
              <a:gd name="connsiteX3" fmla="*/ 0 w 7507224"/>
              <a:gd name="connsiteY3" fmla="*/ 2743200 h 2752344"/>
              <a:gd name="connsiteX4" fmla="*/ 2478024 w 7507224"/>
              <a:gd name="connsiteY4" fmla="*/ 0 h 2752344"/>
              <a:gd name="connsiteX0" fmla="*/ 2478024 w 7489450"/>
              <a:gd name="connsiteY0" fmla="*/ 0 h 2752344"/>
              <a:gd name="connsiteX1" fmla="*/ 7489450 w 7489450"/>
              <a:gd name="connsiteY1" fmla="*/ 18475 h 2752344"/>
              <a:gd name="connsiteX2" fmla="*/ 5532120 w 7489450"/>
              <a:gd name="connsiteY2" fmla="*/ 2752344 h 2752344"/>
              <a:gd name="connsiteX3" fmla="*/ 0 w 7489450"/>
              <a:gd name="connsiteY3" fmla="*/ 2743200 h 2752344"/>
              <a:gd name="connsiteX4" fmla="*/ 2478024 w 7489450"/>
              <a:gd name="connsiteY4" fmla="*/ 0 h 275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9450" h="2752344">
                <a:moveTo>
                  <a:pt x="2478024" y="0"/>
                </a:moveTo>
                <a:lnTo>
                  <a:pt x="7489450" y="18475"/>
                </a:lnTo>
                <a:lnTo>
                  <a:pt x="5532120" y="2752344"/>
                </a:lnTo>
                <a:lnTo>
                  <a:pt x="0" y="2743200"/>
                </a:lnTo>
                <a:lnTo>
                  <a:pt x="2478024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800147" y="6076540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endParaRPr lang="ru-RU" sz="3200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5020" y="5339888"/>
            <a:ext cx="364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a</a:t>
            </a:r>
            <a:r>
              <a:rPr lang="en-US" sz="4000" i="1" dirty="0" smtClean="0">
                <a:latin typeface="ISOCPEUR" panose="020B0604020202020204" pitchFamily="34" charset="0"/>
              </a:rPr>
              <a:t> </a:t>
            </a:r>
            <a:endParaRPr lang="ru-RU" sz="4000" i="1" dirty="0">
              <a:latin typeface="ISOCPEUR" panose="020B0604020202020204" pitchFamily="34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H="1" flipV="1">
            <a:off x="1850149" y="2152351"/>
            <a:ext cx="1420970" cy="102718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72633" y="4490959"/>
            <a:ext cx="46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latin typeface="ISOCPEUR" panose="020B0604020202020204" pitchFamily="34" charset="0"/>
              </a:rPr>
              <a:t>b </a:t>
            </a:r>
            <a:endParaRPr lang="ru-RU" sz="4000" i="1" dirty="0">
              <a:latin typeface="ISOCPEUR" panose="020B0604020202020204" pitchFamily="34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1865991" y="2129655"/>
            <a:ext cx="0" cy="34191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1408791" y="399757"/>
            <a:ext cx="28276" cy="1906126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5026764" y="3088492"/>
            <a:ext cx="0" cy="133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549617" y="3088492"/>
            <a:ext cx="0" cy="1322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4990683" y="4411300"/>
            <a:ext cx="1558934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>
            <a:off x="4990683" y="3088492"/>
            <a:ext cx="155893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3271119" y="3179533"/>
            <a:ext cx="0" cy="176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1850149" y="4935181"/>
            <a:ext cx="1420970" cy="61365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 flipV="1">
            <a:off x="4133703" y="710653"/>
            <a:ext cx="0" cy="238658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00147" y="173620"/>
            <a:ext cx="636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S</a:t>
            </a:r>
            <a:endParaRPr lang="ru-RU" sz="4400" b="1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05759" y="2611404"/>
            <a:ext cx="43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atin typeface="ISOCPEUR" panose="020B0604020202020204" pitchFamily="34" charset="0"/>
              </a:rPr>
              <a:t>B 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22199" y="1547990"/>
            <a:ext cx="508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atin typeface="ISOCPEUR" panose="020B0604020202020204" pitchFamily="34" charset="0"/>
              </a:rPr>
              <a:t>A 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776453" y="5437309"/>
            <a:ext cx="216000" cy="21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4917544" y="2953217"/>
            <a:ext cx="216000" cy="216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3166418" y="4828017"/>
            <a:ext cx="216000" cy="21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4925535" y="4325058"/>
            <a:ext cx="216000" cy="21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6480714" y="4339300"/>
            <a:ext cx="216000" cy="21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2336642" y="5236144"/>
            <a:ext cx="46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k</a:t>
            </a:r>
            <a:r>
              <a:rPr lang="en-US" sz="4000" i="1" dirty="0" smtClean="0">
                <a:latin typeface="ISOCPEUR" panose="020B0604020202020204" pitchFamily="34" charset="0"/>
              </a:rPr>
              <a:t> </a:t>
            </a:r>
            <a:endParaRPr lang="ru-RU" sz="4000" i="1" dirty="0">
              <a:latin typeface="ISOCPEUR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97136" y="1688128"/>
            <a:ext cx="461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atin typeface="ISOCPEUR" panose="020B0604020202020204" pitchFamily="34" charset="0"/>
              </a:rPr>
              <a:t>K 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>
            <a:off x="2462205" y="2622088"/>
            <a:ext cx="0" cy="27133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Овал 52"/>
          <p:cNvSpPr/>
          <p:nvPr/>
        </p:nvSpPr>
        <p:spPr>
          <a:xfrm>
            <a:off x="6400697" y="2960171"/>
            <a:ext cx="216000" cy="216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/>
          <p:cNvSpPr/>
          <p:nvPr/>
        </p:nvSpPr>
        <p:spPr>
          <a:xfrm>
            <a:off x="4025312" y="643240"/>
            <a:ext cx="216000" cy="216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2368785" y="5167040"/>
            <a:ext cx="216000" cy="21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3188248" y="3106121"/>
            <a:ext cx="216000" cy="216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/>
          <p:cNvSpPr/>
          <p:nvPr/>
        </p:nvSpPr>
        <p:spPr>
          <a:xfrm>
            <a:off x="1759676" y="2061255"/>
            <a:ext cx="216000" cy="216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Прямая соединительная линия 59"/>
          <p:cNvCxnSpPr/>
          <p:nvPr/>
        </p:nvCxnSpPr>
        <p:spPr>
          <a:xfrm flipH="1">
            <a:off x="4142771" y="3106121"/>
            <a:ext cx="0" cy="2676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4023899" y="3028004"/>
            <a:ext cx="216000" cy="216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4025051" y="5710509"/>
            <a:ext cx="216000" cy="21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4704502" y="2391022"/>
            <a:ext cx="461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atin typeface="ISOCPEUR" panose="020B0604020202020204" pitchFamily="34" charset="0"/>
              </a:rPr>
              <a:t>E 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269184" y="5270986"/>
            <a:ext cx="46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latin typeface="ISOCPEUR" panose="020B0604020202020204" pitchFamily="34" charset="0"/>
              </a:rPr>
              <a:t>c </a:t>
            </a:r>
            <a:endParaRPr lang="ru-RU" sz="4000" i="1" dirty="0">
              <a:latin typeface="ISOCPEUR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184845" y="619896"/>
            <a:ext cx="62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C</a:t>
            </a:r>
            <a:r>
              <a:rPr lang="en-US" sz="3600" i="1" dirty="0" smtClean="0">
                <a:latin typeface="ISOCPEUR" panose="020B0604020202020204" pitchFamily="34" charset="0"/>
              </a:rPr>
              <a:t> 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885523" y="5270986"/>
            <a:ext cx="46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d</a:t>
            </a:r>
            <a:r>
              <a:rPr lang="en-US" sz="4000" i="1" dirty="0" smtClean="0">
                <a:latin typeface="ISOCPEUR" panose="020B0604020202020204" pitchFamily="34" charset="0"/>
              </a:rPr>
              <a:t> </a:t>
            </a:r>
            <a:endParaRPr lang="ru-RU" sz="4000" i="1" dirty="0">
              <a:latin typeface="ISOCPEUR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160141" y="2570990"/>
            <a:ext cx="461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D</a:t>
            </a:r>
            <a:r>
              <a:rPr lang="en-US" sz="3600" i="1" dirty="0" smtClean="0">
                <a:latin typeface="ISOCPEUR" panose="020B0604020202020204" pitchFamily="34" charset="0"/>
              </a:rPr>
              <a:t> 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485899" y="5293647"/>
                <a:ext cx="3687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ru-RU" sz="40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899" y="5293647"/>
                <a:ext cx="368774" cy="707886"/>
              </a:xfrm>
              <a:prstGeom prst="rect">
                <a:avLst/>
              </a:prstGeom>
              <a:blipFill>
                <a:blip r:embed="rId2"/>
                <a:stretch>
                  <a:fillRect r="-1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6544622" y="2902544"/>
            <a:ext cx="461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F</a:t>
            </a:r>
            <a:r>
              <a:rPr lang="en-US" sz="3600" i="1" dirty="0" smtClean="0">
                <a:latin typeface="ISOCPEUR" panose="020B0604020202020204" pitchFamily="34" charset="0"/>
              </a:rPr>
              <a:t> 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225597" y="4426189"/>
            <a:ext cx="648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f</a:t>
            </a:r>
            <a:r>
              <a:rPr lang="en-US" sz="4000" i="1" dirty="0" smtClean="0">
                <a:latin typeface="ISOCPEUR" panose="020B0604020202020204" pitchFamily="34" charset="0"/>
              </a:rPr>
              <a:t> </a:t>
            </a:r>
            <a:endParaRPr lang="ru-RU" sz="4000" i="1" dirty="0">
              <a:latin typeface="ISOCPEUR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678570" y="4327882"/>
            <a:ext cx="46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e</a:t>
            </a:r>
            <a:r>
              <a:rPr lang="en-US" sz="4000" i="1" dirty="0" smtClean="0">
                <a:latin typeface="ISOCPEUR" panose="020B0604020202020204" pitchFamily="34" charset="0"/>
              </a:rPr>
              <a:t> </a:t>
            </a:r>
            <a:endParaRPr lang="ru-RU" sz="4000" i="1" dirty="0">
              <a:latin typeface="ISOCPEUR" panose="020B0604020202020204" pitchFamily="34" charset="0"/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-729397" y="0"/>
            <a:ext cx="9466904" cy="663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3200" dirty="0"/>
          </a:p>
        </p:txBody>
      </p:sp>
      <p:sp>
        <p:nvSpPr>
          <p:cNvPr id="44" name="Овал 43"/>
          <p:cNvSpPr/>
          <p:nvPr/>
        </p:nvSpPr>
        <p:spPr>
          <a:xfrm>
            <a:off x="2353341" y="2482214"/>
            <a:ext cx="216000" cy="216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Прямоугольник 118"/>
          <p:cNvSpPr/>
          <p:nvPr/>
        </p:nvSpPr>
        <p:spPr>
          <a:xfrm>
            <a:off x="-150664" y="399757"/>
            <a:ext cx="8449519" cy="663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TextBox 120"/>
          <p:cNvSpPr txBox="1"/>
          <p:nvPr/>
        </p:nvSpPr>
        <p:spPr>
          <a:xfrm>
            <a:off x="7681101" y="3325899"/>
            <a:ext cx="50210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2.Если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отрезок прямой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параллелен направлению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проецирования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 это отрезок прямой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проецируется на плоскость проекций в точку.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CD] || [S)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04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9" grpId="0"/>
      <p:bldP spid="38" grpId="0"/>
      <p:bldP spid="39" grpId="0"/>
      <p:bldP spid="40" grpId="0"/>
      <p:bldP spid="42" grpId="0" animBg="1"/>
      <p:bldP spid="43" grpId="0" animBg="1"/>
      <p:bldP spid="45" grpId="0" animBg="1"/>
      <p:bldP spid="46" grpId="0" animBg="1"/>
      <p:bldP spid="47" grpId="0" animBg="1"/>
      <p:bldP spid="48" grpId="0"/>
      <p:bldP spid="49" grpId="0"/>
      <p:bldP spid="53" grpId="0" animBg="1"/>
      <p:bldP spid="55" grpId="0" animBg="1"/>
      <p:bldP spid="56" grpId="0" animBg="1"/>
      <p:bldP spid="57" grpId="0" animBg="1"/>
      <p:bldP spid="58" grpId="0" animBg="1"/>
      <p:bldP spid="54" grpId="0" animBg="1"/>
      <p:bldP spid="59" grpId="0" animBg="1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3520"/>
            <a:ext cx="1160271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3.Если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отрезок прямой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параллелен плоскости проекций Н, то это проецируется на эту плоскость проекций без изменений, т.е. в натуральную величину.</a:t>
            </a:r>
          </a:p>
          <a:p>
            <a:pPr algn="just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[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EF] || H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[e f] = | EF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lvl="0"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4. Если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любая точка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принадлежит отрезку прямой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 проекция этой точки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также принадлежит проекции данного отрезка прямой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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)К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[АВ]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0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Отношение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отрезков прямых равняется отношению их проекциям и плоскости проекций.</a:t>
            </a:r>
          </a:p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[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АК] / [KB] = m /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[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/ [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kb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n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41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6888" y="283465"/>
            <a:ext cx="11256264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400" dirty="0" smtClean="0">
                <a:solidFill>
                  <a:srgbClr val="FF0000"/>
                </a:solidFill>
              </a:rPr>
              <a:t>   </a:t>
            </a:r>
            <a:r>
              <a:rPr lang="ru-RU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натуральной величины отрезка прямой и углов наклона к плоскостям проекции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Прямая относительно плоскостей проекций (H,V,W) может </a:t>
            </a:r>
            <a:r>
              <a:rPr lang="ru-RU" sz="32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располагатся</a:t>
            </a:r>
            <a:r>
              <a:rPr lang="ru-RU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общем и частном положениях. </a:t>
            </a:r>
            <a:endParaRPr 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прямая не параллельна ни одной из плоскостей проекций, то такая прямая называется прямой общего положения. Проекции такой прямой наклонены к оси проекций [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ox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пространственный чертеж прямой общего положения заданной координатами (рис.12).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endParaRPr lang="uz-Cyrl-UZ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z-Cyrl-U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А(10;15;40), В(60;35;10) </a:t>
            </a:r>
            <a:endParaRPr lang="ru-RU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03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89153" y="366987"/>
            <a:ext cx="5694321" cy="3730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/>
          </a:p>
        </p:txBody>
      </p:sp>
      <p:sp>
        <p:nvSpPr>
          <p:cNvPr id="5" name="Прямоугольник 3"/>
          <p:cNvSpPr/>
          <p:nvPr/>
        </p:nvSpPr>
        <p:spPr>
          <a:xfrm>
            <a:off x="662978" y="4094730"/>
            <a:ext cx="8118109" cy="1876977"/>
          </a:xfrm>
          <a:custGeom>
            <a:avLst/>
            <a:gdLst>
              <a:gd name="connsiteX0" fmla="*/ 0 w 1811868"/>
              <a:gd name="connsiteY0" fmla="*/ 0 h 1583267"/>
              <a:gd name="connsiteX1" fmla="*/ 1811868 w 1811868"/>
              <a:gd name="connsiteY1" fmla="*/ 0 h 1583267"/>
              <a:gd name="connsiteX2" fmla="*/ 1811868 w 1811868"/>
              <a:gd name="connsiteY2" fmla="*/ 1583267 h 1583267"/>
              <a:gd name="connsiteX3" fmla="*/ 0 w 1811868"/>
              <a:gd name="connsiteY3" fmla="*/ 1583267 h 1583267"/>
              <a:gd name="connsiteX4" fmla="*/ 0 w 1811868"/>
              <a:gd name="connsiteY4" fmla="*/ 0 h 1583267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0 w 3725335"/>
              <a:gd name="connsiteY3" fmla="*/ 1583267 h 2607734"/>
              <a:gd name="connsiteX4" fmla="*/ 0 w 3725335"/>
              <a:gd name="connsiteY4" fmla="*/ 0 h 2607734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1185333 w 3725335"/>
              <a:gd name="connsiteY3" fmla="*/ 2607733 h 2607734"/>
              <a:gd name="connsiteX4" fmla="*/ 0 w 3725335"/>
              <a:gd name="connsiteY4" fmla="*/ 0 h 2607734"/>
              <a:gd name="connsiteX0" fmla="*/ 0 w 3725335"/>
              <a:gd name="connsiteY0" fmla="*/ 8467 h 2616201"/>
              <a:gd name="connsiteX1" fmla="*/ 2607734 w 3725335"/>
              <a:gd name="connsiteY1" fmla="*/ 0 h 2616201"/>
              <a:gd name="connsiteX2" fmla="*/ 3725335 w 3725335"/>
              <a:gd name="connsiteY2" fmla="*/ 2616201 h 2616201"/>
              <a:gd name="connsiteX3" fmla="*/ 1185333 w 3725335"/>
              <a:gd name="connsiteY3" fmla="*/ 2616200 h 2616201"/>
              <a:gd name="connsiteX4" fmla="*/ 0 w 3725335"/>
              <a:gd name="connsiteY4" fmla="*/ 8467 h 2616201"/>
              <a:gd name="connsiteX0" fmla="*/ 0 w 4207935"/>
              <a:gd name="connsiteY0" fmla="*/ 76200 h 2616201"/>
              <a:gd name="connsiteX1" fmla="*/ 3090334 w 4207935"/>
              <a:gd name="connsiteY1" fmla="*/ 0 h 2616201"/>
              <a:gd name="connsiteX2" fmla="*/ 4207935 w 4207935"/>
              <a:gd name="connsiteY2" fmla="*/ 2616201 h 2616201"/>
              <a:gd name="connsiteX3" fmla="*/ 1667933 w 4207935"/>
              <a:gd name="connsiteY3" fmla="*/ 2616200 h 2616201"/>
              <a:gd name="connsiteX4" fmla="*/ 0 w 4207935"/>
              <a:gd name="connsiteY4" fmla="*/ 76200 h 2616201"/>
              <a:gd name="connsiteX0" fmla="*/ 0 w 5113868"/>
              <a:gd name="connsiteY0" fmla="*/ 76200 h 2658535"/>
              <a:gd name="connsiteX1" fmla="*/ 3090334 w 5113868"/>
              <a:gd name="connsiteY1" fmla="*/ 0 h 2658535"/>
              <a:gd name="connsiteX2" fmla="*/ 5113868 w 5113868"/>
              <a:gd name="connsiteY2" fmla="*/ 2658535 h 2658535"/>
              <a:gd name="connsiteX3" fmla="*/ 1667933 w 5113868"/>
              <a:gd name="connsiteY3" fmla="*/ 2616200 h 2658535"/>
              <a:gd name="connsiteX4" fmla="*/ 0 w 5113868"/>
              <a:gd name="connsiteY4" fmla="*/ 76200 h 2658535"/>
              <a:gd name="connsiteX0" fmla="*/ 0 w 5108913"/>
              <a:gd name="connsiteY0" fmla="*/ 0 h 2694343"/>
              <a:gd name="connsiteX1" fmla="*/ 3085379 w 5108913"/>
              <a:gd name="connsiteY1" fmla="*/ 35808 h 2694343"/>
              <a:gd name="connsiteX2" fmla="*/ 5108913 w 5108913"/>
              <a:gd name="connsiteY2" fmla="*/ 2694343 h 2694343"/>
              <a:gd name="connsiteX3" fmla="*/ 1662978 w 5108913"/>
              <a:gd name="connsiteY3" fmla="*/ 2652008 h 2694343"/>
              <a:gd name="connsiteX4" fmla="*/ 0 w 5108913"/>
              <a:gd name="connsiteY4" fmla="*/ 0 h 2694343"/>
              <a:gd name="connsiteX0" fmla="*/ 0 w 5103958"/>
              <a:gd name="connsiteY0" fmla="*/ 15105 h 2658535"/>
              <a:gd name="connsiteX1" fmla="*/ 3080424 w 5103958"/>
              <a:gd name="connsiteY1" fmla="*/ 0 h 2658535"/>
              <a:gd name="connsiteX2" fmla="*/ 5103958 w 5103958"/>
              <a:gd name="connsiteY2" fmla="*/ 2658535 h 2658535"/>
              <a:gd name="connsiteX3" fmla="*/ 1658023 w 5103958"/>
              <a:gd name="connsiteY3" fmla="*/ 2616200 h 2658535"/>
              <a:gd name="connsiteX4" fmla="*/ 0 w 5103958"/>
              <a:gd name="connsiteY4" fmla="*/ 15105 h 2658535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1638202 w 5084137"/>
              <a:gd name="connsiteY3" fmla="*/ 2652008 h 2694343"/>
              <a:gd name="connsiteX4" fmla="*/ 0 w 5084137"/>
              <a:gd name="connsiteY4" fmla="*/ 0 h 2694343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960336 w 5084137"/>
              <a:gd name="connsiteY3" fmla="*/ 2652008 h 2694343"/>
              <a:gd name="connsiteX4" fmla="*/ 0 w 5084137"/>
              <a:gd name="connsiteY4" fmla="*/ 0 h 2694343"/>
              <a:gd name="connsiteX0" fmla="*/ 0 w 4368005"/>
              <a:gd name="connsiteY0" fmla="*/ 0 h 2679837"/>
              <a:gd name="connsiteX1" fmla="*/ 3060603 w 4368005"/>
              <a:gd name="connsiteY1" fmla="*/ 35808 h 2679837"/>
              <a:gd name="connsiteX2" fmla="*/ 4368005 w 4368005"/>
              <a:gd name="connsiteY2" fmla="*/ 2679837 h 2679837"/>
              <a:gd name="connsiteX3" fmla="*/ 960336 w 4368005"/>
              <a:gd name="connsiteY3" fmla="*/ 2652008 h 2679837"/>
              <a:gd name="connsiteX4" fmla="*/ 0 w 4368005"/>
              <a:gd name="connsiteY4" fmla="*/ 0 h 2679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8005" h="2679837">
                <a:moveTo>
                  <a:pt x="0" y="0"/>
                </a:moveTo>
                <a:lnTo>
                  <a:pt x="3060603" y="35808"/>
                </a:lnTo>
                <a:lnTo>
                  <a:pt x="4368005" y="2679837"/>
                </a:lnTo>
                <a:lnTo>
                  <a:pt x="960336" y="2652008"/>
                </a:lnTo>
                <a:lnTo>
                  <a:pt x="0" y="0"/>
                </a:lnTo>
                <a:close/>
              </a:path>
            </a:pathLst>
          </a:custGeom>
          <a:solidFill>
            <a:srgbClr val="B4F8C4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442659" y="4902100"/>
            <a:ext cx="364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441809" y="2466671"/>
            <a:ext cx="560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b</a:t>
            </a:r>
            <a:r>
              <a:rPr lang="en-US" sz="3600" i="1" dirty="0" smtClean="0">
                <a:latin typeface="ISOCPEUR" panose="020B0604020202020204" pitchFamily="34" charset="0"/>
              </a:rPr>
              <a:t>’ 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H="1" flipV="1">
            <a:off x="5395424" y="4115872"/>
            <a:ext cx="724665" cy="646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910879" y="3153709"/>
            <a:ext cx="0" cy="9621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 flipV="1">
            <a:off x="1910880" y="3153709"/>
            <a:ext cx="1905372" cy="16717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2542244" y="2187319"/>
            <a:ext cx="3477054" cy="15355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5444456" y="1670986"/>
            <a:ext cx="0" cy="244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 flipV="1">
            <a:off x="5470105" y="1664538"/>
            <a:ext cx="573330" cy="4908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 flipV="1">
            <a:off x="3781140" y="4757221"/>
            <a:ext cx="0" cy="100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 flipV="1">
            <a:off x="6096479" y="2131156"/>
            <a:ext cx="0" cy="262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52160" y="841928"/>
            <a:ext cx="54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a</a:t>
            </a:r>
            <a:r>
              <a:rPr lang="en-US" sz="3600" i="1" dirty="0" smtClean="0">
                <a:latin typeface="ISOCPEUR" panose="020B0604020202020204" pitchFamily="34" charset="0"/>
              </a:rPr>
              <a:t>’ 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46911" y="5421564"/>
            <a:ext cx="364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b</a:t>
            </a:r>
            <a:r>
              <a:rPr lang="en-US" sz="3600" i="1" dirty="0" smtClean="0">
                <a:latin typeface="ISOCPEUR" panose="020B0604020202020204" pitchFamily="34" charset="0"/>
              </a:rPr>
              <a:t> 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45164" y="4527184"/>
            <a:ext cx="461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a</a:t>
            </a:r>
            <a:r>
              <a:rPr lang="en-US" sz="3600" i="1" dirty="0" smtClean="0">
                <a:latin typeface="ISOCPEUR" panose="020B0604020202020204" pitchFamily="34" charset="0"/>
              </a:rPr>
              <a:t> 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cxnSp>
        <p:nvCxnSpPr>
          <p:cNvPr id="43" name="Прямая соединительная линия 42"/>
          <p:cNvCxnSpPr/>
          <p:nvPr/>
        </p:nvCxnSpPr>
        <p:spPr>
          <a:xfrm flipH="1">
            <a:off x="3826387" y="4727549"/>
            <a:ext cx="2344784" cy="1019653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149572" y="4534635"/>
            <a:ext cx="436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latin typeface="ISOCPEUR" panose="020B0604020202020204" pitchFamily="34" charset="0"/>
              </a:rPr>
              <a:t>B </a:t>
            </a:r>
            <a:endParaRPr lang="ru-RU" sz="4000" i="1" dirty="0">
              <a:latin typeface="ISOCPEUR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46216" y="1378560"/>
            <a:ext cx="508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latin typeface="ISOCPEUR" panose="020B0604020202020204" pitchFamily="34" charset="0"/>
              </a:rPr>
              <a:t>A </a:t>
            </a:r>
            <a:endParaRPr lang="ru-RU" sz="4000" i="1" dirty="0">
              <a:latin typeface="ISOCPEUR" panose="020B0604020202020204" pitchFamily="34" charset="0"/>
            </a:endParaRPr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 flipH="1">
            <a:off x="1877625" y="1662861"/>
            <a:ext cx="3587490" cy="149084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 flipH="1" flipV="1">
            <a:off x="1906209" y="4093192"/>
            <a:ext cx="1905372" cy="16717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 flipV="1">
            <a:off x="3706722" y="3819808"/>
            <a:ext cx="2371997" cy="1042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/>
          <p:nvPr/>
        </p:nvCxnSpPr>
        <p:spPr>
          <a:xfrm>
            <a:off x="339500" y="4109750"/>
            <a:ext cx="6084000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593853" y="3857376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 </a:t>
            </a:r>
            <a:endParaRPr lang="ru-RU" sz="2800" dirty="0"/>
          </a:p>
        </p:txBody>
      </p:sp>
      <p:sp>
        <p:nvSpPr>
          <p:cNvPr id="93" name="TextBox 92"/>
          <p:cNvSpPr txBox="1"/>
          <p:nvPr/>
        </p:nvSpPr>
        <p:spPr>
          <a:xfrm rot="19078056">
            <a:off x="5226920" y="2345036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3200" dirty="0" smtClean="0"/>
              <a:t>(</a:t>
            </a:r>
            <a:endParaRPr lang="ru-RU" sz="3200" dirty="0"/>
          </a:p>
        </p:txBody>
      </p:sp>
      <p:sp>
        <p:nvSpPr>
          <p:cNvPr id="94" name="TextBox 93"/>
          <p:cNvSpPr txBox="1"/>
          <p:nvPr/>
        </p:nvSpPr>
        <p:spPr>
          <a:xfrm rot="8788206">
            <a:off x="4186583" y="4161582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3200" dirty="0" smtClean="0"/>
              <a:t>(</a:t>
            </a:r>
            <a:endParaRPr lang="ru-RU" sz="3200" dirty="0"/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 flipH="1">
            <a:off x="3786190" y="2167247"/>
            <a:ext cx="2328050" cy="265972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4364001" y="4017942"/>
                <a:ext cx="4244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ru-RU" sz="32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01" y="4017942"/>
                <a:ext cx="42441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Box 95"/>
          <p:cNvSpPr txBox="1"/>
          <p:nvPr/>
        </p:nvSpPr>
        <p:spPr>
          <a:xfrm>
            <a:off x="-11326" y="37573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4956555" y="2528227"/>
                <a:ext cx="5530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ru-RU" sz="28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555" y="2528227"/>
                <a:ext cx="55303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1381360" y="3931725"/>
            <a:ext cx="60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atin typeface="ISOCPEUR" panose="020B0604020202020204" pitchFamily="34" charset="0"/>
              </a:rPr>
              <a:t>c</a:t>
            </a:r>
            <a:r>
              <a:rPr lang="en-US" sz="2800" i="1" dirty="0" smtClean="0">
                <a:latin typeface="ISOCPEUR" panose="020B0604020202020204" pitchFamily="34" charset="0"/>
              </a:rPr>
              <a:t>x</a:t>
            </a:r>
            <a:r>
              <a:rPr lang="en-US" sz="3600" i="1" dirty="0" smtClean="0">
                <a:latin typeface="ISOCPEUR" panose="020B0604020202020204" pitchFamily="34" charset="0"/>
              </a:rPr>
              <a:t> 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526507" y="3246791"/>
            <a:ext cx="364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i="1" dirty="0" smtClean="0">
                <a:latin typeface="ISOCPEUR" panose="020B0604020202020204" pitchFamily="34" charset="0"/>
              </a:rPr>
              <a:t>с</a:t>
            </a:r>
            <a:r>
              <a:rPr lang="en-US" sz="3600" i="1" dirty="0" smtClean="0">
                <a:latin typeface="ISOCPEUR" panose="020B0604020202020204" pitchFamily="34" charset="0"/>
              </a:rPr>
              <a:t> 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540855" y="2809580"/>
                <a:ext cx="7166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ru-RU" sz="28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855" y="2809580"/>
                <a:ext cx="71660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/>
          <p:cNvSpPr txBox="1"/>
          <p:nvPr/>
        </p:nvSpPr>
        <p:spPr>
          <a:xfrm>
            <a:off x="11629445" y="7546100"/>
            <a:ext cx="14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</a:t>
            </a:r>
            <a:endParaRPr lang="ru-RU" sz="2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493914" y="1930"/>
            <a:ext cx="346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z</a:t>
            </a:r>
            <a:endParaRPr lang="ru-RU" sz="3200" dirty="0"/>
          </a:p>
        </p:txBody>
      </p:sp>
      <p:cxnSp>
        <p:nvCxnSpPr>
          <p:cNvPr id="104" name="Прямая соединительная линия 103"/>
          <p:cNvCxnSpPr/>
          <p:nvPr/>
        </p:nvCxnSpPr>
        <p:spPr>
          <a:xfrm>
            <a:off x="6350088" y="122676"/>
            <a:ext cx="5" cy="396842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/>
          <p:nvPr/>
        </p:nvCxnSpPr>
        <p:spPr>
          <a:xfrm flipH="1" flipV="1">
            <a:off x="6349570" y="4109750"/>
            <a:ext cx="2723310" cy="2099311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/>
          <p:cNvSpPr/>
          <p:nvPr/>
        </p:nvSpPr>
        <p:spPr>
          <a:xfrm>
            <a:off x="1728142" y="6169039"/>
            <a:ext cx="15087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Рис. 12.</a:t>
            </a:r>
          </a:p>
        </p:txBody>
      </p:sp>
      <p:sp>
        <p:nvSpPr>
          <p:cNvPr id="113" name="TextBox 112"/>
          <p:cNvSpPr txBox="1"/>
          <p:nvPr/>
        </p:nvSpPr>
        <p:spPr>
          <a:xfrm rot="10800000">
            <a:off x="2697460" y="3475335"/>
            <a:ext cx="324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(</a:t>
            </a:r>
            <a:endParaRPr lang="ru-RU" sz="3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83295" y="5380240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80519" y="374018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solidFill>
                  <a:srgbClr val="0070C0"/>
                </a:solidFill>
              </a:rPr>
              <a:t>V</a:t>
            </a:r>
            <a:r>
              <a:rPr lang="en-US" sz="2800" dirty="0" smtClean="0"/>
              <a:t> </a:t>
            </a:r>
            <a:endParaRPr lang="ru-RU" sz="2800" dirty="0"/>
          </a:p>
        </p:txBody>
      </p:sp>
      <p:sp>
        <p:nvSpPr>
          <p:cNvPr id="120" name="TextBox 119"/>
          <p:cNvSpPr txBox="1"/>
          <p:nvPr/>
        </p:nvSpPr>
        <p:spPr>
          <a:xfrm rot="1676979">
            <a:off x="5830587" y="3365074"/>
            <a:ext cx="324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(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ChangeArrowheads="1"/>
              </p:cNvSpPr>
              <p:nvPr/>
            </p:nvSpPr>
            <p:spPr bwMode="auto">
              <a:xfrm>
                <a:off x="7231781" y="-106412"/>
                <a:ext cx="4899053" cy="48320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На </a:t>
                </a:r>
                <a:r>
                  <a:rPr kumimoji="0" lang="ru-RU" altLang="ru-RU" sz="28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пространсвенном</a:t>
                </a:r>
                <a:r>
                  <a:rPr kumimoji="0" lang="ru-RU" alt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чертеже построим прямоугольный треугольник </a:t>
                </a:r>
                <a:r>
                  <a:rPr kumimoji="0" lang="ru-RU" altLang="ru-RU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ru-RU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r>
                  <a:rPr kumimoji="0" lang="ru-RU" altLang="ru-RU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kumimoji="0" lang="ru-RU" altLang="ru-RU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ru-RU" altLang="ru-RU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altLang="ru-RU" sz="28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ru-RU" alt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Отсюда</a:t>
                </a:r>
                <a:r>
                  <a:rPr lang="ru-RU" altLang="ru-RU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ru-RU" alt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1 - катет </a:t>
                </a:r>
                <a:r>
                  <a:rPr kumimoji="0" lang="ru-RU" altLang="ru-RU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kumimoji="0" lang="en-US" altLang="ru-RU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BC</a:t>
                </a:r>
                <a:r>
                  <a:rPr kumimoji="0" lang="ru-RU" altLang="ru-RU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] = [</a:t>
                </a:r>
                <a:r>
                  <a:rPr kumimoji="0" lang="en-US" altLang="ru-RU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b</a:t>
                </a:r>
                <a:r>
                  <a:rPr kumimoji="0" lang="ru-RU" altLang="ru-RU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ru-RU" alt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alt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</a:t>
                </a:r>
                <a:r>
                  <a:rPr kumimoji="0" lang="ru-RU" alt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2 - катет </a:t>
                </a:r>
                <a:r>
                  <a:rPr kumimoji="0" lang="ru-RU" altLang="ru-RU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kumimoji="0" lang="en-US" altLang="ru-RU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AC</a:t>
                </a:r>
                <a:r>
                  <a:rPr kumimoji="0" lang="ru-RU" altLang="ru-RU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] = [</a:t>
                </a:r>
                <a:r>
                  <a:rPr kumimoji="0" lang="en-US" altLang="ru-RU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Aa</a:t>
                </a:r>
                <a:r>
                  <a:rPr kumimoji="0" lang="ru-RU" altLang="ru-RU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] - [</a:t>
                </a:r>
                <a:r>
                  <a:rPr kumimoji="0" lang="en-US" altLang="ru-RU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Bb</a:t>
                </a:r>
                <a:r>
                  <a:rPr kumimoji="0" lang="ru-RU" altLang="ru-RU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kumimoji="0" lang="ru-RU" altLang="ru-RU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Затем		</a:t>
                </a:r>
                <a:endParaRPr kumimoji="0" lang="ru-RU" altLang="ru-RU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kumimoji="0" lang="en-US" altLang="ru-RU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Aa</a:t>
                </a:r>
                <a:r>
                  <a:rPr kumimoji="0" lang="ru-RU" altLang="ru-RU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] = |</a:t>
                </a:r>
                <a:r>
                  <a:rPr kumimoji="0" lang="en-US" altLang="ru-RU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AH</a:t>
                </a:r>
                <a:r>
                  <a:rPr kumimoji="0" lang="ru-RU" altLang="ru-RU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| = </a:t>
                </a:r>
                <a:r>
                  <a:rPr kumimoji="0" lang="en-US" altLang="ru-RU" sz="28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Za</a:t>
                </a:r>
                <a:r>
                  <a:rPr kumimoji="0" lang="ru-RU" altLang="ru-RU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  [</a:t>
                </a:r>
                <a:r>
                  <a:rPr kumimoji="0" lang="en-US" altLang="ru-RU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Bb</a:t>
                </a:r>
                <a:r>
                  <a:rPr kumimoji="0" lang="ru-RU" altLang="ru-RU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] = |</a:t>
                </a:r>
                <a:r>
                  <a:rPr kumimoji="0" lang="en-US" altLang="ru-RU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BH</a:t>
                </a:r>
                <a:r>
                  <a:rPr kumimoji="0" lang="ru-RU" altLang="ru-RU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| = </a:t>
                </a:r>
                <a:r>
                  <a:rPr kumimoji="0" lang="en-US" altLang="ru-RU" sz="28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Zb</a:t>
                </a:r>
                <a:r>
                  <a:rPr kumimoji="0" lang="ru-RU" altLang="ru-RU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kumimoji="0" lang="ru-RU" altLang="ru-RU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Следовательно:</a:t>
                </a:r>
                <a:endParaRPr kumimoji="0" lang="ru-RU" altLang="ru-RU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ru-RU" altLang="ru-RU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[</a:t>
                </a:r>
                <a:r>
                  <a:rPr kumimoji="0" lang="en-US" altLang="ru-RU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Ac</a:t>
                </a:r>
                <a:r>
                  <a:rPr kumimoji="0" lang="ru-RU" altLang="ru-RU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] = </a:t>
                </a:r>
                <a:r>
                  <a:rPr kumimoji="0" lang="en-US" altLang="ru-RU" sz="28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Za</a:t>
                </a:r>
                <a:r>
                  <a:rPr kumimoji="0" lang="ru-RU" altLang="ru-RU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kumimoji="0" lang="en-US" altLang="ru-RU" sz="28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Zb</a:t>
                </a:r>
                <a:r>
                  <a:rPr kumimoji="0" lang="ru-RU" altLang="ru-RU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ru-RU" altLang="ru-RU" sz="28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altLang="ru-RU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</m:oMath>
                </a14:m>
                <a:r>
                  <a:rPr lang="ru-RU" altLang="ru-RU" sz="2800" b="1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kumimoji="0" lang="ru-RU" altLang="ru-RU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0" lang="ru-RU" altLang="ru-RU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31781" y="-106412"/>
                <a:ext cx="4899053" cy="4832092"/>
              </a:xfrm>
              <a:prstGeom prst="rect">
                <a:avLst/>
              </a:prstGeom>
              <a:blipFill>
                <a:blip r:embed="rId6"/>
                <a:stretch>
                  <a:fillRect l="-2488" t="-884" r="-1119" b="-30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Объект 5"/>
          <p:cNvGraphicFramePr>
            <a:graphicFrameLocks noChangeAspect="1"/>
          </p:cNvGraphicFramePr>
          <p:nvPr>
            <p:extLst/>
          </p:nvPr>
        </p:nvGraphicFramePr>
        <p:xfrm>
          <a:off x="697787" y="1987144"/>
          <a:ext cx="60708" cy="16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Уравнение" r:id="rId7" imgW="152268" imgH="164957" progId="Equation.3">
                  <p:embed/>
                </p:oleObj>
              </mc:Choice>
              <mc:Fallback>
                <p:oleObj name="Уравнение" r:id="rId7" imgW="152268" imgH="164957" progId="Equation.3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787" y="1987144"/>
                        <a:ext cx="60708" cy="168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9121061" y="576705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  <a:endParaRPr lang="ru-RU" sz="3200" dirty="0"/>
          </a:p>
        </p:txBody>
      </p:sp>
      <p:sp>
        <p:nvSpPr>
          <p:cNvPr id="27" name="Овал 26"/>
          <p:cNvSpPr/>
          <p:nvPr/>
        </p:nvSpPr>
        <p:spPr>
          <a:xfrm>
            <a:off x="1790742" y="3054733"/>
            <a:ext cx="216000" cy="21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1827353" y="4028394"/>
            <a:ext cx="180000" cy="180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339791" y="1571448"/>
            <a:ext cx="216000" cy="21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/>
          <p:cNvSpPr/>
          <p:nvPr/>
        </p:nvSpPr>
        <p:spPr>
          <a:xfrm>
            <a:off x="2463794" y="3613687"/>
            <a:ext cx="180000" cy="180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/>
          <p:cNvSpPr/>
          <p:nvPr/>
        </p:nvSpPr>
        <p:spPr>
          <a:xfrm>
            <a:off x="6013460" y="3710540"/>
            <a:ext cx="180000" cy="180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3677634" y="5626900"/>
            <a:ext cx="216000" cy="21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5988818" y="4662322"/>
            <a:ext cx="216000" cy="21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5355477" y="4017437"/>
            <a:ext cx="180000" cy="180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6003289" y="2074300"/>
            <a:ext cx="216000" cy="216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3677321" y="4726798"/>
            <a:ext cx="216000" cy="216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2384116" y="2955073"/>
            <a:ext cx="798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i="1" dirty="0" smtClean="0">
                <a:latin typeface="ISOCPEUR" panose="020B0604020202020204" pitchFamily="34" charset="0"/>
              </a:rPr>
              <a:t>с</a:t>
            </a:r>
            <a:r>
              <a:rPr lang="ru-RU" sz="2400" i="1" dirty="0" smtClean="0">
                <a:latin typeface="ISOCPEUR" panose="020B0604020202020204" pitchFamily="34" charset="0"/>
              </a:rPr>
              <a:t>1</a:t>
            </a:r>
            <a:r>
              <a:rPr lang="en-US" sz="3600" i="1" dirty="0" smtClean="0">
                <a:latin typeface="ISOCPEUR" panose="020B0604020202020204" pitchFamily="34" charset="0"/>
              </a:rPr>
              <a:t> </a:t>
            </a:r>
            <a:endParaRPr lang="ru-RU" sz="3600" i="1" dirty="0"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07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21" grpId="0"/>
      <p:bldP spid="41" grpId="0"/>
      <p:bldP spid="42" grpId="0"/>
      <p:bldP spid="45" grpId="0"/>
      <p:bldP spid="46" grpId="0"/>
      <p:bldP spid="91" grpId="0"/>
      <p:bldP spid="93" grpId="0"/>
      <p:bldP spid="94" grpId="0"/>
      <p:bldP spid="95" grpId="0"/>
      <p:bldP spid="96" grpId="0"/>
      <p:bldP spid="97" grpId="0"/>
      <p:bldP spid="99" grpId="0"/>
      <p:bldP spid="100" grpId="0"/>
      <p:bldP spid="101" grpId="0"/>
      <p:bldP spid="102" grpId="0"/>
      <p:bldP spid="103" grpId="0"/>
      <p:bldP spid="113" grpId="0"/>
      <p:bldP spid="118" grpId="0"/>
      <p:bldP spid="119" grpId="0"/>
      <p:bldP spid="120" grpId="0"/>
      <p:bldP spid="57" grpId="0"/>
      <p:bldP spid="27" grpId="0" animBg="1"/>
      <p:bldP spid="28" grpId="0" animBg="1"/>
      <p:bldP spid="37" grpId="0" animBg="1"/>
      <p:bldP spid="87" grpId="0" animBg="1"/>
      <p:bldP spid="89" grpId="0" animBg="1"/>
      <p:bldP spid="38" grpId="0" animBg="1"/>
      <p:bldP spid="36" grpId="0" animBg="1"/>
      <p:bldP spid="29" grpId="0" animBg="1"/>
      <p:bldP spid="26" grpId="0" animBg="1"/>
      <p:bldP spid="14" grpId="0" animBg="1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3029" y="477775"/>
            <a:ext cx="11625942" cy="1655762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Угол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наклона отрезка прямой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относительно горизонтальной плоскости проекций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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ru-RU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Угол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наклона отрезка прямой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относительно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фронтальной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плоскости проекций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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ru-RU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горизонтальная и фронтальная проекции отрезка прямой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меньше истинной величины.</a:t>
            </a:r>
          </a:p>
          <a:p>
            <a:pPr algn="just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  и  [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Построим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эпюр отрезка прямой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заданной координатами (рис.13).</a:t>
            </a:r>
          </a:p>
          <a:p>
            <a:pPr algn="just"/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3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Прямоугольник 156"/>
          <p:cNvSpPr/>
          <p:nvPr/>
        </p:nvSpPr>
        <p:spPr>
          <a:xfrm>
            <a:off x="-20688" y="-26313"/>
            <a:ext cx="12192000" cy="68571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>
              <a:solidFill>
                <a:schemeClr val="tx1"/>
              </a:solidFill>
            </a:endParaRPr>
          </a:p>
        </p:txBody>
      </p:sp>
      <p:cxnSp>
        <p:nvCxnSpPr>
          <p:cNvPr id="95" name="Прямая соединительная линия 94"/>
          <p:cNvCxnSpPr/>
          <p:nvPr/>
        </p:nvCxnSpPr>
        <p:spPr>
          <a:xfrm>
            <a:off x="4319195" y="5776903"/>
            <a:ext cx="4736489" cy="81851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15489" y="2665029"/>
            <a:ext cx="667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b</a:t>
            </a:r>
            <a:r>
              <a:rPr lang="en-US" sz="3200" i="1" dirty="0" smtClean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1795" y="104568"/>
            <a:ext cx="605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a</a:t>
            </a:r>
            <a:r>
              <a:rPr lang="en-US" sz="4000" i="1" dirty="0" smtClean="0">
                <a:latin typeface="ISOCPEUR" panose="020B0604020202020204" pitchFamily="34" charset="0"/>
              </a:rPr>
              <a:t>’ </a:t>
            </a:r>
            <a:endParaRPr lang="ru-RU" sz="4000" i="1" dirty="0">
              <a:latin typeface="ISOCPEUR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2778" y="5737739"/>
            <a:ext cx="461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b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H="1">
            <a:off x="4339228" y="4340858"/>
            <a:ext cx="3991508" cy="140061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4319195" y="243522"/>
            <a:ext cx="3939605" cy="256483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2996119" y="5763157"/>
            <a:ext cx="1368000" cy="15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4364562" y="2776708"/>
            <a:ext cx="0" cy="298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H="1" flipV="1">
            <a:off x="3236205" y="933340"/>
            <a:ext cx="1158568" cy="18692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 flipV="1">
            <a:off x="3342204" y="1990929"/>
            <a:ext cx="568426" cy="6210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H="1">
            <a:off x="3278221" y="4334363"/>
            <a:ext cx="0" cy="14226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3111675" y="4353530"/>
            <a:ext cx="51365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endCxn id="36" idx="6"/>
          </p:cNvCxnSpPr>
          <p:nvPr/>
        </p:nvCxnSpPr>
        <p:spPr>
          <a:xfrm flipV="1">
            <a:off x="3299900" y="289899"/>
            <a:ext cx="5014372" cy="62647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653639" y="423229"/>
            <a:ext cx="613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b</a:t>
            </a:r>
            <a:r>
              <a:rPr lang="en-US" sz="2400" i="1" dirty="0" smtClean="0"/>
              <a:t>0</a:t>
            </a:r>
            <a:r>
              <a:rPr lang="en-US" sz="3200" i="1" dirty="0" smtClean="0"/>
              <a:t> </a:t>
            </a:r>
            <a:endParaRPr lang="ru-RU" sz="3200" i="1" dirty="0"/>
          </a:p>
        </p:txBody>
      </p:sp>
      <p:sp>
        <p:nvSpPr>
          <p:cNvPr id="60" name="Овал 59"/>
          <p:cNvSpPr/>
          <p:nvPr/>
        </p:nvSpPr>
        <p:spPr>
          <a:xfrm>
            <a:off x="9008867" y="6486700"/>
            <a:ext cx="180000" cy="180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 rot="16200000">
                <a:off x="8389631" y="1167411"/>
                <a:ext cx="7943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ru-RU" sz="32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389631" y="1167411"/>
                <a:ext cx="79438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9416813" y="4545602"/>
                <a:ext cx="7943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ru-RU" sz="32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813" y="4545602"/>
                <a:ext cx="79438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 rot="16200000">
                <a:off x="2574204" y="4891374"/>
                <a:ext cx="8248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sz="32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574204" y="4891374"/>
                <a:ext cx="82484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 rot="152044">
                <a:off x="2654686" y="1968939"/>
                <a:ext cx="8248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sz="32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2044">
                <a:off x="2654686" y="1968939"/>
                <a:ext cx="82484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 rot="20320675">
                <a:off x="7846653" y="4173744"/>
                <a:ext cx="594107" cy="753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∟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 </a:t>
                </a:r>
                <a:endParaRPr lang="ru-RU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20675">
                <a:off x="7846653" y="4173744"/>
                <a:ext cx="594107" cy="7538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 rot="8748014">
                <a:off x="4290392" y="2128618"/>
                <a:ext cx="423793" cy="753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∟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 </a:t>
                </a:r>
                <a:endParaRPr lang="ru-RU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748014">
                <a:off x="4290392" y="2128618"/>
                <a:ext cx="423793" cy="7538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Прямая соединительная линия 73"/>
          <p:cNvCxnSpPr/>
          <p:nvPr/>
        </p:nvCxnSpPr>
        <p:spPr>
          <a:xfrm>
            <a:off x="2634255" y="2608366"/>
            <a:ext cx="725468" cy="5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>
            <a:off x="9052426" y="296298"/>
            <a:ext cx="0" cy="248400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>
            <a:off x="4360543" y="2792214"/>
            <a:ext cx="4901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>
            <a:off x="8206272" y="304706"/>
            <a:ext cx="10069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 flipH="1">
            <a:off x="9342325" y="5041163"/>
            <a:ext cx="9873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/>
          <p:cNvCxnSpPr/>
          <p:nvPr/>
        </p:nvCxnSpPr>
        <p:spPr>
          <a:xfrm flipH="1">
            <a:off x="8813492" y="5058766"/>
            <a:ext cx="528833" cy="8397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Прямоугольник 87"/>
          <p:cNvSpPr/>
          <p:nvPr/>
        </p:nvSpPr>
        <p:spPr>
          <a:xfrm>
            <a:off x="1110022" y="-47996"/>
            <a:ext cx="45719" cy="4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3" name="Прямая соединительная линия 112"/>
          <p:cNvCxnSpPr/>
          <p:nvPr/>
        </p:nvCxnSpPr>
        <p:spPr>
          <a:xfrm flipH="1" flipV="1">
            <a:off x="8227666" y="4297462"/>
            <a:ext cx="824760" cy="22334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Овал 118"/>
          <p:cNvSpPr/>
          <p:nvPr/>
        </p:nvSpPr>
        <p:spPr>
          <a:xfrm>
            <a:off x="4211620" y="5630067"/>
            <a:ext cx="216000" cy="21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3144584" y="835589"/>
            <a:ext cx="180000" cy="180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TextBox 133"/>
          <p:cNvSpPr txBox="1"/>
          <p:nvPr/>
        </p:nvSpPr>
        <p:spPr>
          <a:xfrm rot="10453375">
            <a:off x="4877638" y="5372859"/>
            <a:ext cx="601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4000" dirty="0" smtClean="0"/>
              <a:t>(</a:t>
            </a:r>
            <a:endParaRPr lang="ru-RU" sz="4000" dirty="0"/>
          </a:p>
        </p:txBody>
      </p:sp>
      <p:sp>
        <p:nvSpPr>
          <p:cNvPr id="135" name="TextBox 134"/>
          <p:cNvSpPr txBox="1"/>
          <p:nvPr/>
        </p:nvSpPr>
        <p:spPr>
          <a:xfrm rot="20161756" flipH="1">
            <a:off x="6960032" y="151965"/>
            <a:ext cx="894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4000" dirty="0" smtClean="0"/>
              <a:t>(</a:t>
            </a:r>
            <a:endParaRPr lang="ru-RU" sz="4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8349576" y="3953659"/>
            <a:ext cx="46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a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5397320" y="5414197"/>
                <a:ext cx="4244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ru-RU" sz="32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320" y="5414197"/>
                <a:ext cx="424412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6682715" y="480658"/>
                <a:ext cx="5100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715" y="480658"/>
                <a:ext cx="510076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Овал 16"/>
          <p:cNvSpPr/>
          <p:nvPr/>
        </p:nvSpPr>
        <p:spPr>
          <a:xfrm>
            <a:off x="4286107" y="2704708"/>
            <a:ext cx="216000" cy="21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4" name="TextBox 153"/>
          <p:cNvSpPr txBox="1"/>
          <p:nvPr/>
        </p:nvSpPr>
        <p:spPr>
          <a:xfrm rot="21177543">
            <a:off x="4467379" y="94320"/>
            <a:ext cx="1747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err="1">
                <a:solidFill>
                  <a:srgbClr val="C00000"/>
                </a:solidFill>
                <a:latin typeface="ISOCPEUR" panose="020B0604020202020204" pitchFamily="34" charset="0"/>
              </a:rPr>
              <a:t>Нат</a:t>
            </a:r>
            <a:r>
              <a:rPr lang="ru-RU" sz="3200" dirty="0">
                <a:solidFill>
                  <a:srgbClr val="C00000"/>
                </a:solidFill>
                <a:latin typeface="ISOCPEUR" panose="020B0604020202020204" pitchFamily="34" charset="0"/>
              </a:rPr>
              <a:t>. вел</a:t>
            </a:r>
            <a:r>
              <a:rPr lang="ru-RU" sz="32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55" name="TextBox 154"/>
          <p:cNvSpPr txBox="1"/>
          <p:nvPr/>
        </p:nvSpPr>
        <p:spPr>
          <a:xfrm rot="567890">
            <a:off x="5207776" y="6015907"/>
            <a:ext cx="1776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i="1" dirty="0" err="1">
                <a:solidFill>
                  <a:srgbClr val="C00000"/>
                </a:solidFill>
                <a:latin typeface="ISOCPEUR" panose="020B0604020202020204" pitchFamily="34" charset="0"/>
              </a:rPr>
              <a:t>Нат</a:t>
            </a:r>
            <a:r>
              <a:rPr lang="ru-RU" sz="3200" i="1" dirty="0">
                <a:solidFill>
                  <a:srgbClr val="C00000"/>
                </a:solidFill>
                <a:latin typeface="ISOCPEUR" panose="020B0604020202020204" pitchFamily="34" charset="0"/>
              </a:rPr>
              <a:t>. вел.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9208777" y="6150392"/>
            <a:ext cx="613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a</a:t>
            </a:r>
            <a:r>
              <a:rPr lang="en-US" sz="2000" i="1" dirty="0" smtClean="0">
                <a:latin typeface="ISOCPEUR" panose="020B0604020202020204" pitchFamily="34" charset="0"/>
              </a:rPr>
              <a:t>0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160" name="Прямая соединительная линия 159"/>
          <p:cNvCxnSpPr/>
          <p:nvPr/>
        </p:nvCxnSpPr>
        <p:spPr>
          <a:xfrm>
            <a:off x="1858023" y="3398714"/>
            <a:ext cx="8287451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1407036" y="2925998"/>
            <a:ext cx="387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 smtClean="0">
                <a:latin typeface="ISOCPEUR" panose="020B0604020202020204" pitchFamily="34" charset="0"/>
              </a:rPr>
              <a:t>x</a:t>
            </a:r>
            <a:endParaRPr lang="ru-RU" sz="4400" i="1" dirty="0">
              <a:latin typeface="ISOCPEUR" panose="020B0604020202020204" pitchFamily="34" charset="0"/>
            </a:endParaRPr>
          </a:p>
        </p:txBody>
      </p:sp>
      <p:cxnSp>
        <p:nvCxnSpPr>
          <p:cNvPr id="162" name="Прямая соединительная линия 161"/>
          <p:cNvCxnSpPr/>
          <p:nvPr/>
        </p:nvCxnSpPr>
        <p:spPr>
          <a:xfrm>
            <a:off x="9705532" y="2985412"/>
            <a:ext cx="0" cy="96824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9722160" y="3363141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0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2015357" y="3389139"/>
            <a:ext cx="816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H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996517" y="2853904"/>
            <a:ext cx="816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V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168" name="Прямая соединительная линия 167"/>
          <p:cNvCxnSpPr>
            <a:stCxn id="120" idx="4"/>
          </p:cNvCxnSpPr>
          <p:nvPr/>
        </p:nvCxnSpPr>
        <p:spPr>
          <a:xfrm flipH="1" flipV="1">
            <a:off x="8206272" y="289899"/>
            <a:ext cx="0" cy="4184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Овал 119"/>
          <p:cNvSpPr/>
          <p:nvPr/>
        </p:nvSpPr>
        <p:spPr>
          <a:xfrm>
            <a:off x="8140068" y="4258398"/>
            <a:ext cx="216000" cy="21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8098272" y="181899"/>
            <a:ext cx="216000" cy="21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2" name="Прямоугольник 171"/>
          <p:cNvSpPr/>
          <p:nvPr/>
        </p:nvSpPr>
        <p:spPr>
          <a:xfrm>
            <a:off x="976022" y="5958814"/>
            <a:ext cx="18373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/>
              <a:t>Рис. 13.</a:t>
            </a:r>
          </a:p>
        </p:txBody>
      </p:sp>
    </p:spTree>
    <p:extLst>
      <p:ext uri="{BB962C8B-B14F-4D97-AF65-F5344CB8AC3E}">
        <p14:creationId xmlns:p14="http://schemas.microsoft.com/office/powerpoint/2010/main" val="131608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8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4" grpId="0"/>
      <p:bldP spid="6" grpId="0"/>
      <p:bldP spid="7" grpId="0"/>
      <p:bldP spid="55" grpId="0"/>
      <p:bldP spid="60" grpId="0" animBg="1"/>
      <p:bldP spid="61" grpId="0"/>
      <p:bldP spid="62" grpId="0"/>
      <p:bldP spid="63" grpId="0"/>
      <p:bldP spid="64" grpId="0"/>
      <p:bldP spid="72" grpId="0"/>
      <p:bldP spid="73" grpId="0"/>
      <p:bldP spid="119" grpId="0" animBg="1"/>
      <p:bldP spid="56" grpId="0" animBg="1"/>
      <p:bldP spid="134" grpId="0"/>
      <p:bldP spid="135" grpId="0"/>
      <p:bldP spid="136" grpId="0"/>
      <p:bldP spid="149" grpId="0"/>
      <p:bldP spid="150" grpId="0"/>
      <p:bldP spid="17" grpId="0" animBg="1"/>
      <p:bldP spid="154" grpId="0"/>
      <p:bldP spid="155" grpId="0"/>
      <p:bldP spid="156" grpId="0"/>
      <p:bldP spid="161" grpId="0"/>
      <p:bldP spid="163" grpId="0"/>
      <p:bldP spid="166" grpId="0"/>
      <p:bldP spid="167" grpId="0"/>
      <p:bldP spid="120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7774" y="459"/>
            <a:ext cx="1177904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Определим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натуральную величину отрезка прямой [AB] и углы наклона к Н - горизонтальной, V- фронтальной плоскостям проекций. Для определения натуральной величины отрезка прямой [AB] используется способ прямоугольного треугольника. Для этого строится такой прямоугольный треугольник, у которого один катет равняется одной из проекций отрезка прямой [AB] (горизонтальная, фронтальная, профильная), а второй катет равняется алгебраической разности координат концов отрезка прямой [AB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/>
          </p:nvPr>
        </p:nvGraphicFramePr>
        <p:xfrm>
          <a:off x="0" y="1007707"/>
          <a:ext cx="152400" cy="16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Уравнение" r:id="rId3" imgW="152268" imgH="164957" progId="Equation.3">
                  <p:embed/>
                </p:oleObj>
              </mc:Choice>
              <mc:Fallback>
                <p:oleObj name="Уравнение" r:id="rId3" imgW="152268" imgH="164957" progId="Equation.3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07707"/>
                        <a:ext cx="152400" cy="168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/>
          </p:nvPr>
        </p:nvGraphicFramePr>
        <p:xfrm>
          <a:off x="0" y="1175982"/>
          <a:ext cx="152400" cy="16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Уравнение" r:id="rId5" imgW="152268" imgH="164957" progId="Equation.3">
                  <p:embed/>
                </p:oleObj>
              </mc:Choice>
              <mc:Fallback>
                <p:oleObj name="Уравнение" r:id="rId5" imgW="152268" imgH="164957" progId="Equation.3">
                  <p:embed/>
                  <p:pic>
                    <p:nvPicPr>
                      <p:cNvPr id="26" name="Объект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75982"/>
                        <a:ext cx="152400" cy="168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/>
          </p:nvPr>
        </p:nvGraphicFramePr>
        <p:xfrm>
          <a:off x="0" y="1344257"/>
          <a:ext cx="152400" cy="16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Уравнение" r:id="rId6" imgW="152268" imgH="164957" progId="Equation.3">
                  <p:embed/>
                </p:oleObj>
              </mc:Choice>
              <mc:Fallback>
                <p:oleObj name="Уравнение" r:id="rId6" imgW="152268" imgH="164957" progId="Equation.3">
                  <p:embed/>
                  <p:pic>
                    <p:nvPicPr>
                      <p:cNvPr id="27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44257"/>
                        <a:ext cx="152400" cy="168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481618" y="4628117"/>
            <a:ext cx="3439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653600" y="4628118"/>
            <a:ext cx="23903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Z=Z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ru-RU" altLang="ru-RU" sz="3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Zb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 (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2928301" y="4628117"/>
            <a:ext cx="23096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Y=</a:t>
            </a:r>
            <a:r>
              <a:rPr kumimoji="0" lang="ru-RU" altLang="ru-RU" sz="3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Yb-Ya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481618" y="5119433"/>
            <a:ext cx="1144215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altLang="ru-RU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тогда гипотенуза прямоугольного треугольника будет равняться натуральной величине отрезка прямой 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4128" y="4572884"/>
            <a:ext cx="2383743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9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920</Words>
  <Application>Microsoft Office PowerPoint</Application>
  <PresentationFormat>Широкоэкранный</PresentationFormat>
  <Paragraphs>169</Paragraphs>
  <Slides>15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ISOCPEUR</vt:lpstr>
      <vt:lpstr>Symbol</vt:lpstr>
      <vt:lpstr>Times New Roman</vt:lpstr>
      <vt:lpstr>Тема Office</vt:lpstr>
      <vt:lpstr>Уравнение</vt:lpstr>
      <vt:lpstr>3-ЛЕКЦИЯ.      Прямая. Инвариантные свойства прямой в ортогональных проекциях. Определение натуральной величины отрезка прямой и углов наклона к плоскостям проекций.                                                          Прямая.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3-ЛЕКЦИЯ.      Прямая. Инвариантные свойства прямой в ортогональных проекциях. Определение натуральной величины отрезка прямой и углов наклона к плоскостям проекций.                                                          Прямая.</dc:title>
  <dc:creator>Пользователь Windows</dc:creator>
  <cp:lastModifiedBy>Азизбек</cp:lastModifiedBy>
  <cp:revision>12</cp:revision>
  <dcterms:created xsi:type="dcterms:W3CDTF">2022-09-11T18:34:25Z</dcterms:created>
  <dcterms:modified xsi:type="dcterms:W3CDTF">2024-03-13T05:49:22Z</dcterms:modified>
</cp:coreProperties>
</file>