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5" r:id="rId4"/>
    <p:sldId id="274" r:id="rId5"/>
    <p:sldId id="273" r:id="rId6"/>
    <p:sldId id="285" r:id="rId7"/>
    <p:sldId id="271" r:id="rId8"/>
    <p:sldId id="270" r:id="rId9"/>
    <p:sldId id="266" r:id="rId10"/>
    <p:sldId id="269" r:id="rId11"/>
    <p:sldId id="284" r:id="rId12"/>
    <p:sldId id="268" r:id="rId13"/>
    <p:sldId id="267" r:id="rId14"/>
    <p:sldId id="283" r:id="rId15"/>
    <p:sldId id="282" r:id="rId16"/>
    <p:sldId id="281" r:id="rId17"/>
    <p:sldId id="280" r:id="rId18"/>
    <p:sldId id="27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1AF"/>
    <a:srgbClr val="A8F8A4"/>
    <a:srgbClr val="24F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68" d="100"/>
          <a:sy n="68" d="100"/>
        </p:scale>
        <p:origin x="3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0.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72837" y="1"/>
            <a:ext cx="11076709" cy="4232366"/>
          </a:xfrm>
        </p:spPr>
        <p:txBody>
          <a:bodyPr>
            <a:normAutofit/>
          </a:bodyPr>
          <a:lstStyle/>
          <a:p>
            <a:pPr marL="276860">
              <a:spcBef>
                <a:spcPts val="390"/>
              </a:spcBef>
              <a:spcAft>
                <a:spcPts val="0"/>
              </a:spcAft>
            </a:pPr>
            <a: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t>4</a:t>
            </a:r>
            <a:r>
              <a:rPr lang="tr-TR" sz="3200" b="1" kern="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3200" b="1" kern="0" spc="-3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tr-TR" sz="3200" b="1" kern="0" dirty="0">
                <a:latin typeface="Times New Roman" panose="02020603050405020304" pitchFamily="18" charset="0"/>
                <a:ea typeface="Times New Roman" panose="02020603050405020304" pitchFamily="18" charset="0"/>
                <a:cs typeface="Times New Roman" panose="02020603050405020304" pitchFamily="18" charset="0"/>
              </a:rPr>
              <a:t>MA’RUZA.</a:t>
            </a:r>
            <a:r>
              <a:rPr lang="tr-TR" sz="3200" b="1" kern="0"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Xususiy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vaziyatdagi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to’g’ri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chiziqlar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To’g’ri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chiziqning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izlari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Ikki</a:t>
            </a:r>
            <a:r>
              <a:rPr lang="en-US" sz="3200" b="1" dirty="0">
                <a:latin typeface="Times New Roman" panose="02020603050405020304" pitchFamily="18" charset="0"/>
                <a:cs typeface="Times New Roman" panose="02020603050405020304" pitchFamily="18" charset="0"/>
              </a:rPr>
              <a:t> to</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g</a:t>
            </a:r>
            <a:r>
              <a:rPr lang="ru-RU"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chiziqning</a:t>
            </a:r>
            <a:r>
              <a:rPr lang="en-US" sz="3200" b="1" dirty="0">
                <a:latin typeface="Times New Roman" panose="02020603050405020304" pitchFamily="18" charset="0"/>
                <a:cs typeface="Times New Roman" panose="02020603050405020304" pitchFamily="18" charset="0"/>
              </a:rPr>
              <a:t> o</a:t>
            </a:r>
            <a:r>
              <a:rPr lang="ru-RU"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zaro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joylashuvi</a:t>
            </a:r>
            <a:r>
              <a:rPr lang="ru-RU"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07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42099" y="113973"/>
            <a:ext cx="11045101" cy="1908215"/>
          </a:xfrm>
          <a:prstGeom prst="rect">
            <a:avLst/>
          </a:prstGeom>
        </p:spPr>
        <p:txBody>
          <a:bodyPr wrap="square">
            <a:spAutoFit/>
          </a:bodyPr>
          <a:lstStyle/>
          <a:p>
            <a:pPr marL="276860" marR="192405" indent="359410">
              <a:spcAft>
                <a:spcPts val="0"/>
              </a:spcAft>
            </a:pPr>
            <a:r>
              <a:rPr lang="tr-TR" sz="2000" dirty="0">
                <a:latin typeface="Times New Roman" panose="02020603050405020304" pitchFamily="18" charset="0"/>
                <a:ea typeface="Times New Roman" panose="02020603050405020304" pitchFamily="18" charset="0"/>
              </a:rPr>
              <a:t>v)</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Agar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profil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tekisligiga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perpendikulyar</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bo’lsa, u</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xolda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profil</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proyeksiyalovchi</a:t>
            </a:r>
            <a:r>
              <a:rPr lang="tr-TR" sz="2000" b="1"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deyiladi.</a:t>
            </a:r>
            <a:endParaRPr lang="ru-RU" sz="2000" dirty="0">
              <a:latin typeface="Times New Roman" panose="02020603050405020304" pitchFamily="18" charset="0"/>
              <a:ea typeface="Times New Roman" panose="02020603050405020304" pitchFamily="18" charset="0"/>
            </a:endParaRPr>
          </a:p>
          <a:p>
            <a:pPr marL="1718945">
              <a:spcAft>
                <a:spcPts val="0"/>
              </a:spcAft>
            </a:pPr>
            <a:r>
              <a:rPr lang="tr-TR" sz="2000" b="1" dirty="0">
                <a:latin typeface="Times New Roman" panose="02020603050405020304" pitchFamily="18" charset="0"/>
                <a:ea typeface="Times New Roman" panose="02020603050405020304" pitchFamily="18" charset="0"/>
              </a:rPr>
              <a:t>[EF]</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W</a:t>
            </a:r>
            <a:r>
              <a:rPr lang="tr-TR" sz="2000" b="1"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profil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endParaRPr lang="ru-RU" sz="2000" dirty="0">
              <a:latin typeface="Times New Roman" panose="02020603050405020304" pitchFamily="18" charset="0"/>
              <a:ea typeface="Times New Roman" panose="02020603050405020304" pitchFamily="18" charset="0"/>
            </a:endParaRPr>
          </a:p>
          <a:p>
            <a:r>
              <a:rPr lang="tr-TR" sz="2000" dirty="0">
                <a:latin typeface="Times New Roman" panose="02020603050405020304" pitchFamily="18" charset="0"/>
                <a:ea typeface="Times New Roman" panose="02020603050405020304" pitchFamily="18" charset="0"/>
              </a:rPr>
              <a:t>Koordinatalari</a:t>
            </a:r>
            <a:r>
              <a:rPr lang="tr-TR" sz="2000" spc="2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	</a:t>
            </a:r>
            <a:r>
              <a:rPr lang="tr-TR" sz="2000" b="1" dirty="0">
                <a:latin typeface="Times New Roman" panose="02020603050405020304" pitchFamily="18" charset="0"/>
                <a:ea typeface="Times New Roman" panose="02020603050405020304" pitchFamily="18" charset="0"/>
              </a:rPr>
              <a:t>[EF]</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profil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a:t>
            </a:r>
            <a:r>
              <a:rPr lang="tr-TR" sz="2000" spc="5" dirty="0">
                <a:latin typeface="Times New Roman" panose="02020603050405020304" pitchFamily="18" charset="0"/>
                <a:ea typeface="Times New Roman" panose="02020603050405020304" pitchFamily="18" charset="0"/>
              </a:rPr>
              <a:t> </a:t>
            </a:r>
            <a:r>
              <a:rPr lang="en-US" sz="2000" spc="5" dirty="0" smtClean="0">
                <a:latin typeface="Times New Roman" panose="02020603050405020304" pitchFamily="18" charset="0"/>
                <a:ea typeface="Times New Roman" panose="02020603050405020304" pitchFamily="18" charset="0"/>
              </a:rPr>
              <a:t>E </a:t>
            </a:r>
            <a:r>
              <a:rPr lang="tr-TR" sz="2000" b="1" kern="0" dirty="0" smtClean="0">
                <a:latin typeface="Times New Roman" panose="02020603050405020304" pitchFamily="18" charset="0"/>
                <a:ea typeface="Times New Roman" panose="02020603050405020304" pitchFamily="18" charset="0"/>
              </a:rPr>
              <a:t>(25</a:t>
            </a:r>
            <a:r>
              <a:rPr lang="tr-TR" sz="2000" b="1" kern="0" dirty="0">
                <a:latin typeface="Times New Roman" panose="02020603050405020304" pitchFamily="18" charset="0"/>
                <a:ea typeface="Times New Roman" panose="02020603050405020304" pitchFamily="18" charset="0"/>
              </a:rPr>
              <a:t>; 15;</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5)	F</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(5;</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15;</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5)</a:t>
            </a:r>
            <a:endParaRPr lang="ru-RU" sz="2000" b="1" kern="0" dirty="0">
              <a:latin typeface="Times New Roman" panose="02020603050405020304" pitchFamily="18" charset="0"/>
              <a:ea typeface="Times New Roman" panose="02020603050405020304" pitchFamily="18" charset="0"/>
            </a:endParaRPr>
          </a:p>
          <a:p>
            <a:endParaRPr lang="ru-RU" dirty="0"/>
          </a:p>
        </p:txBody>
      </p:sp>
      <p:sp>
        <p:nvSpPr>
          <p:cNvPr id="4" name="Прямоугольник 3"/>
          <p:cNvSpPr/>
          <p:nvPr/>
        </p:nvSpPr>
        <p:spPr>
          <a:xfrm rot="2872435">
            <a:off x="4906344" y="2797561"/>
            <a:ext cx="5010217" cy="2779047"/>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4843128"/>
              <a:gd name="connsiteY0" fmla="*/ 0 h 2748232"/>
              <a:gd name="connsiteX1" fmla="*/ 2819594 w 4843128"/>
              <a:gd name="connsiteY1" fmla="*/ 89697 h 2748232"/>
              <a:gd name="connsiteX2" fmla="*/ 4843128 w 4843128"/>
              <a:gd name="connsiteY2" fmla="*/ 2748232 h 2748232"/>
              <a:gd name="connsiteX3" fmla="*/ 1775384 w 4843128"/>
              <a:gd name="connsiteY3" fmla="*/ 2743356 h 2748232"/>
              <a:gd name="connsiteX4" fmla="*/ 0 w 4843128"/>
              <a:gd name="connsiteY4" fmla="*/ 0 h 2748232"/>
              <a:gd name="connsiteX0" fmla="*/ 0 w 3785021"/>
              <a:gd name="connsiteY0" fmla="*/ 0 h 2743356"/>
              <a:gd name="connsiteX1" fmla="*/ 2819594 w 3785021"/>
              <a:gd name="connsiteY1" fmla="*/ 89697 h 2743356"/>
              <a:gd name="connsiteX2" fmla="*/ 3785021 w 3785021"/>
              <a:gd name="connsiteY2" fmla="*/ 2710655 h 2743356"/>
              <a:gd name="connsiteX3" fmla="*/ 1775384 w 3785021"/>
              <a:gd name="connsiteY3" fmla="*/ 2743356 h 2743356"/>
              <a:gd name="connsiteX4" fmla="*/ 0 w 3785021"/>
              <a:gd name="connsiteY4" fmla="*/ 0 h 2743356"/>
              <a:gd name="connsiteX0" fmla="*/ 0 w 3785021"/>
              <a:gd name="connsiteY0" fmla="*/ 0 h 2743356"/>
              <a:gd name="connsiteX1" fmla="*/ 2038616 w 3785021"/>
              <a:gd name="connsiteY1" fmla="*/ 48083 h 2743356"/>
              <a:gd name="connsiteX2" fmla="*/ 3785021 w 3785021"/>
              <a:gd name="connsiteY2" fmla="*/ 2710655 h 2743356"/>
              <a:gd name="connsiteX3" fmla="*/ 1775384 w 3785021"/>
              <a:gd name="connsiteY3" fmla="*/ 2743356 h 2743356"/>
              <a:gd name="connsiteX4" fmla="*/ 0 w 3785021"/>
              <a:gd name="connsiteY4" fmla="*/ 0 h 2743356"/>
              <a:gd name="connsiteX0" fmla="*/ 0 w 3785021"/>
              <a:gd name="connsiteY0" fmla="*/ 642567 h 3385923"/>
              <a:gd name="connsiteX1" fmla="*/ 1567818 w 3785021"/>
              <a:gd name="connsiteY1" fmla="*/ 1 h 3385923"/>
              <a:gd name="connsiteX2" fmla="*/ 3785021 w 3785021"/>
              <a:gd name="connsiteY2" fmla="*/ 3353222 h 3385923"/>
              <a:gd name="connsiteX3" fmla="*/ 1775384 w 3785021"/>
              <a:gd name="connsiteY3" fmla="*/ 3385923 h 3385923"/>
              <a:gd name="connsiteX4" fmla="*/ 0 w 3785021"/>
              <a:gd name="connsiteY4" fmla="*/ 642567 h 3385923"/>
              <a:gd name="connsiteX0" fmla="*/ 0 w 4173790"/>
              <a:gd name="connsiteY0" fmla="*/ 642566 h 3385922"/>
              <a:gd name="connsiteX1" fmla="*/ 1567818 w 4173790"/>
              <a:gd name="connsiteY1" fmla="*/ 0 h 3385922"/>
              <a:gd name="connsiteX2" fmla="*/ 4173790 w 4173790"/>
              <a:gd name="connsiteY2" fmla="*/ 2540201 h 3385922"/>
              <a:gd name="connsiteX3" fmla="*/ 1775384 w 4173790"/>
              <a:gd name="connsiteY3" fmla="*/ 3385922 h 3385922"/>
              <a:gd name="connsiteX4" fmla="*/ 0 w 4173790"/>
              <a:gd name="connsiteY4" fmla="*/ 642566 h 3385922"/>
              <a:gd name="connsiteX0" fmla="*/ 0 w 4173790"/>
              <a:gd name="connsiteY0" fmla="*/ 628504 h 3371860"/>
              <a:gd name="connsiteX1" fmla="*/ 1597733 w 4173790"/>
              <a:gd name="connsiteY1" fmla="*/ 0 h 3371860"/>
              <a:gd name="connsiteX2" fmla="*/ 4173790 w 4173790"/>
              <a:gd name="connsiteY2" fmla="*/ 2526139 h 3371860"/>
              <a:gd name="connsiteX3" fmla="*/ 1775384 w 4173790"/>
              <a:gd name="connsiteY3" fmla="*/ 3371860 h 3371860"/>
              <a:gd name="connsiteX4" fmla="*/ 0 w 4173790"/>
              <a:gd name="connsiteY4" fmla="*/ 628504 h 3371860"/>
              <a:gd name="connsiteX0" fmla="*/ 0 w 3464746"/>
              <a:gd name="connsiteY0" fmla="*/ 628504 h 3371860"/>
              <a:gd name="connsiteX1" fmla="*/ 1597733 w 3464746"/>
              <a:gd name="connsiteY1" fmla="*/ 0 h 3371860"/>
              <a:gd name="connsiteX2" fmla="*/ 3464746 w 3464746"/>
              <a:gd name="connsiteY2" fmla="*/ 2818589 h 3371860"/>
              <a:gd name="connsiteX3" fmla="*/ 1775384 w 3464746"/>
              <a:gd name="connsiteY3" fmla="*/ 3371860 h 3371860"/>
              <a:gd name="connsiteX4" fmla="*/ 0 w 3464746"/>
              <a:gd name="connsiteY4" fmla="*/ 628504 h 3371860"/>
              <a:gd name="connsiteX0" fmla="*/ 0 w 3464746"/>
              <a:gd name="connsiteY0" fmla="*/ 714607 h 3457963"/>
              <a:gd name="connsiteX1" fmla="*/ 1634500 w 3464746"/>
              <a:gd name="connsiteY1" fmla="*/ 0 h 3457963"/>
              <a:gd name="connsiteX2" fmla="*/ 3464746 w 3464746"/>
              <a:gd name="connsiteY2" fmla="*/ 2904692 h 3457963"/>
              <a:gd name="connsiteX3" fmla="*/ 1775384 w 3464746"/>
              <a:gd name="connsiteY3" fmla="*/ 3457963 h 3457963"/>
              <a:gd name="connsiteX4" fmla="*/ 0 w 3464746"/>
              <a:gd name="connsiteY4" fmla="*/ 714607 h 3457963"/>
              <a:gd name="connsiteX0" fmla="*/ 0 w 3804557"/>
              <a:gd name="connsiteY0" fmla="*/ 714607 h 3457963"/>
              <a:gd name="connsiteX1" fmla="*/ 1634500 w 3804557"/>
              <a:gd name="connsiteY1" fmla="*/ 0 h 3457963"/>
              <a:gd name="connsiteX2" fmla="*/ 3804557 w 3804557"/>
              <a:gd name="connsiteY2" fmla="*/ 2759713 h 3457963"/>
              <a:gd name="connsiteX3" fmla="*/ 1775384 w 3804557"/>
              <a:gd name="connsiteY3" fmla="*/ 3457963 h 3457963"/>
              <a:gd name="connsiteX4" fmla="*/ 0 w 3804557"/>
              <a:gd name="connsiteY4" fmla="*/ 714607 h 3457963"/>
              <a:gd name="connsiteX0" fmla="*/ 0 w 3804557"/>
              <a:gd name="connsiteY0" fmla="*/ 818993 h 3562349"/>
              <a:gd name="connsiteX1" fmla="*/ 1887030 w 3804557"/>
              <a:gd name="connsiteY1" fmla="*/ 0 h 3562349"/>
              <a:gd name="connsiteX2" fmla="*/ 3804557 w 3804557"/>
              <a:gd name="connsiteY2" fmla="*/ 2864099 h 3562349"/>
              <a:gd name="connsiteX3" fmla="*/ 1775384 w 3804557"/>
              <a:gd name="connsiteY3" fmla="*/ 3562349 h 3562349"/>
              <a:gd name="connsiteX4" fmla="*/ 0 w 3804557"/>
              <a:gd name="connsiteY4" fmla="*/ 818993 h 3562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557" h="3562349">
                <a:moveTo>
                  <a:pt x="0" y="818993"/>
                </a:moveTo>
                <a:lnTo>
                  <a:pt x="1887030" y="0"/>
                </a:lnTo>
                <a:lnTo>
                  <a:pt x="3804557" y="2864099"/>
                </a:lnTo>
                <a:lnTo>
                  <a:pt x="1775384" y="3562349"/>
                </a:lnTo>
                <a:lnTo>
                  <a:pt x="0" y="818993"/>
                </a:lnTo>
                <a:close/>
              </a:path>
            </a:pathLst>
          </a:custGeom>
          <a:solidFill>
            <a:srgbClr val="EFD1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2972980" y="1771207"/>
            <a:ext cx="3294826" cy="323836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3"/>
          <p:cNvSpPr/>
          <p:nvPr/>
        </p:nvSpPr>
        <p:spPr>
          <a:xfrm>
            <a:off x="2936388" y="4978968"/>
            <a:ext cx="5496329" cy="1642036"/>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510542"/>
              <a:gd name="connsiteY0" fmla="*/ 0 h 2706829"/>
              <a:gd name="connsiteX1" fmla="*/ 3060603 w 5510542"/>
              <a:gd name="connsiteY1" fmla="*/ 35808 h 2706829"/>
              <a:gd name="connsiteX2" fmla="*/ 5510542 w 5510542"/>
              <a:gd name="connsiteY2" fmla="*/ 2706829 h 2706829"/>
              <a:gd name="connsiteX3" fmla="*/ 2016393 w 5510542"/>
              <a:gd name="connsiteY3" fmla="*/ 2689467 h 2706829"/>
              <a:gd name="connsiteX4" fmla="*/ 0 w 5510542"/>
              <a:gd name="connsiteY4" fmla="*/ 0 h 2706829"/>
              <a:gd name="connsiteX0" fmla="*/ 0 w 5426933"/>
              <a:gd name="connsiteY0" fmla="*/ 0 h 2689467"/>
              <a:gd name="connsiteX1" fmla="*/ 3060603 w 5426933"/>
              <a:gd name="connsiteY1" fmla="*/ 35808 h 2689467"/>
              <a:gd name="connsiteX2" fmla="*/ 5426933 w 5426933"/>
              <a:gd name="connsiteY2" fmla="*/ 2644398 h 2689467"/>
              <a:gd name="connsiteX3" fmla="*/ 2016393 w 5426933"/>
              <a:gd name="connsiteY3" fmla="*/ 2689467 h 2689467"/>
              <a:gd name="connsiteX4" fmla="*/ 0 w 5426933"/>
              <a:gd name="connsiteY4" fmla="*/ 0 h 2689467"/>
              <a:gd name="connsiteX0" fmla="*/ 0 w 5452016"/>
              <a:gd name="connsiteY0" fmla="*/ 0 h 2689467"/>
              <a:gd name="connsiteX1" fmla="*/ 3060603 w 5452016"/>
              <a:gd name="connsiteY1" fmla="*/ 35808 h 2689467"/>
              <a:gd name="connsiteX2" fmla="*/ 5452016 w 5452016"/>
              <a:gd name="connsiteY2" fmla="*/ 2619426 h 2689467"/>
              <a:gd name="connsiteX3" fmla="*/ 2016393 w 5452016"/>
              <a:gd name="connsiteY3" fmla="*/ 2689467 h 2689467"/>
              <a:gd name="connsiteX4" fmla="*/ 0 w 5452016"/>
              <a:gd name="connsiteY4" fmla="*/ 0 h 2689467"/>
              <a:gd name="connsiteX0" fmla="*/ 0 w 5418572"/>
              <a:gd name="connsiteY0" fmla="*/ 0 h 2689467"/>
              <a:gd name="connsiteX1" fmla="*/ 3060603 w 5418572"/>
              <a:gd name="connsiteY1" fmla="*/ 35808 h 2689467"/>
              <a:gd name="connsiteX2" fmla="*/ 5418572 w 5418572"/>
              <a:gd name="connsiteY2" fmla="*/ 2644398 h 2689467"/>
              <a:gd name="connsiteX3" fmla="*/ 2016393 w 5418572"/>
              <a:gd name="connsiteY3" fmla="*/ 2689467 h 2689467"/>
              <a:gd name="connsiteX4" fmla="*/ 0 w 5418572"/>
              <a:gd name="connsiteY4" fmla="*/ 0 h 2689467"/>
              <a:gd name="connsiteX0" fmla="*/ 0 w 4707897"/>
              <a:gd name="connsiteY0" fmla="*/ 0 h 2689467"/>
              <a:gd name="connsiteX1" fmla="*/ 3060603 w 4707897"/>
              <a:gd name="connsiteY1" fmla="*/ 35808 h 2689467"/>
              <a:gd name="connsiteX2" fmla="*/ 4707897 w 4707897"/>
              <a:gd name="connsiteY2" fmla="*/ 2644397 h 2689467"/>
              <a:gd name="connsiteX3" fmla="*/ 2016393 w 4707897"/>
              <a:gd name="connsiteY3" fmla="*/ 2689467 h 2689467"/>
              <a:gd name="connsiteX4" fmla="*/ 0 w 4707897"/>
              <a:gd name="connsiteY4" fmla="*/ 0 h 2689467"/>
              <a:gd name="connsiteX0" fmla="*/ 0 w 4707897"/>
              <a:gd name="connsiteY0" fmla="*/ 0 h 2654066"/>
              <a:gd name="connsiteX1" fmla="*/ 3060603 w 4707897"/>
              <a:gd name="connsiteY1" fmla="*/ 35808 h 2654066"/>
              <a:gd name="connsiteX2" fmla="*/ 4707897 w 4707897"/>
              <a:gd name="connsiteY2" fmla="*/ 2644397 h 2654066"/>
              <a:gd name="connsiteX3" fmla="*/ 1464574 w 4707897"/>
              <a:gd name="connsiteY3" fmla="*/ 2654066 h 2654066"/>
              <a:gd name="connsiteX4" fmla="*/ 0 w 4707897"/>
              <a:gd name="connsiteY4" fmla="*/ 0 h 2654066"/>
              <a:gd name="connsiteX0" fmla="*/ 0 w 4707897"/>
              <a:gd name="connsiteY0" fmla="*/ 0 h 2654066"/>
              <a:gd name="connsiteX1" fmla="*/ 3060603 w 4707897"/>
              <a:gd name="connsiteY1" fmla="*/ 35808 h 2654066"/>
              <a:gd name="connsiteX2" fmla="*/ 4707897 w 4707897"/>
              <a:gd name="connsiteY2" fmla="*/ 2644397 h 2654066"/>
              <a:gd name="connsiteX3" fmla="*/ 1556544 w 4707897"/>
              <a:gd name="connsiteY3" fmla="*/ 2654066 h 2654066"/>
              <a:gd name="connsiteX4" fmla="*/ 0 w 4707897"/>
              <a:gd name="connsiteY4" fmla="*/ 0 h 2654066"/>
              <a:gd name="connsiteX0" fmla="*/ 0 w 5025611"/>
              <a:gd name="connsiteY0" fmla="*/ 0 h 2659206"/>
              <a:gd name="connsiteX1" fmla="*/ 3060603 w 5025611"/>
              <a:gd name="connsiteY1" fmla="*/ 35808 h 2659206"/>
              <a:gd name="connsiteX2" fmla="*/ 5025611 w 5025611"/>
              <a:gd name="connsiteY2" fmla="*/ 2659206 h 2659206"/>
              <a:gd name="connsiteX3" fmla="*/ 1556544 w 5025611"/>
              <a:gd name="connsiteY3" fmla="*/ 2654066 h 2659206"/>
              <a:gd name="connsiteX4" fmla="*/ 0 w 5025611"/>
              <a:gd name="connsiteY4" fmla="*/ 0 h 2659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5611" h="2659206">
                <a:moveTo>
                  <a:pt x="0" y="0"/>
                </a:moveTo>
                <a:lnTo>
                  <a:pt x="3060603" y="35808"/>
                </a:lnTo>
                <a:lnTo>
                  <a:pt x="5025611" y="2659206"/>
                </a:lnTo>
                <a:lnTo>
                  <a:pt x="1556544" y="2654066"/>
                </a:lnTo>
                <a:lnTo>
                  <a:pt x="0" y="0"/>
                </a:lnTo>
                <a:close/>
              </a:path>
            </a:pathLst>
          </a:custGeom>
          <a:solidFill>
            <a:srgbClr val="A8F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460891" y="3477970"/>
            <a:ext cx="461437" cy="584775"/>
          </a:xfrm>
          <a:prstGeom prst="rect">
            <a:avLst/>
          </a:prstGeom>
          <a:noFill/>
        </p:spPr>
        <p:txBody>
          <a:bodyPr wrap="square" rtlCol="0">
            <a:spAutoFit/>
          </a:bodyPr>
          <a:lstStyle/>
          <a:p>
            <a:r>
              <a:rPr lang="en-US" sz="2800" i="1" dirty="0">
                <a:latin typeface="ISOCPEUR" panose="020B0604020202020204" pitchFamily="34" charset="0"/>
              </a:rPr>
              <a:t>e</a:t>
            </a:r>
            <a:r>
              <a:rPr lang="en-US" sz="2800" i="1" dirty="0" smtClean="0">
                <a:latin typeface="ISOCPEUR" panose="020B0604020202020204" pitchFamily="34" charset="0"/>
              </a:rPr>
              <a:t>’</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8" name="Прямая соединительная линия 7"/>
          <p:cNvCxnSpPr/>
          <p:nvPr/>
        </p:nvCxnSpPr>
        <p:spPr>
          <a:xfrm flipV="1">
            <a:off x="3663375" y="4366968"/>
            <a:ext cx="0" cy="61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6182814" y="5238302"/>
            <a:ext cx="0" cy="61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stCxn id="42" idx="2"/>
          </p:cNvCxnSpPr>
          <p:nvPr/>
        </p:nvCxnSpPr>
        <p:spPr>
          <a:xfrm>
            <a:off x="4722982" y="5258567"/>
            <a:ext cx="2667759" cy="23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V="1">
            <a:off x="7444394" y="5325950"/>
            <a:ext cx="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endCxn id="41" idx="6"/>
          </p:cNvCxnSpPr>
          <p:nvPr/>
        </p:nvCxnSpPr>
        <p:spPr>
          <a:xfrm flipH="1">
            <a:off x="3733886" y="4411767"/>
            <a:ext cx="2551728" cy="7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5042819" y="4440169"/>
            <a:ext cx="1192945" cy="850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18833" y="5763061"/>
            <a:ext cx="364758" cy="523220"/>
          </a:xfrm>
          <a:prstGeom prst="rect">
            <a:avLst/>
          </a:prstGeom>
          <a:noFill/>
        </p:spPr>
        <p:txBody>
          <a:bodyPr wrap="square" rtlCol="0">
            <a:spAutoFit/>
          </a:bodyPr>
          <a:lstStyle/>
          <a:p>
            <a:r>
              <a:rPr lang="en-US" sz="2800" i="1" dirty="0">
                <a:latin typeface="ISOCPEUR" panose="020B0604020202020204" pitchFamily="34" charset="0"/>
              </a:rPr>
              <a:t>f</a:t>
            </a:r>
            <a:r>
              <a:rPr lang="en-US" sz="2800" b="1" i="1" dirty="0" smtClean="0">
                <a:latin typeface="ISOCPEUR" panose="020B0604020202020204" pitchFamily="34" charset="0"/>
              </a:rPr>
              <a:t> </a:t>
            </a:r>
            <a:endParaRPr lang="ru-RU" sz="2800" b="1" i="1" dirty="0">
              <a:latin typeface="ISOCPEUR" panose="020B0604020202020204" pitchFamily="34" charset="0"/>
            </a:endParaRPr>
          </a:p>
        </p:txBody>
      </p:sp>
      <p:sp>
        <p:nvSpPr>
          <p:cNvPr id="15" name="TextBox 14"/>
          <p:cNvSpPr txBox="1"/>
          <p:nvPr/>
        </p:nvSpPr>
        <p:spPr>
          <a:xfrm>
            <a:off x="4479682" y="5689207"/>
            <a:ext cx="461437" cy="523220"/>
          </a:xfrm>
          <a:prstGeom prst="rect">
            <a:avLst/>
          </a:prstGeom>
          <a:noFill/>
        </p:spPr>
        <p:txBody>
          <a:bodyPr wrap="square" rtlCol="0">
            <a:spAutoFit/>
          </a:bodyPr>
          <a:lstStyle/>
          <a:p>
            <a:r>
              <a:rPr lang="en-US" sz="2800" i="1" dirty="0">
                <a:latin typeface="ISOCPEUR" panose="020B0604020202020204" pitchFamily="34" charset="0"/>
              </a:rPr>
              <a:t>e</a:t>
            </a:r>
            <a:r>
              <a:rPr lang="en-US" sz="2800" b="1" i="1" dirty="0" smtClean="0">
                <a:latin typeface="ISOCPEUR" panose="020B0604020202020204" pitchFamily="34" charset="0"/>
              </a:rPr>
              <a:t> </a:t>
            </a:r>
            <a:endParaRPr lang="ru-RU" sz="2800" b="1" i="1" dirty="0">
              <a:latin typeface="ISOCPEUR" panose="020B0604020202020204" pitchFamily="34" charset="0"/>
            </a:endParaRPr>
          </a:p>
        </p:txBody>
      </p:sp>
      <p:sp>
        <p:nvSpPr>
          <p:cNvPr id="17" name="TextBox 16"/>
          <p:cNvSpPr txBox="1"/>
          <p:nvPr/>
        </p:nvSpPr>
        <p:spPr>
          <a:xfrm>
            <a:off x="4764207" y="5183560"/>
            <a:ext cx="436727" cy="461665"/>
          </a:xfrm>
          <a:prstGeom prst="rect">
            <a:avLst/>
          </a:prstGeom>
          <a:noFill/>
        </p:spPr>
        <p:txBody>
          <a:bodyPr wrap="square" rtlCol="0">
            <a:spAutoFit/>
          </a:bodyPr>
          <a:lstStyle/>
          <a:p>
            <a:r>
              <a:rPr lang="en-US" sz="2400" b="1" i="1" dirty="0" smtClean="0">
                <a:latin typeface="ISOCPEUR" panose="020B0604020202020204" pitchFamily="34" charset="0"/>
              </a:rPr>
              <a:t>E </a:t>
            </a:r>
            <a:endParaRPr lang="ru-RU" sz="2400" b="1" i="1" dirty="0">
              <a:latin typeface="ISOCPEUR" panose="020B0604020202020204" pitchFamily="34" charset="0"/>
            </a:endParaRPr>
          </a:p>
        </p:txBody>
      </p:sp>
      <p:cxnSp>
        <p:nvCxnSpPr>
          <p:cNvPr id="18" name="Прямая соединительная линия 17"/>
          <p:cNvCxnSpPr/>
          <p:nvPr/>
        </p:nvCxnSpPr>
        <p:spPr>
          <a:xfrm flipH="1" flipV="1">
            <a:off x="3674465" y="4994981"/>
            <a:ext cx="1083767" cy="8326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6274190" y="4411766"/>
            <a:ext cx="1150111" cy="8635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2542293" y="4978969"/>
            <a:ext cx="372551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24950" y="4659210"/>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22" name="TextBox 21"/>
          <p:cNvSpPr txBox="1"/>
          <p:nvPr/>
        </p:nvSpPr>
        <p:spPr>
          <a:xfrm>
            <a:off x="2573787" y="4827611"/>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sp>
        <p:nvSpPr>
          <p:cNvPr id="23" name="TextBox 22"/>
          <p:cNvSpPr txBox="1"/>
          <p:nvPr/>
        </p:nvSpPr>
        <p:spPr>
          <a:xfrm>
            <a:off x="8456035" y="6067006"/>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cxnSp>
        <p:nvCxnSpPr>
          <p:cNvPr id="24" name="Прямая соединительная линия 23"/>
          <p:cNvCxnSpPr/>
          <p:nvPr/>
        </p:nvCxnSpPr>
        <p:spPr>
          <a:xfrm flipH="1" flipV="1">
            <a:off x="6266124" y="5000690"/>
            <a:ext cx="2334760" cy="172526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99648" y="1706313"/>
            <a:ext cx="816905" cy="646331"/>
          </a:xfrm>
          <a:prstGeom prst="rect">
            <a:avLst/>
          </a:prstGeom>
          <a:noFill/>
        </p:spPr>
        <p:txBody>
          <a:bodyPr wrap="square" rtlCol="0">
            <a:spAutoFit/>
          </a:bodyPr>
          <a:lstStyle/>
          <a:p>
            <a:r>
              <a:rPr lang="en-US" sz="3600" i="1" dirty="0" smtClean="0">
                <a:solidFill>
                  <a:srgbClr val="0070C0"/>
                </a:solidFill>
                <a:latin typeface="ISOCPEUR" panose="020B0604020202020204" pitchFamily="34" charset="0"/>
              </a:rPr>
              <a:t>V</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26" name="Прямая соединительная линия 25"/>
          <p:cNvCxnSpPr/>
          <p:nvPr/>
        </p:nvCxnSpPr>
        <p:spPr>
          <a:xfrm>
            <a:off x="4754265" y="5257766"/>
            <a:ext cx="14557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V="1">
            <a:off x="4795839" y="5271458"/>
            <a:ext cx="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flipV="1">
            <a:off x="4776982" y="5854685"/>
            <a:ext cx="2700972" cy="1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flipV="1">
            <a:off x="5003186" y="4391908"/>
            <a:ext cx="0" cy="57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00847" y="3024066"/>
            <a:ext cx="816905" cy="646331"/>
          </a:xfrm>
          <a:prstGeom prst="rect">
            <a:avLst/>
          </a:prstGeom>
          <a:noFill/>
        </p:spPr>
        <p:txBody>
          <a:bodyPr wrap="square" rtlCol="0">
            <a:spAutoFit/>
          </a:bodyPr>
          <a:lstStyle/>
          <a:p>
            <a:r>
              <a:rPr lang="en-US" sz="3600" i="1" dirty="0">
                <a:solidFill>
                  <a:srgbClr val="0070C0"/>
                </a:solidFill>
                <a:latin typeface="ISOCPEUR" panose="020B0604020202020204" pitchFamily="34" charset="0"/>
              </a:rPr>
              <a:t>W</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31" name="TextBox 30"/>
          <p:cNvSpPr txBox="1"/>
          <p:nvPr/>
        </p:nvSpPr>
        <p:spPr>
          <a:xfrm>
            <a:off x="4844014" y="3900938"/>
            <a:ext cx="541532" cy="584775"/>
          </a:xfrm>
          <a:prstGeom prst="rect">
            <a:avLst/>
          </a:prstGeom>
          <a:noFill/>
        </p:spPr>
        <p:txBody>
          <a:bodyPr wrap="square" rtlCol="0">
            <a:spAutoFit/>
          </a:bodyPr>
          <a:lstStyle/>
          <a:p>
            <a:r>
              <a:rPr lang="en-US" sz="2800" i="1" dirty="0">
                <a:latin typeface="ISOCPEUR" panose="020B0604020202020204" pitchFamily="34" charset="0"/>
              </a:rPr>
              <a:t>f</a:t>
            </a:r>
            <a:r>
              <a:rPr lang="en-US" sz="2800" i="1" dirty="0" smtClean="0">
                <a:latin typeface="ISOCPEUR" panose="020B0604020202020204" pitchFamily="34" charset="0"/>
              </a:rPr>
              <a:t>’</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2" name="TextBox 31"/>
          <p:cNvSpPr txBox="1"/>
          <p:nvPr/>
        </p:nvSpPr>
        <p:spPr>
          <a:xfrm>
            <a:off x="7905173" y="3388646"/>
            <a:ext cx="541532" cy="523220"/>
          </a:xfrm>
          <a:prstGeom prst="rect">
            <a:avLst/>
          </a:prstGeom>
          <a:noFill/>
        </p:spPr>
        <p:txBody>
          <a:bodyPr wrap="square" rtlCol="0">
            <a:spAutoFit/>
          </a:bodyPr>
          <a:lstStyle/>
          <a:p>
            <a:r>
              <a:rPr lang="en-US" sz="2800" b="1" dirty="0" smtClean="0"/>
              <a:t> </a:t>
            </a:r>
            <a:endParaRPr lang="ru-RU" sz="2800" b="1" dirty="0"/>
          </a:p>
        </p:txBody>
      </p:sp>
      <p:cxnSp>
        <p:nvCxnSpPr>
          <p:cNvPr id="33" name="Прямая соединительная линия 32"/>
          <p:cNvCxnSpPr/>
          <p:nvPr/>
        </p:nvCxnSpPr>
        <p:spPr>
          <a:xfrm flipH="1" flipV="1">
            <a:off x="3640043" y="4413667"/>
            <a:ext cx="1169507" cy="855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H="1">
            <a:off x="3674465" y="4411766"/>
            <a:ext cx="1332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73484" y="5195889"/>
            <a:ext cx="436727" cy="461665"/>
          </a:xfrm>
          <a:prstGeom prst="rect">
            <a:avLst/>
          </a:prstGeom>
          <a:noFill/>
        </p:spPr>
        <p:txBody>
          <a:bodyPr wrap="square" rtlCol="0">
            <a:spAutoFit/>
          </a:bodyPr>
          <a:lstStyle/>
          <a:p>
            <a:r>
              <a:rPr lang="en-US" sz="2400" b="1" i="1" dirty="0">
                <a:latin typeface="ISOCPEUR" panose="020B0604020202020204" pitchFamily="34" charset="0"/>
              </a:rPr>
              <a:t>F</a:t>
            </a:r>
            <a:r>
              <a:rPr lang="en-US" sz="2400" b="1" i="1" dirty="0" smtClean="0">
                <a:latin typeface="ISOCPEUR" panose="020B0604020202020204" pitchFamily="34" charset="0"/>
              </a:rPr>
              <a:t> </a:t>
            </a:r>
            <a:endParaRPr lang="ru-RU" sz="2400" b="1" i="1" dirty="0">
              <a:latin typeface="ISOCPEUR" panose="020B0604020202020204" pitchFamily="34" charset="0"/>
            </a:endParaRPr>
          </a:p>
        </p:txBody>
      </p:sp>
      <p:sp>
        <p:nvSpPr>
          <p:cNvPr id="36" name="TextBox 35"/>
          <p:cNvSpPr txBox="1"/>
          <p:nvPr/>
        </p:nvSpPr>
        <p:spPr>
          <a:xfrm>
            <a:off x="4647849" y="6020259"/>
            <a:ext cx="816905" cy="646331"/>
          </a:xfrm>
          <a:prstGeom prst="rect">
            <a:avLst/>
          </a:prstGeom>
          <a:noFill/>
        </p:spPr>
        <p:txBody>
          <a:bodyPr wrap="square" rtlCol="0">
            <a:spAutoFit/>
          </a:bodyPr>
          <a:lstStyle/>
          <a:p>
            <a:r>
              <a:rPr lang="en-US" sz="3600" i="1" dirty="0">
                <a:solidFill>
                  <a:srgbClr val="0070C0"/>
                </a:solidFill>
                <a:latin typeface="ISOCPEUR" panose="020B0604020202020204" pitchFamily="34" charset="0"/>
              </a:rPr>
              <a:t>H</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37" name="Прямая соединительная линия 36"/>
          <p:cNvCxnSpPr/>
          <p:nvPr/>
        </p:nvCxnSpPr>
        <p:spPr>
          <a:xfrm flipH="1" flipV="1">
            <a:off x="5025613" y="5003691"/>
            <a:ext cx="1138151" cy="820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6266070" y="1385559"/>
            <a:ext cx="0" cy="35640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53424" y="1093171"/>
            <a:ext cx="377026" cy="584775"/>
          </a:xfrm>
          <a:prstGeom prst="rect">
            <a:avLst/>
          </a:prstGeom>
          <a:noFill/>
        </p:spPr>
        <p:txBody>
          <a:bodyPr wrap="non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sp>
        <p:nvSpPr>
          <p:cNvPr id="41" name="Овал 40">
            <a:extLst>
              <a:ext uri="{FF2B5EF4-FFF2-40B4-BE49-F238E27FC236}">
                <a16:creationId xmlns:a16="http://schemas.microsoft.com/office/drawing/2014/main" id="{6B9093B3-BE1A-4D56-BA4F-088122C6AF46}"/>
              </a:ext>
            </a:extLst>
          </p:cNvPr>
          <p:cNvSpPr/>
          <p:nvPr/>
        </p:nvSpPr>
        <p:spPr>
          <a:xfrm>
            <a:off x="3625886" y="4365062"/>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a:extLst>
              <a:ext uri="{FF2B5EF4-FFF2-40B4-BE49-F238E27FC236}">
                <a16:creationId xmlns:a16="http://schemas.microsoft.com/office/drawing/2014/main" id="{1CD25305-67A2-462D-B5EF-6139BCC29BEF}"/>
              </a:ext>
            </a:extLst>
          </p:cNvPr>
          <p:cNvSpPr/>
          <p:nvPr/>
        </p:nvSpPr>
        <p:spPr>
          <a:xfrm>
            <a:off x="4722982" y="5204567"/>
            <a:ext cx="108000" cy="108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3" name="Овал 42">
            <a:extLst>
              <a:ext uri="{FF2B5EF4-FFF2-40B4-BE49-F238E27FC236}">
                <a16:creationId xmlns:a16="http://schemas.microsoft.com/office/drawing/2014/main" id="{6B9093B3-BE1A-4D56-BA4F-088122C6AF46}"/>
              </a:ext>
            </a:extLst>
          </p:cNvPr>
          <p:cNvSpPr/>
          <p:nvPr/>
        </p:nvSpPr>
        <p:spPr>
          <a:xfrm>
            <a:off x="6148403" y="5801375"/>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a:extLst>
              <a:ext uri="{FF2B5EF4-FFF2-40B4-BE49-F238E27FC236}">
                <a16:creationId xmlns:a16="http://schemas.microsoft.com/office/drawing/2014/main" id="{1CD25305-67A2-462D-B5EF-6139BCC29BEF}"/>
              </a:ext>
            </a:extLst>
          </p:cNvPr>
          <p:cNvSpPr/>
          <p:nvPr/>
        </p:nvSpPr>
        <p:spPr>
          <a:xfrm>
            <a:off x="6119259" y="5208011"/>
            <a:ext cx="108000" cy="108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5" name="Овал 44">
            <a:extLst>
              <a:ext uri="{FF2B5EF4-FFF2-40B4-BE49-F238E27FC236}">
                <a16:creationId xmlns:a16="http://schemas.microsoft.com/office/drawing/2014/main" id="{6B9093B3-BE1A-4D56-BA4F-088122C6AF46}"/>
              </a:ext>
            </a:extLst>
          </p:cNvPr>
          <p:cNvSpPr/>
          <p:nvPr/>
        </p:nvSpPr>
        <p:spPr>
          <a:xfrm>
            <a:off x="7382238" y="5249587"/>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a:extLst>
              <a:ext uri="{FF2B5EF4-FFF2-40B4-BE49-F238E27FC236}">
                <a16:creationId xmlns:a16="http://schemas.microsoft.com/office/drawing/2014/main" id="{6B9093B3-BE1A-4D56-BA4F-088122C6AF46}"/>
              </a:ext>
            </a:extLst>
          </p:cNvPr>
          <p:cNvSpPr/>
          <p:nvPr/>
        </p:nvSpPr>
        <p:spPr>
          <a:xfrm>
            <a:off x="4767565" y="5791589"/>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a:extLst>
              <a:ext uri="{FF2B5EF4-FFF2-40B4-BE49-F238E27FC236}">
                <a16:creationId xmlns:a16="http://schemas.microsoft.com/office/drawing/2014/main" id="{6B9093B3-BE1A-4D56-BA4F-088122C6AF46}"/>
              </a:ext>
            </a:extLst>
          </p:cNvPr>
          <p:cNvSpPr/>
          <p:nvPr/>
        </p:nvSpPr>
        <p:spPr>
          <a:xfrm>
            <a:off x="4972041" y="4362091"/>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p:cNvSpPr txBox="1"/>
          <p:nvPr/>
        </p:nvSpPr>
        <p:spPr>
          <a:xfrm>
            <a:off x="6267560" y="3734418"/>
            <a:ext cx="628123" cy="646331"/>
          </a:xfrm>
          <a:prstGeom prst="rect">
            <a:avLst/>
          </a:prstGeom>
          <a:noFill/>
        </p:spPr>
        <p:txBody>
          <a:bodyPr wrap="square" rtlCol="0">
            <a:spAutoFit/>
          </a:bodyPr>
          <a:lstStyle/>
          <a:p>
            <a:r>
              <a:rPr lang="en-US" sz="2800" i="1" dirty="0" err="1">
                <a:latin typeface="ISOCPEUR" panose="020B0604020202020204" pitchFamily="34" charset="0"/>
              </a:rPr>
              <a:t>e</a:t>
            </a:r>
            <a:r>
              <a:rPr lang="en-US" sz="2000" i="1" dirty="0" err="1" smtClean="0">
                <a:latin typeface="ISOCPEUR" panose="020B0604020202020204" pitchFamily="34" charset="0"/>
              </a:rPr>
              <a:t>z</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50" name="TextBox 49"/>
              <p:cNvSpPr txBox="1"/>
              <p:nvPr/>
            </p:nvSpPr>
            <p:spPr>
              <a:xfrm>
                <a:off x="6574074" y="3748776"/>
                <a:ext cx="999406" cy="646331"/>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 </m:t>
                    </m:r>
                  </m:oMath>
                </a14:m>
                <a:r>
                  <a:rPr lang="en-US" sz="2800" i="1" dirty="0" smtClean="0">
                    <a:latin typeface="ISOCPEUR" panose="020B0604020202020204" pitchFamily="34" charset="0"/>
                  </a:rPr>
                  <a:t>f</a:t>
                </a:r>
                <a:r>
                  <a:rPr lang="en-US" sz="2400" i="1" dirty="0" smtClean="0">
                    <a:latin typeface="ISOCPEUR" panose="020B0604020202020204" pitchFamily="34" charset="0"/>
                  </a:rPr>
                  <a:t>z</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50" name="TextBox 49"/>
              <p:cNvSpPr txBox="1">
                <a:spLocks noRot="1" noChangeAspect="1" noMove="1" noResize="1" noEditPoints="1" noAdjustHandles="1" noChangeArrowheads="1" noChangeShapeType="1" noTextEdit="1"/>
              </p:cNvSpPr>
              <p:nvPr/>
            </p:nvSpPr>
            <p:spPr>
              <a:xfrm>
                <a:off x="6574074" y="3748776"/>
                <a:ext cx="999406" cy="646331"/>
              </a:xfrm>
              <a:prstGeom prst="rect">
                <a:avLst/>
              </a:prstGeom>
              <a:blipFill>
                <a:blip r:embed="rId2"/>
                <a:stretch>
                  <a:fillRect b="-21698"/>
                </a:stretch>
              </a:blipFill>
            </p:spPr>
            <p:txBody>
              <a:bodyPr/>
              <a:lstStyle/>
              <a:p>
                <a:r>
                  <a:rPr lang="ru-RU">
                    <a:noFill/>
                  </a:rPr>
                  <a:t> </a:t>
                </a:r>
              </a:p>
            </p:txBody>
          </p:sp>
        </mc:Fallback>
      </mc:AlternateContent>
      <p:sp>
        <p:nvSpPr>
          <p:cNvPr id="51" name="TextBox 50"/>
          <p:cNvSpPr txBox="1"/>
          <p:nvPr/>
        </p:nvSpPr>
        <p:spPr>
          <a:xfrm>
            <a:off x="7422692" y="4813079"/>
            <a:ext cx="628123" cy="646331"/>
          </a:xfrm>
          <a:prstGeom prst="rect">
            <a:avLst/>
          </a:prstGeom>
          <a:noFill/>
        </p:spPr>
        <p:txBody>
          <a:bodyPr wrap="square" rtlCol="0">
            <a:spAutoFit/>
          </a:bodyPr>
          <a:lstStyle/>
          <a:p>
            <a:r>
              <a:rPr lang="en-US" sz="2800" i="1" dirty="0" smtClean="0">
                <a:latin typeface="ISOCPEUR" panose="020B0604020202020204" pitchFamily="34" charset="0"/>
              </a:rPr>
              <a:t>e”</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52" name="TextBox 51"/>
              <p:cNvSpPr txBox="1"/>
              <p:nvPr/>
            </p:nvSpPr>
            <p:spPr>
              <a:xfrm>
                <a:off x="7729288" y="4853500"/>
                <a:ext cx="999406" cy="646331"/>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 </m:t>
                    </m:r>
                  </m:oMath>
                </a14:m>
                <a:r>
                  <a:rPr lang="en-US" sz="2800" i="1" dirty="0" smtClean="0">
                    <a:latin typeface="ISOCPEUR" panose="020B0604020202020204" pitchFamily="34" charset="0"/>
                  </a:rPr>
                  <a:t>f”</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52" name="TextBox 51"/>
              <p:cNvSpPr txBox="1">
                <a:spLocks noRot="1" noChangeAspect="1" noMove="1" noResize="1" noEditPoints="1" noAdjustHandles="1" noChangeArrowheads="1" noChangeShapeType="1" noTextEdit="1"/>
              </p:cNvSpPr>
              <p:nvPr/>
            </p:nvSpPr>
            <p:spPr>
              <a:xfrm>
                <a:off x="7729288" y="4853500"/>
                <a:ext cx="999406" cy="646331"/>
              </a:xfrm>
              <a:prstGeom prst="rect">
                <a:avLst/>
              </a:prstGeom>
              <a:blipFill>
                <a:blip r:embed="rId3"/>
                <a:stretch>
                  <a:fillRect b="-21698"/>
                </a:stretch>
              </a:blipFill>
            </p:spPr>
            <p:txBody>
              <a:bodyPr/>
              <a:lstStyle/>
              <a:p>
                <a:r>
                  <a:rPr lang="ru-RU">
                    <a:noFill/>
                  </a:rPr>
                  <a:t> </a:t>
                </a:r>
              </a:p>
            </p:txBody>
          </p:sp>
        </mc:Fallback>
      </mc:AlternateContent>
      <p:sp>
        <p:nvSpPr>
          <p:cNvPr id="53" name="TextBox 52"/>
          <p:cNvSpPr txBox="1"/>
          <p:nvPr/>
        </p:nvSpPr>
        <p:spPr>
          <a:xfrm>
            <a:off x="7478314" y="5409463"/>
            <a:ext cx="628123" cy="646331"/>
          </a:xfrm>
          <a:prstGeom prst="rect">
            <a:avLst/>
          </a:prstGeom>
          <a:noFill/>
        </p:spPr>
        <p:txBody>
          <a:bodyPr wrap="square" rtlCol="0">
            <a:spAutoFit/>
          </a:bodyPr>
          <a:lstStyle/>
          <a:p>
            <a:r>
              <a:rPr lang="en-US" sz="2800" i="1" dirty="0" err="1" smtClean="0">
                <a:latin typeface="ISOCPEUR" panose="020B0604020202020204" pitchFamily="34" charset="0"/>
              </a:rPr>
              <a:t>e</a:t>
            </a:r>
            <a:r>
              <a:rPr lang="en-US" sz="2000" i="1" dirty="0" err="1" smtClean="0">
                <a:latin typeface="ISOCPEUR" panose="020B0604020202020204" pitchFamily="34" charset="0"/>
              </a:rPr>
              <a:t>y</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54" name="TextBox 53"/>
              <p:cNvSpPr txBox="1"/>
              <p:nvPr/>
            </p:nvSpPr>
            <p:spPr>
              <a:xfrm>
                <a:off x="7790162" y="5445326"/>
                <a:ext cx="999406" cy="646331"/>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 </m:t>
                    </m:r>
                  </m:oMath>
                </a14:m>
                <a:r>
                  <a:rPr lang="en-US" sz="2800" i="1" dirty="0" smtClean="0">
                    <a:latin typeface="ISOCPEUR" panose="020B0604020202020204" pitchFamily="34" charset="0"/>
                  </a:rPr>
                  <a:t>f</a:t>
                </a:r>
                <a:r>
                  <a:rPr lang="en-US" sz="2000" i="1" dirty="0" smtClean="0">
                    <a:latin typeface="ISOCPEUR" panose="020B0604020202020204" pitchFamily="34" charset="0"/>
                  </a:rPr>
                  <a:t>y</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54" name="TextBox 53"/>
              <p:cNvSpPr txBox="1">
                <a:spLocks noRot="1" noChangeAspect="1" noMove="1" noResize="1" noEditPoints="1" noAdjustHandles="1" noChangeArrowheads="1" noChangeShapeType="1" noTextEdit="1"/>
              </p:cNvSpPr>
              <p:nvPr/>
            </p:nvSpPr>
            <p:spPr>
              <a:xfrm>
                <a:off x="7790162" y="5445326"/>
                <a:ext cx="999406" cy="646331"/>
              </a:xfrm>
              <a:prstGeom prst="rect">
                <a:avLst/>
              </a:prstGeom>
              <a:blipFill>
                <a:blip r:embed="rId4"/>
                <a:stretch>
                  <a:fillRect b="-21698"/>
                </a:stretch>
              </a:blipFill>
            </p:spPr>
            <p:txBody>
              <a:bodyPr/>
              <a:lstStyle/>
              <a:p>
                <a:r>
                  <a:rPr lang="ru-RU">
                    <a:noFill/>
                  </a:rPr>
                  <a:t> </a:t>
                </a:r>
              </a:p>
            </p:txBody>
          </p:sp>
        </mc:Fallback>
      </mc:AlternateContent>
      <p:sp>
        <p:nvSpPr>
          <p:cNvPr id="55" name="Овал 54">
            <a:extLst>
              <a:ext uri="{FF2B5EF4-FFF2-40B4-BE49-F238E27FC236}">
                <a16:creationId xmlns:a16="http://schemas.microsoft.com/office/drawing/2014/main" id="{6B9093B3-BE1A-4D56-BA4F-088122C6AF46}"/>
              </a:ext>
            </a:extLst>
          </p:cNvPr>
          <p:cNvSpPr/>
          <p:nvPr/>
        </p:nvSpPr>
        <p:spPr>
          <a:xfrm>
            <a:off x="3617187" y="4923175"/>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Овал 55">
            <a:extLst>
              <a:ext uri="{FF2B5EF4-FFF2-40B4-BE49-F238E27FC236}">
                <a16:creationId xmlns:a16="http://schemas.microsoft.com/office/drawing/2014/main" id="{6B9093B3-BE1A-4D56-BA4F-088122C6AF46}"/>
              </a:ext>
            </a:extLst>
          </p:cNvPr>
          <p:cNvSpPr/>
          <p:nvPr/>
        </p:nvSpPr>
        <p:spPr>
          <a:xfrm>
            <a:off x="4959676" y="4932994"/>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a:extLst>
              <a:ext uri="{FF2B5EF4-FFF2-40B4-BE49-F238E27FC236}">
                <a16:creationId xmlns:a16="http://schemas.microsoft.com/office/drawing/2014/main" id="{6B9093B3-BE1A-4D56-BA4F-088122C6AF46}"/>
              </a:ext>
            </a:extLst>
          </p:cNvPr>
          <p:cNvSpPr/>
          <p:nvPr/>
        </p:nvSpPr>
        <p:spPr>
          <a:xfrm>
            <a:off x="7390394" y="5789378"/>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a:extLst>
              <a:ext uri="{FF2B5EF4-FFF2-40B4-BE49-F238E27FC236}">
                <a16:creationId xmlns:a16="http://schemas.microsoft.com/office/drawing/2014/main" id="{6B9093B3-BE1A-4D56-BA4F-088122C6AF46}"/>
              </a:ext>
            </a:extLst>
          </p:cNvPr>
          <p:cNvSpPr/>
          <p:nvPr/>
        </p:nvSpPr>
        <p:spPr>
          <a:xfrm>
            <a:off x="6226257" y="4351271"/>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mc:Choice xmlns:a14="http://schemas.microsoft.com/office/drawing/2010/main" Requires="a14">
          <p:sp>
            <p:nvSpPr>
              <p:cNvPr id="59" name="TextBox 58"/>
              <p:cNvSpPr txBox="1"/>
              <p:nvPr/>
            </p:nvSpPr>
            <p:spPr>
              <a:xfrm>
                <a:off x="4951237" y="4434031"/>
                <a:ext cx="999406" cy="646331"/>
              </a:xfrm>
              <a:prstGeom prst="rect">
                <a:avLst/>
              </a:prstGeom>
              <a:noFill/>
            </p:spPr>
            <p:txBody>
              <a:bodyPr wrap="square"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 </m:t>
                    </m:r>
                  </m:oMath>
                </a14:m>
                <a:r>
                  <a:rPr lang="en-US" sz="2800" i="1" dirty="0" smtClean="0">
                    <a:latin typeface="ISOCPEUR" panose="020B0604020202020204" pitchFamily="34" charset="0"/>
                  </a:rPr>
                  <a:t>f</a:t>
                </a:r>
                <a:r>
                  <a:rPr lang="en-US" sz="2400" i="1" dirty="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59" name="TextBox 58"/>
              <p:cNvSpPr txBox="1">
                <a:spLocks noRot="1" noChangeAspect="1" noMove="1" noResize="1" noEditPoints="1" noAdjustHandles="1" noChangeArrowheads="1" noChangeShapeType="1" noTextEdit="1"/>
              </p:cNvSpPr>
              <p:nvPr/>
            </p:nvSpPr>
            <p:spPr>
              <a:xfrm>
                <a:off x="4951237" y="4434031"/>
                <a:ext cx="999406" cy="646331"/>
              </a:xfrm>
              <a:prstGeom prst="rect">
                <a:avLst/>
              </a:prstGeom>
              <a:blipFill>
                <a:blip r:embed="rId5"/>
                <a:stretch>
                  <a:fillRect l="-5488" b="-21698"/>
                </a:stretch>
              </a:blipFill>
            </p:spPr>
            <p:txBody>
              <a:bodyPr/>
              <a:lstStyle/>
              <a:p>
                <a:r>
                  <a:rPr lang="ru-RU">
                    <a:noFill/>
                  </a:rPr>
                  <a:t> </a:t>
                </a:r>
              </a:p>
            </p:txBody>
          </p:sp>
        </mc:Fallback>
      </mc:AlternateContent>
      <p:sp>
        <p:nvSpPr>
          <p:cNvPr id="60" name="TextBox 59"/>
          <p:cNvSpPr txBox="1"/>
          <p:nvPr/>
        </p:nvSpPr>
        <p:spPr>
          <a:xfrm>
            <a:off x="3506002" y="5125338"/>
            <a:ext cx="628123" cy="646331"/>
          </a:xfrm>
          <a:prstGeom prst="rect">
            <a:avLst/>
          </a:prstGeom>
          <a:noFill/>
        </p:spPr>
        <p:txBody>
          <a:bodyPr wrap="square" rtlCol="0">
            <a:spAutoFit/>
          </a:bodyPr>
          <a:lstStyle/>
          <a:p>
            <a:r>
              <a:rPr lang="en-US" sz="2800" i="1" dirty="0" smtClean="0">
                <a:latin typeface="ISOCPEUR" panose="020B0604020202020204" pitchFamily="34" charset="0"/>
              </a:rPr>
              <a:t>e</a:t>
            </a:r>
            <a:r>
              <a:rPr lang="en-US" sz="2000" i="1" dirty="0">
                <a:latin typeface="ISOCPEUR" panose="020B0604020202020204" pitchFamily="34" charset="0"/>
              </a:rPr>
              <a:t>x</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cxnSp>
        <p:nvCxnSpPr>
          <p:cNvPr id="16" name="Прямая соединительная линия 15"/>
          <p:cNvCxnSpPr/>
          <p:nvPr/>
        </p:nvCxnSpPr>
        <p:spPr>
          <a:xfrm>
            <a:off x="4778208" y="5845589"/>
            <a:ext cx="1404000" cy="1499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5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arn(inVertical)">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arn(inVertical)">
                                      <p:cBhvr>
                                        <p:cTn id="37" dur="500"/>
                                        <p:tgtEl>
                                          <p:spTgt spid="40"/>
                                        </p:tgtEl>
                                      </p:cBhvr>
                                    </p:animEffect>
                                  </p:childTnLst>
                                </p:cTn>
                              </p:par>
                              <p:par>
                                <p:cTn id="38" presetID="16" presetClass="entr" presetSubtype="2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barn(inVertical)">
                                      <p:cBhvr>
                                        <p:cTn id="54" dur="500"/>
                                        <p:tgtEl>
                                          <p:spTgt spid="55"/>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arn(inVertical)">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arn(inVertical)">
                                      <p:cBhvr>
                                        <p:cTn id="62" dur="500"/>
                                        <p:tgtEl>
                                          <p:spTgt spid="5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arn(inVertical)">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barn(inVertical)">
                                      <p:cBhvr>
                                        <p:cTn id="70" dur="500"/>
                                        <p:tgtEl>
                                          <p:spTgt spid="5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barn(inVertical)">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barn(inVertical)">
                                      <p:cBhvr>
                                        <p:cTn id="78" dur="500"/>
                                        <p:tgtEl>
                                          <p:spTgt spid="18"/>
                                        </p:tgtEl>
                                      </p:cBhvr>
                                    </p:animEffect>
                                  </p:childTnLst>
                                </p:cTn>
                              </p:par>
                              <p:par>
                                <p:cTn id="79" presetID="16" presetClass="entr" presetSubtype="21"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barn(inVertical)">
                                      <p:cBhvr>
                                        <p:cTn id="81" dur="500"/>
                                        <p:tgtEl>
                                          <p:spTgt spid="2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barn(inVertical)">
                                      <p:cBhvr>
                                        <p:cTn id="84" dur="500"/>
                                        <p:tgtEl>
                                          <p:spTgt spid="46"/>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arn(inVertical)">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barn(inVertical)">
                                      <p:cBhvr>
                                        <p:cTn id="92" dur="500"/>
                                        <p:tgtEl>
                                          <p:spTgt spid="12"/>
                                        </p:tgtEl>
                                      </p:cBhvr>
                                    </p:animEffect>
                                  </p:childTnLst>
                                </p:cTn>
                              </p:par>
                              <p:par>
                                <p:cTn id="93" presetID="16" presetClass="entr" presetSubtype="21" fill="hold" nodeType="with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barn(inVertical)">
                                      <p:cBhvr>
                                        <p:cTn id="95" dur="500"/>
                                        <p:tgtEl>
                                          <p:spTgt spid="8"/>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barn(inVertical)">
                                      <p:cBhvr>
                                        <p:cTn id="100" dur="500"/>
                                        <p:tgtEl>
                                          <p:spTgt spid="41"/>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barn(inVertical)">
                                      <p:cBhvr>
                                        <p:cTn id="103" dur="500"/>
                                        <p:tgtEl>
                                          <p:spTgt spid="7"/>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barn(inVertical)">
                                      <p:cBhvr>
                                        <p:cTn id="108" dur="500"/>
                                        <p:tgtEl>
                                          <p:spTgt spid="19"/>
                                        </p:tgtEl>
                                      </p:cBhvr>
                                    </p:animEffect>
                                  </p:childTnLst>
                                </p:cTn>
                              </p:par>
                              <p:par>
                                <p:cTn id="109" presetID="16" presetClass="entr" presetSubtype="21" fill="hold" nodeType="with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barn(inVertical)">
                                      <p:cBhvr>
                                        <p:cTn id="111" dur="500"/>
                                        <p:tgtEl>
                                          <p:spTgt spid="11"/>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barn(inVertical)">
                                      <p:cBhvr>
                                        <p:cTn id="114" dur="500"/>
                                        <p:tgtEl>
                                          <p:spTgt spid="45"/>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barn(inVertical)">
                                      <p:cBhvr>
                                        <p:cTn id="117" dur="500"/>
                                        <p:tgtEl>
                                          <p:spTgt spid="51"/>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56"/>
                                        </p:tgtEl>
                                        <p:attrNameLst>
                                          <p:attrName>style.visibility</p:attrName>
                                        </p:attrNameLst>
                                      </p:cBhvr>
                                      <p:to>
                                        <p:strVal val="visible"/>
                                      </p:to>
                                    </p:set>
                                    <p:animEffect transition="in" filter="barn(inVertical)">
                                      <p:cBhvr>
                                        <p:cTn id="122" dur="500"/>
                                        <p:tgtEl>
                                          <p:spTgt spid="56"/>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barn(inVertical)">
                                      <p:cBhvr>
                                        <p:cTn id="125" dur="500"/>
                                        <p:tgtEl>
                                          <p:spTgt spid="59"/>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barn(inVertical)">
                                      <p:cBhvr>
                                        <p:cTn id="130" dur="500"/>
                                        <p:tgtEl>
                                          <p:spTgt spid="54"/>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ntr" presetSubtype="21" fill="hold" grpId="0" nodeType="click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barn(inVertical)">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nodeType="click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barn(inVertical)">
                                      <p:cBhvr>
                                        <p:cTn id="140" dur="500"/>
                                        <p:tgtEl>
                                          <p:spTgt spid="37"/>
                                        </p:tgtEl>
                                      </p:cBhvr>
                                    </p:animEffect>
                                  </p:childTnLst>
                                </p:cTn>
                              </p:par>
                              <p:par>
                                <p:cTn id="141" presetID="16" presetClass="entr" presetSubtype="21"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barn(inVertical)">
                                      <p:cBhvr>
                                        <p:cTn id="143" dur="500"/>
                                        <p:tgtEl>
                                          <p:spTgt spid="43"/>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4"/>
                                        </p:tgtEl>
                                        <p:attrNameLst>
                                          <p:attrName>style.visibility</p:attrName>
                                        </p:attrNameLst>
                                      </p:cBhvr>
                                      <p:to>
                                        <p:strVal val="visible"/>
                                      </p:to>
                                    </p:set>
                                    <p:animEffect transition="in" filter="barn(inVertical)">
                                      <p:cBhvr>
                                        <p:cTn id="146" dur="500"/>
                                        <p:tgtEl>
                                          <p:spTgt spid="14"/>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29"/>
                                        </p:tgtEl>
                                        <p:attrNameLst>
                                          <p:attrName>style.visibility</p:attrName>
                                        </p:attrNameLst>
                                      </p:cBhvr>
                                      <p:to>
                                        <p:strVal val="visible"/>
                                      </p:to>
                                    </p:set>
                                    <p:animEffect transition="in" filter="barn(inVertical)">
                                      <p:cBhvr>
                                        <p:cTn id="151" dur="500"/>
                                        <p:tgtEl>
                                          <p:spTgt spid="29"/>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arn(inVertical)">
                                      <p:cBhvr>
                                        <p:cTn id="154" dur="500"/>
                                        <p:tgtEl>
                                          <p:spTgt spid="47"/>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barn(inVertical)">
                                      <p:cBhvr>
                                        <p:cTn id="157" dur="500"/>
                                        <p:tgtEl>
                                          <p:spTgt spid="31"/>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grpId="0" nodeType="click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barn(inVertical)">
                                      <p:cBhvr>
                                        <p:cTn id="162" dur="500"/>
                                        <p:tgtEl>
                                          <p:spTgt spid="52"/>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21" fill="hold" nodeType="clickEffect">
                                  <p:stCondLst>
                                    <p:cond delay="0"/>
                                  </p:stCondLst>
                                  <p:childTnLst>
                                    <p:set>
                                      <p:cBhvr>
                                        <p:cTn id="166" dur="1" fill="hold">
                                          <p:stCondLst>
                                            <p:cond delay="0"/>
                                          </p:stCondLst>
                                        </p:cTn>
                                        <p:tgtEl>
                                          <p:spTgt spid="16"/>
                                        </p:tgtEl>
                                        <p:attrNameLst>
                                          <p:attrName>style.visibility</p:attrName>
                                        </p:attrNameLst>
                                      </p:cBhvr>
                                      <p:to>
                                        <p:strVal val="visible"/>
                                      </p:to>
                                    </p:set>
                                    <p:animEffect transition="in" filter="barn(inVertical)">
                                      <p:cBhvr>
                                        <p:cTn id="167" dur="500"/>
                                        <p:tgtEl>
                                          <p:spTgt spid="16"/>
                                        </p:tgtEl>
                                      </p:cBhvr>
                                    </p:animEffec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nodeType="clickEffect">
                                  <p:stCondLst>
                                    <p:cond delay="0"/>
                                  </p:stCondLst>
                                  <p:childTnLst>
                                    <p:set>
                                      <p:cBhvr>
                                        <p:cTn id="171" dur="1" fill="hold">
                                          <p:stCondLst>
                                            <p:cond delay="0"/>
                                          </p:stCondLst>
                                        </p:cTn>
                                        <p:tgtEl>
                                          <p:spTgt spid="34"/>
                                        </p:tgtEl>
                                        <p:attrNameLst>
                                          <p:attrName>style.visibility</p:attrName>
                                        </p:attrNameLst>
                                      </p:cBhvr>
                                      <p:to>
                                        <p:strVal val="visible"/>
                                      </p:to>
                                    </p:set>
                                    <p:animEffect transition="in" filter="barn(inVertical)">
                                      <p:cBhvr>
                                        <p:cTn id="172" dur="500"/>
                                        <p:tgtEl>
                                          <p:spTgt spid="34"/>
                                        </p:tgtEl>
                                      </p:cBhvr>
                                    </p:animEffect>
                                  </p:childTnLst>
                                </p:cTn>
                              </p:par>
                            </p:childTnLst>
                          </p:cTn>
                        </p:par>
                      </p:childTnLst>
                    </p:cTn>
                  </p:par>
                  <p:par>
                    <p:cTn id="173" fill="hold">
                      <p:stCondLst>
                        <p:cond delay="indefinite"/>
                      </p:stCondLst>
                      <p:childTnLst>
                        <p:par>
                          <p:cTn id="174" fill="hold">
                            <p:stCondLst>
                              <p:cond delay="0"/>
                            </p:stCondLst>
                            <p:childTnLst>
                              <p:par>
                                <p:cTn id="175" presetID="16" presetClass="entr" presetSubtype="21" fill="hold" nodeType="click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barn(inVertical)">
                                      <p:cBhvr>
                                        <p:cTn id="177" dur="500"/>
                                        <p:tgtEl>
                                          <p:spTgt spid="33"/>
                                        </p:tgtEl>
                                      </p:cBhvr>
                                    </p:animEffect>
                                  </p:childTnLst>
                                </p:cTn>
                              </p:par>
                              <p:par>
                                <p:cTn id="178" presetID="16" presetClass="entr" presetSubtype="21" fill="hold" nodeType="withEffect">
                                  <p:stCondLst>
                                    <p:cond delay="0"/>
                                  </p:stCondLst>
                                  <p:childTnLst>
                                    <p:set>
                                      <p:cBhvr>
                                        <p:cTn id="179" dur="1" fill="hold">
                                          <p:stCondLst>
                                            <p:cond delay="0"/>
                                          </p:stCondLst>
                                        </p:cTn>
                                        <p:tgtEl>
                                          <p:spTgt spid="27"/>
                                        </p:tgtEl>
                                        <p:attrNameLst>
                                          <p:attrName>style.visibility</p:attrName>
                                        </p:attrNameLst>
                                      </p:cBhvr>
                                      <p:to>
                                        <p:strVal val="visible"/>
                                      </p:to>
                                    </p:set>
                                    <p:animEffect transition="in" filter="barn(inVertical)">
                                      <p:cBhvr>
                                        <p:cTn id="180" dur="500"/>
                                        <p:tgtEl>
                                          <p:spTgt spid="27"/>
                                        </p:tgtEl>
                                      </p:cBhvr>
                                    </p:animEffect>
                                  </p:childTnLst>
                                </p:cTn>
                              </p:par>
                              <p:par>
                                <p:cTn id="181" presetID="16" presetClass="entr" presetSubtype="21" fill="hold" nodeType="withEffect">
                                  <p:stCondLst>
                                    <p:cond delay="0"/>
                                  </p:stCondLst>
                                  <p:childTnLst>
                                    <p:set>
                                      <p:cBhvr>
                                        <p:cTn id="182" dur="1" fill="hold">
                                          <p:stCondLst>
                                            <p:cond delay="0"/>
                                          </p:stCondLst>
                                        </p:cTn>
                                        <p:tgtEl>
                                          <p:spTgt spid="10"/>
                                        </p:tgtEl>
                                        <p:attrNameLst>
                                          <p:attrName>style.visibility</p:attrName>
                                        </p:attrNameLst>
                                      </p:cBhvr>
                                      <p:to>
                                        <p:strVal val="visible"/>
                                      </p:to>
                                    </p:set>
                                    <p:animEffect transition="in" filter="barn(inVertical)">
                                      <p:cBhvr>
                                        <p:cTn id="183" dur="500"/>
                                        <p:tgtEl>
                                          <p:spTgt spid="10"/>
                                        </p:tgtEl>
                                      </p:cBhvr>
                                    </p:animEffect>
                                  </p:childTnLst>
                                </p:cTn>
                              </p:par>
                              <p:par>
                                <p:cTn id="184" presetID="16" presetClass="entr" presetSubtype="21" fill="hold" grpId="0"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barn(inVertical)">
                                      <p:cBhvr>
                                        <p:cTn id="186" dur="500"/>
                                        <p:tgtEl>
                                          <p:spTgt spid="42"/>
                                        </p:tgtEl>
                                      </p:cBhvr>
                                    </p:animEffect>
                                  </p:childTnLst>
                                </p:cTn>
                              </p:par>
                              <p:par>
                                <p:cTn id="187" presetID="16" presetClass="entr" presetSubtype="21" fill="hold" grpId="0" nodeType="withEffect">
                                  <p:stCondLst>
                                    <p:cond delay="0"/>
                                  </p:stCondLst>
                                  <p:childTnLst>
                                    <p:set>
                                      <p:cBhvr>
                                        <p:cTn id="188" dur="1" fill="hold">
                                          <p:stCondLst>
                                            <p:cond delay="0"/>
                                          </p:stCondLst>
                                        </p:cTn>
                                        <p:tgtEl>
                                          <p:spTgt spid="17"/>
                                        </p:tgtEl>
                                        <p:attrNameLst>
                                          <p:attrName>style.visibility</p:attrName>
                                        </p:attrNameLst>
                                      </p:cBhvr>
                                      <p:to>
                                        <p:strVal val="visible"/>
                                      </p:to>
                                    </p:set>
                                    <p:animEffect transition="in" filter="barn(inVertical)">
                                      <p:cBhvr>
                                        <p:cTn id="189" dur="500"/>
                                        <p:tgtEl>
                                          <p:spTgt spid="17"/>
                                        </p:tgtEl>
                                      </p:cBhvr>
                                    </p:animEffect>
                                  </p:childTnLst>
                                </p:cTn>
                              </p:par>
                            </p:childTnLst>
                          </p:cTn>
                        </p:par>
                      </p:childTnLst>
                    </p:cTn>
                  </p:par>
                  <p:par>
                    <p:cTn id="190" fill="hold">
                      <p:stCondLst>
                        <p:cond delay="indefinite"/>
                      </p:stCondLst>
                      <p:childTnLst>
                        <p:par>
                          <p:cTn id="191" fill="hold">
                            <p:stCondLst>
                              <p:cond delay="0"/>
                            </p:stCondLst>
                            <p:childTnLst>
                              <p:par>
                                <p:cTn id="192" presetID="16" presetClass="entr" presetSubtype="21" fill="hold" nodeType="clickEffect">
                                  <p:stCondLst>
                                    <p:cond delay="0"/>
                                  </p:stCondLst>
                                  <p:childTnLst>
                                    <p:set>
                                      <p:cBhvr>
                                        <p:cTn id="193" dur="1" fill="hold">
                                          <p:stCondLst>
                                            <p:cond delay="0"/>
                                          </p:stCondLst>
                                        </p:cTn>
                                        <p:tgtEl>
                                          <p:spTgt spid="13"/>
                                        </p:tgtEl>
                                        <p:attrNameLst>
                                          <p:attrName>style.visibility</p:attrName>
                                        </p:attrNameLst>
                                      </p:cBhvr>
                                      <p:to>
                                        <p:strVal val="visible"/>
                                      </p:to>
                                    </p:set>
                                    <p:animEffect transition="in" filter="barn(inVertical)">
                                      <p:cBhvr>
                                        <p:cTn id="194" dur="500"/>
                                        <p:tgtEl>
                                          <p:spTgt spid="13"/>
                                        </p:tgtEl>
                                      </p:cBhvr>
                                    </p:animEffect>
                                  </p:childTnLst>
                                </p:cTn>
                              </p:par>
                              <p:par>
                                <p:cTn id="195" presetID="16" presetClass="entr" presetSubtype="21" fill="hold" nodeType="withEffect">
                                  <p:stCondLst>
                                    <p:cond delay="0"/>
                                  </p:stCondLst>
                                  <p:childTnLst>
                                    <p:set>
                                      <p:cBhvr>
                                        <p:cTn id="196" dur="1" fill="hold">
                                          <p:stCondLst>
                                            <p:cond delay="0"/>
                                          </p:stCondLst>
                                        </p:cTn>
                                        <p:tgtEl>
                                          <p:spTgt spid="9"/>
                                        </p:tgtEl>
                                        <p:attrNameLst>
                                          <p:attrName>style.visibility</p:attrName>
                                        </p:attrNameLst>
                                      </p:cBhvr>
                                      <p:to>
                                        <p:strVal val="visible"/>
                                      </p:to>
                                    </p:set>
                                    <p:animEffect transition="in" filter="barn(inVertical)">
                                      <p:cBhvr>
                                        <p:cTn id="197" dur="500"/>
                                        <p:tgtEl>
                                          <p:spTgt spid="9"/>
                                        </p:tgtEl>
                                      </p:cBhvr>
                                    </p:animEffect>
                                  </p:childTnLst>
                                </p:cTn>
                              </p:par>
                              <p:par>
                                <p:cTn id="198" presetID="16" presetClass="entr" presetSubtype="21" fill="hold" grpId="0" nodeType="withEffect">
                                  <p:stCondLst>
                                    <p:cond delay="0"/>
                                  </p:stCondLst>
                                  <p:childTnLst>
                                    <p:set>
                                      <p:cBhvr>
                                        <p:cTn id="199" dur="1" fill="hold">
                                          <p:stCondLst>
                                            <p:cond delay="0"/>
                                          </p:stCondLst>
                                        </p:cTn>
                                        <p:tgtEl>
                                          <p:spTgt spid="44"/>
                                        </p:tgtEl>
                                        <p:attrNameLst>
                                          <p:attrName>style.visibility</p:attrName>
                                        </p:attrNameLst>
                                      </p:cBhvr>
                                      <p:to>
                                        <p:strVal val="visible"/>
                                      </p:to>
                                    </p:set>
                                    <p:animEffect transition="in" filter="barn(inVertical)">
                                      <p:cBhvr>
                                        <p:cTn id="200" dur="500"/>
                                        <p:tgtEl>
                                          <p:spTgt spid="44"/>
                                        </p:tgtEl>
                                      </p:cBhvr>
                                    </p:animEffect>
                                  </p:childTnLst>
                                </p:cTn>
                              </p:par>
                              <p:par>
                                <p:cTn id="201" presetID="16" presetClass="entr" presetSubtype="21" fill="hold" grpId="0" nodeType="withEffect">
                                  <p:stCondLst>
                                    <p:cond delay="0"/>
                                  </p:stCondLst>
                                  <p:childTnLst>
                                    <p:set>
                                      <p:cBhvr>
                                        <p:cTn id="202" dur="1" fill="hold">
                                          <p:stCondLst>
                                            <p:cond delay="0"/>
                                          </p:stCondLst>
                                        </p:cTn>
                                        <p:tgtEl>
                                          <p:spTgt spid="35"/>
                                        </p:tgtEl>
                                        <p:attrNameLst>
                                          <p:attrName>style.visibility</p:attrName>
                                        </p:attrNameLst>
                                      </p:cBhvr>
                                      <p:to>
                                        <p:strVal val="visible"/>
                                      </p:to>
                                    </p:set>
                                    <p:animEffect transition="in" filter="barn(inVertical)">
                                      <p:cBhvr>
                                        <p:cTn id="203" dur="500"/>
                                        <p:tgtEl>
                                          <p:spTgt spid="35"/>
                                        </p:tgtEl>
                                      </p:cBhvr>
                                    </p:animEffect>
                                  </p:childTnLst>
                                </p:cTn>
                              </p:par>
                            </p:childTnLst>
                          </p:cTn>
                        </p:par>
                      </p:childTnLst>
                    </p:cTn>
                  </p:par>
                  <p:par>
                    <p:cTn id="204" fill="hold">
                      <p:stCondLst>
                        <p:cond delay="indefinite"/>
                      </p:stCondLst>
                      <p:childTnLst>
                        <p:par>
                          <p:cTn id="205" fill="hold">
                            <p:stCondLst>
                              <p:cond delay="0"/>
                            </p:stCondLst>
                            <p:childTnLst>
                              <p:par>
                                <p:cTn id="206" presetID="16" presetClass="entr" presetSubtype="21" fill="hold" nodeType="clickEffect">
                                  <p:stCondLst>
                                    <p:cond delay="0"/>
                                  </p:stCondLst>
                                  <p:childTnLst>
                                    <p:set>
                                      <p:cBhvr>
                                        <p:cTn id="207" dur="1" fill="hold">
                                          <p:stCondLst>
                                            <p:cond delay="0"/>
                                          </p:stCondLst>
                                        </p:cTn>
                                        <p:tgtEl>
                                          <p:spTgt spid="26"/>
                                        </p:tgtEl>
                                        <p:attrNameLst>
                                          <p:attrName>style.visibility</p:attrName>
                                        </p:attrNameLst>
                                      </p:cBhvr>
                                      <p:to>
                                        <p:strVal val="visible"/>
                                      </p:to>
                                    </p:set>
                                    <p:animEffect transition="in" filter="barn(inVertical)">
                                      <p:cBhvr>
                                        <p:cTn id="2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4" grpId="0"/>
      <p:bldP spid="15" grpId="0"/>
      <p:bldP spid="17" grpId="0"/>
      <p:bldP spid="21" grpId="0"/>
      <p:bldP spid="22" grpId="0"/>
      <p:bldP spid="23" grpId="0"/>
      <p:bldP spid="25" grpId="0"/>
      <p:bldP spid="30" grpId="0"/>
      <p:bldP spid="31" grpId="0"/>
      <p:bldP spid="35" grpId="0"/>
      <p:bldP spid="36" grpId="0"/>
      <p:bldP spid="40" grpId="0"/>
      <p:bldP spid="41" grpId="0" animBg="1"/>
      <p:bldP spid="42" grpId="0" animBg="1"/>
      <p:bldP spid="43" grpId="0" animBg="1"/>
      <p:bldP spid="44" grpId="0" animBg="1"/>
      <p:bldP spid="45" grpId="0" animBg="1"/>
      <p:bldP spid="46" grpId="0" animBg="1"/>
      <p:bldP spid="47" grpId="0" animBg="1"/>
      <p:bldP spid="49" grpId="0"/>
      <p:bldP spid="50" grpId="0"/>
      <p:bldP spid="51" grpId="0"/>
      <p:bldP spid="52" grpId="0"/>
      <p:bldP spid="53" grpId="0"/>
      <p:bldP spid="54" grpId="0"/>
      <p:bldP spid="55" grpId="0" animBg="1"/>
      <p:bldP spid="56" grpId="0" animBg="1"/>
      <p:bldP spid="57" grpId="0" animBg="1"/>
      <p:bldP spid="58" grpId="0" animBg="1"/>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88125" y="698135"/>
            <a:ext cx="10263051" cy="769441"/>
          </a:xfrm>
          <a:prstGeom prst="rect">
            <a:avLst/>
          </a:prstGeom>
        </p:spPr>
        <p:txBody>
          <a:bodyPr wrap="square">
            <a:spAutoFit/>
          </a:bodyPr>
          <a:lstStyle/>
          <a:p>
            <a:r>
              <a:rPr lang="tr-TR" sz="2200" dirty="0">
                <a:latin typeface="Times New Roman" panose="02020603050405020304" pitchFamily="18" charset="0"/>
                <a:ea typeface="Times New Roman" panose="02020603050405020304" pitchFamily="18" charset="0"/>
              </a:rPr>
              <a:t>Koordinatalari</a:t>
            </a:r>
            <a:r>
              <a:rPr lang="tr-TR" sz="2200" spc="23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bilan</a:t>
            </a:r>
            <a:r>
              <a:rPr lang="tr-TR" sz="2200" spc="27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berilgan	</a:t>
            </a:r>
            <a:r>
              <a:rPr lang="tr-TR" sz="2200" b="1" dirty="0">
                <a:latin typeface="Times New Roman" panose="02020603050405020304" pitchFamily="18" charset="0"/>
                <a:ea typeface="Times New Roman" panose="02020603050405020304" pitchFamily="18" charset="0"/>
              </a:rPr>
              <a:t>[EF]</a:t>
            </a:r>
            <a:r>
              <a:rPr lang="tr-TR" sz="2200" b="1"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profil</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proyeksiyalovchi</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to’g’ri</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chiziqning</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epyurini</a:t>
            </a:r>
            <a:r>
              <a:rPr lang="tr-TR" sz="2200" spc="-28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chizamiz</a:t>
            </a:r>
            <a:endParaRPr lang="ru-RU" sz="2200" dirty="0"/>
          </a:p>
        </p:txBody>
      </p:sp>
      <p:sp>
        <p:nvSpPr>
          <p:cNvPr id="6" name="Прямоугольник 5"/>
          <p:cNvSpPr/>
          <p:nvPr/>
        </p:nvSpPr>
        <p:spPr>
          <a:xfrm>
            <a:off x="644434" y="2040941"/>
            <a:ext cx="4998720" cy="3789242"/>
          </a:xfrm>
          <a:prstGeom prst="rect">
            <a:avLst/>
          </a:prstGeom>
        </p:spPr>
        <p:txBody>
          <a:bodyPr wrap="square">
            <a:spAutoFit/>
          </a:bodyPr>
          <a:lstStyle/>
          <a:p>
            <a:pPr marL="73660" algn="ctr">
              <a:spcAft>
                <a:spcPts val="0"/>
              </a:spcAft>
            </a:pPr>
            <a:r>
              <a:rPr lang="tr-TR" sz="2200" b="1" kern="0" dirty="0">
                <a:latin typeface="Times New Roman" panose="02020603050405020304" pitchFamily="18" charset="0"/>
                <a:ea typeface="Times New Roman" panose="02020603050405020304" pitchFamily="18" charset="0"/>
              </a:rPr>
              <a:t>[EF]</a:t>
            </a:r>
            <a:r>
              <a:rPr lang="tr-TR" sz="2200" b="1" kern="0" spc="10" dirty="0">
                <a:latin typeface="Times New Roman" panose="02020603050405020304" pitchFamily="18" charset="0"/>
                <a:ea typeface="Times New Roman" panose="02020603050405020304" pitchFamily="18" charset="0"/>
              </a:rPr>
              <a:t> </a:t>
            </a:r>
            <a:r>
              <a:rPr lang="tr-TR" sz="2200" kern="0" dirty="0">
                <a:latin typeface="Symbol" panose="05050102010706020507" pitchFamily="18" charset="2"/>
                <a:ea typeface="Times New Roman" panose="02020603050405020304" pitchFamily="18" charset="0"/>
              </a:rPr>
              <a:t>^</a:t>
            </a:r>
            <a:r>
              <a:rPr lang="tr-TR" sz="2200" kern="0"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W</a:t>
            </a:r>
            <a:r>
              <a:rPr lang="tr-TR" sz="2200" b="1" kern="0" spc="-20" dirty="0">
                <a:latin typeface="Times New Roman" panose="02020603050405020304" pitchFamily="18" charset="0"/>
                <a:ea typeface="Times New Roman" panose="02020603050405020304" pitchFamily="18" charset="0"/>
              </a:rPr>
              <a:t> </a:t>
            </a:r>
            <a:r>
              <a:rPr lang="tr-TR" sz="2200" kern="0" dirty="0">
                <a:latin typeface="Symbol" panose="05050102010706020507" pitchFamily="18" charset="2"/>
                <a:ea typeface="Times New Roman" panose="02020603050405020304" pitchFamily="18" charset="0"/>
              </a:rPr>
              <a:t>Þ</a:t>
            </a:r>
            <a:r>
              <a:rPr lang="tr-TR" sz="2200" kern="0" spc="-10"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[e</a:t>
            </a:r>
            <a:r>
              <a:rPr lang="tr-TR" sz="2200" kern="0" dirty="0">
                <a:latin typeface="Symbol" panose="05050102010706020507" pitchFamily="18" charset="2"/>
                <a:ea typeface="Times New Roman" panose="02020603050405020304" pitchFamily="18" charset="0"/>
              </a:rPr>
              <a:t>¢</a:t>
            </a:r>
            <a:r>
              <a:rPr lang="tr-TR" sz="2200" b="1" kern="0" dirty="0">
                <a:latin typeface="Times New Roman" panose="02020603050405020304" pitchFamily="18" charset="0"/>
                <a:ea typeface="Times New Roman" panose="02020603050405020304" pitchFamily="18" charset="0"/>
              </a:rPr>
              <a:t>f</a:t>
            </a:r>
            <a:r>
              <a:rPr lang="tr-TR" sz="2200" kern="0" dirty="0">
                <a:latin typeface="Symbol" panose="05050102010706020507" pitchFamily="18" charset="2"/>
                <a:ea typeface="Times New Roman" panose="02020603050405020304" pitchFamily="18" charset="0"/>
              </a:rPr>
              <a:t>¢</a:t>
            </a:r>
            <a:r>
              <a:rPr lang="tr-TR" sz="2200" b="1" kern="0" dirty="0">
                <a:latin typeface="Times New Roman" panose="02020603050405020304" pitchFamily="18" charset="0"/>
                <a:ea typeface="Times New Roman" panose="02020603050405020304" pitchFamily="18" charset="0"/>
              </a:rPr>
              <a:t>]</a:t>
            </a:r>
            <a:r>
              <a:rPr lang="tr-TR" sz="2200" b="1" kern="0" spc="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a:t>
            </a:r>
            <a:r>
              <a:rPr lang="tr-TR" sz="2200" b="1" kern="0" spc="-20"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[ox)</a:t>
            </a:r>
            <a:r>
              <a:rPr lang="tr-TR" sz="2200" b="1" kern="0" spc="-10" dirty="0">
                <a:latin typeface="Times New Roman" panose="02020603050405020304" pitchFamily="18" charset="0"/>
                <a:ea typeface="Times New Roman" panose="02020603050405020304" pitchFamily="18" charset="0"/>
              </a:rPr>
              <a:t> </a:t>
            </a:r>
            <a:r>
              <a:rPr lang="tr-TR" sz="2200" kern="0" dirty="0">
                <a:latin typeface="Symbol" panose="05050102010706020507" pitchFamily="18" charset="2"/>
                <a:ea typeface="Times New Roman" panose="02020603050405020304" pitchFamily="18" charset="0"/>
              </a:rPr>
              <a:t>Ù</a:t>
            </a:r>
            <a:r>
              <a:rPr lang="tr-TR" sz="2200" kern="0" spc="-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[ef]</a:t>
            </a:r>
            <a:r>
              <a:rPr lang="tr-TR" sz="2200" b="1" kern="0" spc="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 [ox)</a:t>
            </a:r>
            <a:r>
              <a:rPr lang="tr-TR" sz="2200" b="1" kern="0" spc="-10" dirty="0">
                <a:latin typeface="Times New Roman" panose="02020603050405020304" pitchFamily="18" charset="0"/>
                <a:ea typeface="Times New Roman" panose="02020603050405020304" pitchFamily="18" charset="0"/>
              </a:rPr>
              <a:t> </a:t>
            </a:r>
            <a:r>
              <a:rPr lang="tr-TR" sz="2200" kern="0" dirty="0">
                <a:latin typeface="Symbol" panose="05050102010706020507" pitchFamily="18" charset="2"/>
                <a:ea typeface="Times New Roman" panose="02020603050405020304" pitchFamily="18" charset="0"/>
              </a:rPr>
              <a:t>Ù</a:t>
            </a:r>
            <a:r>
              <a:rPr lang="tr-TR" sz="2200" kern="0"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[ef]</a:t>
            </a:r>
            <a:r>
              <a:rPr lang="tr-TR" sz="2200" b="1" kern="0" spc="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a:t>
            </a:r>
            <a:r>
              <a:rPr lang="tr-TR" sz="2200" b="1" kern="0" spc="-1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[e</a:t>
            </a:r>
            <a:r>
              <a:rPr lang="tr-TR" sz="2200" kern="0" dirty="0">
                <a:latin typeface="Symbol" panose="05050102010706020507" pitchFamily="18" charset="2"/>
                <a:ea typeface="Times New Roman" panose="02020603050405020304" pitchFamily="18" charset="0"/>
              </a:rPr>
              <a:t>¢</a:t>
            </a:r>
            <a:r>
              <a:rPr lang="tr-TR" sz="2200" b="1" kern="0" dirty="0">
                <a:latin typeface="Times New Roman" panose="02020603050405020304" pitchFamily="18" charset="0"/>
                <a:ea typeface="Times New Roman" panose="02020603050405020304" pitchFamily="18" charset="0"/>
              </a:rPr>
              <a:t>f</a:t>
            </a:r>
            <a:r>
              <a:rPr lang="tr-TR" sz="2200" kern="0" dirty="0">
                <a:latin typeface="Symbol" panose="05050102010706020507" pitchFamily="18" charset="2"/>
                <a:ea typeface="Times New Roman" panose="02020603050405020304" pitchFamily="18" charset="0"/>
              </a:rPr>
              <a:t>¢</a:t>
            </a:r>
            <a:r>
              <a:rPr lang="tr-TR" sz="2200" b="1" kern="0" dirty="0">
                <a:latin typeface="Times New Roman" panose="02020603050405020304" pitchFamily="18" charset="0"/>
                <a:ea typeface="Times New Roman" panose="02020603050405020304" pitchFamily="18" charset="0"/>
              </a:rPr>
              <a:t>]</a:t>
            </a:r>
            <a:r>
              <a:rPr lang="tr-TR" sz="2200" b="1" kern="0" spc="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a:t>
            </a:r>
            <a:r>
              <a:rPr lang="tr-TR" sz="2200" b="1" kern="0" spc="-15" dirty="0">
                <a:latin typeface="Times New Roman" panose="02020603050405020304" pitchFamily="18" charset="0"/>
                <a:ea typeface="Times New Roman" panose="02020603050405020304" pitchFamily="18" charset="0"/>
              </a:rPr>
              <a:t> </a:t>
            </a:r>
            <a:r>
              <a:rPr lang="tr-TR" sz="2200" b="1" kern="0" dirty="0">
                <a:latin typeface="Times New Roman" panose="02020603050405020304" pitchFamily="18" charset="0"/>
                <a:ea typeface="Times New Roman" panose="02020603050405020304" pitchFamily="18" charset="0"/>
              </a:rPr>
              <a:t>|EF|</a:t>
            </a:r>
            <a:endParaRPr lang="ru-RU" sz="2200" b="1" kern="0" dirty="0">
              <a:latin typeface="Times New Roman" panose="02020603050405020304" pitchFamily="18" charset="0"/>
              <a:ea typeface="Times New Roman" panose="02020603050405020304" pitchFamily="18" charset="0"/>
            </a:endParaRPr>
          </a:p>
          <a:p>
            <a:pPr>
              <a:spcBef>
                <a:spcPts val="15"/>
              </a:spcBef>
              <a:spcAft>
                <a:spcPts val="0"/>
              </a:spcAft>
            </a:pPr>
            <a:r>
              <a:rPr lang="tr-TR" sz="2200" b="1" dirty="0">
                <a:latin typeface="Times New Roman" panose="02020603050405020304" pitchFamily="18" charset="0"/>
                <a:ea typeface="Times New Roman" panose="02020603050405020304" pitchFamily="18" charset="0"/>
              </a:rPr>
              <a:t> </a:t>
            </a:r>
            <a:endParaRPr lang="ru-RU" sz="2200" dirty="0">
              <a:latin typeface="Times New Roman" panose="02020603050405020304" pitchFamily="18" charset="0"/>
              <a:ea typeface="Times New Roman" panose="02020603050405020304" pitchFamily="18" charset="0"/>
            </a:endParaRPr>
          </a:p>
          <a:p>
            <a:pPr marL="276860" marR="506095" indent="359410">
              <a:lnSpc>
                <a:spcPct val="98000"/>
              </a:lnSpc>
              <a:spcBef>
                <a:spcPts val="5"/>
              </a:spcBef>
              <a:spcAft>
                <a:spcPts val="0"/>
              </a:spcAft>
            </a:pPr>
            <a:r>
              <a:rPr lang="tr-TR" sz="2200" dirty="0">
                <a:latin typeface="Times New Roman" panose="02020603050405020304" pitchFamily="18" charset="0"/>
                <a:ea typeface="Times New Roman" panose="02020603050405020304" pitchFamily="18" charset="0"/>
              </a:rPr>
              <a:t>Profil</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proyeksiyalovchi</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to’g’ri</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chiziqning</a:t>
            </a:r>
            <a:r>
              <a:rPr lang="tr-TR" sz="2200" spc="2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frontal</a:t>
            </a:r>
            <a:r>
              <a:rPr lang="tr-TR" sz="2200" spc="-2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va gorizontal</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proyeksiyalari</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uning</a:t>
            </a:r>
            <a:r>
              <a:rPr lang="tr-TR" sz="2200" spc="-28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xaqiqiy</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kattaligiga</a:t>
            </a:r>
            <a:r>
              <a:rPr lang="tr-TR" sz="2200" spc="-3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tengdir.</a:t>
            </a:r>
            <a:endParaRPr lang="ru-RU" sz="2200" dirty="0">
              <a:latin typeface="Times New Roman" panose="02020603050405020304" pitchFamily="18" charset="0"/>
              <a:ea typeface="Times New Roman" panose="02020603050405020304" pitchFamily="18" charset="0"/>
            </a:endParaRPr>
          </a:p>
          <a:p>
            <a:pPr marL="636905">
              <a:spcBef>
                <a:spcPts val="25"/>
              </a:spcBef>
              <a:spcAft>
                <a:spcPts val="0"/>
              </a:spcAft>
            </a:pPr>
            <a:r>
              <a:rPr lang="tr-TR" sz="2200" dirty="0">
                <a:latin typeface="Times New Roman" panose="02020603050405020304" pitchFamily="18" charset="0"/>
                <a:ea typeface="Times New Roman" panose="02020603050405020304" pitchFamily="18" charset="0"/>
              </a:rPr>
              <a:t>Profil</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proyeksiyalovchi</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to’g’ri</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chiziqning profil</a:t>
            </a:r>
            <a:r>
              <a:rPr lang="tr-TR" sz="2200" spc="-4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proyeksiyasi</a:t>
            </a:r>
            <a:r>
              <a:rPr lang="tr-TR" sz="2200" spc="-2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ustma</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 ust tushadi.</a:t>
            </a:r>
            <a:r>
              <a:rPr lang="tr-TR" sz="2200" spc="2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[e</a:t>
            </a:r>
            <a:r>
              <a:rPr lang="tr-TR" sz="2200" dirty="0">
                <a:latin typeface="Symbol" panose="05050102010706020507" pitchFamily="18" charset="2"/>
                <a:ea typeface="Times New Roman" panose="02020603050405020304" pitchFamily="18" charset="0"/>
              </a:rPr>
              <a:t>¢¢º</a:t>
            </a:r>
            <a:r>
              <a:rPr lang="tr-TR" sz="2200" b="1" dirty="0">
                <a:latin typeface="Times New Roman" panose="02020603050405020304" pitchFamily="18" charset="0"/>
                <a:ea typeface="Times New Roman" panose="02020603050405020304" pitchFamily="18" charset="0"/>
              </a:rPr>
              <a:t>f</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a:t>
            </a:r>
            <a:endParaRPr lang="ru-RU" sz="2200" dirty="0">
              <a:latin typeface="Times New Roman" panose="02020603050405020304" pitchFamily="18" charset="0"/>
              <a:ea typeface="Times New Roman" panose="02020603050405020304" pitchFamily="18" charset="0"/>
            </a:endParaRPr>
          </a:p>
          <a:p>
            <a:pPr>
              <a:spcBef>
                <a:spcPts val="45"/>
              </a:spcBef>
              <a:spcAft>
                <a:spcPts val="0"/>
              </a:spcAft>
            </a:pPr>
            <a:r>
              <a:rPr lang="tr-TR" sz="2200" b="1" dirty="0">
                <a:latin typeface="Times New Roman" panose="02020603050405020304" pitchFamily="18" charset="0"/>
                <a:ea typeface="Times New Roman" panose="02020603050405020304" pitchFamily="18" charset="0"/>
              </a:rPr>
              <a:t> </a:t>
            </a:r>
            <a:endParaRPr lang="ru-RU" sz="2200" dirty="0">
              <a:latin typeface="Times New Roman" panose="02020603050405020304" pitchFamily="18" charset="0"/>
              <a:ea typeface="Times New Roman" panose="02020603050405020304" pitchFamily="18" charset="0"/>
            </a:endParaRPr>
          </a:p>
        </p:txBody>
      </p:sp>
      <p:sp>
        <p:nvSpPr>
          <p:cNvPr id="7" name="TextBox 6"/>
          <p:cNvSpPr txBox="1"/>
          <p:nvPr/>
        </p:nvSpPr>
        <p:spPr>
          <a:xfrm>
            <a:off x="7775909" y="2696495"/>
            <a:ext cx="1223107" cy="584775"/>
          </a:xfrm>
          <a:prstGeom prst="rect">
            <a:avLst/>
          </a:prstGeom>
          <a:noFill/>
        </p:spPr>
        <p:txBody>
          <a:bodyPr wrap="square" rtlCol="0">
            <a:spAutoFit/>
          </a:bodyPr>
          <a:lstStyle/>
          <a:p>
            <a:r>
              <a:rPr lang="en-US" sz="3200" i="1" dirty="0">
                <a:latin typeface="ISOCPEUR" panose="020B0604020202020204" pitchFamily="34" charset="0"/>
              </a:rPr>
              <a:t>f</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9" name="Прямая соединительная линия 8"/>
          <p:cNvCxnSpPr/>
          <p:nvPr/>
        </p:nvCxnSpPr>
        <p:spPr>
          <a:xfrm flipV="1">
            <a:off x="6132873" y="3247105"/>
            <a:ext cx="175005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6143759" y="3254057"/>
            <a:ext cx="0" cy="223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V="1">
            <a:off x="7882925" y="3247105"/>
            <a:ext cx="0" cy="219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7233" y="2399893"/>
            <a:ext cx="541532" cy="584775"/>
          </a:xfrm>
          <a:prstGeom prst="rect">
            <a:avLst/>
          </a:prstGeom>
          <a:noFill/>
        </p:spPr>
        <p:txBody>
          <a:bodyPr wrap="square" rtlCol="0">
            <a:spAutoFit/>
          </a:bodyPr>
          <a:lstStyle/>
          <a:p>
            <a:r>
              <a:rPr lang="en-US" sz="3200" i="1" dirty="0">
                <a:latin typeface="ISOCPEUR" panose="020B0604020202020204" pitchFamily="34" charset="0"/>
              </a:rPr>
              <a:t>e</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5" name="Прямая соединительная линия 14"/>
          <p:cNvCxnSpPr/>
          <p:nvPr/>
        </p:nvCxnSpPr>
        <p:spPr>
          <a:xfrm flipV="1">
            <a:off x="5654487" y="3946132"/>
            <a:ext cx="5328000" cy="0"/>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18961" y="3836077"/>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17" name="TextBox 16"/>
          <p:cNvSpPr txBox="1"/>
          <p:nvPr/>
        </p:nvSpPr>
        <p:spPr>
          <a:xfrm>
            <a:off x="5534655" y="3850032"/>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18" name="TextBox 17"/>
              <p:cNvSpPr txBox="1"/>
              <p:nvPr/>
            </p:nvSpPr>
            <p:spPr>
              <a:xfrm>
                <a:off x="10077383" y="2659243"/>
                <a:ext cx="1036060" cy="584775"/>
              </a:xfrm>
              <a:prstGeom prst="rect">
                <a:avLst/>
              </a:prstGeom>
              <a:noFill/>
            </p:spPr>
            <p:txBody>
              <a:bodyPr wrap="square" rtlCol="0">
                <a:spAutoFit/>
              </a:bodyPr>
              <a:lstStyle/>
              <a:p>
                <a:r>
                  <a:rPr lang="en-US" sz="3200" i="1" dirty="0">
                    <a:latin typeface="ISOCPEUR" panose="020B0604020202020204" pitchFamily="34" charset="0"/>
                  </a:rPr>
                  <a:t>e</a:t>
                </a:r>
                <a:r>
                  <a:rPr lang="en-US" sz="3200" i="1" dirty="0" smtClean="0">
                    <a:latin typeface="ISOCPEUR" panose="020B0604020202020204" pitchFamily="34" charset="0"/>
                  </a:rPr>
                  <a:t>’’</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3200" i="1" dirty="0" smtClean="0">
                    <a:latin typeface="ISOCPEUR" panose="020B0604020202020204" pitchFamily="34" charset="0"/>
                  </a:rPr>
                  <a:t> </a:t>
                </a:r>
                <a:endParaRPr lang="ru-RU" sz="3200" i="1" dirty="0">
                  <a:latin typeface="ISOCPEUR" panose="020B06040202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077383" y="2659243"/>
                <a:ext cx="1036060" cy="584775"/>
              </a:xfrm>
              <a:prstGeom prst="rect">
                <a:avLst/>
              </a:prstGeom>
              <a:blipFill>
                <a:blip r:embed="rId2"/>
                <a:stretch>
                  <a:fillRect l="-14706" t="-13542" b="-33333"/>
                </a:stretch>
              </a:blipFill>
            </p:spPr>
            <p:txBody>
              <a:bodyPr/>
              <a:lstStyle/>
              <a:p>
                <a:r>
                  <a:rPr lang="ru-RU">
                    <a:noFill/>
                  </a:rPr>
                  <a:t> </a:t>
                </a:r>
              </a:p>
            </p:txBody>
          </p:sp>
        </mc:Fallback>
      </mc:AlternateContent>
      <p:sp>
        <p:nvSpPr>
          <p:cNvPr id="19" name="TextBox 18"/>
          <p:cNvSpPr txBox="1"/>
          <p:nvPr/>
        </p:nvSpPr>
        <p:spPr>
          <a:xfrm>
            <a:off x="10711089" y="2666113"/>
            <a:ext cx="680174" cy="584775"/>
          </a:xfrm>
          <a:prstGeom prst="rect">
            <a:avLst/>
          </a:prstGeom>
          <a:noFill/>
        </p:spPr>
        <p:txBody>
          <a:bodyPr wrap="square" rtlCol="0">
            <a:spAutoFit/>
          </a:bodyPr>
          <a:lstStyle/>
          <a:p>
            <a:r>
              <a:rPr lang="en-US" sz="3200" i="1" dirty="0" smtClean="0">
                <a:latin typeface="ISOCPEUR" panose="020B0604020202020204" pitchFamily="34" charset="0"/>
              </a:rPr>
              <a:t>f’’ </a:t>
            </a:r>
            <a:endParaRPr lang="ru-RU" sz="3200" i="1" dirty="0">
              <a:latin typeface="ISOCPEUR" panose="020B0604020202020204" pitchFamily="34" charset="0"/>
            </a:endParaRPr>
          </a:p>
        </p:txBody>
      </p:sp>
      <p:sp>
        <p:nvSpPr>
          <p:cNvPr id="20" name="TextBox 19"/>
          <p:cNvSpPr txBox="1"/>
          <p:nvPr/>
        </p:nvSpPr>
        <p:spPr>
          <a:xfrm>
            <a:off x="7482044" y="4746329"/>
            <a:ext cx="364758" cy="523220"/>
          </a:xfrm>
          <a:prstGeom prst="rect">
            <a:avLst/>
          </a:prstGeom>
          <a:noFill/>
        </p:spPr>
        <p:txBody>
          <a:bodyPr wrap="square" rtlCol="0">
            <a:spAutoFit/>
          </a:bodyPr>
          <a:lstStyle/>
          <a:p>
            <a:r>
              <a:rPr lang="en-US" sz="2800" dirty="0" smtClean="0"/>
              <a:t> </a:t>
            </a:r>
            <a:endParaRPr lang="ru-RU" sz="2800" dirty="0"/>
          </a:p>
        </p:txBody>
      </p:sp>
      <p:cxnSp>
        <p:nvCxnSpPr>
          <p:cNvPr id="21" name="Прямая соединительная линия 20"/>
          <p:cNvCxnSpPr/>
          <p:nvPr/>
        </p:nvCxnSpPr>
        <p:spPr>
          <a:xfrm flipH="1" flipV="1">
            <a:off x="7789158" y="3275852"/>
            <a:ext cx="262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a:off x="6232196" y="5470768"/>
            <a:ext cx="266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6147849" y="5455240"/>
            <a:ext cx="17280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flipV="1">
            <a:off x="8926532" y="3963652"/>
            <a:ext cx="0" cy="2167515"/>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8925341" y="1423358"/>
            <a:ext cx="2610" cy="25200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75171" y="1062898"/>
            <a:ext cx="346570" cy="584775"/>
          </a:xfrm>
          <a:prstGeom prst="rect">
            <a:avLst/>
          </a:prstGeom>
          <a:noFill/>
        </p:spPr>
        <p:txBody>
          <a:bodyPr wrap="none" rtlCol="0">
            <a:spAutoFit/>
          </a:bodyPr>
          <a:lstStyle/>
          <a:p>
            <a:r>
              <a:rPr lang="en-US" sz="3200" dirty="0"/>
              <a:t>z</a:t>
            </a:r>
            <a:endParaRPr lang="ru-RU" sz="3200" dirty="0"/>
          </a:p>
        </p:txBody>
      </p:sp>
      <p:cxnSp>
        <p:nvCxnSpPr>
          <p:cNvPr id="27" name="Прямая соединительная линия 26"/>
          <p:cNvCxnSpPr/>
          <p:nvPr/>
        </p:nvCxnSpPr>
        <p:spPr>
          <a:xfrm flipV="1">
            <a:off x="8934104" y="3963652"/>
            <a:ext cx="1489080" cy="1493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V="1">
            <a:off x="10417158" y="3257759"/>
            <a:ext cx="6026" cy="7058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980917" y="3801936"/>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30" name="TextBox 29"/>
          <p:cNvSpPr txBox="1"/>
          <p:nvPr/>
        </p:nvSpPr>
        <p:spPr>
          <a:xfrm>
            <a:off x="8610350" y="6008761"/>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33" name="TextBox 32"/>
          <p:cNvSpPr txBox="1"/>
          <p:nvPr/>
        </p:nvSpPr>
        <p:spPr>
          <a:xfrm>
            <a:off x="5789453" y="5746656"/>
            <a:ext cx="541532" cy="584775"/>
          </a:xfrm>
          <a:prstGeom prst="rect">
            <a:avLst/>
          </a:prstGeom>
          <a:noFill/>
        </p:spPr>
        <p:txBody>
          <a:bodyPr wrap="square" rtlCol="0">
            <a:spAutoFit/>
          </a:bodyPr>
          <a:lstStyle/>
          <a:p>
            <a:r>
              <a:rPr lang="en-US" sz="3200" i="1" dirty="0" smtClean="0">
                <a:latin typeface="ISOCPEUR" panose="020B0604020202020204" pitchFamily="34" charset="0"/>
              </a:rPr>
              <a:t>e </a:t>
            </a:r>
            <a:endParaRPr lang="ru-RU" sz="3200" i="1" dirty="0">
              <a:latin typeface="ISOCPEUR" panose="020B0604020202020204" pitchFamily="34" charset="0"/>
            </a:endParaRPr>
          </a:p>
        </p:txBody>
      </p:sp>
      <p:sp>
        <p:nvSpPr>
          <p:cNvPr id="34" name="TextBox 33"/>
          <p:cNvSpPr txBox="1"/>
          <p:nvPr/>
        </p:nvSpPr>
        <p:spPr>
          <a:xfrm>
            <a:off x="7777764" y="5559778"/>
            <a:ext cx="541532" cy="584775"/>
          </a:xfrm>
          <a:prstGeom prst="rect">
            <a:avLst/>
          </a:prstGeom>
          <a:noFill/>
        </p:spPr>
        <p:txBody>
          <a:bodyPr wrap="square" rtlCol="0">
            <a:spAutoFit/>
          </a:bodyPr>
          <a:lstStyle/>
          <a:p>
            <a:r>
              <a:rPr lang="en-US" sz="3200" i="1" dirty="0">
                <a:latin typeface="ISOCPEUR" panose="020B0604020202020204" pitchFamily="34" charset="0"/>
              </a:rPr>
              <a:t>f</a:t>
            </a:r>
            <a:endParaRPr lang="ru-RU" sz="3200" i="1" dirty="0">
              <a:latin typeface="ISOCPEUR" panose="020B0604020202020204" pitchFamily="34" charset="0"/>
            </a:endParaRPr>
          </a:p>
        </p:txBody>
      </p:sp>
      <p:sp>
        <p:nvSpPr>
          <p:cNvPr id="36" name="Овал 35">
            <a:extLst>
              <a:ext uri="{FF2B5EF4-FFF2-40B4-BE49-F238E27FC236}">
                <a16:creationId xmlns:a16="http://schemas.microsoft.com/office/drawing/2014/main" id="{6B9093B3-BE1A-4D56-BA4F-088122C6AF46}"/>
              </a:ext>
            </a:extLst>
          </p:cNvPr>
          <p:cNvSpPr/>
          <p:nvPr/>
        </p:nvSpPr>
        <p:spPr>
          <a:xfrm>
            <a:off x="6079832" y="3190017"/>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Овал 36">
            <a:extLst>
              <a:ext uri="{FF2B5EF4-FFF2-40B4-BE49-F238E27FC236}">
                <a16:creationId xmlns:a16="http://schemas.microsoft.com/office/drawing/2014/main" id="{6B9093B3-BE1A-4D56-BA4F-088122C6AF46}"/>
              </a:ext>
            </a:extLst>
          </p:cNvPr>
          <p:cNvSpPr/>
          <p:nvPr/>
        </p:nvSpPr>
        <p:spPr>
          <a:xfrm>
            <a:off x="10369538" y="3200057"/>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a:extLst>
              <a:ext uri="{FF2B5EF4-FFF2-40B4-BE49-F238E27FC236}">
                <a16:creationId xmlns:a16="http://schemas.microsoft.com/office/drawing/2014/main" id="{6B9093B3-BE1A-4D56-BA4F-088122C6AF46}"/>
              </a:ext>
            </a:extLst>
          </p:cNvPr>
          <p:cNvSpPr/>
          <p:nvPr/>
        </p:nvSpPr>
        <p:spPr>
          <a:xfrm>
            <a:off x="3930686" y="4669862"/>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extLst>
              <a:ext uri="{FF2B5EF4-FFF2-40B4-BE49-F238E27FC236}">
                <a16:creationId xmlns:a16="http://schemas.microsoft.com/office/drawing/2014/main" id="{6B9093B3-BE1A-4D56-BA4F-088122C6AF46}"/>
              </a:ext>
            </a:extLst>
          </p:cNvPr>
          <p:cNvSpPr/>
          <p:nvPr/>
        </p:nvSpPr>
        <p:spPr>
          <a:xfrm>
            <a:off x="4083086" y="4822262"/>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a:extLst>
              <a:ext uri="{FF2B5EF4-FFF2-40B4-BE49-F238E27FC236}">
                <a16:creationId xmlns:a16="http://schemas.microsoft.com/office/drawing/2014/main" id="{6B9093B3-BE1A-4D56-BA4F-088122C6AF46}"/>
              </a:ext>
            </a:extLst>
          </p:cNvPr>
          <p:cNvSpPr/>
          <p:nvPr/>
        </p:nvSpPr>
        <p:spPr>
          <a:xfrm>
            <a:off x="7831111" y="3200057"/>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a:extLst>
              <a:ext uri="{FF2B5EF4-FFF2-40B4-BE49-F238E27FC236}">
                <a16:creationId xmlns:a16="http://schemas.microsoft.com/office/drawing/2014/main" id="{6B9093B3-BE1A-4D56-BA4F-088122C6AF46}"/>
              </a:ext>
            </a:extLst>
          </p:cNvPr>
          <p:cNvSpPr/>
          <p:nvPr/>
        </p:nvSpPr>
        <p:spPr>
          <a:xfrm>
            <a:off x="7828925" y="5396272"/>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a:extLst>
              <a:ext uri="{FF2B5EF4-FFF2-40B4-BE49-F238E27FC236}">
                <a16:creationId xmlns:a16="http://schemas.microsoft.com/office/drawing/2014/main" id="{6B9093B3-BE1A-4D56-BA4F-088122C6AF46}"/>
              </a:ext>
            </a:extLst>
          </p:cNvPr>
          <p:cNvSpPr/>
          <p:nvPr/>
        </p:nvSpPr>
        <p:spPr>
          <a:xfrm>
            <a:off x="6093860" y="5402836"/>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137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52932" y="266197"/>
            <a:ext cx="3039869" cy="5564600"/>
          </a:xfrm>
          <a:prstGeom prst="rect">
            <a:avLst/>
          </a:prstGeom>
        </p:spPr>
        <p:txBody>
          <a:bodyPr wrap="square">
            <a:spAutoFit/>
          </a:bodyPr>
          <a:lstStyle/>
          <a:p>
            <a:pPr marL="64770" algn="ctr">
              <a:spcAft>
                <a:spcPts val="0"/>
              </a:spcAft>
            </a:pPr>
            <a:r>
              <a:rPr lang="tr-TR" sz="2000" b="1" kern="0" dirty="0">
                <a:latin typeface="Times New Roman" panose="02020603050405020304" pitchFamily="18" charset="0"/>
                <a:ea typeface="Times New Roman" panose="02020603050405020304" pitchFamily="18" charset="0"/>
              </a:rPr>
              <a:t>To’g’ri</a:t>
            </a:r>
            <a:r>
              <a:rPr lang="tr-TR" sz="2000" b="1" kern="0" spc="-3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chiziqning</a:t>
            </a:r>
            <a:r>
              <a:rPr lang="tr-TR" sz="2000" b="1" kern="0" spc="-3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izlari.</a:t>
            </a:r>
            <a:endParaRPr lang="ru-RU" sz="2000" b="1" kern="0" dirty="0">
              <a:latin typeface="Times New Roman" panose="02020603050405020304" pitchFamily="18" charset="0"/>
              <a:ea typeface="Times New Roman" panose="02020603050405020304" pitchFamily="18" charset="0"/>
            </a:endParaRPr>
          </a:p>
          <a:p>
            <a:pPr>
              <a:spcBef>
                <a:spcPts val="20"/>
              </a:spcBef>
              <a:spcAft>
                <a:spcPts val="0"/>
              </a:spcAft>
            </a:pPr>
            <a:r>
              <a:rPr lang="tr-TR" sz="2000"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276860" indent="359410">
              <a:lnSpc>
                <a:spcPct val="98000"/>
              </a:lnSpc>
              <a:spcAft>
                <a:spcPts val="0"/>
              </a:spcAft>
            </a:pP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 tekisliklari</a:t>
            </a:r>
            <a:r>
              <a:rPr lang="tr-TR" sz="2000" spc="-4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 H,</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W </a:t>
            </a:r>
            <a:r>
              <a:rPr lang="tr-TR" sz="2000" dirty="0">
                <a:latin typeface="Times New Roman" panose="02020603050405020304" pitchFamily="18" charset="0"/>
                <a:ea typeface="Times New Roman" panose="02020603050405020304" pitchFamily="18" charset="0"/>
              </a:rPr>
              <a:t>bilan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kesishgan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nuqtasiga </a:t>
            </a:r>
            <a:r>
              <a:rPr lang="tr-TR" sz="2000" b="1" dirty="0">
                <a:latin typeface="Times New Roman" panose="02020603050405020304" pitchFamily="18" charset="0"/>
                <a:ea typeface="Times New Roman" panose="02020603050405020304" pitchFamily="18" charset="0"/>
              </a:rPr>
              <a:t>to’g’ri</a:t>
            </a:r>
            <a:r>
              <a:rPr lang="tr-TR" sz="2000" b="1" spc="-28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chiziqning</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izlari</a:t>
            </a:r>
            <a:r>
              <a:rPr lang="tr-TR" sz="2000" b="1"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deyiladi.</a:t>
            </a:r>
            <a:endParaRPr lang="ru-RU" sz="2000" dirty="0">
              <a:latin typeface="Times New Roman" panose="02020603050405020304" pitchFamily="18" charset="0"/>
              <a:ea typeface="Times New Roman" panose="02020603050405020304" pitchFamily="18" charset="0"/>
            </a:endParaRPr>
          </a:p>
          <a:p>
            <a:pPr marL="276860" marR="506095" indent="359410">
              <a:lnSpc>
                <a:spcPct val="98000"/>
              </a:lnSpc>
              <a:spcBef>
                <a:spcPts val="35"/>
              </a:spcBef>
              <a:spcAft>
                <a:spcPts val="0"/>
              </a:spcAft>
            </a:pPr>
            <a:r>
              <a:rPr lang="tr-TR" sz="2000" dirty="0">
                <a:latin typeface="Times New Roman" panose="02020603050405020304" pitchFamily="18" charset="0"/>
                <a:ea typeface="Times New Roman" panose="02020603050405020304" pitchFamily="18" charset="0"/>
              </a:rPr>
              <a:t>Koordinatalari</a:t>
            </a:r>
            <a:r>
              <a:rPr lang="tr-TR" sz="2000" spc="26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7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7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26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6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29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chizamiz.</a:t>
            </a:r>
            <a:endParaRPr lang="ru-RU" sz="2000" dirty="0">
              <a:latin typeface="Times New Roman" panose="02020603050405020304" pitchFamily="18" charset="0"/>
              <a:ea typeface="Times New Roman" panose="02020603050405020304" pitchFamily="18" charset="0"/>
            </a:endParaRPr>
          </a:p>
          <a:p>
            <a:pPr marL="276860">
              <a:spcBef>
                <a:spcPts val="10"/>
              </a:spcBef>
              <a:spcAft>
                <a:spcPts val="0"/>
              </a:spcAft>
              <a:tabLst>
                <a:tab pos="1883410" algn="l"/>
                <a:tab pos="2987675" algn="l"/>
              </a:tabLst>
            </a:pPr>
            <a:r>
              <a:rPr lang="tr-TR" sz="2000" dirty="0">
                <a:latin typeface="Times New Roman" panose="02020603050405020304" pitchFamily="18" charset="0"/>
                <a:ea typeface="Times New Roman" panose="02020603050405020304" pitchFamily="18" charset="0"/>
              </a:rPr>
              <a:t>Berilgan:</a:t>
            </a:r>
            <a:r>
              <a:rPr lang="tr-TR" sz="2000" spc="305" dirty="0">
                <a:latin typeface="Times New Roman" panose="02020603050405020304" pitchFamily="18" charset="0"/>
                <a:ea typeface="Times New Roman" panose="02020603050405020304" pitchFamily="18" charset="0"/>
              </a:rPr>
              <a:t> </a:t>
            </a:r>
            <a:endParaRPr lang="en-US" sz="2000" spc="305" dirty="0" smtClean="0">
              <a:latin typeface="Times New Roman" panose="02020603050405020304" pitchFamily="18" charset="0"/>
              <a:ea typeface="Times New Roman" panose="02020603050405020304" pitchFamily="18" charset="0"/>
            </a:endParaRPr>
          </a:p>
          <a:p>
            <a:pPr marL="276860">
              <a:spcBef>
                <a:spcPts val="10"/>
              </a:spcBef>
              <a:spcAft>
                <a:spcPts val="0"/>
              </a:spcAft>
              <a:tabLst>
                <a:tab pos="1883410" algn="l"/>
                <a:tab pos="2987675" algn="l"/>
              </a:tabLst>
            </a:pPr>
            <a:r>
              <a:rPr lang="tr-TR" sz="2000" b="1" dirty="0" smtClean="0">
                <a:latin typeface="Times New Roman" panose="02020603050405020304" pitchFamily="18" charset="0"/>
                <a:ea typeface="Times New Roman" panose="02020603050405020304" pitchFamily="18" charset="0"/>
              </a:rPr>
              <a:t>A(45</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15;</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5),	</a:t>
            </a:r>
            <a:endParaRPr lang="en-US" sz="2000" b="1" dirty="0" smtClean="0">
              <a:latin typeface="Times New Roman" panose="02020603050405020304" pitchFamily="18" charset="0"/>
              <a:ea typeface="Times New Roman" panose="02020603050405020304" pitchFamily="18" charset="0"/>
            </a:endParaRPr>
          </a:p>
          <a:p>
            <a:pPr marL="276860">
              <a:spcBef>
                <a:spcPts val="10"/>
              </a:spcBef>
              <a:spcAft>
                <a:spcPts val="0"/>
              </a:spcAft>
              <a:tabLst>
                <a:tab pos="1883410" algn="l"/>
                <a:tab pos="2987675" algn="l"/>
              </a:tabLst>
            </a:pPr>
            <a:r>
              <a:rPr lang="tr-TR" sz="2000" b="1" dirty="0" smtClean="0">
                <a:latin typeface="Times New Roman" panose="02020603050405020304" pitchFamily="18" charset="0"/>
                <a:ea typeface="Times New Roman" panose="02020603050405020304" pitchFamily="18" charset="0"/>
              </a:rPr>
              <a:t>B(20</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5;</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30)	</a:t>
            </a:r>
            <a:endParaRPr lang="en-US" sz="2000" b="1" dirty="0" smtClean="0">
              <a:latin typeface="Times New Roman" panose="02020603050405020304" pitchFamily="18" charset="0"/>
              <a:ea typeface="Times New Roman" panose="02020603050405020304" pitchFamily="18" charset="0"/>
            </a:endParaRPr>
          </a:p>
          <a:p>
            <a:pPr marL="276860">
              <a:spcBef>
                <a:spcPts val="10"/>
              </a:spcBef>
              <a:spcAft>
                <a:spcPts val="0"/>
              </a:spcAft>
              <a:tabLst>
                <a:tab pos="1883410" algn="l"/>
                <a:tab pos="2987675" algn="l"/>
              </a:tabLst>
            </a:pPr>
            <a:r>
              <a:rPr lang="tr-TR" sz="2000" dirty="0" smtClean="0">
                <a:latin typeface="Times New Roman" panose="02020603050405020304" pitchFamily="18" charset="0"/>
                <a:ea typeface="Times New Roman" panose="02020603050405020304" pitchFamily="18" charset="0"/>
              </a:rPr>
              <a:t>Topish</a:t>
            </a:r>
            <a:r>
              <a:rPr lang="tr-TR" sz="2000" spc="-1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kerak:</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MH</a:t>
            </a:r>
            <a:r>
              <a:rPr lang="tr-TR" sz="2000" b="1" spc="9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NV</a:t>
            </a:r>
            <a:r>
              <a:rPr lang="tr-TR" sz="2000" b="1" spc="8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1277752" y="654251"/>
            <a:ext cx="4999988" cy="35811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3"/>
          <p:cNvSpPr/>
          <p:nvPr/>
        </p:nvSpPr>
        <p:spPr>
          <a:xfrm>
            <a:off x="1289464" y="4215073"/>
            <a:ext cx="7239267" cy="2165505"/>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4137 h 2708480"/>
              <a:gd name="connsiteX1" fmla="*/ 2984694 w 5084137"/>
              <a:gd name="connsiteY1" fmla="*/ 0 h 2708480"/>
              <a:gd name="connsiteX2" fmla="*/ 5084137 w 5084137"/>
              <a:gd name="connsiteY2" fmla="*/ 2708480 h 2708480"/>
              <a:gd name="connsiteX3" fmla="*/ 2016393 w 5084137"/>
              <a:gd name="connsiteY3" fmla="*/ 2703604 h 2708480"/>
              <a:gd name="connsiteX4" fmla="*/ 0 w 5084137"/>
              <a:gd name="connsiteY4" fmla="*/ 14137 h 2708480"/>
              <a:gd name="connsiteX0" fmla="*/ 0 w 5084137"/>
              <a:gd name="connsiteY0" fmla="*/ 14137 h 2803493"/>
              <a:gd name="connsiteX1" fmla="*/ 2984694 w 5084137"/>
              <a:gd name="connsiteY1" fmla="*/ 0 h 2803493"/>
              <a:gd name="connsiteX2" fmla="*/ 5084137 w 5084137"/>
              <a:gd name="connsiteY2" fmla="*/ 2708480 h 2803493"/>
              <a:gd name="connsiteX3" fmla="*/ 1522551 w 5084137"/>
              <a:gd name="connsiteY3" fmla="*/ 2803493 h 2803493"/>
              <a:gd name="connsiteX4" fmla="*/ 0 w 5084137"/>
              <a:gd name="connsiteY4" fmla="*/ 14137 h 2803493"/>
              <a:gd name="connsiteX0" fmla="*/ 0 w 5084137"/>
              <a:gd name="connsiteY0" fmla="*/ 14137 h 2828465"/>
              <a:gd name="connsiteX1" fmla="*/ 2984694 w 5084137"/>
              <a:gd name="connsiteY1" fmla="*/ 0 h 2828465"/>
              <a:gd name="connsiteX2" fmla="*/ 5084137 w 5084137"/>
              <a:gd name="connsiteY2" fmla="*/ 2708480 h 2828465"/>
              <a:gd name="connsiteX3" fmla="*/ 1828475 w 5084137"/>
              <a:gd name="connsiteY3" fmla="*/ 2828465 h 2828465"/>
              <a:gd name="connsiteX4" fmla="*/ 0 w 5084137"/>
              <a:gd name="connsiteY4" fmla="*/ 14137 h 2828465"/>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4306310"/>
              <a:gd name="connsiteY0" fmla="*/ 14137 h 2778520"/>
              <a:gd name="connsiteX1" fmla="*/ 2984694 w 4306310"/>
              <a:gd name="connsiteY1" fmla="*/ 0 h 2778520"/>
              <a:gd name="connsiteX2" fmla="*/ 4306310 w 4306310"/>
              <a:gd name="connsiteY2" fmla="*/ 2731556 h 2778520"/>
              <a:gd name="connsiteX3" fmla="*/ 1343615 w 4306310"/>
              <a:gd name="connsiteY3" fmla="*/ 2778520 h 2778520"/>
              <a:gd name="connsiteX4" fmla="*/ 0 w 4306310"/>
              <a:gd name="connsiteY4" fmla="*/ 14137 h 2778520"/>
              <a:gd name="connsiteX0" fmla="*/ 0 w 4306310"/>
              <a:gd name="connsiteY0" fmla="*/ 14137 h 2732369"/>
              <a:gd name="connsiteX1" fmla="*/ 2984694 w 4306310"/>
              <a:gd name="connsiteY1" fmla="*/ 0 h 2732369"/>
              <a:gd name="connsiteX2" fmla="*/ 4306310 w 4306310"/>
              <a:gd name="connsiteY2" fmla="*/ 2731556 h 2732369"/>
              <a:gd name="connsiteX3" fmla="*/ 1294661 w 4306310"/>
              <a:gd name="connsiteY3" fmla="*/ 2732369 h 2732369"/>
              <a:gd name="connsiteX4" fmla="*/ 0 w 4306310"/>
              <a:gd name="connsiteY4" fmla="*/ 14137 h 2732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6310" h="2732369">
                <a:moveTo>
                  <a:pt x="0" y="14137"/>
                </a:moveTo>
                <a:lnTo>
                  <a:pt x="2984694" y="0"/>
                </a:lnTo>
                <a:lnTo>
                  <a:pt x="4306310" y="2731556"/>
                </a:lnTo>
                <a:lnTo>
                  <a:pt x="1294661" y="2732369"/>
                </a:lnTo>
                <a:lnTo>
                  <a:pt x="0" y="14137"/>
                </a:lnTo>
                <a:close/>
              </a:path>
            </a:pathLst>
          </a:custGeom>
          <a:solidFill>
            <a:srgbClr val="A8F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p:cNvCxnSpPr/>
          <p:nvPr/>
        </p:nvCxnSpPr>
        <p:spPr>
          <a:xfrm>
            <a:off x="3621772" y="3164801"/>
            <a:ext cx="756000" cy="61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5110110" y="1293465"/>
            <a:ext cx="695484" cy="598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855018" y="5141304"/>
                <a:ext cx="907509" cy="52322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oMath>
                </a14:m>
                <a:r>
                  <a:rPr lang="en-US" sz="2800" i="1" dirty="0" smtClean="0">
                    <a:latin typeface="ISOCPEUR" panose="020B0604020202020204" pitchFamily="34" charset="0"/>
                  </a:rPr>
                  <a:t> </a:t>
                </a:r>
                <a:endParaRPr lang="ru-RU" sz="2800" i="1" dirty="0">
                  <a:latin typeface="ISOCPEUR"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55018" y="5141304"/>
                <a:ext cx="907509" cy="523220"/>
              </a:xfrm>
              <a:prstGeom prst="rect">
                <a:avLst/>
              </a:prstGeom>
              <a:blipFill>
                <a:blip r:embed="rId3"/>
                <a:stretch>
                  <a:fillRect/>
                </a:stretch>
              </a:blipFill>
            </p:spPr>
            <p:txBody>
              <a:bodyPr/>
              <a:lstStyle/>
              <a:p>
                <a:r>
                  <a:rPr lang="ru-RU">
                    <a:noFill/>
                  </a:rPr>
                  <a:t> </a:t>
                </a:r>
              </a:p>
            </p:txBody>
          </p:sp>
        </mc:Fallback>
      </mc:AlternateContent>
      <p:sp>
        <p:nvSpPr>
          <p:cNvPr id="9" name="TextBox 8"/>
          <p:cNvSpPr txBox="1"/>
          <p:nvPr/>
        </p:nvSpPr>
        <p:spPr>
          <a:xfrm>
            <a:off x="5744435" y="3774900"/>
            <a:ext cx="461437" cy="523220"/>
          </a:xfrm>
          <a:prstGeom prst="rect">
            <a:avLst/>
          </a:prstGeom>
          <a:noFill/>
        </p:spPr>
        <p:txBody>
          <a:bodyPr wrap="square" rtlCol="0">
            <a:spAutoFit/>
          </a:bodyPr>
          <a:lstStyle/>
          <a:p>
            <a:r>
              <a:rPr lang="en-US" sz="2400" i="1" dirty="0">
                <a:latin typeface="ISOCPEUR" panose="020B0604020202020204" pitchFamily="34" charset="0"/>
              </a:rPr>
              <a:t>n</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10" name="TextBox 9"/>
          <p:cNvSpPr txBox="1"/>
          <p:nvPr/>
        </p:nvSpPr>
        <p:spPr>
          <a:xfrm>
            <a:off x="5343801" y="2030680"/>
            <a:ext cx="372602"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1" name="Прямая соединительная линия 10"/>
          <p:cNvCxnSpPr/>
          <p:nvPr/>
        </p:nvCxnSpPr>
        <p:spPr>
          <a:xfrm flipH="1" flipV="1">
            <a:off x="2464868" y="4207015"/>
            <a:ext cx="1106248" cy="1057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728870" y="4222331"/>
            <a:ext cx="5578114" cy="355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9408" y="3809396"/>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14" name="TextBox 13"/>
          <p:cNvSpPr txBox="1"/>
          <p:nvPr/>
        </p:nvSpPr>
        <p:spPr>
          <a:xfrm>
            <a:off x="728870" y="4241695"/>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cxnSp>
        <p:nvCxnSpPr>
          <p:cNvPr id="15" name="Прямая соединительная линия 14"/>
          <p:cNvCxnSpPr/>
          <p:nvPr/>
        </p:nvCxnSpPr>
        <p:spPr>
          <a:xfrm flipH="1" flipV="1">
            <a:off x="6293538" y="4215073"/>
            <a:ext cx="2428292" cy="235054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68954" y="708579"/>
            <a:ext cx="816905" cy="646331"/>
          </a:xfrm>
          <a:prstGeom prst="rect">
            <a:avLst/>
          </a:prstGeom>
          <a:noFill/>
        </p:spPr>
        <p:txBody>
          <a:bodyPr wrap="square" rtlCol="0">
            <a:spAutoFit/>
          </a:bodyPr>
          <a:lstStyle/>
          <a:p>
            <a:r>
              <a:rPr lang="en-US" sz="3600" i="1" dirty="0" smtClean="0">
                <a:solidFill>
                  <a:srgbClr val="0070C0"/>
                </a:solidFill>
                <a:latin typeface="ISOCPEUR" panose="020B0604020202020204" pitchFamily="34" charset="0"/>
              </a:rPr>
              <a:t>V</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18" name="Прямая соединительная линия 17"/>
          <p:cNvCxnSpPr/>
          <p:nvPr/>
        </p:nvCxnSpPr>
        <p:spPr>
          <a:xfrm>
            <a:off x="6286650" y="251515"/>
            <a:ext cx="0" cy="39600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5129311" y="1918991"/>
            <a:ext cx="208605" cy="200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45757" y="3520790"/>
            <a:ext cx="436727"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1" name="TextBox 20"/>
          <p:cNvSpPr txBox="1"/>
          <p:nvPr/>
        </p:nvSpPr>
        <p:spPr>
          <a:xfrm>
            <a:off x="3323123" y="5711820"/>
            <a:ext cx="816905" cy="646331"/>
          </a:xfrm>
          <a:prstGeom prst="rect">
            <a:avLst/>
          </a:prstGeom>
          <a:noFill/>
        </p:spPr>
        <p:txBody>
          <a:bodyPr wrap="square" rtlCol="0">
            <a:spAutoFit/>
          </a:bodyPr>
          <a:lstStyle/>
          <a:p>
            <a:r>
              <a:rPr lang="en-US" sz="3600" i="1" dirty="0">
                <a:solidFill>
                  <a:srgbClr val="0070C0"/>
                </a:solidFill>
              </a:rPr>
              <a:t>H</a:t>
            </a:r>
            <a:r>
              <a:rPr lang="en-US" sz="2800" dirty="0" smtClean="0"/>
              <a:t> </a:t>
            </a:r>
            <a:endParaRPr lang="ru-RU" sz="2800" dirty="0"/>
          </a:p>
        </p:txBody>
      </p:sp>
      <p:cxnSp>
        <p:nvCxnSpPr>
          <p:cNvPr id="22" name="Прямая соединительная линия 21"/>
          <p:cNvCxnSpPr/>
          <p:nvPr/>
        </p:nvCxnSpPr>
        <p:spPr>
          <a:xfrm flipV="1">
            <a:off x="3652937" y="1918991"/>
            <a:ext cx="1456041" cy="126373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5339048" y="1293465"/>
            <a:ext cx="474610" cy="818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71433" y="6273225"/>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25" name="TextBox 24"/>
          <p:cNvSpPr txBox="1"/>
          <p:nvPr/>
        </p:nvSpPr>
        <p:spPr>
          <a:xfrm>
            <a:off x="3340795" y="2759830"/>
            <a:ext cx="568746" cy="461665"/>
          </a:xfrm>
          <a:prstGeom prst="rect">
            <a:avLst/>
          </a:prstGeom>
          <a:noFill/>
        </p:spPr>
        <p:txBody>
          <a:bodyPr wrap="square" rtlCol="0">
            <a:spAutoFit/>
          </a:bodyPr>
          <a:lstStyle/>
          <a:p>
            <a:r>
              <a:rPr lang="en-US" sz="2400" i="1" dirty="0">
                <a:latin typeface="ISOCPEUR" panose="020B0604020202020204" pitchFamily="34" charset="0"/>
              </a:rPr>
              <a:t>a</a:t>
            </a:r>
            <a:r>
              <a:rPr lang="en-US" sz="2400" i="1" dirty="0" smtClean="0">
                <a:latin typeface="ISOCPEUR" panose="020B0604020202020204" pitchFamily="34" charset="0"/>
              </a:rPr>
              <a:t>’</a:t>
            </a:r>
            <a:endParaRPr lang="ru-RU" sz="2800" i="1" dirty="0">
              <a:latin typeface="ISOCPEUR" panose="020B0604020202020204" pitchFamily="34" charset="0"/>
            </a:endParaRPr>
          </a:p>
        </p:txBody>
      </p:sp>
      <p:sp>
        <p:nvSpPr>
          <p:cNvPr id="26" name="TextBox 25"/>
          <p:cNvSpPr txBox="1"/>
          <p:nvPr/>
        </p:nvSpPr>
        <p:spPr>
          <a:xfrm>
            <a:off x="3560795" y="5156002"/>
            <a:ext cx="461437" cy="523220"/>
          </a:xfrm>
          <a:prstGeom prst="rect">
            <a:avLst/>
          </a:prstGeom>
          <a:noFill/>
        </p:spPr>
        <p:txBody>
          <a:bodyPr wrap="square" rtlCol="0">
            <a:spAutoFit/>
          </a:bodyPr>
          <a:lstStyle/>
          <a:p>
            <a:r>
              <a:rPr lang="en-US" sz="2400" i="1" dirty="0">
                <a:latin typeface="ISOCPEUR" panose="020B0604020202020204" pitchFamily="34" charset="0"/>
              </a:rPr>
              <a:t>M</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27" name="TextBox 26"/>
          <p:cNvSpPr txBox="1"/>
          <p:nvPr/>
        </p:nvSpPr>
        <p:spPr>
          <a:xfrm>
            <a:off x="6324148" y="69475"/>
            <a:ext cx="377026" cy="584775"/>
          </a:xfrm>
          <a:prstGeom prst="rect">
            <a:avLst/>
          </a:prstGeom>
          <a:noFill/>
        </p:spPr>
        <p:txBody>
          <a:bodyPr wrap="non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cxnSp>
        <p:nvCxnSpPr>
          <p:cNvPr id="28" name="Прямая соединительная линия 27"/>
          <p:cNvCxnSpPr>
            <a:endCxn id="41" idx="0"/>
          </p:cNvCxnSpPr>
          <p:nvPr/>
        </p:nvCxnSpPr>
        <p:spPr>
          <a:xfrm flipH="1" flipV="1">
            <a:off x="5784084" y="1263490"/>
            <a:ext cx="1176" cy="29718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4405499" y="4407408"/>
            <a:ext cx="951265" cy="47160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flipV="1">
            <a:off x="2483305" y="3166402"/>
            <a:ext cx="1183466" cy="1055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V="1">
            <a:off x="3561353" y="4886544"/>
            <a:ext cx="819604" cy="388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V="1">
            <a:off x="3577613" y="3741713"/>
            <a:ext cx="821084" cy="15224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V="1">
            <a:off x="4385948" y="2097501"/>
            <a:ext cx="957872" cy="16397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V="1">
            <a:off x="5339048" y="2142265"/>
            <a:ext cx="0" cy="226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V="1">
            <a:off x="5108978" y="1905501"/>
            <a:ext cx="0" cy="231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H="1" flipV="1">
            <a:off x="4396344" y="3763740"/>
            <a:ext cx="0" cy="11386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V="1">
            <a:off x="5311044" y="4215073"/>
            <a:ext cx="466116" cy="2090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3636115" y="3172883"/>
            <a:ext cx="0" cy="104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H="1" flipV="1">
            <a:off x="3621772" y="4198090"/>
            <a:ext cx="768030" cy="701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H="1" flipV="1">
            <a:off x="5108978" y="4235380"/>
            <a:ext cx="268119" cy="203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Овал 40"/>
          <p:cNvSpPr/>
          <p:nvPr/>
        </p:nvSpPr>
        <p:spPr>
          <a:xfrm>
            <a:off x="5712084" y="1263490"/>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3529163" y="5184698"/>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4322555" y="3678521"/>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5795139" y="4502942"/>
            <a:ext cx="461437" cy="523220"/>
          </a:xfrm>
          <a:prstGeom prst="rect">
            <a:avLst/>
          </a:prstGeom>
          <a:noFill/>
        </p:spPr>
        <p:txBody>
          <a:bodyPr wrap="square" rtlCol="0">
            <a:spAutoFit/>
          </a:bodyPr>
          <a:lstStyle/>
          <a:p>
            <a:r>
              <a:rPr lang="en-US" sz="2400" i="1" dirty="0">
                <a:latin typeface="ISOCPEUR" panose="020B0604020202020204" pitchFamily="34" charset="0"/>
              </a:rPr>
              <a:t>b</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45" name="TextBox 44"/>
          <p:cNvSpPr txBox="1"/>
          <p:nvPr/>
        </p:nvSpPr>
        <p:spPr>
          <a:xfrm>
            <a:off x="4458790" y="4661478"/>
            <a:ext cx="461437" cy="523220"/>
          </a:xfrm>
          <a:prstGeom prst="rect">
            <a:avLst/>
          </a:prstGeom>
          <a:noFill/>
        </p:spPr>
        <p:txBody>
          <a:bodyPr wrap="square" rtlCol="0">
            <a:spAutoFit/>
          </a:bodyPr>
          <a:lstStyle/>
          <a:p>
            <a:r>
              <a:rPr lang="en-US" sz="2400" i="1" dirty="0">
                <a:latin typeface="ISOCPEUR" panose="020B0604020202020204" pitchFamily="34" charset="0"/>
              </a:rPr>
              <a:t>a</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46" name="TextBox 45"/>
          <p:cNvSpPr txBox="1"/>
          <p:nvPr/>
        </p:nvSpPr>
        <p:spPr>
          <a:xfrm>
            <a:off x="4665455" y="1651349"/>
            <a:ext cx="568746" cy="461665"/>
          </a:xfrm>
          <a:prstGeom prst="rect">
            <a:avLst/>
          </a:prstGeom>
          <a:noFill/>
        </p:spPr>
        <p:txBody>
          <a:bodyPr wrap="square" rtlCol="0">
            <a:spAutoFit/>
          </a:bodyPr>
          <a:lstStyle/>
          <a:p>
            <a:r>
              <a:rPr lang="en-US" sz="2400" i="1" dirty="0" smtClean="0">
                <a:latin typeface="ISOCPEUR" panose="020B0604020202020204" pitchFamily="34" charset="0"/>
              </a:rPr>
              <a:t>b’</a:t>
            </a:r>
            <a:endParaRPr lang="ru-RU" sz="2800" i="1" dirty="0">
              <a:latin typeface="ISOCPEUR" panose="020B0604020202020204" pitchFamily="34" charset="0"/>
            </a:endParaRPr>
          </a:p>
        </p:txBody>
      </p:sp>
      <p:sp>
        <p:nvSpPr>
          <p:cNvPr id="47" name="Овал 46"/>
          <p:cNvSpPr/>
          <p:nvPr/>
        </p:nvSpPr>
        <p:spPr>
          <a:xfrm>
            <a:off x="3578502" y="309871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5041010" y="1823974"/>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p:cNvSpPr txBox="1"/>
          <p:nvPr/>
        </p:nvSpPr>
        <p:spPr>
          <a:xfrm>
            <a:off x="5074607" y="749700"/>
            <a:ext cx="461437" cy="523220"/>
          </a:xfrm>
          <a:prstGeom prst="rect">
            <a:avLst/>
          </a:prstGeom>
          <a:noFill/>
        </p:spPr>
        <p:txBody>
          <a:bodyPr wrap="square" rtlCol="0">
            <a:spAutoFit/>
          </a:bodyPr>
          <a:lstStyle/>
          <a:p>
            <a:r>
              <a:rPr lang="en-US" sz="2400" i="1" dirty="0">
                <a:latin typeface="ISOCPEUR" panose="020B0604020202020204" pitchFamily="34" charset="0"/>
              </a:rPr>
              <a:t>N</a:t>
            </a:r>
            <a:r>
              <a:rPr lang="en-US" sz="2800" i="1" dirty="0" smtClean="0">
                <a:latin typeface="ISOCPEUR" panose="020B0604020202020204" pitchFamily="34" charset="0"/>
              </a:rPr>
              <a:t> </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50" name="TextBox 49"/>
              <p:cNvSpPr txBox="1"/>
              <p:nvPr/>
            </p:nvSpPr>
            <p:spPr>
              <a:xfrm>
                <a:off x="5341644" y="742976"/>
                <a:ext cx="907509" cy="52322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oMath>
                </a14:m>
                <a:r>
                  <a:rPr lang="en-US" sz="2800" i="1" dirty="0" smtClean="0">
                    <a:latin typeface="ISOCPEUR" panose="020B0604020202020204" pitchFamily="34" charset="0"/>
                  </a:rPr>
                  <a:t> </a:t>
                </a:r>
                <a:endParaRPr lang="ru-RU" sz="2800" i="1" dirty="0">
                  <a:latin typeface="ISOCPEUR" panose="020B0604020202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341644" y="742976"/>
                <a:ext cx="907509" cy="523220"/>
              </a:xfrm>
              <a:prstGeom prst="rect">
                <a:avLst/>
              </a:prstGeom>
              <a:blipFill>
                <a:blip r:embed="rId4"/>
                <a:stretch>
                  <a:fillRect/>
                </a:stretch>
              </a:blipFill>
            </p:spPr>
            <p:txBody>
              <a:bodyPr/>
              <a:lstStyle/>
              <a:p>
                <a:r>
                  <a:rPr lang="ru-RU">
                    <a:noFill/>
                  </a:rPr>
                  <a:t> </a:t>
                </a:r>
              </a:p>
            </p:txBody>
          </p:sp>
        </mc:Fallback>
      </mc:AlternateContent>
      <p:sp>
        <p:nvSpPr>
          <p:cNvPr id="51" name="Овал 50"/>
          <p:cNvSpPr/>
          <p:nvPr/>
        </p:nvSpPr>
        <p:spPr>
          <a:xfrm>
            <a:off x="5264875" y="2030680"/>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p:cNvSpPr/>
          <p:nvPr/>
        </p:nvSpPr>
        <p:spPr>
          <a:xfrm>
            <a:off x="4320090" y="4803331"/>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p:cNvSpPr/>
          <p:nvPr/>
        </p:nvSpPr>
        <p:spPr>
          <a:xfrm>
            <a:off x="5296476" y="431432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p:cNvSpPr txBox="1"/>
          <p:nvPr/>
        </p:nvSpPr>
        <p:spPr>
          <a:xfrm>
            <a:off x="2143409" y="3802617"/>
            <a:ext cx="568746" cy="461665"/>
          </a:xfrm>
          <a:prstGeom prst="rect">
            <a:avLst/>
          </a:prstGeom>
          <a:noFill/>
        </p:spPr>
        <p:txBody>
          <a:bodyPr wrap="square" rtlCol="0">
            <a:spAutoFit/>
          </a:bodyPr>
          <a:lstStyle/>
          <a:p>
            <a:r>
              <a:rPr lang="en-US" sz="2400" i="1" dirty="0" smtClean="0">
                <a:latin typeface="ISOCPEUR" panose="020B0604020202020204" pitchFamily="34" charset="0"/>
              </a:rPr>
              <a:t>m’</a:t>
            </a:r>
            <a:endParaRPr lang="ru-RU" sz="2800" i="1" dirty="0">
              <a:latin typeface="ISOCPEUR" panose="020B0604020202020204" pitchFamily="34" charset="0"/>
            </a:endParaRPr>
          </a:p>
        </p:txBody>
      </p:sp>
    </p:spTree>
    <p:extLst>
      <p:ext uri="{BB962C8B-B14F-4D97-AF65-F5344CB8AC3E}">
        <p14:creationId xmlns:p14="http://schemas.microsoft.com/office/powerpoint/2010/main" val="54970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circle(in)">
                                      <p:cBhvr>
                                        <p:cTn id="47" dur="2000"/>
                                        <p:tgtEl>
                                          <p:spTgt spid="4"/>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circle(in)">
                                      <p:cBhvr>
                                        <p:cTn id="50" dur="2000"/>
                                        <p:tgtEl>
                                          <p:spTgt spid="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circle(in)">
                                      <p:cBhvr>
                                        <p:cTn id="53" dur="20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par>
                                <p:cTn id="83" presetID="26"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down)">
                                      <p:cBhvr>
                                        <p:cTn id="85" dur="580">
                                          <p:stCondLst>
                                            <p:cond delay="0"/>
                                          </p:stCondLst>
                                        </p:cTn>
                                        <p:tgtEl>
                                          <p:spTgt spid="20"/>
                                        </p:tgtEl>
                                      </p:cBhvr>
                                    </p:animEffect>
                                    <p:anim calcmode="lin" valueType="num">
                                      <p:cBhvr>
                                        <p:cTn id="8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91" dur="26">
                                          <p:stCondLst>
                                            <p:cond delay="650"/>
                                          </p:stCondLst>
                                        </p:cTn>
                                        <p:tgtEl>
                                          <p:spTgt spid="20"/>
                                        </p:tgtEl>
                                      </p:cBhvr>
                                      <p:to x="100000" y="60000"/>
                                    </p:animScale>
                                    <p:animScale>
                                      <p:cBhvr>
                                        <p:cTn id="92" dur="166" decel="50000">
                                          <p:stCondLst>
                                            <p:cond delay="676"/>
                                          </p:stCondLst>
                                        </p:cTn>
                                        <p:tgtEl>
                                          <p:spTgt spid="20"/>
                                        </p:tgtEl>
                                      </p:cBhvr>
                                      <p:to x="100000" y="100000"/>
                                    </p:animScale>
                                    <p:animScale>
                                      <p:cBhvr>
                                        <p:cTn id="93" dur="26">
                                          <p:stCondLst>
                                            <p:cond delay="1312"/>
                                          </p:stCondLst>
                                        </p:cTn>
                                        <p:tgtEl>
                                          <p:spTgt spid="20"/>
                                        </p:tgtEl>
                                      </p:cBhvr>
                                      <p:to x="100000" y="80000"/>
                                    </p:animScale>
                                    <p:animScale>
                                      <p:cBhvr>
                                        <p:cTn id="94" dur="166" decel="50000">
                                          <p:stCondLst>
                                            <p:cond delay="1338"/>
                                          </p:stCondLst>
                                        </p:cTn>
                                        <p:tgtEl>
                                          <p:spTgt spid="20"/>
                                        </p:tgtEl>
                                      </p:cBhvr>
                                      <p:to x="100000" y="100000"/>
                                    </p:animScale>
                                    <p:animScale>
                                      <p:cBhvr>
                                        <p:cTn id="95" dur="26">
                                          <p:stCondLst>
                                            <p:cond delay="1642"/>
                                          </p:stCondLst>
                                        </p:cTn>
                                        <p:tgtEl>
                                          <p:spTgt spid="20"/>
                                        </p:tgtEl>
                                      </p:cBhvr>
                                      <p:to x="100000" y="90000"/>
                                    </p:animScale>
                                    <p:animScale>
                                      <p:cBhvr>
                                        <p:cTn id="96" dur="166" decel="50000">
                                          <p:stCondLst>
                                            <p:cond delay="1668"/>
                                          </p:stCondLst>
                                        </p:cTn>
                                        <p:tgtEl>
                                          <p:spTgt spid="20"/>
                                        </p:tgtEl>
                                      </p:cBhvr>
                                      <p:to x="100000" y="100000"/>
                                    </p:animScale>
                                    <p:animScale>
                                      <p:cBhvr>
                                        <p:cTn id="97" dur="26">
                                          <p:stCondLst>
                                            <p:cond delay="1808"/>
                                          </p:stCondLst>
                                        </p:cTn>
                                        <p:tgtEl>
                                          <p:spTgt spid="20"/>
                                        </p:tgtEl>
                                      </p:cBhvr>
                                      <p:to x="100000" y="95000"/>
                                    </p:animScale>
                                    <p:animScale>
                                      <p:cBhvr>
                                        <p:cTn id="98" dur="166" decel="50000">
                                          <p:stCondLst>
                                            <p:cond delay="1834"/>
                                          </p:stCondLst>
                                        </p:cTn>
                                        <p:tgtEl>
                                          <p:spTgt spid="20"/>
                                        </p:tgtEl>
                                      </p:cBhvr>
                                      <p:to x="100000" y="100000"/>
                                    </p:animScale>
                                  </p:childTnLst>
                                </p:cTn>
                              </p:par>
                              <p:par>
                                <p:cTn id="99" presetID="22" presetClass="entr" presetSubtype="4"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wipe(down)">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additive="base">
                                        <p:cTn id="106" dur="500" fill="hold"/>
                                        <p:tgtEl>
                                          <p:spTgt spid="36"/>
                                        </p:tgtEl>
                                        <p:attrNameLst>
                                          <p:attrName>ppt_x</p:attrName>
                                        </p:attrNameLst>
                                      </p:cBhvr>
                                      <p:tavLst>
                                        <p:tav tm="0">
                                          <p:val>
                                            <p:strVal val="#ppt_x"/>
                                          </p:val>
                                        </p:tav>
                                        <p:tav tm="100000">
                                          <p:val>
                                            <p:strVal val="#ppt_x"/>
                                          </p:val>
                                        </p:tav>
                                      </p:tavLst>
                                    </p:anim>
                                    <p:anim calcmode="lin" valueType="num">
                                      <p:cBhvr additive="base">
                                        <p:cTn id="107" dur="500" fill="hold"/>
                                        <p:tgtEl>
                                          <p:spTgt spid="36"/>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34"/>
                                        </p:tgtEl>
                                        <p:attrNameLst>
                                          <p:attrName>style.visibility</p:attrName>
                                        </p:attrNameLst>
                                      </p:cBhvr>
                                      <p:to>
                                        <p:strVal val="visible"/>
                                      </p:to>
                                    </p:set>
                                    <p:anim calcmode="lin" valueType="num">
                                      <p:cBhvr additive="base">
                                        <p:cTn id="110" dur="500" fill="hold"/>
                                        <p:tgtEl>
                                          <p:spTgt spid="34"/>
                                        </p:tgtEl>
                                        <p:attrNameLst>
                                          <p:attrName>ppt_x</p:attrName>
                                        </p:attrNameLst>
                                      </p:cBhvr>
                                      <p:tavLst>
                                        <p:tav tm="0">
                                          <p:val>
                                            <p:strVal val="#ppt_x"/>
                                          </p:val>
                                        </p:tav>
                                        <p:tav tm="100000">
                                          <p:val>
                                            <p:strVal val="#ppt_x"/>
                                          </p:val>
                                        </p:tav>
                                      </p:tavLst>
                                    </p:anim>
                                    <p:anim calcmode="lin" valueType="num">
                                      <p:cBhvr additive="base">
                                        <p:cTn id="111" dur="500" fill="hold"/>
                                        <p:tgtEl>
                                          <p:spTgt spid="34"/>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 calcmode="lin" valueType="num">
                                      <p:cBhvr additive="base">
                                        <p:cTn id="114" dur="500" fill="hold"/>
                                        <p:tgtEl>
                                          <p:spTgt spid="29"/>
                                        </p:tgtEl>
                                        <p:attrNameLst>
                                          <p:attrName>ppt_x</p:attrName>
                                        </p:attrNameLst>
                                      </p:cBhvr>
                                      <p:tavLst>
                                        <p:tav tm="0">
                                          <p:val>
                                            <p:strVal val="#ppt_x"/>
                                          </p:val>
                                        </p:tav>
                                        <p:tav tm="100000">
                                          <p:val>
                                            <p:strVal val="#ppt_x"/>
                                          </p:val>
                                        </p:tav>
                                      </p:tavLst>
                                    </p:anim>
                                    <p:anim calcmode="lin" valueType="num">
                                      <p:cBhvr additive="base">
                                        <p:cTn id="1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anim calcmode="lin" valueType="num">
                                      <p:cBhvr additive="base">
                                        <p:cTn id="120" dur="500" fill="hold"/>
                                        <p:tgtEl>
                                          <p:spTgt spid="52"/>
                                        </p:tgtEl>
                                        <p:attrNameLst>
                                          <p:attrName>ppt_x</p:attrName>
                                        </p:attrNameLst>
                                      </p:cBhvr>
                                      <p:tavLst>
                                        <p:tav tm="0">
                                          <p:val>
                                            <p:strVal val="#ppt_x"/>
                                          </p:val>
                                        </p:tav>
                                        <p:tav tm="100000">
                                          <p:val>
                                            <p:strVal val="#ppt_x"/>
                                          </p:val>
                                        </p:tav>
                                      </p:tavLst>
                                    </p:anim>
                                    <p:anim calcmode="lin" valueType="num">
                                      <p:cBhvr additive="base">
                                        <p:cTn id="121" dur="500" fill="hold"/>
                                        <p:tgtEl>
                                          <p:spTgt spid="52"/>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53"/>
                                        </p:tgtEl>
                                        <p:attrNameLst>
                                          <p:attrName>style.visibility</p:attrName>
                                        </p:attrNameLst>
                                      </p:cBhvr>
                                      <p:to>
                                        <p:strVal val="visible"/>
                                      </p:to>
                                    </p:set>
                                    <p:anim calcmode="lin" valueType="num">
                                      <p:cBhvr additive="base">
                                        <p:cTn id="124" dur="500" fill="hold"/>
                                        <p:tgtEl>
                                          <p:spTgt spid="53"/>
                                        </p:tgtEl>
                                        <p:attrNameLst>
                                          <p:attrName>ppt_x</p:attrName>
                                        </p:attrNameLst>
                                      </p:cBhvr>
                                      <p:tavLst>
                                        <p:tav tm="0">
                                          <p:val>
                                            <p:strVal val="#ppt_x"/>
                                          </p:val>
                                        </p:tav>
                                        <p:tav tm="100000">
                                          <p:val>
                                            <p:strVal val="#ppt_x"/>
                                          </p:val>
                                        </p:tav>
                                      </p:tavLst>
                                    </p:anim>
                                    <p:anim calcmode="lin" valueType="num">
                                      <p:cBhvr additive="base">
                                        <p:cTn id="125" dur="500" fill="hold"/>
                                        <p:tgtEl>
                                          <p:spTgt spid="53"/>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anim calcmode="lin" valueType="num">
                                      <p:cBhvr additive="base">
                                        <p:cTn id="128" dur="500" fill="hold"/>
                                        <p:tgtEl>
                                          <p:spTgt spid="44"/>
                                        </p:tgtEl>
                                        <p:attrNameLst>
                                          <p:attrName>ppt_x</p:attrName>
                                        </p:attrNameLst>
                                      </p:cBhvr>
                                      <p:tavLst>
                                        <p:tav tm="0">
                                          <p:val>
                                            <p:strVal val="#ppt_x"/>
                                          </p:val>
                                        </p:tav>
                                        <p:tav tm="100000">
                                          <p:val>
                                            <p:strVal val="#ppt_x"/>
                                          </p:val>
                                        </p:tav>
                                      </p:tavLst>
                                    </p:anim>
                                    <p:anim calcmode="lin" valueType="num">
                                      <p:cBhvr additive="base">
                                        <p:cTn id="129" dur="500" fill="hold"/>
                                        <p:tgtEl>
                                          <p:spTgt spid="44"/>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 calcmode="lin" valueType="num">
                                      <p:cBhvr additive="base">
                                        <p:cTn id="132" dur="500" fill="hold"/>
                                        <p:tgtEl>
                                          <p:spTgt spid="45"/>
                                        </p:tgtEl>
                                        <p:attrNameLst>
                                          <p:attrName>ppt_x</p:attrName>
                                        </p:attrNameLst>
                                      </p:cBhvr>
                                      <p:tavLst>
                                        <p:tav tm="0">
                                          <p:val>
                                            <p:strVal val="#ppt_x"/>
                                          </p:val>
                                        </p:tav>
                                        <p:tav tm="100000">
                                          <p:val>
                                            <p:strVal val="#ppt_x"/>
                                          </p:val>
                                        </p:tav>
                                      </p:tavLst>
                                    </p:anim>
                                    <p:anim calcmode="lin" valueType="num">
                                      <p:cBhvr additive="base">
                                        <p:cTn id="13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wipe(down)">
                                      <p:cBhvr>
                                        <p:cTn id="138" dur="500"/>
                                        <p:tgtEl>
                                          <p:spTgt spid="39"/>
                                        </p:tgtEl>
                                      </p:cBhvr>
                                    </p:animEffect>
                                  </p:childTnLst>
                                </p:cTn>
                              </p:par>
                              <p:par>
                                <p:cTn id="139" presetID="22" presetClass="entr" presetSubtype="4" fill="hold"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down)">
                                      <p:cBhvr>
                                        <p:cTn id="141" dur="500"/>
                                        <p:tgtEl>
                                          <p:spTgt spid="4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wipe(down)">
                                      <p:cBhvr>
                                        <p:cTn id="146" dur="500"/>
                                        <p:tgtEl>
                                          <p:spTgt spid="38"/>
                                        </p:tgtEl>
                                      </p:cBhvr>
                                    </p:animEffect>
                                  </p:childTnLst>
                                </p:cTn>
                              </p:par>
                              <p:par>
                                <p:cTn id="147" presetID="22" presetClass="entr" presetSubtype="4" fill="hold" nodeType="withEffect">
                                  <p:stCondLst>
                                    <p:cond delay="0"/>
                                  </p:stCondLst>
                                  <p:childTnLst>
                                    <p:set>
                                      <p:cBhvr>
                                        <p:cTn id="148" dur="1" fill="hold">
                                          <p:stCondLst>
                                            <p:cond delay="0"/>
                                          </p:stCondLst>
                                        </p:cTn>
                                        <p:tgtEl>
                                          <p:spTgt spid="35"/>
                                        </p:tgtEl>
                                        <p:attrNameLst>
                                          <p:attrName>style.visibility</p:attrName>
                                        </p:attrNameLst>
                                      </p:cBhvr>
                                      <p:to>
                                        <p:strVal val="visible"/>
                                      </p:to>
                                    </p:set>
                                    <p:animEffect transition="in" filter="wipe(down)">
                                      <p:cBhvr>
                                        <p:cTn id="149" dur="500"/>
                                        <p:tgtEl>
                                          <p:spTgt spid="35"/>
                                        </p:tgtEl>
                                      </p:cBhvr>
                                    </p:animEffect>
                                  </p:childTnLst>
                                </p:cTn>
                              </p:par>
                              <p:par>
                                <p:cTn id="150" presetID="22" presetClass="entr" presetSubtype="4" fill="hold"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wipe(down)">
                                      <p:cBhvr>
                                        <p:cTn id="152" dur="500"/>
                                        <p:tgtEl>
                                          <p:spTgt spid="19"/>
                                        </p:tgtEl>
                                      </p:cBhvr>
                                    </p:animEffect>
                                  </p:childTnLst>
                                </p:cTn>
                              </p:par>
                              <p:par>
                                <p:cTn id="153" presetID="22" presetClass="entr" presetSubtype="4" fill="hold" nodeType="withEffect">
                                  <p:stCondLst>
                                    <p:cond delay="0"/>
                                  </p:stCondLst>
                                  <p:childTnLst>
                                    <p:set>
                                      <p:cBhvr>
                                        <p:cTn id="154" dur="1" fill="hold">
                                          <p:stCondLst>
                                            <p:cond delay="0"/>
                                          </p:stCondLst>
                                        </p:cTn>
                                        <p:tgtEl>
                                          <p:spTgt spid="6"/>
                                        </p:tgtEl>
                                        <p:attrNameLst>
                                          <p:attrName>style.visibility</p:attrName>
                                        </p:attrNameLst>
                                      </p:cBhvr>
                                      <p:to>
                                        <p:strVal val="visible"/>
                                      </p:to>
                                    </p:set>
                                    <p:animEffect transition="in" filter="wipe(down)">
                                      <p:cBhvr>
                                        <p:cTn id="155" dur="500"/>
                                        <p:tgtEl>
                                          <p:spTgt spid="6"/>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fade">
                                      <p:cBhvr>
                                        <p:cTn id="160" dur="1000"/>
                                        <p:tgtEl>
                                          <p:spTgt spid="47"/>
                                        </p:tgtEl>
                                      </p:cBhvr>
                                    </p:animEffect>
                                    <p:anim calcmode="lin" valueType="num">
                                      <p:cBhvr>
                                        <p:cTn id="161" dur="1000" fill="hold"/>
                                        <p:tgtEl>
                                          <p:spTgt spid="47"/>
                                        </p:tgtEl>
                                        <p:attrNameLst>
                                          <p:attrName>ppt_x</p:attrName>
                                        </p:attrNameLst>
                                      </p:cBhvr>
                                      <p:tavLst>
                                        <p:tav tm="0">
                                          <p:val>
                                            <p:strVal val="#ppt_x"/>
                                          </p:val>
                                        </p:tav>
                                        <p:tav tm="100000">
                                          <p:val>
                                            <p:strVal val="#ppt_x"/>
                                          </p:val>
                                        </p:tav>
                                      </p:tavLst>
                                    </p:anim>
                                    <p:anim calcmode="lin" valueType="num">
                                      <p:cBhvr>
                                        <p:cTn id="162" dur="1000" fill="hold"/>
                                        <p:tgtEl>
                                          <p:spTgt spid="4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animEffect transition="in" filter="fade">
                                      <p:cBhvr>
                                        <p:cTn id="165" dur="1000"/>
                                        <p:tgtEl>
                                          <p:spTgt spid="48"/>
                                        </p:tgtEl>
                                      </p:cBhvr>
                                    </p:animEffect>
                                    <p:anim calcmode="lin" valueType="num">
                                      <p:cBhvr>
                                        <p:cTn id="166" dur="1000" fill="hold"/>
                                        <p:tgtEl>
                                          <p:spTgt spid="48"/>
                                        </p:tgtEl>
                                        <p:attrNameLst>
                                          <p:attrName>ppt_x</p:attrName>
                                        </p:attrNameLst>
                                      </p:cBhvr>
                                      <p:tavLst>
                                        <p:tav tm="0">
                                          <p:val>
                                            <p:strVal val="#ppt_x"/>
                                          </p:val>
                                        </p:tav>
                                        <p:tav tm="100000">
                                          <p:val>
                                            <p:strVal val="#ppt_x"/>
                                          </p:val>
                                        </p:tav>
                                      </p:tavLst>
                                    </p:anim>
                                    <p:anim calcmode="lin" valueType="num">
                                      <p:cBhvr>
                                        <p:cTn id="167" dur="1000" fill="hold"/>
                                        <p:tgtEl>
                                          <p:spTgt spid="4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25"/>
                                        </p:tgtEl>
                                        <p:attrNameLst>
                                          <p:attrName>style.visibility</p:attrName>
                                        </p:attrNameLst>
                                      </p:cBhvr>
                                      <p:to>
                                        <p:strVal val="visible"/>
                                      </p:to>
                                    </p:set>
                                    <p:animEffect transition="in" filter="fade">
                                      <p:cBhvr>
                                        <p:cTn id="170" dur="1000"/>
                                        <p:tgtEl>
                                          <p:spTgt spid="25"/>
                                        </p:tgtEl>
                                      </p:cBhvr>
                                    </p:animEffect>
                                    <p:anim calcmode="lin" valueType="num">
                                      <p:cBhvr>
                                        <p:cTn id="171" dur="1000" fill="hold"/>
                                        <p:tgtEl>
                                          <p:spTgt spid="25"/>
                                        </p:tgtEl>
                                        <p:attrNameLst>
                                          <p:attrName>ppt_x</p:attrName>
                                        </p:attrNameLst>
                                      </p:cBhvr>
                                      <p:tavLst>
                                        <p:tav tm="0">
                                          <p:val>
                                            <p:strVal val="#ppt_x"/>
                                          </p:val>
                                        </p:tav>
                                        <p:tav tm="100000">
                                          <p:val>
                                            <p:strVal val="#ppt_x"/>
                                          </p:val>
                                        </p:tav>
                                      </p:tavLst>
                                    </p:anim>
                                    <p:anim calcmode="lin" valueType="num">
                                      <p:cBhvr>
                                        <p:cTn id="172" dur="1000" fill="hold"/>
                                        <p:tgtEl>
                                          <p:spTgt spid="25"/>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Effect transition="in" filter="fade">
                                      <p:cBhvr>
                                        <p:cTn id="175" dur="1000"/>
                                        <p:tgtEl>
                                          <p:spTgt spid="46"/>
                                        </p:tgtEl>
                                      </p:cBhvr>
                                    </p:animEffect>
                                    <p:anim calcmode="lin" valueType="num">
                                      <p:cBhvr>
                                        <p:cTn id="176" dur="1000" fill="hold"/>
                                        <p:tgtEl>
                                          <p:spTgt spid="46"/>
                                        </p:tgtEl>
                                        <p:attrNameLst>
                                          <p:attrName>ppt_x</p:attrName>
                                        </p:attrNameLst>
                                      </p:cBhvr>
                                      <p:tavLst>
                                        <p:tav tm="0">
                                          <p:val>
                                            <p:strVal val="#ppt_x"/>
                                          </p:val>
                                        </p:tav>
                                        <p:tav tm="100000">
                                          <p:val>
                                            <p:strVal val="#ppt_x"/>
                                          </p:val>
                                        </p:tav>
                                      </p:tavLst>
                                    </p:anim>
                                    <p:anim calcmode="lin" valueType="num">
                                      <p:cBhvr>
                                        <p:cTn id="177" dur="1000" fill="hold"/>
                                        <p:tgtEl>
                                          <p:spTgt spid="46"/>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22"/>
                                        </p:tgtEl>
                                        <p:attrNameLst>
                                          <p:attrName>style.visibility</p:attrName>
                                        </p:attrNameLst>
                                      </p:cBhvr>
                                      <p:to>
                                        <p:strVal val="visible"/>
                                      </p:to>
                                    </p:set>
                                    <p:animEffect transition="in" filter="fade">
                                      <p:cBhvr>
                                        <p:cTn id="180" dur="1000"/>
                                        <p:tgtEl>
                                          <p:spTgt spid="22"/>
                                        </p:tgtEl>
                                      </p:cBhvr>
                                    </p:animEffect>
                                    <p:anim calcmode="lin" valueType="num">
                                      <p:cBhvr>
                                        <p:cTn id="181" dur="1000" fill="hold"/>
                                        <p:tgtEl>
                                          <p:spTgt spid="22"/>
                                        </p:tgtEl>
                                        <p:attrNameLst>
                                          <p:attrName>ppt_x</p:attrName>
                                        </p:attrNameLst>
                                      </p:cBhvr>
                                      <p:tavLst>
                                        <p:tav tm="0">
                                          <p:val>
                                            <p:strVal val="#ppt_x"/>
                                          </p:val>
                                        </p:tav>
                                        <p:tav tm="100000">
                                          <p:val>
                                            <p:strVal val="#ppt_x"/>
                                          </p:val>
                                        </p:tav>
                                      </p:tavLst>
                                    </p:anim>
                                    <p:anim calcmode="lin" valueType="num">
                                      <p:cBhvr>
                                        <p:cTn id="18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30"/>
                                        </p:tgtEl>
                                        <p:attrNameLst>
                                          <p:attrName>style.visibility</p:attrName>
                                        </p:attrNameLst>
                                      </p:cBhvr>
                                      <p:to>
                                        <p:strVal val="visible"/>
                                      </p:to>
                                    </p:set>
                                    <p:animEffect transition="in" filter="wipe(down)">
                                      <p:cBhvr>
                                        <p:cTn id="187" dur="500"/>
                                        <p:tgtEl>
                                          <p:spTgt spid="3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11"/>
                                        </p:tgtEl>
                                        <p:attrNameLst>
                                          <p:attrName>style.visibility</p:attrName>
                                        </p:attrNameLst>
                                      </p:cBhvr>
                                      <p:to>
                                        <p:strVal val="visible"/>
                                      </p:to>
                                    </p:set>
                                    <p:animEffect transition="in" filter="wipe(down)">
                                      <p:cBhvr>
                                        <p:cTn id="192" dur="500"/>
                                        <p:tgtEl>
                                          <p:spTgt spid="11"/>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31"/>
                                        </p:tgtEl>
                                        <p:attrNameLst>
                                          <p:attrName>style.visibility</p:attrName>
                                        </p:attrNameLst>
                                      </p:cBhvr>
                                      <p:to>
                                        <p:strVal val="visible"/>
                                      </p:to>
                                    </p:set>
                                    <p:animEffect transition="in" filter="wipe(up)">
                                      <p:cBhvr>
                                        <p:cTn id="197" dur="500"/>
                                        <p:tgtEl>
                                          <p:spTgt spid="31"/>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nodeType="clickEffect">
                                  <p:stCondLst>
                                    <p:cond delay="0"/>
                                  </p:stCondLst>
                                  <p:childTnLst>
                                    <p:set>
                                      <p:cBhvr>
                                        <p:cTn id="201" dur="1" fill="hold">
                                          <p:stCondLst>
                                            <p:cond delay="0"/>
                                          </p:stCondLst>
                                        </p:cTn>
                                        <p:tgtEl>
                                          <p:spTgt spid="32"/>
                                        </p:tgtEl>
                                        <p:attrNameLst>
                                          <p:attrName>style.visibility</p:attrName>
                                        </p:attrNameLst>
                                      </p:cBhvr>
                                      <p:to>
                                        <p:strVal val="visible"/>
                                      </p:to>
                                    </p:set>
                                    <p:animEffect transition="in" filter="wipe(up)">
                                      <p:cBhvr>
                                        <p:cTn id="202" dur="500"/>
                                        <p:tgtEl>
                                          <p:spTgt spid="32"/>
                                        </p:tgtEl>
                                      </p:cBhvr>
                                    </p:animEffect>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42"/>
                                        </p:tgtEl>
                                        <p:attrNameLst>
                                          <p:attrName>style.visibility</p:attrName>
                                        </p:attrNameLst>
                                      </p:cBhvr>
                                      <p:to>
                                        <p:strVal val="visible"/>
                                      </p:to>
                                    </p:set>
                                    <p:anim calcmode="lin" valueType="num">
                                      <p:cBhvr additive="base">
                                        <p:cTn id="207" dur="500" fill="hold"/>
                                        <p:tgtEl>
                                          <p:spTgt spid="42"/>
                                        </p:tgtEl>
                                        <p:attrNameLst>
                                          <p:attrName>ppt_x</p:attrName>
                                        </p:attrNameLst>
                                      </p:cBhvr>
                                      <p:tavLst>
                                        <p:tav tm="0">
                                          <p:val>
                                            <p:strVal val="#ppt_x"/>
                                          </p:val>
                                        </p:tav>
                                        <p:tav tm="100000">
                                          <p:val>
                                            <p:strVal val="#ppt_x"/>
                                          </p:val>
                                        </p:tav>
                                      </p:tavLst>
                                    </p:anim>
                                    <p:anim calcmode="lin" valueType="num">
                                      <p:cBhvr additive="base">
                                        <p:cTn id="2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26"/>
                                        </p:tgtEl>
                                        <p:attrNameLst>
                                          <p:attrName>style.visibility</p:attrName>
                                        </p:attrNameLst>
                                      </p:cBhvr>
                                      <p:to>
                                        <p:strVal val="visible"/>
                                      </p:to>
                                    </p:set>
                                    <p:anim calcmode="lin" valueType="num">
                                      <p:cBhvr additive="base">
                                        <p:cTn id="213" dur="500" fill="hold"/>
                                        <p:tgtEl>
                                          <p:spTgt spid="26"/>
                                        </p:tgtEl>
                                        <p:attrNameLst>
                                          <p:attrName>ppt_x</p:attrName>
                                        </p:attrNameLst>
                                      </p:cBhvr>
                                      <p:tavLst>
                                        <p:tav tm="0">
                                          <p:val>
                                            <p:strVal val="#ppt_x"/>
                                          </p:val>
                                        </p:tav>
                                        <p:tav tm="100000">
                                          <p:val>
                                            <p:strVal val="#ppt_x"/>
                                          </p:val>
                                        </p:tav>
                                      </p:tavLst>
                                    </p:anim>
                                    <p:anim calcmode="lin" valueType="num">
                                      <p:cBhvr additive="base">
                                        <p:cTn id="2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grpId="0" nodeType="clickEffect">
                                  <p:stCondLst>
                                    <p:cond delay="0"/>
                                  </p:stCondLst>
                                  <p:childTnLst>
                                    <p:set>
                                      <p:cBhvr>
                                        <p:cTn id="218" dur="1" fill="hold">
                                          <p:stCondLst>
                                            <p:cond delay="0"/>
                                          </p:stCondLst>
                                        </p:cTn>
                                        <p:tgtEl>
                                          <p:spTgt spid="8"/>
                                        </p:tgtEl>
                                        <p:attrNameLst>
                                          <p:attrName>style.visibility</p:attrName>
                                        </p:attrNameLst>
                                      </p:cBhvr>
                                      <p:to>
                                        <p:strVal val="visible"/>
                                      </p:to>
                                    </p:set>
                                    <p:anim calcmode="lin" valueType="num">
                                      <p:cBhvr additive="base">
                                        <p:cTn id="219" dur="500" fill="hold"/>
                                        <p:tgtEl>
                                          <p:spTgt spid="8"/>
                                        </p:tgtEl>
                                        <p:attrNameLst>
                                          <p:attrName>ppt_x</p:attrName>
                                        </p:attrNameLst>
                                      </p:cBhvr>
                                      <p:tavLst>
                                        <p:tav tm="0">
                                          <p:val>
                                            <p:strVal val="#ppt_x"/>
                                          </p:val>
                                        </p:tav>
                                        <p:tav tm="100000">
                                          <p:val>
                                            <p:strVal val="#ppt_x"/>
                                          </p:val>
                                        </p:tav>
                                      </p:tavLst>
                                    </p:anim>
                                    <p:anim calcmode="lin" valueType="num">
                                      <p:cBhvr additive="base">
                                        <p:cTn id="2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54"/>
                                        </p:tgtEl>
                                        <p:attrNameLst>
                                          <p:attrName>style.visibility</p:attrName>
                                        </p:attrNameLst>
                                      </p:cBhvr>
                                      <p:to>
                                        <p:strVal val="visible"/>
                                      </p:to>
                                    </p:set>
                                    <p:anim calcmode="lin" valueType="num">
                                      <p:cBhvr additive="base">
                                        <p:cTn id="225" dur="500" fill="hold"/>
                                        <p:tgtEl>
                                          <p:spTgt spid="54"/>
                                        </p:tgtEl>
                                        <p:attrNameLst>
                                          <p:attrName>ppt_x</p:attrName>
                                        </p:attrNameLst>
                                      </p:cBhvr>
                                      <p:tavLst>
                                        <p:tav tm="0">
                                          <p:val>
                                            <p:strVal val="#ppt_x"/>
                                          </p:val>
                                        </p:tav>
                                        <p:tav tm="100000">
                                          <p:val>
                                            <p:strVal val="#ppt_x"/>
                                          </p:val>
                                        </p:tav>
                                      </p:tavLst>
                                    </p:anim>
                                    <p:anim calcmode="lin" valueType="num">
                                      <p:cBhvr additive="base">
                                        <p:cTn id="2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2" presetClass="entr" presetSubtype="4" fill="hold" nodeType="clickEffect">
                                  <p:stCondLst>
                                    <p:cond delay="0"/>
                                  </p:stCondLst>
                                  <p:childTnLst>
                                    <p:set>
                                      <p:cBhvr>
                                        <p:cTn id="230" dur="1" fill="hold">
                                          <p:stCondLst>
                                            <p:cond delay="0"/>
                                          </p:stCondLst>
                                        </p:cTn>
                                        <p:tgtEl>
                                          <p:spTgt spid="37"/>
                                        </p:tgtEl>
                                        <p:attrNameLst>
                                          <p:attrName>style.visibility</p:attrName>
                                        </p:attrNameLst>
                                      </p:cBhvr>
                                      <p:to>
                                        <p:strVal val="visible"/>
                                      </p:to>
                                    </p:set>
                                    <p:animEffect transition="in" filter="wipe(down)">
                                      <p:cBhvr>
                                        <p:cTn id="231" dur="500"/>
                                        <p:tgtEl>
                                          <p:spTgt spid="37"/>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nodeType="clickEffect">
                                  <p:stCondLst>
                                    <p:cond delay="0"/>
                                  </p:stCondLst>
                                  <p:childTnLst>
                                    <p:set>
                                      <p:cBhvr>
                                        <p:cTn id="235" dur="1" fill="hold">
                                          <p:stCondLst>
                                            <p:cond delay="0"/>
                                          </p:stCondLst>
                                        </p:cTn>
                                        <p:tgtEl>
                                          <p:spTgt spid="7"/>
                                        </p:tgtEl>
                                        <p:attrNameLst>
                                          <p:attrName>style.visibility</p:attrName>
                                        </p:attrNameLst>
                                      </p:cBhvr>
                                      <p:to>
                                        <p:strVal val="visible"/>
                                      </p:to>
                                    </p:set>
                                    <p:animEffect transition="in" filter="wipe(down)">
                                      <p:cBhvr>
                                        <p:cTn id="236" dur="500"/>
                                        <p:tgtEl>
                                          <p:spTgt spid="7"/>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nodeType="clickEffect">
                                  <p:stCondLst>
                                    <p:cond delay="0"/>
                                  </p:stCondLst>
                                  <p:childTnLst>
                                    <p:set>
                                      <p:cBhvr>
                                        <p:cTn id="240" dur="1" fill="hold">
                                          <p:stCondLst>
                                            <p:cond delay="0"/>
                                          </p:stCondLst>
                                        </p:cTn>
                                        <p:tgtEl>
                                          <p:spTgt spid="28"/>
                                        </p:tgtEl>
                                        <p:attrNameLst>
                                          <p:attrName>style.visibility</p:attrName>
                                        </p:attrNameLst>
                                      </p:cBhvr>
                                      <p:to>
                                        <p:strVal val="visible"/>
                                      </p:to>
                                    </p:set>
                                    <p:animEffect transition="in" filter="wipe(down)">
                                      <p:cBhvr>
                                        <p:cTn id="241" dur="500"/>
                                        <p:tgtEl>
                                          <p:spTgt spid="28"/>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4" fill="hold" nodeType="clickEffect">
                                  <p:stCondLst>
                                    <p:cond delay="0"/>
                                  </p:stCondLst>
                                  <p:childTnLst>
                                    <p:set>
                                      <p:cBhvr>
                                        <p:cTn id="245" dur="1" fill="hold">
                                          <p:stCondLst>
                                            <p:cond delay="0"/>
                                          </p:stCondLst>
                                        </p:cTn>
                                        <p:tgtEl>
                                          <p:spTgt spid="23"/>
                                        </p:tgtEl>
                                        <p:attrNameLst>
                                          <p:attrName>style.visibility</p:attrName>
                                        </p:attrNameLst>
                                      </p:cBhvr>
                                      <p:to>
                                        <p:strVal val="visible"/>
                                      </p:to>
                                    </p:set>
                                    <p:animEffect transition="in" filter="wipe(down)">
                                      <p:cBhvr>
                                        <p:cTn id="246" dur="500"/>
                                        <p:tgtEl>
                                          <p:spTgt spid="23"/>
                                        </p:tgtEl>
                                      </p:cBhvr>
                                    </p:animEffec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41"/>
                                        </p:tgtEl>
                                        <p:attrNameLst>
                                          <p:attrName>style.visibility</p:attrName>
                                        </p:attrNameLst>
                                      </p:cBhvr>
                                      <p:to>
                                        <p:strVal val="visible"/>
                                      </p:to>
                                    </p:set>
                                    <p:anim calcmode="lin" valueType="num">
                                      <p:cBhvr additive="base">
                                        <p:cTn id="251" dur="500" fill="hold"/>
                                        <p:tgtEl>
                                          <p:spTgt spid="41"/>
                                        </p:tgtEl>
                                        <p:attrNameLst>
                                          <p:attrName>ppt_x</p:attrName>
                                        </p:attrNameLst>
                                      </p:cBhvr>
                                      <p:tavLst>
                                        <p:tav tm="0">
                                          <p:val>
                                            <p:strVal val="#ppt_x"/>
                                          </p:val>
                                        </p:tav>
                                        <p:tav tm="100000">
                                          <p:val>
                                            <p:strVal val="#ppt_x"/>
                                          </p:val>
                                        </p:tav>
                                      </p:tavLst>
                                    </p:anim>
                                    <p:anim calcmode="lin" valueType="num">
                                      <p:cBhvr additive="base">
                                        <p:cTn id="252" dur="500" fill="hold"/>
                                        <p:tgtEl>
                                          <p:spTgt spid="41"/>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49"/>
                                        </p:tgtEl>
                                        <p:attrNameLst>
                                          <p:attrName>style.visibility</p:attrName>
                                        </p:attrNameLst>
                                      </p:cBhvr>
                                      <p:to>
                                        <p:strVal val="visible"/>
                                      </p:to>
                                    </p:set>
                                    <p:anim calcmode="lin" valueType="num">
                                      <p:cBhvr additive="base">
                                        <p:cTn id="255" dur="500" fill="hold"/>
                                        <p:tgtEl>
                                          <p:spTgt spid="49"/>
                                        </p:tgtEl>
                                        <p:attrNameLst>
                                          <p:attrName>ppt_x</p:attrName>
                                        </p:attrNameLst>
                                      </p:cBhvr>
                                      <p:tavLst>
                                        <p:tav tm="0">
                                          <p:val>
                                            <p:strVal val="#ppt_x"/>
                                          </p:val>
                                        </p:tav>
                                        <p:tav tm="100000">
                                          <p:val>
                                            <p:strVal val="#ppt_x"/>
                                          </p:val>
                                        </p:tav>
                                      </p:tavLst>
                                    </p:anim>
                                    <p:anim calcmode="lin" valueType="num">
                                      <p:cBhvr additive="base">
                                        <p:cTn id="256" dur="500" fill="hold"/>
                                        <p:tgtEl>
                                          <p:spTgt spid="49"/>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50"/>
                                        </p:tgtEl>
                                        <p:attrNameLst>
                                          <p:attrName>style.visibility</p:attrName>
                                        </p:attrNameLst>
                                      </p:cBhvr>
                                      <p:to>
                                        <p:strVal val="visible"/>
                                      </p:to>
                                    </p:set>
                                    <p:anim calcmode="lin" valueType="num">
                                      <p:cBhvr additive="base">
                                        <p:cTn id="259" dur="500" fill="hold"/>
                                        <p:tgtEl>
                                          <p:spTgt spid="50"/>
                                        </p:tgtEl>
                                        <p:attrNameLst>
                                          <p:attrName>ppt_x</p:attrName>
                                        </p:attrNameLst>
                                      </p:cBhvr>
                                      <p:tavLst>
                                        <p:tav tm="0">
                                          <p:val>
                                            <p:strVal val="#ppt_x"/>
                                          </p:val>
                                        </p:tav>
                                        <p:tav tm="100000">
                                          <p:val>
                                            <p:strVal val="#ppt_x"/>
                                          </p:val>
                                        </p:tav>
                                      </p:tavLst>
                                    </p:anim>
                                    <p:anim calcmode="lin" valueType="num">
                                      <p:cBhvr additive="base">
                                        <p:cTn id="26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9"/>
                                        </p:tgtEl>
                                        <p:attrNameLst>
                                          <p:attrName>style.visibility</p:attrName>
                                        </p:attrNameLst>
                                      </p:cBhvr>
                                      <p:to>
                                        <p:strVal val="visible"/>
                                      </p:to>
                                    </p:set>
                                    <p:anim calcmode="lin" valueType="num">
                                      <p:cBhvr additive="base">
                                        <p:cTn id="265" dur="500" fill="hold"/>
                                        <p:tgtEl>
                                          <p:spTgt spid="9"/>
                                        </p:tgtEl>
                                        <p:attrNameLst>
                                          <p:attrName>ppt_x</p:attrName>
                                        </p:attrNameLst>
                                      </p:cBhvr>
                                      <p:tavLst>
                                        <p:tav tm="0">
                                          <p:val>
                                            <p:strVal val="#ppt_x"/>
                                          </p:val>
                                        </p:tav>
                                        <p:tav tm="100000">
                                          <p:val>
                                            <p:strVal val="#ppt_x"/>
                                          </p:val>
                                        </p:tav>
                                      </p:tavLst>
                                    </p:anim>
                                    <p:anim calcmode="lin" valueType="num">
                                      <p:cBhvr additive="base">
                                        <p:cTn id="2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3" grpId="0"/>
      <p:bldP spid="14" grpId="0"/>
      <p:bldP spid="17" grpId="0"/>
      <p:bldP spid="20" grpId="0"/>
      <p:bldP spid="21" grpId="0"/>
      <p:bldP spid="24" grpId="0"/>
      <p:bldP spid="25" grpId="0"/>
      <p:bldP spid="26" grpId="0"/>
      <p:bldP spid="27" grpId="0"/>
      <p:bldP spid="41" grpId="0" animBg="1"/>
      <p:bldP spid="42" grpId="0" animBg="1"/>
      <p:bldP spid="43" grpId="0" animBg="1"/>
      <p:bldP spid="44" grpId="0"/>
      <p:bldP spid="45" grpId="0"/>
      <p:bldP spid="46" grpId="0"/>
      <p:bldP spid="47" grpId="0" animBg="1"/>
      <p:bldP spid="48" grpId="0" animBg="1"/>
      <p:bldP spid="49" grpId="0"/>
      <p:bldP spid="50" grpId="0"/>
      <p:bldP spid="51" grpId="0" animBg="1"/>
      <p:bldP spid="52" grpId="0" animBg="1"/>
      <p:bldP spid="53" grpId="0"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7005" y="526474"/>
            <a:ext cx="4291866" cy="5276316"/>
          </a:xfrm>
          <a:prstGeom prst="rect">
            <a:avLst/>
          </a:prstGeom>
        </p:spPr>
        <p:txBody>
          <a:bodyPr wrap="square">
            <a:spAutoFit/>
          </a:bodyPr>
          <a:lstStyle/>
          <a:p>
            <a:pPr marL="276860" marR="302260" indent="359410">
              <a:lnSpc>
                <a:spcPct val="98000"/>
              </a:lnSpc>
              <a:spcAft>
                <a:spcPts val="0"/>
              </a:spcAft>
            </a:pPr>
            <a:r>
              <a:rPr lang="tr-TR" sz="2000" b="1" dirty="0">
                <a:latin typeface="Times New Roman" panose="02020603050405020304" pitchFamily="18" charset="0"/>
                <a:ea typeface="Times New Roman" panose="02020603050405020304" pitchFamily="18" charset="0"/>
              </a:rPr>
              <a:t>(AB) </a:t>
            </a:r>
            <a:r>
              <a:rPr lang="tr-TR" sz="2000" dirty="0">
                <a:latin typeface="Times New Roman" panose="02020603050405020304" pitchFamily="18" charset="0"/>
                <a:ea typeface="Times New Roman" panose="02020603050405020304" pitchFamily="18" charset="0"/>
              </a:rPr>
              <a:t>to’g’ri chiziqning </a:t>
            </a:r>
            <a:r>
              <a:rPr lang="tr-TR" sz="2000" b="1" dirty="0">
                <a:latin typeface="Times New Roman" panose="02020603050405020304" pitchFamily="18" charset="0"/>
                <a:ea typeface="Times New Roman" panose="02020603050405020304" pitchFamily="18" charset="0"/>
              </a:rPr>
              <a:t>A </a:t>
            </a:r>
            <a:r>
              <a:rPr lang="tr-TR" sz="2000" dirty="0">
                <a:latin typeface="Times New Roman" panose="02020603050405020304" pitchFamily="18" charset="0"/>
                <a:ea typeface="Times New Roman" panose="02020603050405020304" pitchFamily="18" charset="0"/>
              </a:rPr>
              <a:t>uchini davom ettirsak gorizontal proyeksiyalar tekisligi </a:t>
            </a:r>
            <a:r>
              <a:rPr lang="tr-TR" sz="2000" b="1" dirty="0">
                <a:latin typeface="Times New Roman" panose="02020603050405020304" pitchFamily="18" charset="0"/>
                <a:ea typeface="Times New Roman" panose="02020603050405020304" pitchFamily="18" charset="0"/>
              </a:rPr>
              <a:t>H </a:t>
            </a:r>
            <a:r>
              <a:rPr lang="tr-TR" sz="2000" dirty="0">
                <a:latin typeface="Times New Roman" panose="02020603050405020304" pitchFamily="18" charset="0"/>
                <a:ea typeface="Times New Roman" panose="02020603050405020304" pitchFamily="18" charset="0"/>
              </a:rPr>
              <a:t>bilan</a:t>
            </a:r>
            <a:r>
              <a:rPr lang="tr-TR" sz="2000" spc="-29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kesishib</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izi</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M</a:t>
            </a:r>
            <a:r>
              <a:rPr lang="tr-TR" sz="1400" b="1" dirty="0">
                <a:latin typeface="Times New Roman" panose="02020603050405020304" pitchFamily="18" charset="0"/>
                <a:ea typeface="Times New Roman" panose="02020603050405020304" pitchFamily="18" charset="0"/>
              </a:rPr>
              <a:t>H</a:t>
            </a:r>
            <a:r>
              <a:rPr lang="tr-TR" sz="2000" b="1" spc="1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ni</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xosil</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qilamiz</a:t>
            </a:r>
            <a:r>
              <a:rPr lang="tr-TR" sz="2000" dirty="0" smtClean="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marL="276860" marR="302260" indent="359410">
              <a:lnSpc>
                <a:spcPct val="98000"/>
              </a:lnSpc>
              <a:spcAft>
                <a:spcPts val="0"/>
              </a:spcAft>
            </a:pP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a:t>
            </a:r>
            <a:r>
              <a:rPr lang="tr-TR" sz="2000" b="1" spc="-4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Ç</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M</a:t>
            </a:r>
            <a:r>
              <a:rPr lang="tr-TR" sz="1600" b="1" dirty="0">
                <a:latin typeface="Times New Roman" panose="02020603050405020304" pitchFamily="18" charset="0"/>
                <a:ea typeface="Times New Roman" panose="02020603050405020304" pitchFamily="18" charset="0"/>
              </a:rPr>
              <a:t>H</a:t>
            </a:r>
            <a:r>
              <a:rPr lang="tr-TR" sz="2000" b="1" spc="9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m</a:t>
            </a:r>
            <a:r>
              <a:rPr lang="tr-TR" sz="1400" b="1" dirty="0" smtClean="0">
                <a:latin typeface="Times New Roman" panose="02020603050405020304" pitchFamily="18" charset="0"/>
                <a:ea typeface="Times New Roman" panose="02020603050405020304" pitchFamily="18" charset="0"/>
              </a:rPr>
              <a:t>H</a:t>
            </a:r>
            <a:r>
              <a:rPr lang="tr-TR" sz="2000" dirty="0" smtClean="0">
                <a:latin typeface="Symbol" panose="05050102010706020507" pitchFamily="18" charset="2"/>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m</a:t>
            </a:r>
            <a:r>
              <a:rPr lang="tr-TR" sz="1600" b="1" dirty="0">
                <a:latin typeface="Times New Roman" panose="02020603050405020304" pitchFamily="18" charset="0"/>
                <a:ea typeface="Times New Roman" panose="02020603050405020304" pitchFamily="18" charset="0"/>
              </a:rPr>
              <a:t>H</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izi.</a:t>
            </a:r>
            <a:endParaRPr lang="ru-RU" sz="2000" dirty="0">
              <a:latin typeface="Times New Roman" panose="02020603050405020304" pitchFamily="18" charset="0"/>
              <a:ea typeface="Times New Roman" panose="02020603050405020304" pitchFamily="18" charset="0"/>
            </a:endParaRPr>
          </a:p>
          <a:p>
            <a:pPr>
              <a:spcBef>
                <a:spcPts val="5"/>
              </a:spcBef>
              <a:spcAft>
                <a:spcPts val="0"/>
              </a:spcAft>
            </a:pPr>
            <a:r>
              <a:rPr lang="tr-TR"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 </a:t>
            </a:r>
            <a:r>
              <a:rPr lang="tr-TR" sz="2000" dirty="0">
                <a:latin typeface="Times New Roman" panose="02020603050405020304" pitchFamily="18" charset="0"/>
                <a:ea typeface="Times New Roman" panose="02020603050405020304" pitchFamily="18" charset="0"/>
              </a:rPr>
              <a:t>to’g’ri chiziqning </a:t>
            </a:r>
            <a:r>
              <a:rPr lang="tr-TR" sz="2000" b="1" dirty="0">
                <a:latin typeface="Times New Roman" panose="02020603050405020304" pitchFamily="18" charset="0"/>
                <a:ea typeface="Times New Roman" panose="02020603050405020304" pitchFamily="18" charset="0"/>
              </a:rPr>
              <a:t>B </a:t>
            </a:r>
            <a:r>
              <a:rPr lang="tr-TR" sz="2000" dirty="0">
                <a:latin typeface="Times New Roman" panose="02020603050405020304" pitchFamily="18" charset="0"/>
                <a:ea typeface="Times New Roman" panose="02020603050405020304" pitchFamily="18" charset="0"/>
              </a:rPr>
              <a:t>uchini davom ettirsak frontal proyeksiya tekisligi </a:t>
            </a:r>
            <a:r>
              <a:rPr lang="tr-TR" sz="2000" b="1" dirty="0">
                <a:latin typeface="Times New Roman" panose="02020603050405020304" pitchFamily="18" charset="0"/>
                <a:ea typeface="Times New Roman" panose="02020603050405020304" pitchFamily="18" charset="0"/>
              </a:rPr>
              <a:t>V </a:t>
            </a:r>
            <a:r>
              <a:rPr lang="tr-TR" sz="2000" dirty="0">
                <a:latin typeface="Times New Roman" panose="02020603050405020304" pitchFamily="18" charset="0"/>
                <a:ea typeface="Times New Roman" panose="02020603050405020304" pitchFamily="18" charset="0"/>
              </a:rPr>
              <a:t>bilan</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kesishib</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izini</a:t>
            </a:r>
            <a:r>
              <a:rPr lang="tr-TR" sz="2000" spc="-5"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N</a:t>
            </a:r>
            <a:r>
              <a:rPr lang="en-US" sz="2000" b="1" dirty="0" smtClean="0">
                <a:latin typeface="Times New Roman" panose="02020603050405020304" pitchFamily="18" charset="0"/>
                <a:ea typeface="Times New Roman" panose="02020603050405020304" pitchFamily="18" charset="0"/>
              </a:rPr>
              <a:t>v</a:t>
            </a:r>
            <a:r>
              <a:rPr lang="tr-TR" sz="2000" b="1" spc="1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xosil</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qilamiz.</a:t>
            </a:r>
            <a:endParaRPr lang="ru-RU" sz="2000" dirty="0">
              <a:latin typeface="Times New Roman" panose="02020603050405020304" pitchFamily="18" charset="0"/>
              <a:ea typeface="Times New Roman" panose="02020603050405020304" pitchFamily="18" charset="0"/>
            </a:endParaRPr>
          </a:p>
          <a:p>
            <a:pPr>
              <a:spcBef>
                <a:spcPts val="55"/>
              </a:spcBef>
              <a:spcAft>
                <a:spcPts val="0"/>
              </a:spcAft>
            </a:pPr>
            <a:r>
              <a:rPr lang="tr-TR"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a:t>
            </a:r>
            <a:r>
              <a:rPr lang="tr-TR" sz="2000" b="1" spc="-4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Ç</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 =</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N</a:t>
            </a:r>
            <a:r>
              <a:rPr lang="tr-TR" sz="1600" b="1" dirty="0">
                <a:latin typeface="Times New Roman" panose="02020603050405020304" pitchFamily="18" charset="0"/>
                <a:ea typeface="Times New Roman" panose="02020603050405020304" pitchFamily="18" charset="0"/>
              </a:rPr>
              <a:t>V</a:t>
            </a:r>
            <a:r>
              <a:rPr lang="tr-TR" sz="2000" b="1" spc="8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n</a:t>
            </a:r>
            <a:r>
              <a:rPr lang="en-US" sz="2000" b="1" dirty="0" smtClean="0">
                <a:latin typeface="Times New Roman" panose="02020603050405020304" pitchFamily="18" charset="0"/>
                <a:ea typeface="Times New Roman" panose="02020603050405020304" pitchFamily="18" charset="0"/>
              </a:rPr>
              <a:t>v</a:t>
            </a:r>
            <a:r>
              <a:rPr lang="tr-TR" sz="2000" dirty="0" smtClean="0">
                <a:latin typeface="Symbol" panose="05050102010706020507" pitchFamily="18" charset="2"/>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n</a:t>
            </a:r>
            <a:r>
              <a:rPr lang="en-US" sz="2000" b="1" dirty="0">
                <a:latin typeface="Times New Roman" panose="02020603050405020304" pitchFamily="18" charset="0"/>
                <a:ea typeface="Times New Roman" panose="02020603050405020304" pitchFamily="18" charset="0"/>
              </a:rPr>
              <a:t>v</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2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izi</a:t>
            </a:r>
            <a:r>
              <a:rPr lang="tr-TR" sz="2000"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a:t>
            </a:r>
          </a:p>
          <a:p>
            <a:pPr marL="57150" algn="ctr">
              <a:spcAft>
                <a:spcPts val="0"/>
              </a:spcAft>
            </a:pPr>
            <a:r>
              <a:rPr lang="tr-TR" sz="2000" dirty="0" smtClean="0">
                <a:latin typeface="Times New Roman" panose="02020603050405020304" pitchFamily="18" charset="0"/>
                <a:ea typeface="Times New Roman" panose="02020603050405020304" pitchFamily="18" charset="0"/>
              </a:rPr>
              <a:t>Koordinatalari</a:t>
            </a:r>
            <a:r>
              <a:rPr lang="tr-TR" sz="2000" spc="-3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epyurini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a:t>
            </a:r>
            <a:r>
              <a:rPr lang="tr-TR" sz="2000" spc="-1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a:spcBef>
                <a:spcPts val="50"/>
              </a:spcBef>
              <a:spcAft>
                <a:spcPts val="0"/>
              </a:spcAft>
            </a:pPr>
            <a:r>
              <a:rPr lang="tr-TR" dirty="0">
                <a:latin typeface="Times New Roman" panose="02020603050405020304" pitchFamily="18" charset="0"/>
                <a:ea typeface="Times New Roman" panose="02020603050405020304" pitchFamily="18" charset="0"/>
              </a:rPr>
              <a:t> </a:t>
            </a:r>
            <a:endParaRPr lang="ru-RU" dirty="0">
              <a:latin typeface="Times New Roman" panose="02020603050405020304" pitchFamily="18" charset="0"/>
              <a:ea typeface="Times New Roman" panose="02020603050405020304" pitchFamily="18" charset="0"/>
            </a:endParaRPr>
          </a:p>
        </p:txBody>
      </p:sp>
      <p:sp>
        <p:nvSpPr>
          <p:cNvPr id="5" name="TextBox 4"/>
          <p:cNvSpPr txBox="1"/>
          <p:nvPr/>
        </p:nvSpPr>
        <p:spPr>
          <a:xfrm>
            <a:off x="8455764" y="1401545"/>
            <a:ext cx="522338"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6" name="Прямая соединительная линия 5"/>
          <p:cNvCxnSpPr/>
          <p:nvPr/>
        </p:nvCxnSpPr>
        <p:spPr>
          <a:xfrm flipV="1">
            <a:off x="7263713" y="1815127"/>
            <a:ext cx="1664833" cy="13426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6657792" y="3643103"/>
            <a:ext cx="0" cy="1365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H="1" flipV="1">
            <a:off x="7282050" y="3157727"/>
            <a:ext cx="0" cy="154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62775" y="2346322"/>
            <a:ext cx="541532"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0" name="Прямая соединительная линия 9"/>
          <p:cNvCxnSpPr/>
          <p:nvPr/>
        </p:nvCxnSpPr>
        <p:spPr>
          <a:xfrm flipV="1">
            <a:off x="5095009" y="3610323"/>
            <a:ext cx="5470306" cy="1532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60735" y="3510660"/>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sp>
        <p:nvSpPr>
          <p:cNvPr id="12" name="TextBox 11"/>
          <p:cNvSpPr txBox="1"/>
          <p:nvPr/>
        </p:nvSpPr>
        <p:spPr>
          <a:xfrm>
            <a:off x="9007882" y="3926726"/>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13" name="TextBox 12"/>
          <p:cNvSpPr txBox="1"/>
          <p:nvPr/>
        </p:nvSpPr>
        <p:spPr>
          <a:xfrm>
            <a:off x="10393836" y="3624451"/>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cxnSp>
        <p:nvCxnSpPr>
          <p:cNvPr id="14" name="Прямая соединительная линия 13"/>
          <p:cNvCxnSpPr/>
          <p:nvPr/>
        </p:nvCxnSpPr>
        <p:spPr>
          <a:xfrm flipV="1">
            <a:off x="7262914" y="4060016"/>
            <a:ext cx="1619902" cy="66477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V="1">
            <a:off x="8880625" y="1899831"/>
            <a:ext cx="0" cy="219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flipV="1">
            <a:off x="9871247" y="1074956"/>
            <a:ext cx="0" cy="2542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6657792" y="6017839"/>
            <a:ext cx="3213455" cy="0"/>
          </a:xfrm>
          <a:prstGeom prst="line">
            <a:avLst/>
          </a:prstGeom>
          <a:ln w="28575">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V="1">
            <a:off x="8875803" y="1088146"/>
            <a:ext cx="995444" cy="7931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8897679" y="3615559"/>
            <a:ext cx="973568" cy="431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flipV="1">
            <a:off x="6665179" y="3184108"/>
            <a:ext cx="559529" cy="443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flipV="1">
            <a:off x="6635991" y="4733267"/>
            <a:ext cx="601677" cy="2748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flipV="1">
            <a:off x="9870184" y="3617950"/>
            <a:ext cx="0" cy="269480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6635990" y="4934121"/>
            <a:ext cx="21801" cy="138539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V="1">
            <a:off x="9834899" y="6007115"/>
            <a:ext cx="1460833" cy="7149"/>
          </a:xfrm>
          <a:prstGeom prst="line">
            <a:avLst/>
          </a:prstGeom>
          <a:ln w="28575">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H="1" flipV="1">
            <a:off x="5267478" y="6020940"/>
            <a:ext cx="1390314" cy="0"/>
          </a:xfrm>
          <a:prstGeom prst="line">
            <a:avLst/>
          </a:prstGeom>
          <a:ln w="28575">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09178" y="4561031"/>
            <a:ext cx="739445"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sp>
        <p:nvSpPr>
          <p:cNvPr id="27" name="TextBox 26"/>
          <p:cNvSpPr txBox="1"/>
          <p:nvPr/>
        </p:nvSpPr>
        <p:spPr>
          <a:xfrm>
            <a:off x="8463090" y="677548"/>
            <a:ext cx="693027" cy="523220"/>
          </a:xfrm>
          <a:prstGeom prst="rect">
            <a:avLst/>
          </a:prstGeom>
          <a:noFill/>
        </p:spPr>
        <p:txBody>
          <a:bodyPr wrap="square" rtlCol="0">
            <a:spAutoFit/>
          </a:bodyPr>
          <a:lstStyle/>
          <a:p>
            <a:r>
              <a:rPr lang="en-US" sz="2400" i="1" dirty="0" err="1" smtClean="0">
                <a:latin typeface="ISOCPEUR" panose="020B0604020202020204" pitchFamily="34" charset="0"/>
              </a:rPr>
              <a:t>Nv</a:t>
            </a:r>
            <a:r>
              <a:rPr lang="en-US" sz="2800" i="1" dirty="0" smtClean="0">
                <a:latin typeface="ISOCPEUR" panose="020B0604020202020204" pitchFamily="34" charset="0"/>
              </a:rPr>
              <a:t> </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28" name="TextBox 27"/>
              <p:cNvSpPr txBox="1"/>
              <p:nvPr/>
            </p:nvSpPr>
            <p:spPr>
              <a:xfrm>
                <a:off x="8924375" y="695234"/>
                <a:ext cx="1104540" cy="523220"/>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𝑛</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𝑣</m:t>
                    </m:r>
                  </m:oMath>
                </a14:m>
                <a:r>
                  <a:rPr lang="en-US" sz="2800" i="1" dirty="0" smtClean="0">
                    <a:latin typeface="ISOCPEUR" panose="020B0604020202020204" pitchFamily="34" charset="0"/>
                  </a:rPr>
                  <a:t> </a:t>
                </a:r>
                <a:endParaRPr lang="ru-RU" sz="2800" i="1" dirty="0">
                  <a:latin typeface="ISOCPEUR" panose="020B060402020202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924375" y="695234"/>
                <a:ext cx="1104540" cy="523220"/>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702551" y="4745539"/>
                <a:ext cx="907509" cy="45313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oMath>
                </a14:m>
                <a:r>
                  <a:rPr lang="en-US" i="1" dirty="0">
                    <a:latin typeface="ISOCPEUR" panose="020B0604020202020204" pitchFamily="34" charset="0"/>
                  </a:rPr>
                  <a:t>H</a:t>
                </a:r>
                <a:endParaRPr lang="ru-RU" i="1" dirty="0">
                  <a:latin typeface="ISOCPEUR" panose="020B0604020202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702551" y="4745539"/>
                <a:ext cx="907509" cy="453137"/>
              </a:xfrm>
              <a:prstGeom prst="rect">
                <a:avLst/>
              </a:prstGeom>
              <a:blipFill>
                <a:blip r:embed="rId4"/>
                <a:stretch>
                  <a:fillRect r="-2685" b="-18667"/>
                </a:stretch>
              </a:blipFill>
            </p:spPr>
            <p:txBody>
              <a:bodyPr/>
              <a:lstStyle/>
              <a:p>
                <a:r>
                  <a:rPr lang="ru-RU">
                    <a:noFill/>
                  </a:rPr>
                  <a:t> </a:t>
                </a:r>
              </a:p>
            </p:txBody>
          </p:sp>
        </mc:Fallback>
      </mc:AlternateContent>
      <p:sp>
        <p:nvSpPr>
          <p:cNvPr id="30" name="TextBox 29"/>
          <p:cNvSpPr txBox="1"/>
          <p:nvPr/>
        </p:nvSpPr>
        <p:spPr>
          <a:xfrm>
            <a:off x="5260273" y="4679235"/>
            <a:ext cx="843503" cy="523220"/>
          </a:xfrm>
          <a:prstGeom prst="rect">
            <a:avLst/>
          </a:prstGeom>
          <a:noFill/>
        </p:spPr>
        <p:txBody>
          <a:bodyPr wrap="square" rtlCol="0">
            <a:spAutoFit/>
          </a:bodyPr>
          <a:lstStyle/>
          <a:p>
            <a:r>
              <a:rPr lang="en-US" sz="2400" i="1" dirty="0" smtClean="0">
                <a:latin typeface="ISOCPEUR" panose="020B0604020202020204" pitchFamily="34" charset="0"/>
              </a:rPr>
              <a:t>M</a:t>
            </a:r>
            <a:r>
              <a:rPr lang="en-US" sz="2000" i="1" dirty="0" smtClean="0">
                <a:latin typeface="ISOCPEUR" panose="020B0604020202020204" pitchFamily="34" charset="0"/>
              </a:rPr>
              <a:t>H</a:t>
            </a:r>
            <a:r>
              <a:rPr lang="en-US" sz="2800" i="1" dirty="0" smtClean="0">
                <a:latin typeface="ISOCPEUR" panose="020B0604020202020204" pitchFamily="34" charset="0"/>
              </a:rPr>
              <a:t> </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31" name="TextBox 30"/>
              <p:cNvSpPr txBox="1"/>
              <p:nvPr/>
            </p:nvSpPr>
            <p:spPr>
              <a:xfrm rot="5400000">
                <a:off x="4629064" y="5547134"/>
                <a:ext cx="59824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b="0" i="1" smtClean="0">
                          <a:solidFill>
                            <a:srgbClr val="00B050"/>
                          </a:solidFill>
                          <a:latin typeface="Cambria Math" panose="02040503050406030204" pitchFamily="18" charset="0"/>
                          <a:ea typeface="Cambria Math" panose="02040503050406030204" pitchFamily="18" charset="0"/>
                        </a:rPr>
                        <m:t>≥</m:t>
                      </m:r>
                    </m:oMath>
                  </m:oMathPara>
                </a14:m>
                <a:endParaRPr lang="ru-RU" sz="2800" i="1" dirty="0">
                  <a:solidFill>
                    <a:srgbClr val="00B050"/>
                  </a:solidFill>
                  <a:latin typeface="ISOCPEUR"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rot="5400000">
                <a:off x="4629064" y="5547134"/>
                <a:ext cx="598241" cy="523220"/>
              </a:xfrm>
              <a:prstGeom prst="rect">
                <a:avLst/>
              </a:prstGeom>
              <a:blipFill>
                <a:blip r:embed="rId5"/>
                <a:stretch>
                  <a:fillRect/>
                </a:stretch>
              </a:blipFill>
            </p:spPr>
            <p:txBody>
              <a:bodyPr/>
              <a:lstStyle/>
              <a:p>
                <a:r>
                  <a:rPr lang="ru-RU">
                    <a:noFill/>
                  </a:rPr>
                  <a:t> </a:t>
                </a:r>
              </a:p>
            </p:txBody>
          </p:sp>
        </mc:Fallback>
      </mc:AlternateContent>
      <p:sp>
        <p:nvSpPr>
          <p:cNvPr id="32" name="Прямоугольник 31"/>
          <p:cNvSpPr/>
          <p:nvPr/>
        </p:nvSpPr>
        <p:spPr>
          <a:xfrm>
            <a:off x="10077487" y="5437550"/>
            <a:ext cx="1388522" cy="523220"/>
          </a:xfrm>
          <a:prstGeom prst="rect">
            <a:avLst/>
          </a:prstGeom>
        </p:spPr>
        <p:txBody>
          <a:bodyPr wrap="none">
            <a:spAutoFit/>
          </a:bodyPr>
          <a:lstStyle/>
          <a:p>
            <a:r>
              <a:rPr lang="en-US" sz="2800" b="1" dirty="0" smtClean="0">
                <a:solidFill>
                  <a:srgbClr val="00B050"/>
                </a:solidFill>
                <a:latin typeface="ISOCPEUR" panose="020B0604020202020204" pitchFamily="34" charset="0"/>
              </a:rPr>
              <a:t>II </a:t>
            </a:r>
            <a:r>
              <a:rPr lang="en-US" sz="2800" b="1" dirty="0" err="1" smtClean="0">
                <a:solidFill>
                  <a:srgbClr val="00B050"/>
                </a:solidFill>
                <a:latin typeface="ISOCPEUR" panose="020B0604020202020204" pitchFamily="34" charset="0"/>
              </a:rPr>
              <a:t>chorak</a:t>
            </a:r>
            <a:endParaRPr lang="ru-RU" sz="2800" b="1" dirty="0">
              <a:solidFill>
                <a:srgbClr val="00B050"/>
              </a:solidFill>
              <a:latin typeface="ISOCPEUR" panose="020B0604020202020204" pitchFamily="34" charset="0"/>
            </a:endParaRPr>
          </a:p>
        </p:txBody>
      </p:sp>
      <p:sp>
        <p:nvSpPr>
          <p:cNvPr id="33" name="TextBox 32"/>
          <p:cNvSpPr txBox="1"/>
          <p:nvPr/>
        </p:nvSpPr>
        <p:spPr>
          <a:xfrm>
            <a:off x="7135674" y="5475228"/>
            <a:ext cx="1319592" cy="523220"/>
          </a:xfrm>
          <a:prstGeom prst="rect">
            <a:avLst/>
          </a:prstGeom>
          <a:noFill/>
        </p:spPr>
        <p:txBody>
          <a:bodyPr wrap="none" rtlCol="0">
            <a:spAutoFit/>
          </a:bodyPr>
          <a:lstStyle/>
          <a:p>
            <a:r>
              <a:rPr lang="en-US" sz="2800" b="1" dirty="0" smtClean="0">
                <a:solidFill>
                  <a:srgbClr val="00B050"/>
                </a:solidFill>
                <a:latin typeface="ISOCPEUR" panose="020B0604020202020204" pitchFamily="34" charset="0"/>
              </a:rPr>
              <a:t>I </a:t>
            </a:r>
            <a:r>
              <a:rPr lang="en-US" sz="2800" b="1" dirty="0" err="1" smtClean="0">
                <a:solidFill>
                  <a:srgbClr val="00B050"/>
                </a:solidFill>
                <a:latin typeface="ISOCPEUR" panose="020B0604020202020204" pitchFamily="34" charset="0"/>
              </a:rPr>
              <a:t>chorak</a:t>
            </a:r>
            <a:endParaRPr lang="ru-RU" sz="2800" b="1" dirty="0">
              <a:solidFill>
                <a:srgbClr val="00B050"/>
              </a:solidFill>
              <a:latin typeface="ISOCPEUR" panose="020B0604020202020204" pitchFamily="34" charset="0"/>
            </a:endParaRPr>
          </a:p>
        </p:txBody>
      </p:sp>
      <p:sp>
        <p:nvSpPr>
          <p:cNvPr id="34" name="TextBox 33"/>
          <p:cNvSpPr txBox="1"/>
          <p:nvPr/>
        </p:nvSpPr>
        <p:spPr>
          <a:xfrm>
            <a:off x="4962166" y="5497573"/>
            <a:ext cx="1800609" cy="523220"/>
          </a:xfrm>
          <a:prstGeom prst="rect">
            <a:avLst/>
          </a:prstGeom>
          <a:noFill/>
        </p:spPr>
        <p:txBody>
          <a:bodyPr wrap="square" rtlCol="0">
            <a:spAutoFit/>
          </a:bodyPr>
          <a:lstStyle/>
          <a:p>
            <a:r>
              <a:rPr lang="en-US" sz="2800" b="1" dirty="0" err="1" smtClean="0">
                <a:solidFill>
                  <a:srgbClr val="00B050"/>
                </a:solidFill>
                <a:latin typeface="ISOCPEUR" panose="020B0604020202020204" pitchFamily="34" charset="0"/>
              </a:rPr>
              <a:t>chorak</a:t>
            </a:r>
            <a:endParaRPr lang="ru-RU" sz="2800" b="1" dirty="0">
              <a:solidFill>
                <a:srgbClr val="00B050"/>
              </a:solidFill>
              <a:latin typeface="ISOCPEUR"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6110801" y="3139508"/>
                <a:ext cx="7484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𝐻</m:t>
                          </m:r>
                        </m:sub>
                      </m:sSub>
                    </m:oMath>
                  </m:oMathPara>
                </a14:m>
                <a:endParaRPr lang="ru-RU" sz="2400" i="1" dirty="0">
                  <a:latin typeface="ISOCPEUR" panose="020B0604020202020204" pitchFamily="34"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110801" y="3139508"/>
                <a:ext cx="748475" cy="461665"/>
              </a:xfrm>
              <a:prstGeom prst="rect">
                <a:avLst/>
              </a:prstGeom>
              <a:blipFill>
                <a:blip r:embed="rId7"/>
                <a:stretch>
                  <a:fillRect b="-131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809177" y="3189501"/>
                <a:ext cx="6247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𝑣</m:t>
                          </m:r>
                        </m:sub>
                      </m:sSub>
                    </m:oMath>
                  </m:oMathPara>
                </a14:m>
                <a:endParaRPr lang="ru-RU" sz="2400" i="1" dirty="0">
                  <a:latin typeface="ISOCPEUR" panose="020B060402020202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9809177" y="3189501"/>
                <a:ext cx="624722" cy="461665"/>
              </a:xfrm>
              <a:prstGeom prst="rect">
                <a:avLst/>
              </a:prstGeom>
              <a:blipFill>
                <a:blip r:embed="rId8"/>
                <a:stretch>
                  <a:fillRect/>
                </a:stretch>
              </a:blipFill>
            </p:spPr>
            <p:txBody>
              <a:bodyPr/>
              <a:lstStyle/>
              <a:p>
                <a:r>
                  <a:rPr lang="ru-RU">
                    <a:noFill/>
                  </a:rPr>
                  <a:t> </a:t>
                </a:r>
              </a:p>
            </p:txBody>
          </p:sp>
        </mc:Fallback>
      </mc:AlternateContent>
      <p:sp>
        <p:nvSpPr>
          <p:cNvPr id="37" name="Овал 36"/>
          <p:cNvSpPr/>
          <p:nvPr/>
        </p:nvSpPr>
        <p:spPr>
          <a:xfrm>
            <a:off x="8820353" y="179055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7203620" y="308862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8816321" y="397808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7220166" y="462982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6585792" y="4887440"/>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9780959" y="1036363"/>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702640" y="7078448"/>
            <a:ext cx="1404552" cy="584775"/>
          </a:xfrm>
          <a:prstGeom prst="rect">
            <a:avLst/>
          </a:prstGeom>
        </p:spPr>
        <p:txBody>
          <a:bodyPr wrap="none">
            <a:spAutoFit/>
          </a:bodyPr>
          <a:lstStyle/>
          <a:p>
            <a:r>
              <a:rPr lang="ru-RU" sz="3200" dirty="0"/>
              <a:t>Рис. </a:t>
            </a:r>
            <a:r>
              <a:rPr lang="ru-RU" sz="3200" dirty="0" smtClean="0"/>
              <a:t>2</a:t>
            </a:r>
            <a:r>
              <a:rPr lang="en-US" sz="3200" dirty="0"/>
              <a:t>9</a:t>
            </a:r>
            <a:endParaRPr lang="ru-RU" sz="3200" dirty="0"/>
          </a:p>
        </p:txBody>
      </p:sp>
    </p:spTree>
    <p:extLst>
      <p:ext uri="{BB962C8B-B14F-4D97-AF65-F5344CB8AC3E}">
        <p14:creationId xmlns:p14="http://schemas.microsoft.com/office/powerpoint/2010/main" val="340434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anim calcmode="lin" valueType="num">
                                      <p:cBhvr>
                                        <p:cTn id="18" dur="2000" fill="hold"/>
                                        <p:tgtEl>
                                          <p:spTgt spid="13"/>
                                        </p:tgtEl>
                                        <p:attrNameLst>
                                          <p:attrName>ppt_w</p:attrName>
                                        </p:attrNameLst>
                                      </p:cBhvr>
                                      <p:tavLst>
                                        <p:tav tm="0" fmla="#ppt_w*sin(2.5*pi*$)">
                                          <p:val>
                                            <p:fltVal val="0"/>
                                          </p:val>
                                        </p:tav>
                                        <p:tav tm="100000">
                                          <p:val>
                                            <p:fltVal val="1"/>
                                          </p:val>
                                        </p:tav>
                                      </p:tavLst>
                                    </p:anim>
                                    <p:anim calcmode="lin" valueType="num">
                                      <p:cBhvr>
                                        <p:cTn id="1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1000"/>
                                        <p:tgtEl>
                                          <p:spTgt spid="39"/>
                                        </p:tgtEl>
                                      </p:cBhvr>
                                    </p:animEffect>
                                    <p:anim calcmode="lin" valueType="num">
                                      <p:cBhvr>
                                        <p:cTn id="67" dur="1000" fill="hold"/>
                                        <p:tgtEl>
                                          <p:spTgt spid="39"/>
                                        </p:tgtEl>
                                        <p:attrNameLst>
                                          <p:attrName>ppt_x</p:attrName>
                                        </p:attrNameLst>
                                      </p:cBhvr>
                                      <p:tavLst>
                                        <p:tav tm="0">
                                          <p:val>
                                            <p:strVal val="#ppt_x"/>
                                          </p:val>
                                        </p:tav>
                                        <p:tav tm="100000">
                                          <p:val>
                                            <p:strVal val="#ppt_x"/>
                                          </p:val>
                                        </p:tav>
                                      </p:tavLst>
                                    </p:anim>
                                    <p:anim calcmode="lin" valueType="num">
                                      <p:cBhvr>
                                        <p:cTn id="68" dur="1000" fill="hold"/>
                                        <p:tgtEl>
                                          <p:spTgt spid="3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0"/>
                                        <p:tgtEl>
                                          <p:spTgt spid="12"/>
                                        </p:tgtEl>
                                      </p:cBhvr>
                                    </p:animEffect>
                                    <p:anim calcmode="lin" valueType="num">
                                      <p:cBhvr>
                                        <p:cTn id="72" dur="1000" fill="hold"/>
                                        <p:tgtEl>
                                          <p:spTgt spid="12"/>
                                        </p:tgtEl>
                                        <p:attrNameLst>
                                          <p:attrName>ppt_x</p:attrName>
                                        </p:attrNameLst>
                                      </p:cBhvr>
                                      <p:tavLst>
                                        <p:tav tm="0">
                                          <p:val>
                                            <p:strVal val="#ppt_x"/>
                                          </p:val>
                                        </p:tav>
                                        <p:tav tm="100000">
                                          <p:val>
                                            <p:strVal val="#ppt_x"/>
                                          </p:val>
                                        </p:tav>
                                      </p:tavLst>
                                    </p:anim>
                                    <p:anim calcmode="lin" valueType="num">
                                      <p:cBhvr>
                                        <p:cTn id="73" dur="1000" fill="hold"/>
                                        <p:tgtEl>
                                          <p:spTgt spid="1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ppt_x</p:attrName>
                                        </p:attrNameLst>
                                      </p:cBhvr>
                                      <p:tavLst>
                                        <p:tav tm="0">
                                          <p:val>
                                            <p:strVal val="#ppt_x"/>
                                          </p:val>
                                        </p:tav>
                                        <p:tav tm="100000">
                                          <p:val>
                                            <p:strVal val="#ppt_x"/>
                                          </p:val>
                                        </p:tav>
                                      </p:tavLst>
                                    </p:anim>
                                    <p:anim calcmode="lin" valueType="num">
                                      <p:cBhvr>
                                        <p:cTn id="78" dur="1000" fill="hold"/>
                                        <p:tgtEl>
                                          <p:spTgt spid="4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down)">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down)">
                                      <p:cBhvr>
                                        <p:cTn id="93" dur="500"/>
                                        <p:tgtEl>
                                          <p:spTgt spid="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down)">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1000"/>
                                        <p:tgtEl>
                                          <p:spTgt spid="41"/>
                                        </p:tgtEl>
                                      </p:cBhvr>
                                    </p:animEffect>
                                    <p:anim calcmode="lin" valueType="num">
                                      <p:cBhvr>
                                        <p:cTn id="104" dur="1000" fill="hold"/>
                                        <p:tgtEl>
                                          <p:spTgt spid="41"/>
                                        </p:tgtEl>
                                        <p:attrNameLst>
                                          <p:attrName>ppt_x</p:attrName>
                                        </p:attrNameLst>
                                      </p:cBhvr>
                                      <p:tavLst>
                                        <p:tav tm="0">
                                          <p:val>
                                            <p:strVal val="#ppt_x"/>
                                          </p:val>
                                        </p:tav>
                                        <p:tav tm="100000">
                                          <p:val>
                                            <p:strVal val="#ppt_x"/>
                                          </p:val>
                                        </p:tav>
                                      </p:tavLst>
                                    </p:anim>
                                    <p:anim calcmode="lin" valueType="num">
                                      <p:cBhvr>
                                        <p:cTn id="105" dur="1000" fill="hold"/>
                                        <p:tgtEl>
                                          <p:spTgt spid="41"/>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1000"/>
                                        <p:tgtEl>
                                          <p:spTgt spid="30"/>
                                        </p:tgtEl>
                                      </p:cBhvr>
                                    </p:animEffect>
                                    <p:anim calcmode="lin" valueType="num">
                                      <p:cBhvr>
                                        <p:cTn id="109" dur="1000" fill="hold"/>
                                        <p:tgtEl>
                                          <p:spTgt spid="30"/>
                                        </p:tgtEl>
                                        <p:attrNameLst>
                                          <p:attrName>ppt_x</p:attrName>
                                        </p:attrNameLst>
                                      </p:cBhvr>
                                      <p:tavLst>
                                        <p:tav tm="0">
                                          <p:val>
                                            <p:strVal val="#ppt_x"/>
                                          </p:val>
                                        </p:tav>
                                        <p:tav tm="100000">
                                          <p:val>
                                            <p:strVal val="#ppt_x"/>
                                          </p:val>
                                        </p:tav>
                                      </p:tavLst>
                                    </p:anim>
                                    <p:anim calcmode="lin" valueType="num">
                                      <p:cBhvr>
                                        <p:cTn id="110" dur="1000" fill="hold"/>
                                        <p:tgtEl>
                                          <p:spTgt spid="30"/>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0"/>
                                        <p:tgtEl>
                                          <p:spTgt spid="29"/>
                                        </p:tgtEl>
                                      </p:cBhvr>
                                    </p:animEffect>
                                    <p:anim calcmode="lin" valueType="num">
                                      <p:cBhvr>
                                        <p:cTn id="114" dur="1000" fill="hold"/>
                                        <p:tgtEl>
                                          <p:spTgt spid="29"/>
                                        </p:tgtEl>
                                        <p:attrNameLst>
                                          <p:attrName>ppt_x</p:attrName>
                                        </p:attrNameLst>
                                      </p:cBhvr>
                                      <p:tavLst>
                                        <p:tav tm="0">
                                          <p:val>
                                            <p:strVal val="#ppt_x"/>
                                          </p:val>
                                        </p:tav>
                                        <p:tav tm="100000">
                                          <p:val>
                                            <p:strVal val="#ppt_x"/>
                                          </p:val>
                                        </p:tav>
                                      </p:tavLst>
                                    </p:anim>
                                    <p:anim calcmode="lin" valueType="num">
                                      <p:cBhvr>
                                        <p:cTn id="1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35"/>
                                        </p:tgtEl>
                                        <p:attrNameLst>
                                          <p:attrName>style.visibility</p:attrName>
                                        </p:attrNameLst>
                                      </p:cBhvr>
                                      <p:to>
                                        <p:strVal val="visible"/>
                                      </p:to>
                                    </p:set>
                                    <p:anim calcmode="lin" valueType="num">
                                      <p:cBhvr additive="base">
                                        <p:cTn id="120" dur="500" fill="hold"/>
                                        <p:tgtEl>
                                          <p:spTgt spid="35"/>
                                        </p:tgtEl>
                                        <p:attrNameLst>
                                          <p:attrName>ppt_x</p:attrName>
                                        </p:attrNameLst>
                                      </p:cBhvr>
                                      <p:tavLst>
                                        <p:tav tm="0">
                                          <p:val>
                                            <p:strVal val="#ppt_x"/>
                                          </p:val>
                                        </p:tav>
                                        <p:tav tm="100000">
                                          <p:val>
                                            <p:strVal val="#ppt_x"/>
                                          </p:val>
                                        </p:tav>
                                      </p:tavLst>
                                    </p:anim>
                                    <p:anim calcmode="lin" valueType="num">
                                      <p:cBhvr additive="base">
                                        <p:cTn id="12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wipe(down)">
                                      <p:cBhvr>
                                        <p:cTn id="126" dur="500"/>
                                        <p:tgtEl>
                                          <p:spTgt spid="1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wipe(down)">
                                      <p:cBhvr>
                                        <p:cTn id="131" dur="500"/>
                                        <p:tgtEl>
                                          <p:spTgt spid="1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down)">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42"/>
                                        </p:tgtEl>
                                        <p:attrNameLst>
                                          <p:attrName>style.visibility</p:attrName>
                                        </p:attrNameLst>
                                      </p:cBhvr>
                                      <p:to>
                                        <p:strVal val="visible"/>
                                      </p:to>
                                    </p:set>
                                    <p:animEffect transition="in" filter="fade">
                                      <p:cBhvr>
                                        <p:cTn id="141" dur="1000"/>
                                        <p:tgtEl>
                                          <p:spTgt spid="42"/>
                                        </p:tgtEl>
                                      </p:cBhvr>
                                    </p:animEffect>
                                    <p:anim calcmode="lin" valueType="num">
                                      <p:cBhvr>
                                        <p:cTn id="142" dur="1000" fill="hold"/>
                                        <p:tgtEl>
                                          <p:spTgt spid="42"/>
                                        </p:tgtEl>
                                        <p:attrNameLst>
                                          <p:attrName>ppt_x</p:attrName>
                                        </p:attrNameLst>
                                      </p:cBhvr>
                                      <p:tavLst>
                                        <p:tav tm="0">
                                          <p:val>
                                            <p:strVal val="#ppt_x"/>
                                          </p:val>
                                        </p:tav>
                                        <p:tav tm="100000">
                                          <p:val>
                                            <p:strVal val="#ppt_x"/>
                                          </p:val>
                                        </p:tav>
                                      </p:tavLst>
                                    </p:anim>
                                    <p:anim calcmode="lin" valueType="num">
                                      <p:cBhvr>
                                        <p:cTn id="143" dur="1000" fill="hold"/>
                                        <p:tgtEl>
                                          <p:spTgt spid="42"/>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fade">
                                      <p:cBhvr>
                                        <p:cTn id="146" dur="1000"/>
                                        <p:tgtEl>
                                          <p:spTgt spid="28"/>
                                        </p:tgtEl>
                                      </p:cBhvr>
                                    </p:animEffect>
                                    <p:anim calcmode="lin" valueType="num">
                                      <p:cBhvr>
                                        <p:cTn id="147" dur="1000" fill="hold"/>
                                        <p:tgtEl>
                                          <p:spTgt spid="28"/>
                                        </p:tgtEl>
                                        <p:attrNameLst>
                                          <p:attrName>ppt_x</p:attrName>
                                        </p:attrNameLst>
                                      </p:cBhvr>
                                      <p:tavLst>
                                        <p:tav tm="0">
                                          <p:val>
                                            <p:strVal val="#ppt_x"/>
                                          </p:val>
                                        </p:tav>
                                        <p:tav tm="100000">
                                          <p:val>
                                            <p:strVal val="#ppt_x"/>
                                          </p:val>
                                        </p:tav>
                                      </p:tavLst>
                                    </p:anim>
                                    <p:anim calcmode="lin" valueType="num">
                                      <p:cBhvr>
                                        <p:cTn id="148" dur="1000" fill="hold"/>
                                        <p:tgtEl>
                                          <p:spTgt spid="28"/>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additive="base">
                                        <p:cTn id="158" dur="500" fill="hold"/>
                                        <p:tgtEl>
                                          <p:spTgt spid="36"/>
                                        </p:tgtEl>
                                        <p:attrNameLst>
                                          <p:attrName>ppt_x</p:attrName>
                                        </p:attrNameLst>
                                      </p:cBhvr>
                                      <p:tavLst>
                                        <p:tav tm="0">
                                          <p:val>
                                            <p:strVal val="#ppt_x"/>
                                          </p:val>
                                        </p:tav>
                                        <p:tav tm="100000">
                                          <p:val>
                                            <p:strVal val="#ppt_x"/>
                                          </p:val>
                                        </p:tav>
                                      </p:tavLst>
                                    </p:anim>
                                    <p:anim calcmode="lin" valueType="num">
                                      <p:cBhvr additive="base">
                                        <p:cTn id="15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nodeType="click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additive="base">
                                        <p:cTn id="164" dur="500" fill="hold"/>
                                        <p:tgtEl>
                                          <p:spTgt spid="23"/>
                                        </p:tgtEl>
                                        <p:attrNameLst>
                                          <p:attrName>ppt_x</p:attrName>
                                        </p:attrNameLst>
                                      </p:cBhvr>
                                      <p:tavLst>
                                        <p:tav tm="0">
                                          <p:val>
                                            <p:strVal val="#ppt_x"/>
                                          </p:val>
                                        </p:tav>
                                        <p:tav tm="100000">
                                          <p:val>
                                            <p:strVal val="#ppt_x"/>
                                          </p:val>
                                        </p:tav>
                                      </p:tavLst>
                                    </p:anim>
                                    <p:anim calcmode="lin" valueType="num">
                                      <p:cBhvr additive="base">
                                        <p:cTn id="165" dur="500" fill="hold"/>
                                        <p:tgtEl>
                                          <p:spTgt spid="23"/>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22"/>
                                        </p:tgtEl>
                                        <p:attrNameLst>
                                          <p:attrName>style.visibility</p:attrName>
                                        </p:attrNameLst>
                                      </p:cBhvr>
                                      <p:to>
                                        <p:strVal val="visible"/>
                                      </p:to>
                                    </p:set>
                                    <p:anim calcmode="lin" valueType="num">
                                      <p:cBhvr additive="base">
                                        <p:cTn id="168" dur="500" fill="hold"/>
                                        <p:tgtEl>
                                          <p:spTgt spid="22"/>
                                        </p:tgtEl>
                                        <p:attrNameLst>
                                          <p:attrName>ppt_x</p:attrName>
                                        </p:attrNameLst>
                                      </p:cBhvr>
                                      <p:tavLst>
                                        <p:tav tm="0">
                                          <p:val>
                                            <p:strVal val="#ppt_x"/>
                                          </p:val>
                                        </p:tav>
                                        <p:tav tm="100000">
                                          <p:val>
                                            <p:strVal val="#ppt_x"/>
                                          </p:val>
                                        </p:tav>
                                      </p:tavLst>
                                    </p:anim>
                                    <p:anim calcmode="lin" valueType="num">
                                      <p:cBhvr additive="base">
                                        <p:cTn id="16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nodeType="clickEffect">
                                  <p:stCondLst>
                                    <p:cond delay="0"/>
                                  </p:stCondLst>
                                  <p:childTnLst>
                                    <p:set>
                                      <p:cBhvr>
                                        <p:cTn id="173" dur="1" fill="hold">
                                          <p:stCondLst>
                                            <p:cond delay="0"/>
                                          </p:stCondLst>
                                        </p:cTn>
                                        <p:tgtEl>
                                          <p:spTgt spid="17"/>
                                        </p:tgtEl>
                                        <p:attrNameLst>
                                          <p:attrName>style.visibility</p:attrName>
                                        </p:attrNameLst>
                                      </p:cBhvr>
                                      <p:to>
                                        <p:strVal val="visible"/>
                                      </p:to>
                                    </p:set>
                                    <p:anim calcmode="lin" valueType="num">
                                      <p:cBhvr additive="base">
                                        <p:cTn id="174" dur="500" fill="hold"/>
                                        <p:tgtEl>
                                          <p:spTgt spid="17"/>
                                        </p:tgtEl>
                                        <p:attrNameLst>
                                          <p:attrName>ppt_x</p:attrName>
                                        </p:attrNameLst>
                                      </p:cBhvr>
                                      <p:tavLst>
                                        <p:tav tm="0">
                                          <p:val>
                                            <p:strVal val="#ppt_x"/>
                                          </p:val>
                                        </p:tav>
                                        <p:tav tm="100000">
                                          <p:val>
                                            <p:strVal val="#ppt_x"/>
                                          </p:val>
                                        </p:tav>
                                      </p:tavLst>
                                    </p:anim>
                                    <p:anim calcmode="lin" valueType="num">
                                      <p:cBhvr additive="base">
                                        <p:cTn id="17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grpId="0" nodeType="clickEffect">
                                  <p:stCondLst>
                                    <p:cond delay="0"/>
                                  </p:stCondLst>
                                  <p:childTnLst>
                                    <p:set>
                                      <p:cBhvr>
                                        <p:cTn id="179" dur="1" fill="hold">
                                          <p:stCondLst>
                                            <p:cond delay="0"/>
                                          </p:stCondLst>
                                        </p:cTn>
                                        <p:tgtEl>
                                          <p:spTgt spid="33"/>
                                        </p:tgtEl>
                                        <p:attrNameLst>
                                          <p:attrName>style.visibility</p:attrName>
                                        </p:attrNameLst>
                                      </p:cBhvr>
                                      <p:to>
                                        <p:strVal val="visible"/>
                                      </p:to>
                                    </p:set>
                                    <p:animEffect transition="in" filter="fade">
                                      <p:cBhvr>
                                        <p:cTn id="180" dur="1000"/>
                                        <p:tgtEl>
                                          <p:spTgt spid="33"/>
                                        </p:tgtEl>
                                      </p:cBhvr>
                                    </p:animEffect>
                                    <p:anim calcmode="lin" valueType="num">
                                      <p:cBhvr>
                                        <p:cTn id="181" dur="1000" fill="hold"/>
                                        <p:tgtEl>
                                          <p:spTgt spid="33"/>
                                        </p:tgtEl>
                                        <p:attrNameLst>
                                          <p:attrName>ppt_x</p:attrName>
                                        </p:attrNameLst>
                                      </p:cBhvr>
                                      <p:tavLst>
                                        <p:tav tm="0">
                                          <p:val>
                                            <p:strVal val="#ppt_x"/>
                                          </p:val>
                                        </p:tav>
                                        <p:tav tm="100000">
                                          <p:val>
                                            <p:strVal val="#ppt_x"/>
                                          </p:val>
                                        </p:tav>
                                      </p:tavLst>
                                    </p:anim>
                                    <p:anim calcmode="lin" valueType="num">
                                      <p:cBhvr>
                                        <p:cTn id="1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24"/>
                                        </p:tgtEl>
                                        <p:attrNameLst>
                                          <p:attrName>style.visibility</p:attrName>
                                        </p:attrNameLst>
                                      </p:cBhvr>
                                      <p:to>
                                        <p:strVal val="visible"/>
                                      </p:to>
                                    </p:set>
                                    <p:anim calcmode="lin" valueType="num">
                                      <p:cBhvr additive="base">
                                        <p:cTn id="187" dur="500" fill="hold"/>
                                        <p:tgtEl>
                                          <p:spTgt spid="24"/>
                                        </p:tgtEl>
                                        <p:attrNameLst>
                                          <p:attrName>ppt_x</p:attrName>
                                        </p:attrNameLst>
                                      </p:cBhvr>
                                      <p:tavLst>
                                        <p:tav tm="0">
                                          <p:val>
                                            <p:strVal val="#ppt_x"/>
                                          </p:val>
                                        </p:tav>
                                        <p:tav tm="100000">
                                          <p:val>
                                            <p:strVal val="#ppt_x"/>
                                          </p:val>
                                        </p:tav>
                                      </p:tavLst>
                                    </p:anim>
                                    <p:anim calcmode="lin" valueType="num">
                                      <p:cBhvr additive="base">
                                        <p:cTn id="18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 calcmode="lin" valueType="num">
                                      <p:cBhvr additive="base">
                                        <p:cTn id="193" dur="500" fill="hold"/>
                                        <p:tgtEl>
                                          <p:spTgt spid="32"/>
                                        </p:tgtEl>
                                        <p:attrNameLst>
                                          <p:attrName>ppt_x</p:attrName>
                                        </p:attrNameLst>
                                      </p:cBhvr>
                                      <p:tavLst>
                                        <p:tav tm="0">
                                          <p:val>
                                            <p:strVal val="#ppt_x"/>
                                          </p:val>
                                        </p:tav>
                                        <p:tav tm="100000">
                                          <p:val>
                                            <p:strVal val="#ppt_x"/>
                                          </p:val>
                                        </p:tav>
                                      </p:tavLst>
                                    </p:anim>
                                    <p:anim calcmode="lin" valueType="num">
                                      <p:cBhvr additive="base">
                                        <p:cTn id="19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25"/>
                                        </p:tgtEl>
                                        <p:attrNameLst>
                                          <p:attrName>style.visibility</p:attrName>
                                        </p:attrNameLst>
                                      </p:cBhvr>
                                      <p:to>
                                        <p:strVal val="visible"/>
                                      </p:to>
                                    </p:set>
                                    <p:anim calcmode="lin" valueType="num">
                                      <p:cBhvr additive="base">
                                        <p:cTn id="199" dur="500" fill="hold"/>
                                        <p:tgtEl>
                                          <p:spTgt spid="25"/>
                                        </p:tgtEl>
                                        <p:attrNameLst>
                                          <p:attrName>ppt_x</p:attrName>
                                        </p:attrNameLst>
                                      </p:cBhvr>
                                      <p:tavLst>
                                        <p:tav tm="0">
                                          <p:val>
                                            <p:strVal val="#ppt_x"/>
                                          </p:val>
                                        </p:tav>
                                        <p:tav tm="100000">
                                          <p:val>
                                            <p:strVal val="#ppt_x"/>
                                          </p:val>
                                        </p:tav>
                                      </p:tavLst>
                                    </p:anim>
                                    <p:anim calcmode="lin" valueType="num">
                                      <p:cBhvr additive="base">
                                        <p:cTn id="2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34"/>
                                        </p:tgtEl>
                                        <p:attrNameLst>
                                          <p:attrName>style.visibility</p:attrName>
                                        </p:attrNameLst>
                                      </p:cBhvr>
                                      <p:to>
                                        <p:strVal val="visible"/>
                                      </p:to>
                                    </p:set>
                                    <p:anim calcmode="lin" valueType="num">
                                      <p:cBhvr additive="base">
                                        <p:cTn id="205" dur="500" fill="hold"/>
                                        <p:tgtEl>
                                          <p:spTgt spid="34"/>
                                        </p:tgtEl>
                                        <p:attrNameLst>
                                          <p:attrName>ppt_x</p:attrName>
                                        </p:attrNameLst>
                                      </p:cBhvr>
                                      <p:tavLst>
                                        <p:tav tm="0">
                                          <p:val>
                                            <p:strVal val="#ppt_x"/>
                                          </p:val>
                                        </p:tav>
                                        <p:tav tm="100000">
                                          <p:val>
                                            <p:strVal val="#ppt_x"/>
                                          </p:val>
                                        </p:tav>
                                      </p:tavLst>
                                    </p:anim>
                                    <p:anim calcmode="lin" valueType="num">
                                      <p:cBhvr additive="base">
                                        <p:cTn id="206" dur="500" fill="hold"/>
                                        <p:tgtEl>
                                          <p:spTgt spid="3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1"/>
                                        </p:tgtEl>
                                        <p:attrNameLst>
                                          <p:attrName>style.visibility</p:attrName>
                                        </p:attrNameLst>
                                      </p:cBhvr>
                                      <p:to>
                                        <p:strVal val="visible"/>
                                      </p:to>
                                    </p:set>
                                    <p:anim calcmode="lin" valueType="num">
                                      <p:cBhvr additive="base">
                                        <p:cTn id="209" dur="500" fill="hold"/>
                                        <p:tgtEl>
                                          <p:spTgt spid="31"/>
                                        </p:tgtEl>
                                        <p:attrNameLst>
                                          <p:attrName>ppt_x</p:attrName>
                                        </p:attrNameLst>
                                      </p:cBhvr>
                                      <p:tavLst>
                                        <p:tav tm="0">
                                          <p:val>
                                            <p:strVal val="#ppt_x"/>
                                          </p:val>
                                        </p:tav>
                                        <p:tav tm="100000">
                                          <p:val>
                                            <p:strVal val="#ppt_x"/>
                                          </p:val>
                                        </p:tav>
                                      </p:tavLst>
                                    </p:anim>
                                    <p:anim calcmode="lin" valueType="num">
                                      <p:cBhvr additive="base">
                                        <p:cTn id="21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3"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6384" y="1171189"/>
            <a:ext cx="11885616" cy="4154984"/>
          </a:xfrm>
          <a:prstGeom prst="rect">
            <a:avLst/>
          </a:prstGeom>
        </p:spPr>
        <p:txBody>
          <a:bodyPr wrap="square">
            <a:spAutoFit/>
          </a:bodyPr>
          <a:lstStyle/>
          <a:p>
            <a:pPr marL="276860" marR="207010" indent="359410" algn="just">
              <a:spcBef>
                <a:spcPts val="55"/>
              </a:spcBef>
              <a:spcAft>
                <a:spcPts val="0"/>
              </a:spcAft>
            </a:pPr>
            <a:r>
              <a:rPr lang="tr-TR" sz="2400" dirty="0">
                <a:latin typeface="Times New Roman" panose="02020603050405020304" pitchFamily="18" charset="0"/>
                <a:ea typeface="Times New Roman" panose="02020603050405020304" pitchFamily="18" charset="0"/>
              </a:rPr>
              <a:t>Epyurda to’g’ri chiziqning gorizontal izini </a:t>
            </a:r>
            <a:r>
              <a:rPr lang="tr-TR" sz="2400" b="1" dirty="0">
                <a:latin typeface="Times New Roman" panose="02020603050405020304" pitchFamily="18" charset="0"/>
                <a:ea typeface="Times New Roman" panose="02020603050405020304" pitchFamily="18" charset="0"/>
              </a:rPr>
              <a:t>M</a:t>
            </a:r>
            <a:r>
              <a:rPr lang="tr-TR" sz="1600" b="1" dirty="0">
                <a:latin typeface="Times New Roman" panose="02020603050405020304" pitchFamily="18" charset="0"/>
                <a:ea typeface="Times New Roman" panose="02020603050405020304" pitchFamily="18" charset="0"/>
              </a:rPr>
              <a:t>H</a:t>
            </a:r>
            <a:r>
              <a:rPr lang="tr-TR" sz="2400" b="1" dirty="0">
                <a:latin typeface="Times New Roman" panose="02020603050405020304" pitchFamily="18" charset="0"/>
                <a:ea typeface="Times New Roman" panose="02020603050405020304" pitchFamily="18" charset="0"/>
              </a:rPr>
              <a:t> (m</a:t>
            </a:r>
            <a:r>
              <a:rPr lang="tr-TR" sz="1400" b="1" dirty="0">
                <a:latin typeface="Times New Roman" panose="02020603050405020304" pitchFamily="18" charset="0"/>
                <a:ea typeface="Times New Roman" panose="02020603050405020304" pitchFamily="18" charset="0"/>
              </a:rPr>
              <a:t>H</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 m</a:t>
            </a:r>
            <a:r>
              <a:rPr lang="tr-TR" sz="1400" b="1" dirty="0">
                <a:latin typeface="Times New Roman" panose="02020603050405020304" pitchFamily="18" charset="0"/>
                <a:ea typeface="Times New Roman" panose="02020603050405020304" pitchFamily="18" charset="0"/>
              </a:rPr>
              <a:t>H</a:t>
            </a:r>
            <a:r>
              <a:rPr lang="tr-TR" sz="2400" b="1"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topish uchun frontal proyeksiyasi</a:t>
            </a:r>
            <a:r>
              <a:rPr lang="tr-TR" sz="2400" spc="-285" dirty="0">
                <a:latin typeface="Times New Roman" panose="02020603050405020304" pitchFamily="18" charset="0"/>
                <a:ea typeface="Times New Roman" panose="02020603050405020304" pitchFamily="18" charset="0"/>
              </a:rPr>
              <a:t> </a:t>
            </a:r>
            <a:r>
              <a:rPr lang="tr-TR" sz="2400" b="1" spc="-5" dirty="0">
                <a:latin typeface="Times New Roman" panose="02020603050405020304" pitchFamily="18" charset="0"/>
                <a:ea typeface="Times New Roman" panose="02020603050405020304" pitchFamily="18" charset="0"/>
              </a:rPr>
              <a:t>(a</a:t>
            </a:r>
            <a:r>
              <a:rPr lang="tr-TR" sz="2400" spc="-5" dirty="0">
                <a:latin typeface="Symbol" panose="05050102010706020507" pitchFamily="18" charset="2"/>
                <a:ea typeface="Times New Roman" panose="02020603050405020304" pitchFamily="18" charset="0"/>
              </a:rPr>
              <a:t>¢</a:t>
            </a:r>
            <a:r>
              <a:rPr lang="tr-TR" sz="2400" b="1" spc="-5" dirty="0">
                <a:latin typeface="Times New Roman" panose="02020603050405020304" pitchFamily="18" charset="0"/>
                <a:ea typeface="Times New Roman" panose="02020603050405020304" pitchFamily="18" charset="0"/>
              </a:rPr>
              <a:t>b</a:t>
            </a:r>
            <a:r>
              <a:rPr lang="tr-TR" sz="2400" spc="-5" dirty="0">
                <a:latin typeface="Symbol" panose="05050102010706020507" pitchFamily="18" charset="2"/>
                <a:ea typeface="Times New Roman" panose="02020603050405020304" pitchFamily="18" charset="0"/>
              </a:rPr>
              <a:t>¢</a:t>
            </a:r>
            <a:r>
              <a:rPr lang="tr-TR" sz="2400" b="1" spc="-5" dirty="0">
                <a:latin typeface="Times New Roman" panose="02020603050405020304" pitchFamily="18" charset="0"/>
                <a:ea typeface="Times New Roman" panose="02020603050405020304" pitchFamily="18" charset="0"/>
              </a:rPr>
              <a:t>)</a:t>
            </a:r>
            <a:r>
              <a:rPr lang="tr-TR" sz="2400" b="1" spc="-5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ni</a:t>
            </a:r>
            <a:r>
              <a:rPr lang="tr-TR" sz="2400" spc="-110" dirty="0">
                <a:latin typeface="Times New Roman" panose="02020603050405020304" pitchFamily="18" charset="0"/>
                <a:ea typeface="Times New Roman" panose="02020603050405020304" pitchFamily="18" charset="0"/>
              </a:rPr>
              <a:t> </a:t>
            </a:r>
            <a:r>
              <a:rPr lang="tr-TR" sz="2400" b="1" spc="-5" dirty="0">
                <a:latin typeface="Times New Roman" panose="02020603050405020304" pitchFamily="18" charset="0"/>
                <a:ea typeface="Times New Roman" panose="02020603050405020304" pitchFamily="18" charset="0"/>
              </a:rPr>
              <a:t>[ox)</a:t>
            </a:r>
            <a:r>
              <a:rPr lang="tr-TR" sz="2400" b="1" spc="-4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proyeksiyalar</a:t>
            </a:r>
            <a:r>
              <a:rPr lang="tr-TR" sz="2400" spc="-5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o’qi</a:t>
            </a:r>
            <a:r>
              <a:rPr lang="tr-TR" sz="2400" spc="-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8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kesishguncha</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davom</a:t>
            </a:r>
            <a:r>
              <a:rPr lang="tr-TR" sz="2400" spc="-1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ettirib,</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kesishgan</a:t>
            </a:r>
            <a:r>
              <a:rPr lang="tr-TR" sz="2400" spc="-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nuktasidan</a:t>
            </a:r>
            <a:r>
              <a:rPr lang="tr-TR" sz="2400" spc="-3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(m</a:t>
            </a:r>
            <a:r>
              <a:rPr lang="tr-TR" sz="1400" b="1" dirty="0">
                <a:latin typeface="Times New Roman" panose="02020603050405020304" pitchFamily="18" charset="0"/>
                <a:ea typeface="Times New Roman" panose="02020603050405020304" pitchFamily="18" charset="0"/>
              </a:rPr>
              <a:t>H</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a:t>
            </a:r>
            <a:r>
              <a:rPr lang="tr-TR" sz="2400" b="1" spc="-8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[ox)</a:t>
            </a:r>
            <a:r>
              <a:rPr lang="tr-TR" sz="2400" b="1" spc="-29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proyeksiyalar</a:t>
            </a:r>
            <a:r>
              <a:rPr lang="tr-TR" sz="2400" spc="-3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o’qiga</a:t>
            </a:r>
            <a:r>
              <a:rPr lang="tr-TR" sz="2400" spc="-4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perpendikulyar</a:t>
            </a:r>
            <a:r>
              <a:rPr lang="tr-TR" sz="2400" spc="-3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o’tkazib</a:t>
            </a:r>
            <a:r>
              <a:rPr lang="tr-TR" sz="2400" spc="-6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to’g’ri</a:t>
            </a:r>
            <a:r>
              <a:rPr lang="tr-TR" sz="2400" spc="-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gorizontal</a:t>
            </a:r>
            <a:r>
              <a:rPr lang="tr-TR" sz="2400" spc="-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proyeksiyasi</a:t>
            </a:r>
            <a:r>
              <a:rPr lang="tr-TR" sz="2400"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a:t>
            </a:r>
            <a:r>
              <a:rPr lang="tr-TR" sz="2400" b="1" spc="-4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b)</a:t>
            </a:r>
            <a:r>
              <a:rPr lang="tr-TR" sz="2400" b="1"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2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kesishgan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nuqtasi</a:t>
            </a:r>
            <a:r>
              <a:rPr lang="tr-TR" sz="2400" spc="-2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(m</a:t>
            </a:r>
            <a:r>
              <a:rPr lang="tr-TR" sz="1400" b="1" dirty="0">
                <a:latin typeface="Times New Roman" panose="02020603050405020304" pitchFamily="18" charset="0"/>
                <a:ea typeface="Times New Roman" panose="02020603050405020304" pitchFamily="18" charset="0"/>
              </a:rPr>
              <a:t>H</a:t>
            </a:r>
            <a:r>
              <a:rPr lang="tr-TR" sz="2400" b="1" dirty="0">
                <a:latin typeface="Times New Roman" panose="02020603050405020304" pitchFamily="18" charset="0"/>
                <a:ea typeface="Times New Roman" panose="02020603050405020304" pitchFamily="18" charset="0"/>
              </a:rPr>
              <a:t>)</a:t>
            </a:r>
            <a:r>
              <a:rPr lang="tr-TR" sz="2400" b="1" spc="2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topiladi.</a:t>
            </a:r>
            <a:endParaRPr lang="ru-RU" sz="2400" dirty="0">
              <a:latin typeface="Times New Roman" panose="02020603050405020304" pitchFamily="18" charset="0"/>
              <a:ea typeface="Times New Roman" panose="02020603050405020304" pitchFamily="18" charset="0"/>
            </a:endParaRPr>
          </a:p>
          <a:p>
            <a:pPr marL="276860" marR="203835" indent="359410" algn="just">
              <a:spcAft>
                <a:spcPts val="0"/>
              </a:spcAft>
            </a:pPr>
            <a:r>
              <a:rPr lang="tr-TR" sz="2400" dirty="0">
                <a:latin typeface="Times New Roman" panose="02020603050405020304" pitchFamily="18" charset="0"/>
                <a:ea typeface="Times New Roman" panose="02020603050405020304" pitchFamily="18" charset="0"/>
              </a:rPr>
              <a:t>Epyurda</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6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izini</a:t>
            </a:r>
            <a:r>
              <a:rPr lang="tr-TR" sz="2400" spc="-3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N</a:t>
            </a:r>
            <a:r>
              <a:rPr lang="tr-TR" sz="1600" b="1" dirty="0">
                <a:latin typeface="Times New Roman" panose="02020603050405020304" pitchFamily="18" charset="0"/>
                <a:ea typeface="Times New Roman" panose="02020603050405020304" pitchFamily="18" charset="0"/>
              </a:rPr>
              <a:t>V</a:t>
            </a:r>
            <a:r>
              <a:rPr lang="tr-TR" sz="2400" b="1" spc="6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dirty="0" smtClean="0">
                <a:latin typeface="Symbol" panose="05050102010706020507" pitchFamily="18" charset="2"/>
                <a:ea typeface="Times New Roman" panose="02020603050405020304" pitchFamily="18" charset="0"/>
              </a:rPr>
              <a:t>¢</a:t>
            </a:r>
            <a:r>
              <a:rPr lang="tr-TR" sz="2400" b="1" dirty="0" smtClean="0">
                <a:latin typeface="Times New Roman" panose="02020603050405020304" pitchFamily="18" charset="0"/>
                <a:ea typeface="Times New Roman" panose="02020603050405020304" pitchFamily="18" charset="0"/>
              </a:rPr>
              <a:t>,</a:t>
            </a:r>
            <a:r>
              <a:rPr lang="tr-TR" sz="2400" b="1" spc="-10" dirty="0" smtClean="0">
                <a:latin typeface="Times New Roman" panose="02020603050405020304" pitchFamily="18" charset="0"/>
                <a:ea typeface="Times New Roman" panose="02020603050405020304" pitchFamily="18" charset="0"/>
              </a:rPr>
              <a:t> </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b="1" dirty="0" smtClean="0">
                <a:latin typeface="Times New Roman" panose="02020603050405020304" pitchFamily="18" charset="0"/>
                <a:ea typeface="Times New Roman" panose="02020603050405020304" pitchFamily="18" charset="0"/>
              </a:rPr>
              <a:t>)</a:t>
            </a:r>
            <a:r>
              <a:rPr lang="tr-TR" sz="2400" b="1" spc="-35" dirty="0" smtClean="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topish</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uchun</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gorizontal</a:t>
            </a:r>
            <a:r>
              <a:rPr lang="tr-TR" sz="2400" spc="-6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proyeksiyasi</a:t>
            </a:r>
            <a:r>
              <a:rPr lang="tr-TR" sz="2400" spc="-4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a:t>
            </a:r>
            <a:r>
              <a:rPr lang="tr-TR" sz="2400" b="1" spc="-28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b) </a:t>
            </a:r>
            <a:r>
              <a:rPr lang="tr-TR" sz="2400" dirty="0">
                <a:latin typeface="Times New Roman" panose="02020603050405020304" pitchFamily="18" charset="0"/>
                <a:ea typeface="Times New Roman" panose="02020603050405020304" pitchFamily="18" charset="0"/>
              </a:rPr>
              <a:t>ni </a:t>
            </a:r>
            <a:r>
              <a:rPr lang="tr-TR" sz="2400" b="1" dirty="0">
                <a:latin typeface="Times New Roman" panose="02020603050405020304" pitchFamily="18" charset="0"/>
                <a:ea typeface="Times New Roman" panose="02020603050405020304" pitchFamily="18" charset="0"/>
              </a:rPr>
              <a:t>[ox) </a:t>
            </a:r>
            <a:r>
              <a:rPr lang="tr-TR" sz="2400" dirty="0">
                <a:latin typeface="Times New Roman" panose="02020603050405020304" pitchFamily="18" charset="0"/>
                <a:ea typeface="Times New Roman" panose="02020603050405020304" pitchFamily="18" charset="0"/>
              </a:rPr>
              <a:t>proyeksiya o’qi bilan kesishguncha davom ettirib, kesishgan nuktasi </a:t>
            </a:r>
            <a:r>
              <a:rPr lang="tr-TR" sz="2400" b="1" dirty="0">
                <a:latin typeface="Times New Roman" panose="02020603050405020304" pitchFamily="18" charset="0"/>
                <a:ea typeface="Times New Roman" panose="02020603050405020304" pitchFamily="18" charset="0"/>
              </a:rPr>
              <a:t>(</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b="1" dirty="0" smtClean="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dan </a:t>
            </a:r>
            <a:r>
              <a:rPr lang="tr-TR" sz="2400" b="1" dirty="0">
                <a:latin typeface="Times New Roman" panose="02020603050405020304" pitchFamily="18" charset="0"/>
                <a:ea typeface="Times New Roman" panose="02020603050405020304" pitchFamily="18" charset="0"/>
              </a:rPr>
              <a:t>[ox)</a:t>
            </a:r>
            <a:r>
              <a:rPr lang="tr-TR" sz="2400" b="1"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proyeksiyalar o’qiga perpendikulyar o’tkazib to’g’ri chiziqning frontal proyeksiyasi </a:t>
            </a:r>
            <a:r>
              <a:rPr lang="tr-TR" sz="2400" b="1" dirty="0">
                <a:latin typeface="Times New Roman" panose="02020603050405020304" pitchFamily="18" charset="0"/>
                <a:ea typeface="Times New Roman" panose="02020603050405020304" pitchFamily="18" charset="0"/>
              </a:rPr>
              <a:t>(a</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b</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kesishgan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nuqtasi</a:t>
            </a:r>
            <a:r>
              <a:rPr lang="tr-TR" sz="2400" spc="-2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(nV</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a:t>
            </a:r>
            <a:r>
              <a:rPr lang="tr-TR" sz="2400" b="1" spc="-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topiladi.</a:t>
            </a:r>
            <a:endParaRPr lang="ru-RU" sz="2400" dirty="0">
              <a:latin typeface="Times New Roman" panose="02020603050405020304" pitchFamily="18" charset="0"/>
              <a:ea typeface="Times New Roman" panose="02020603050405020304" pitchFamily="18" charset="0"/>
            </a:endParaRPr>
          </a:p>
          <a:p>
            <a:pPr marL="636905" algn="just">
              <a:spcAft>
                <a:spcPts val="0"/>
              </a:spcAft>
            </a:pPr>
            <a:r>
              <a:rPr lang="tr-TR" sz="2400" spc="-5" dirty="0">
                <a:latin typeface="Times New Roman" panose="02020603050405020304" pitchFamily="18" charset="0"/>
                <a:ea typeface="Times New Roman" panose="02020603050405020304" pitchFamily="18" charset="0"/>
              </a:rPr>
              <a:t>Xulosa</a:t>
            </a:r>
            <a:r>
              <a:rPr lang="tr-TR" sz="2400" spc="-6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qilib</a:t>
            </a:r>
            <a:r>
              <a:rPr lang="tr-TR" sz="2400" spc="-8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aytganda,</a:t>
            </a:r>
            <a:r>
              <a:rPr lang="tr-TR" sz="2400" spc="-35" dirty="0">
                <a:latin typeface="Times New Roman" panose="02020603050405020304" pitchFamily="18" charset="0"/>
                <a:ea typeface="Times New Roman" panose="02020603050405020304" pitchFamily="18" charset="0"/>
              </a:rPr>
              <a:t> </a:t>
            </a:r>
            <a:r>
              <a:rPr lang="tr-TR" sz="2400" b="1" spc="-5" dirty="0">
                <a:latin typeface="Times New Roman" panose="02020603050405020304" pitchFamily="18" charset="0"/>
                <a:ea typeface="Times New Roman" panose="02020603050405020304" pitchFamily="18" charset="0"/>
              </a:rPr>
              <a:t>(AB)</a:t>
            </a:r>
            <a:r>
              <a:rPr lang="tr-TR" sz="2400" b="1" spc="-7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to’g’ri</a:t>
            </a:r>
            <a:r>
              <a:rPr lang="tr-TR" sz="2400" spc="-11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chiziq</a:t>
            </a:r>
            <a:r>
              <a:rPr lang="tr-TR" sz="2400" spc="-6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o’zining</a:t>
            </a:r>
            <a:r>
              <a:rPr lang="tr-TR" sz="2400" spc="-3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frontal</a:t>
            </a:r>
            <a:r>
              <a:rPr lang="tr-TR" sz="2400" spc="-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izidan</a:t>
            </a:r>
            <a:r>
              <a:rPr lang="tr-TR" sz="2400" spc="-65" dirty="0">
                <a:latin typeface="Times New Roman" panose="02020603050405020304" pitchFamily="18" charset="0"/>
                <a:ea typeface="Times New Roman" panose="02020603050405020304" pitchFamily="18" charset="0"/>
              </a:rPr>
              <a:t> </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b="1" spc="20" dirty="0" smtClean="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dirty="0" smtClean="0">
                <a:latin typeface="Symbol" panose="05050102010706020507" pitchFamily="18" charset="2"/>
                <a:ea typeface="Times New Roman" panose="02020603050405020304" pitchFamily="18" charset="0"/>
              </a:rPr>
              <a:t>¢</a:t>
            </a:r>
            <a:r>
              <a:rPr lang="tr-TR" sz="2400" b="1" dirty="0" smtClean="0">
                <a:latin typeface="Times New Roman" panose="02020603050405020304" pitchFamily="18" charset="0"/>
                <a:ea typeface="Times New Roman" panose="02020603050405020304" pitchFamily="18" charset="0"/>
              </a:rPr>
              <a:t>,</a:t>
            </a:r>
            <a:r>
              <a:rPr lang="tr-TR" sz="2400" b="1" spc="-50" dirty="0" smtClean="0">
                <a:latin typeface="Times New Roman" panose="02020603050405020304" pitchFamily="18" charset="0"/>
                <a:ea typeface="Times New Roman" panose="02020603050405020304" pitchFamily="18" charset="0"/>
              </a:rPr>
              <a:t> </a:t>
            </a:r>
            <a:r>
              <a:rPr lang="tr-TR" sz="2400" b="1" dirty="0" smtClean="0">
                <a:latin typeface="Times New Roman" panose="02020603050405020304" pitchFamily="18" charset="0"/>
                <a:ea typeface="Times New Roman" panose="02020603050405020304" pitchFamily="18" charset="0"/>
              </a:rPr>
              <a:t>n</a:t>
            </a:r>
            <a:r>
              <a:rPr lang="en-US" sz="2400" b="1" dirty="0" smtClean="0">
                <a:latin typeface="Times New Roman" panose="02020603050405020304" pitchFamily="18" charset="0"/>
                <a:ea typeface="Times New Roman" panose="02020603050405020304" pitchFamily="18" charset="0"/>
              </a:rPr>
              <a:t>v</a:t>
            </a:r>
            <a:r>
              <a:rPr lang="tr-TR" sz="2400" b="1" dirty="0" smtClean="0">
                <a:latin typeface="Times New Roman" panose="02020603050405020304" pitchFamily="18" charset="0"/>
                <a:ea typeface="Times New Roman" panose="02020603050405020304" pitchFamily="18" charset="0"/>
              </a:rPr>
              <a:t>)</a:t>
            </a:r>
            <a:r>
              <a:rPr lang="tr-TR" sz="2400" b="1" spc="-55" dirty="0" smtClean="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keyin</a:t>
            </a:r>
            <a:r>
              <a:rPr lang="tr-TR" sz="2400" spc="-6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fazoning</a:t>
            </a:r>
            <a:endParaRPr lang="ru-RU" sz="2400" dirty="0">
              <a:latin typeface="Times New Roman" panose="02020603050405020304" pitchFamily="18" charset="0"/>
              <a:ea typeface="Times New Roman" panose="02020603050405020304" pitchFamily="18" charset="0"/>
            </a:endParaRPr>
          </a:p>
          <a:p>
            <a:pPr marL="276860" algn="just">
              <a:spcAft>
                <a:spcPts val="0"/>
              </a:spcAft>
            </a:pPr>
            <a:r>
              <a:rPr lang="tr-TR" sz="2400" b="1" dirty="0">
                <a:latin typeface="Times New Roman" panose="02020603050405020304" pitchFamily="18" charset="0"/>
                <a:ea typeface="Times New Roman" panose="02020603050405020304" pitchFamily="18" charset="0"/>
              </a:rPr>
              <a:t>II</a:t>
            </a:r>
            <a:r>
              <a:rPr lang="tr-TR" sz="2400" b="1" spc="-2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choragiga, gorizontal</a:t>
            </a:r>
            <a:r>
              <a:rPr lang="tr-TR" sz="2400" spc="-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izidan</a:t>
            </a:r>
            <a:r>
              <a:rPr lang="tr-TR" sz="2400"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M</a:t>
            </a:r>
            <a:r>
              <a:rPr lang="tr-TR" sz="1600" b="1" dirty="0">
                <a:latin typeface="Times New Roman" panose="02020603050405020304" pitchFamily="18" charset="0"/>
                <a:ea typeface="Times New Roman" panose="02020603050405020304" pitchFamily="18" charset="0"/>
              </a:rPr>
              <a:t>H</a:t>
            </a:r>
            <a:r>
              <a:rPr lang="tr-TR" sz="2400" b="1" spc="10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(m</a:t>
            </a:r>
            <a:r>
              <a:rPr lang="tr-TR" sz="1400" b="1" dirty="0">
                <a:latin typeface="Times New Roman" panose="02020603050405020304" pitchFamily="18" charset="0"/>
                <a:ea typeface="Times New Roman" panose="02020603050405020304" pitchFamily="18" charset="0"/>
              </a:rPr>
              <a:t>H</a:t>
            </a:r>
            <a:r>
              <a:rPr lang="tr-TR" sz="2400" dirty="0">
                <a:latin typeface="Symbol" panose="05050102010706020507" pitchFamily="18" charset="2"/>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a:t>
            </a:r>
            <a:r>
              <a:rPr lang="tr-TR" sz="2400" b="1" spc="-2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m</a:t>
            </a:r>
            <a:r>
              <a:rPr lang="tr-TR" sz="1400" b="1" dirty="0">
                <a:latin typeface="Times New Roman" panose="02020603050405020304" pitchFamily="18" charset="0"/>
                <a:ea typeface="Times New Roman" panose="02020603050405020304" pitchFamily="18" charset="0"/>
              </a:rPr>
              <a:t>H</a:t>
            </a:r>
            <a:r>
              <a:rPr lang="tr-TR" sz="2400" b="1"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keyin</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fazoning</a:t>
            </a:r>
            <a:r>
              <a:rPr lang="tr-TR" sz="2400" spc="-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IV</a:t>
            </a:r>
            <a:r>
              <a:rPr lang="tr-TR" sz="2400" b="1"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choragiga</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o’tadi.</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4043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900" y="108556"/>
            <a:ext cx="11842883" cy="1541961"/>
          </a:xfrm>
          <a:prstGeom prst="rect">
            <a:avLst/>
          </a:prstGeom>
        </p:spPr>
        <p:txBody>
          <a:bodyPr wrap="square">
            <a:spAutoFit/>
          </a:bodyPr>
          <a:lstStyle/>
          <a:p>
            <a:pPr marL="1923415">
              <a:lnSpc>
                <a:spcPts val="1360"/>
              </a:lnSpc>
              <a:spcAft>
                <a:spcPts val="0"/>
              </a:spcAft>
            </a:pPr>
            <a:r>
              <a:rPr lang="tr-TR" sz="2000" b="1" kern="0" dirty="0">
                <a:latin typeface="Times New Roman" panose="02020603050405020304" pitchFamily="18" charset="0"/>
                <a:ea typeface="Times New Roman" panose="02020603050405020304" pitchFamily="18" charset="0"/>
              </a:rPr>
              <a:t>Ikki</a:t>
            </a:r>
            <a:r>
              <a:rPr lang="tr-TR" sz="2000" b="1"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to’g’ri</a:t>
            </a:r>
            <a:r>
              <a:rPr lang="tr-TR" sz="2000" b="1" kern="0" spc="-2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chiziqning</a:t>
            </a:r>
            <a:r>
              <a:rPr lang="tr-TR" sz="2000" b="1" kern="0" spc="-2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o’zaro</a:t>
            </a:r>
            <a:r>
              <a:rPr lang="tr-TR" sz="2000" b="1" kern="0" spc="-25" dirty="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joylashuvi.</a:t>
            </a:r>
            <a:endParaRPr lang="en-US" sz="2000" b="1" kern="0" dirty="0">
              <a:latin typeface="Times New Roman" panose="02020603050405020304" pitchFamily="18" charset="0"/>
              <a:ea typeface="Times New Roman" panose="02020603050405020304" pitchFamily="18" charset="0"/>
            </a:endParaRPr>
          </a:p>
          <a:p>
            <a:pPr marL="88900">
              <a:spcAft>
                <a:spcPts val="0"/>
              </a:spcAft>
            </a:pPr>
            <a:r>
              <a:rPr lang="tr-TR" sz="2000" dirty="0" smtClean="0">
                <a:latin typeface="Times New Roman" panose="02020603050405020304" pitchFamily="18" charset="0"/>
                <a:ea typeface="Times New Roman" panose="02020603050405020304" pitchFamily="18" charset="0"/>
              </a:rPr>
              <a:t>Fazoda</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ikki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 biriga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nisbatan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quyidagi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vaziyatlarda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bo’lishi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mumkin:</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1)</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2)</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kesishuvchi;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3)</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uchrashmas (ayqash</a:t>
            </a:r>
            <a:r>
              <a:rPr lang="tr-TR" sz="2000" dirty="0" smtClean="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marL="88900">
              <a:spcAft>
                <a:spcPts val="0"/>
              </a:spcAft>
            </a:pPr>
            <a:r>
              <a:rPr lang="en-US" sz="2000" dirty="0" smtClean="0">
                <a:latin typeface="Times New Roman" panose="02020603050405020304" pitchFamily="18" charset="0"/>
                <a:ea typeface="Times New Roman" panose="02020603050405020304" pitchFamily="18" charset="0"/>
              </a:rPr>
              <a:t>1. </a:t>
            </a:r>
            <a:r>
              <a:rPr lang="tr-TR" sz="2000" spc="-20" dirty="0" smtClean="0">
                <a:latin typeface="Times New Roman" panose="02020603050405020304" pitchFamily="18" charset="0"/>
                <a:ea typeface="Times New Roman" panose="02020603050405020304" pitchFamily="18" charset="0"/>
              </a:rPr>
              <a:t>O’zaro </a:t>
            </a:r>
            <a:r>
              <a:rPr lang="tr-TR" sz="2000" spc="-20" dirty="0">
                <a:latin typeface="Times New Roman" panose="02020603050405020304" pitchFamily="18" charset="0"/>
                <a:ea typeface="Times New Roman" panose="02020603050405020304" pitchFamily="18" charset="0"/>
              </a:rPr>
              <a:t>parallel </a:t>
            </a:r>
            <a:r>
              <a:rPr lang="tr-TR" sz="2000" b="1" spc="-20" dirty="0">
                <a:latin typeface="Times New Roman" panose="02020603050405020304" pitchFamily="18" charset="0"/>
                <a:ea typeface="Times New Roman" panose="02020603050405020304" pitchFamily="18" charset="0"/>
              </a:rPr>
              <a:t>[AB] </a:t>
            </a:r>
            <a:r>
              <a:rPr lang="tr-TR" sz="2000" spc="-20" dirty="0">
                <a:latin typeface="Times New Roman" panose="02020603050405020304" pitchFamily="18" charset="0"/>
                <a:ea typeface="Times New Roman" panose="02020603050405020304" pitchFamily="18" charset="0"/>
              </a:rPr>
              <a:t>va </a:t>
            </a:r>
            <a:r>
              <a:rPr lang="tr-TR" sz="2000" b="1" spc="-20" dirty="0">
                <a:latin typeface="Times New Roman" panose="02020603050405020304" pitchFamily="18" charset="0"/>
                <a:ea typeface="Times New Roman" panose="02020603050405020304" pitchFamily="18" charset="0"/>
              </a:rPr>
              <a:t>[CD] </a:t>
            </a:r>
            <a:r>
              <a:rPr lang="tr-TR" sz="2000" spc="-20" dirty="0">
                <a:latin typeface="Times New Roman" panose="02020603050405020304" pitchFamily="18" charset="0"/>
                <a:ea typeface="Times New Roman" panose="02020603050405020304" pitchFamily="18" charset="0"/>
              </a:rPr>
              <a:t>to’g’ri chiziqlarning fazoviy chizmasi </a:t>
            </a:r>
            <a:r>
              <a:rPr lang="tr-TR" sz="2000" spc="-20" dirty="0" smtClean="0">
                <a:latin typeface="Times New Roman" panose="02020603050405020304" pitchFamily="18" charset="0"/>
                <a:ea typeface="Times New Roman" panose="02020603050405020304" pitchFamily="18" charset="0"/>
              </a:rPr>
              <a:t>keltirilgan.</a:t>
            </a:r>
            <a:endParaRPr lang="en-US" sz="2000" spc="-20" dirty="0" smtClean="0">
              <a:latin typeface="Times New Roman" panose="02020603050405020304" pitchFamily="18" charset="0"/>
              <a:ea typeface="Times New Roman" panose="02020603050405020304" pitchFamily="18" charset="0"/>
            </a:endParaRPr>
          </a:p>
          <a:p>
            <a:pPr marR="621665" lvl="0" algn="just">
              <a:lnSpc>
                <a:spcPct val="98000"/>
              </a:lnSpc>
              <a:spcBef>
                <a:spcPts val="405"/>
              </a:spcBef>
              <a:spcAft>
                <a:spcPts val="0"/>
              </a:spcAft>
              <a:buSzPts val="1200"/>
              <a:tabLst>
                <a:tab pos="612775" algn="l"/>
              </a:tabLst>
            </a:pPr>
            <a:r>
              <a:rPr lang="en-US" sz="2000" dirty="0" smtClean="0">
                <a:latin typeface="Times New Roman" panose="02020603050405020304" pitchFamily="18" charset="0"/>
                <a:ea typeface="Times New Roman" panose="02020603050405020304" pitchFamily="18" charset="0"/>
              </a:rPr>
              <a:t>  2. </a:t>
            </a:r>
            <a:r>
              <a:rPr lang="tr-TR" sz="2000" dirty="0" smtClean="0">
                <a:latin typeface="Times New Roman" panose="02020603050405020304" pitchFamily="18" charset="0"/>
                <a:ea typeface="Times New Roman" panose="02020603050405020304" pitchFamily="18" charset="0"/>
              </a:rPr>
              <a:t>O’zaro</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chiziqlarning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epyuri</a:t>
            </a:r>
            <a:r>
              <a:rPr lang="tr-TR" sz="2000" spc="-3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keltirilgan</a:t>
            </a:r>
            <a:r>
              <a:rPr lang="en-US" sz="2000" dirty="0">
                <a:latin typeface="Times New Roman" panose="02020603050405020304" pitchFamily="18" charset="0"/>
                <a:ea typeface="Times New Roman" panose="02020603050405020304" pitchFamily="18" charset="0"/>
              </a:rPr>
              <a:t>.</a:t>
            </a:r>
            <a:endParaRPr lang="ru-RU" sz="2000" spc="-20" dirty="0">
              <a:effectLst/>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509451" y="5728311"/>
            <a:ext cx="11338560" cy="1107996"/>
          </a:xfrm>
          <a:prstGeom prst="rect">
            <a:avLst/>
          </a:prstGeom>
        </p:spPr>
        <p:txBody>
          <a:bodyPr wrap="square">
            <a:spAutoFit/>
          </a:bodyPr>
          <a:lstStyle/>
          <a:p>
            <a:pPr marL="276860" indent="344170">
              <a:spcBef>
                <a:spcPts val="10"/>
              </a:spcBef>
              <a:spcAft>
                <a:spcPts val="0"/>
              </a:spcAft>
            </a:pPr>
            <a:r>
              <a:rPr lang="tr-TR" sz="2200" dirty="0">
                <a:latin typeface="Times New Roman" panose="02020603050405020304" pitchFamily="18" charset="0"/>
                <a:ea typeface="Times New Roman" panose="02020603050405020304" pitchFamily="18" charset="0"/>
              </a:rPr>
              <a:t>Parallel</a:t>
            </a:r>
            <a:r>
              <a:rPr lang="tr-TR" sz="2200" spc="-6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proyeksiyalarning</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xossalariga muvofiq</a:t>
            </a:r>
            <a:r>
              <a:rPr lang="tr-TR" sz="2200" spc="-1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parallel</a:t>
            </a:r>
            <a:r>
              <a:rPr lang="tr-TR" sz="2200" spc="-4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to’g’ri</a:t>
            </a:r>
            <a:r>
              <a:rPr lang="tr-TR" sz="2200" spc="-5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chiziqlarning</a:t>
            </a:r>
            <a:r>
              <a:rPr lang="tr-TR" sz="2200" spc="-1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bir</a:t>
            </a:r>
            <a:r>
              <a:rPr lang="tr-TR" sz="2200" spc="-1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nomli</a:t>
            </a:r>
            <a:r>
              <a:rPr lang="tr-TR" sz="2200" spc="-28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proyeksiyalari</a:t>
            </a:r>
            <a:r>
              <a:rPr lang="tr-TR" sz="2200" spc="-2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xam</a:t>
            </a:r>
            <a:r>
              <a:rPr lang="tr-TR" sz="2200" spc="-3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o’zaro</a:t>
            </a:r>
            <a:r>
              <a:rPr lang="tr-TR" sz="2200" spc="3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parallel</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bo’ladi.</a:t>
            </a:r>
            <a:endParaRPr lang="ru-RU" sz="2200" dirty="0">
              <a:latin typeface="Times New Roman" panose="02020603050405020304" pitchFamily="18" charset="0"/>
              <a:ea typeface="Times New Roman" panose="02020603050405020304" pitchFamily="18" charset="0"/>
            </a:endParaRPr>
          </a:p>
          <a:p>
            <a:pPr marL="1146175">
              <a:spcBef>
                <a:spcPts val="15"/>
              </a:spcBef>
              <a:spcAft>
                <a:spcPts val="0"/>
              </a:spcAft>
            </a:pPr>
            <a:r>
              <a:rPr lang="tr-TR" sz="2200" dirty="0">
                <a:latin typeface="Times New Roman" panose="02020603050405020304" pitchFamily="18" charset="0"/>
                <a:ea typeface="Times New Roman" panose="02020603050405020304" pitchFamily="18" charset="0"/>
              </a:rPr>
              <a:t>Ya’ni:</a:t>
            </a:r>
            <a:r>
              <a:rPr lang="tr-TR" sz="2200" spc="1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(AB)</a:t>
            </a:r>
            <a:r>
              <a:rPr lang="tr-TR" sz="2200" b="1" spc="-1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t>
            </a:r>
            <a:r>
              <a:rPr lang="tr-TR" sz="2200" b="1" spc="5"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(CD) </a:t>
            </a:r>
            <a:r>
              <a:rPr lang="tr-TR" sz="2200" dirty="0">
                <a:latin typeface="Symbol" panose="05050102010706020507" pitchFamily="18" charset="2"/>
                <a:ea typeface="Times New Roman" panose="02020603050405020304" pitchFamily="18" charset="0"/>
              </a:rPr>
              <a:t>Þ</a:t>
            </a:r>
            <a:r>
              <a:rPr lang="tr-TR" sz="2200" spc="-5"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(ab)</a:t>
            </a:r>
            <a:r>
              <a:rPr lang="tr-TR" sz="2200" b="1" spc="-1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t>
            </a:r>
            <a:r>
              <a:rPr lang="tr-TR" sz="2200" b="1" spc="5"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(cd)</a:t>
            </a:r>
            <a:r>
              <a:rPr lang="tr-TR" sz="2200" b="1" spc="-5" dirty="0">
                <a:latin typeface="Times New Roman" panose="02020603050405020304" pitchFamily="18" charset="0"/>
                <a:ea typeface="Times New Roman" panose="02020603050405020304" pitchFamily="18" charset="0"/>
              </a:rPr>
              <a:t> </a:t>
            </a:r>
            <a:r>
              <a:rPr lang="tr-TR" sz="2200" dirty="0">
                <a:latin typeface="Symbol" panose="05050102010706020507" pitchFamily="18" charset="2"/>
                <a:ea typeface="Times New Roman" panose="02020603050405020304" pitchFamily="18" charset="0"/>
              </a:rPr>
              <a:t>Ù</a:t>
            </a:r>
            <a:r>
              <a:rPr lang="tr-TR" sz="220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b</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a:t>
            </a:r>
            <a:r>
              <a:rPr lang="tr-TR" sz="2200" b="1" spc="1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t>
            </a:r>
            <a:r>
              <a:rPr lang="tr-TR" sz="2200" b="1" spc="-2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(c</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d</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a:t>
            </a:r>
            <a:r>
              <a:rPr lang="tr-TR" sz="2200" b="1" spc="-10" dirty="0">
                <a:latin typeface="Times New Roman" panose="02020603050405020304" pitchFamily="18" charset="0"/>
                <a:ea typeface="Times New Roman" panose="02020603050405020304" pitchFamily="18" charset="0"/>
              </a:rPr>
              <a:t> </a:t>
            </a:r>
            <a:r>
              <a:rPr lang="tr-TR" sz="2200" dirty="0">
                <a:latin typeface="Symbol" panose="05050102010706020507" pitchFamily="18" charset="2"/>
                <a:ea typeface="Times New Roman" panose="02020603050405020304" pitchFamily="18" charset="0"/>
              </a:rPr>
              <a:t>Ù</a:t>
            </a:r>
            <a:r>
              <a:rPr lang="tr-TR" sz="2200" spc="5"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b</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a:t>
            </a:r>
            <a:r>
              <a:rPr lang="tr-TR" sz="2200" b="1" spc="-5"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t>
            </a:r>
            <a:r>
              <a:rPr lang="tr-TR" sz="2200" b="1" spc="-2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(c</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d</a:t>
            </a:r>
            <a:r>
              <a:rPr lang="tr-TR" sz="2200" dirty="0">
                <a:latin typeface="Symbol" panose="05050102010706020507" pitchFamily="18" charset="2"/>
                <a:ea typeface="Times New Roman" panose="02020603050405020304" pitchFamily="18" charset="0"/>
              </a:rPr>
              <a:t>¢¢</a:t>
            </a:r>
            <a:r>
              <a:rPr lang="tr-TR" sz="2200" b="1" dirty="0">
                <a:latin typeface="Times New Roman" panose="02020603050405020304" pitchFamily="18" charset="0"/>
                <a:ea typeface="Times New Roman" panose="02020603050405020304" pitchFamily="18" charset="0"/>
              </a:rPr>
              <a:t>)</a:t>
            </a:r>
            <a:endParaRPr lang="ru-RU" sz="2200" dirty="0">
              <a:effectLst/>
              <a:latin typeface="Times New Roman" panose="02020603050405020304" pitchFamily="18" charset="0"/>
              <a:ea typeface="Times New Roman" panose="02020603050405020304" pitchFamily="18" charset="0"/>
            </a:endParaRPr>
          </a:p>
        </p:txBody>
      </p:sp>
      <p:sp>
        <p:nvSpPr>
          <p:cNvPr id="7" name="Прямоугольник 3"/>
          <p:cNvSpPr/>
          <p:nvPr/>
        </p:nvSpPr>
        <p:spPr>
          <a:xfrm>
            <a:off x="215900" y="3544253"/>
            <a:ext cx="6792051" cy="2066864"/>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4137 h 2708480"/>
              <a:gd name="connsiteX1" fmla="*/ 2984694 w 5084137"/>
              <a:gd name="connsiteY1" fmla="*/ 0 h 2708480"/>
              <a:gd name="connsiteX2" fmla="*/ 5084137 w 5084137"/>
              <a:gd name="connsiteY2" fmla="*/ 2708480 h 2708480"/>
              <a:gd name="connsiteX3" fmla="*/ 2016393 w 5084137"/>
              <a:gd name="connsiteY3" fmla="*/ 2703604 h 2708480"/>
              <a:gd name="connsiteX4" fmla="*/ 0 w 5084137"/>
              <a:gd name="connsiteY4" fmla="*/ 14137 h 2708480"/>
              <a:gd name="connsiteX0" fmla="*/ 0 w 5084137"/>
              <a:gd name="connsiteY0" fmla="*/ 14137 h 2803493"/>
              <a:gd name="connsiteX1" fmla="*/ 2984694 w 5084137"/>
              <a:gd name="connsiteY1" fmla="*/ 0 h 2803493"/>
              <a:gd name="connsiteX2" fmla="*/ 5084137 w 5084137"/>
              <a:gd name="connsiteY2" fmla="*/ 2708480 h 2803493"/>
              <a:gd name="connsiteX3" fmla="*/ 1522551 w 5084137"/>
              <a:gd name="connsiteY3" fmla="*/ 2803493 h 2803493"/>
              <a:gd name="connsiteX4" fmla="*/ 0 w 5084137"/>
              <a:gd name="connsiteY4" fmla="*/ 14137 h 2803493"/>
              <a:gd name="connsiteX0" fmla="*/ 0 w 5084137"/>
              <a:gd name="connsiteY0" fmla="*/ 14137 h 2828465"/>
              <a:gd name="connsiteX1" fmla="*/ 2984694 w 5084137"/>
              <a:gd name="connsiteY1" fmla="*/ 0 h 2828465"/>
              <a:gd name="connsiteX2" fmla="*/ 5084137 w 5084137"/>
              <a:gd name="connsiteY2" fmla="*/ 2708480 h 2828465"/>
              <a:gd name="connsiteX3" fmla="*/ 1828475 w 5084137"/>
              <a:gd name="connsiteY3" fmla="*/ 2828465 h 2828465"/>
              <a:gd name="connsiteX4" fmla="*/ 0 w 5084137"/>
              <a:gd name="connsiteY4" fmla="*/ 14137 h 2828465"/>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4306310"/>
              <a:gd name="connsiteY0" fmla="*/ 14137 h 2778520"/>
              <a:gd name="connsiteX1" fmla="*/ 2984694 w 4306310"/>
              <a:gd name="connsiteY1" fmla="*/ 0 h 2778520"/>
              <a:gd name="connsiteX2" fmla="*/ 4306310 w 4306310"/>
              <a:gd name="connsiteY2" fmla="*/ 2731556 h 2778520"/>
              <a:gd name="connsiteX3" fmla="*/ 1343615 w 4306310"/>
              <a:gd name="connsiteY3" fmla="*/ 2778520 h 2778520"/>
              <a:gd name="connsiteX4" fmla="*/ 0 w 4306310"/>
              <a:gd name="connsiteY4" fmla="*/ 14137 h 2778520"/>
              <a:gd name="connsiteX0" fmla="*/ 0 w 4306310"/>
              <a:gd name="connsiteY0" fmla="*/ 14137 h 2732369"/>
              <a:gd name="connsiteX1" fmla="*/ 2984694 w 4306310"/>
              <a:gd name="connsiteY1" fmla="*/ 0 h 2732369"/>
              <a:gd name="connsiteX2" fmla="*/ 4306310 w 4306310"/>
              <a:gd name="connsiteY2" fmla="*/ 2731556 h 2732369"/>
              <a:gd name="connsiteX3" fmla="*/ 1294661 w 4306310"/>
              <a:gd name="connsiteY3" fmla="*/ 2732369 h 2732369"/>
              <a:gd name="connsiteX4" fmla="*/ 0 w 4306310"/>
              <a:gd name="connsiteY4" fmla="*/ 14137 h 2732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6310" h="2732369">
                <a:moveTo>
                  <a:pt x="0" y="14137"/>
                </a:moveTo>
                <a:lnTo>
                  <a:pt x="2984694" y="0"/>
                </a:lnTo>
                <a:lnTo>
                  <a:pt x="4306310" y="2731556"/>
                </a:lnTo>
                <a:lnTo>
                  <a:pt x="1294661" y="2732369"/>
                </a:lnTo>
                <a:lnTo>
                  <a:pt x="0" y="14137"/>
                </a:lnTo>
                <a:close/>
              </a:path>
            </a:pathLst>
          </a:custGeom>
          <a:solidFill>
            <a:srgbClr val="A8F8A4"/>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p:nvPr/>
        </p:nvCxnSpPr>
        <p:spPr>
          <a:xfrm flipV="1">
            <a:off x="2000270" y="3794700"/>
            <a:ext cx="1456041" cy="126373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2027230" y="1808071"/>
            <a:ext cx="0" cy="31918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H="1" flipV="1">
            <a:off x="2013531" y="1871043"/>
            <a:ext cx="1464726" cy="1053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03628" y="3794700"/>
            <a:ext cx="461437" cy="646331"/>
          </a:xfrm>
          <a:prstGeom prst="rect">
            <a:avLst/>
          </a:prstGeom>
          <a:noFill/>
        </p:spPr>
        <p:txBody>
          <a:bodyPr wrap="square" rtlCol="0">
            <a:spAutoFit/>
          </a:bodyPr>
          <a:lstStyle/>
          <a:p>
            <a:r>
              <a:rPr lang="en-US" sz="3600" b="1" i="1" dirty="0">
                <a:latin typeface="ISOCPEUR" panose="020B0604020202020204" pitchFamily="34" charset="0"/>
              </a:rPr>
              <a:t>b</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12" name="TextBox 11"/>
          <p:cNvSpPr txBox="1"/>
          <p:nvPr/>
        </p:nvSpPr>
        <p:spPr>
          <a:xfrm>
            <a:off x="1531002" y="1578716"/>
            <a:ext cx="475441" cy="646331"/>
          </a:xfrm>
          <a:prstGeom prst="rect">
            <a:avLst/>
          </a:prstGeom>
          <a:noFill/>
        </p:spPr>
        <p:txBody>
          <a:bodyPr wrap="square" rtlCol="0">
            <a:spAutoFit/>
          </a:bodyPr>
          <a:lstStyle/>
          <a:p>
            <a:r>
              <a:rPr lang="uz-Cyrl-UZ" sz="3600" b="1" i="1" dirty="0">
                <a:latin typeface="ISOCPEUR" panose="020B0604020202020204" pitchFamily="34" charset="0"/>
              </a:rPr>
              <a:t>С</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13" name="TextBox 12"/>
          <p:cNvSpPr txBox="1"/>
          <p:nvPr/>
        </p:nvSpPr>
        <p:spPr>
          <a:xfrm>
            <a:off x="2000270" y="4784691"/>
            <a:ext cx="568746" cy="646331"/>
          </a:xfrm>
          <a:prstGeom prst="rect">
            <a:avLst/>
          </a:prstGeom>
          <a:noFill/>
        </p:spPr>
        <p:txBody>
          <a:bodyPr wrap="square" rtlCol="0">
            <a:spAutoFit/>
          </a:bodyPr>
          <a:lstStyle/>
          <a:p>
            <a:r>
              <a:rPr lang="en-US" sz="3600" b="1" i="1" dirty="0">
                <a:latin typeface="ISOCPEUR" panose="020B0604020202020204" pitchFamily="34" charset="0"/>
              </a:rPr>
              <a:t>c</a:t>
            </a:r>
            <a:endParaRPr lang="ru-RU" sz="3600" b="1" i="1" dirty="0">
              <a:latin typeface="ISOCPEUR" panose="020B0604020202020204" pitchFamily="34" charset="0"/>
            </a:endParaRPr>
          </a:p>
        </p:txBody>
      </p:sp>
      <p:cxnSp>
        <p:nvCxnSpPr>
          <p:cNvPr id="14" name="Прямая соединительная линия 13"/>
          <p:cNvCxnSpPr/>
          <p:nvPr/>
        </p:nvCxnSpPr>
        <p:spPr>
          <a:xfrm flipV="1">
            <a:off x="2985044" y="4103243"/>
            <a:ext cx="1456041" cy="126373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flipV="1">
            <a:off x="2985044" y="1695582"/>
            <a:ext cx="1442342" cy="1006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V="1">
            <a:off x="2985044" y="1629879"/>
            <a:ext cx="10684" cy="37221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V="1">
            <a:off x="3456311" y="2819295"/>
            <a:ext cx="10281" cy="989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V="1">
            <a:off x="4416702" y="2630947"/>
            <a:ext cx="10684" cy="151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05038" y="2210961"/>
            <a:ext cx="372602" cy="646331"/>
          </a:xfrm>
          <a:prstGeom prst="rect">
            <a:avLst/>
          </a:prstGeom>
          <a:noFill/>
        </p:spPr>
        <p:txBody>
          <a:bodyPr wrap="square" rtlCol="0">
            <a:spAutoFit/>
          </a:bodyPr>
          <a:lstStyle/>
          <a:p>
            <a:r>
              <a:rPr lang="en-US" sz="3600" b="1" i="1" dirty="0">
                <a:latin typeface="ISOCPEUR" panose="020B0604020202020204" pitchFamily="34" charset="0"/>
              </a:rPr>
              <a:t>B</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20" name="TextBox 19"/>
          <p:cNvSpPr txBox="1"/>
          <p:nvPr/>
        </p:nvSpPr>
        <p:spPr>
          <a:xfrm>
            <a:off x="2527530" y="1380119"/>
            <a:ext cx="436727" cy="646331"/>
          </a:xfrm>
          <a:prstGeom prst="rect">
            <a:avLst/>
          </a:prstGeom>
          <a:noFill/>
        </p:spPr>
        <p:txBody>
          <a:bodyPr wrap="square" rtlCol="0">
            <a:spAutoFit/>
          </a:bodyPr>
          <a:lstStyle/>
          <a:p>
            <a:r>
              <a:rPr lang="en-US" sz="3600" b="1" i="1" dirty="0">
                <a:latin typeface="ISOCPEUR" panose="020B0604020202020204" pitchFamily="34" charset="0"/>
              </a:rPr>
              <a:t>A</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21" name="TextBox 20"/>
          <p:cNvSpPr txBox="1"/>
          <p:nvPr/>
        </p:nvSpPr>
        <p:spPr>
          <a:xfrm>
            <a:off x="3456311" y="2420508"/>
            <a:ext cx="461437" cy="646331"/>
          </a:xfrm>
          <a:prstGeom prst="rect">
            <a:avLst/>
          </a:prstGeom>
          <a:noFill/>
        </p:spPr>
        <p:txBody>
          <a:bodyPr wrap="square" rtlCol="0">
            <a:spAutoFit/>
          </a:bodyPr>
          <a:lstStyle/>
          <a:p>
            <a:r>
              <a:rPr lang="en-US" sz="3600" b="1" i="1" dirty="0">
                <a:latin typeface="ISOCPEUR" panose="020B0604020202020204" pitchFamily="34" charset="0"/>
              </a:rPr>
              <a:t>D</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22" name="TextBox 21"/>
          <p:cNvSpPr txBox="1"/>
          <p:nvPr/>
        </p:nvSpPr>
        <p:spPr>
          <a:xfrm>
            <a:off x="3542191" y="3494237"/>
            <a:ext cx="568746" cy="646331"/>
          </a:xfrm>
          <a:prstGeom prst="rect">
            <a:avLst/>
          </a:prstGeom>
          <a:noFill/>
        </p:spPr>
        <p:txBody>
          <a:bodyPr wrap="square" rtlCol="0">
            <a:spAutoFit/>
          </a:bodyPr>
          <a:lstStyle/>
          <a:p>
            <a:r>
              <a:rPr lang="en-US" sz="3600" b="1" i="1" dirty="0" smtClean="0">
                <a:latin typeface="ISOCPEUR" panose="020B0604020202020204" pitchFamily="34" charset="0"/>
              </a:rPr>
              <a:t>d</a:t>
            </a:r>
            <a:endParaRPr lang="ru-RU" sz="3600" b="1" i="1" dirty="0">
              <a:latin typeface="ISOCPEUR" panose="020B0604020202020204" pitchFamily="34" charset="0"/>
            </a:endParaRPr>
          </a:p>
        </p:txBody>
      </p:sp>
      <p:sp>
        <p:nvSpPr>
          <p:cNvPr id="23" name="TextBox 22"/>
          <p:cNvSpPr txBox="1"/>
          <p:nvPr/>
        </p:nvSpPr>
        <p:spPr>
          <a:xfrm>
            <a:off x="6000863" y="4966426"/>
            <a:ext cx="816905" cy="646331"/>
          </a:xfrm>
          <a:prstGeom prst="rect">
            <a:avLst/>
          </a:prstGeom>
          <a:noFill/>
        </p:spPr>
        <p:txBody>
          <a:bodyPr wrap="square" rtlCol="0">
            <a:spAutoFit/>
          </a:bodyPr>
          <a:lstStyle/>
          <a:p>
            <a:r>
              <a:rPr lang="en-US" sz="3600" i="1" dirty="0">
                <a:solidFill>
                  <a:srgbClr val="0070C0"/>
                </a:solidFill>
                <a:latin typeface="ISOCPEUR" panose="020B0604020202020204" pitchFamily="34" charset="0"/>
              </a:rPr>
              <a:t>H</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25" name="TextBox 24"/>
          <p:cNvSpPr txBox="1"/>
          <p:nvPr/>
        </p:nvSpPr>
        <p:spPr>
          <a:xfrm>
            <a:off x="3149660" y="4920870"/>
            <a:ext cx="568746" cy="646331"/>
          </a:xfrm>
          <a:prstGeom prst="rect">
            <a:avLst/>
          </a:prstGeom>
          <a:noFill/>
        </p:spPr>
        <p:txBody>
          <a:bodyPr wrap="square" rtlCol="0">
            <a:spAutoFit/>
          </a:bodyPr>
          <a:lstStyle/>
          <a:p>
            <a:r>
              <a:rPr lang="en-US" sz="3600" b="1" i="1" dirty="0">
                <a:latin typeface="ISOCPEUR" panose="020B0604020202020204" pitchFamily="34" charset="0"/>
              </a:rPr>
              <a:t>a</a:t>
            </a:r>
            <a:endParaRPr lang="ru-RU" sz="3600" b="1" i="1" dirty="0">
              <a:latin typeface="ISOCPEUR" panose="020B0604020202020204" pitchFamily="34" charset="0"/>
            </a:endParaRPr>
          </a:p>
        </p:txBody>
      </p:sp>
      <p:sp>
        <p:nvSpPr>
          <p:cNvPr id="26" name="Овал 25"/>
          <p:cNvSpPr/>
          <p:nvPr/>
        </p:nvSpPr>
        <p:spPr>
          <a:xfrm>
            <a:off x="1976624" y="1838759"/>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1987110" y="495715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3394651" y="2850692"/>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2939276" y="522467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2945955" y="1657254"/>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3398855" y="3710557"/>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4359625" y="2624008"/>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4356308" y="4070959"/>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10605584" y="2540174"/>
            <a:ext cx="522338"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35" name="TextBox 34"/>
          <p:cNvSpPr txBox="1"/>
          <p:nvPr/>
        </p:nvSpPr>
        <p:spPr>
          <a:xfrm>
            <a:off x="9168524" y="1159074"/>
            <a:ext cx="513409" cy="585262"/>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6" name="TextBox 35"/>
          <p:cNvSpPr txBox="1"/>
          <p:nvPr/>
        </p:nvSpPr>
        <p:spPr>
          <a:xfrm>
            <a:off x="10627290" y="4273087"/>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37" name="Прямая соединительная линия 36"/>
          <p:cNvCxnSpPr/>
          <p:nvPr/>
        </p:nvCxnSpPr>
        <p:spPr>
          <a:xfrm flipV="1">
            <a:off x="8719210" y="2090487"/>
            <a:ext cx="0" cy="309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8719210" y="2087769"/>
            <a:ext cx="1389958" cy="135517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7074911" y="3938405"/>
            <a:ext cx="4545384"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9154734" y="1619473"/>
            <a:ext cx="1413766" cy="148463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flipV="1">
            <a:off x="9139965" y="4565475"/>
            <a:ext cx="1462960" cy="91685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flipV="1">
            <a:off x="8693779" y="4330172"/>
            <a:ext cx="1402297" cy="8549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V="1">
            <a:off x="10568500" y="3060557"/>
            <a:ext cx="0" cy="151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9154244" y="1619473"/>
            <a:ext cx="0" cy="3862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flipV="1">
            <a:off x="10090810" y="3472905"/>
            <a:ext cx="0" cy="86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117866" y="4810293"/>
            <a:ext cx="504860" cy="584775"/>
          </a:xfrm>
          <a:prstGeom prst="rect">
            <a:avLst/>
          </a:prstGeom>
          <a:noFill/>
        </p:spPr>
        <p:txBody>
          <a:bodyPr wrap="square" rtlCol="0">
            <a:spAutoFit/>
          </a:bodyPr>
          <a:lstStyle/>
          <a:p>
            <a:r>
              <a:rPr lang="uz-Cyrl-UZ" sz="3200" i="1" dirty="0">
                <a:latin typeface="ISOCPEUR" panose="020B0604020202020204" pitchFamily="34" charset="0"/>
              </a:rPr>
              <a:t>с</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47" name="TextBox 46"/>
          <p:cNvSpPr txBox="1"/>
          <p:nvPr/>
        </p:nvSpPr>
        <p:spPr>
          <a:xfrm>
            <a:off x="8244534" y="1631093"/>
            <a:ext cx="673795" cy="584775"/>
          </a:xfrm>
          <a:prstGeom prst="rect">
            <a:avLst/>
          </a:prstGeom>
          <a:noFill/>
        </p:spPr>
        <p:txBody>
          <a:bodyPr wrap="square" rtlCol="0">
            <a:spAutoFit/>
          </a:bodyPr>
          <a:lstStyle/>
          <a:p>
            <a:r>
              <a:rPr lang="en-US" sz="3200" i="1" dirty="0" smtClean="0">
                <a:latin typeface="ISOCPEUR" panose="020B0604020202020204" pitchFamily="34" charset="0"/>
              </a:rPr>
              <a:t>c‘ </a:t>
            </a:r>
            <a:endParaRPr lang="ru-RU" sz="3200" i="1" dirty="0">
              <a:latin typeface="ISOCPEUR" panose="020B0604020202020204" pitchFamily="34" charset="0"/>
            </a:endParaRPr>
          </a:p>
        </p:txBody>
      </p:sp>
      <p:sp>
        <p:nvSpPr>
          <p:cNvPr id="48" name="TextBox 47"/>
          <p:cNvSpPr txBox="1"/>
          <p:nvPr/>
        </p:nvSpPr>
        <p:spPr>
          <a:xfrm flipH="1">
            <a:off x="9628396" y="3933445"/>
            <a:ext cx="550680" cy="584775"/>
          </a:xfrm>
          <a:prstGeom prst="rect">
            <a:avLst/>
          </a:prstGeom>
          <a:noFill/>
        </p:spPr>
        <p:txBody>
          <a:bodyPr wrap="square" rtlCol="0">
            <a:spAutoFit/>
          </a:bodyPr>
          <a:lstStyle/>
          <a:p>
            <a:r>
              <a:rPr lang="en-US" sz="3200" i="1" dirty="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49" name="TextBox 48"/>
          <p:cNvSpPr txBox="1"/>
          <p:nvPr/>
        </p:nvSpPr>
        <p:spPr>
          <a:xfrm flipH="1">
            <a:off x="9988368" y="2822517"/>
            <a:ext cx="674955" cy="584775"/>
          </a:xfrm>
          <a:prstGeom prst="rect">
            <a:avLst/>
          </a:prstGeom>
          <a:noFill/>
        </p:spPr>
        <p:txBody>
          <a:bodyPr wrap="square" rtlCol="0">
            <a:spAutoFit/>
          </a:bodyPr>
          <a:lstStyle/>
          <a:p>
            <a:r>
              <a:rPr lang="en-US" sz="3200" i="1" dirty="0" smtClean="0">
                <a:latin typeface="ISOCPEUR" panose="020B0604020202020204" pitchFamily="34" charset="0"/>
              </a:rPr>
              <a:t>d’ </a:t>
            </a:r>
            <a:endParaRPr lang="ru-RU" sz="3200" i="1" dirty="0">
              <a:latin typeface="ISOCPEUR" panose="020B0604020202020204" pitchFamily="34" charset="0"/>
            </a:endParaRPr>
          </a:p>
        </p:txBody>
      </p:sp>
      <p:sp>
        <p:nvSpPr>
          <p:cNvPr id="50" name="TextBox 49"/>
          <p:cNvSpPr txBox="1"/>
          <p:nvPr/>
        </p:nvSpPr>
        <p:spPr>
          <a:xfrm>
            <a:off x="11616840" y="3806952"/>
            <a:ext cx="441943" cy="523220"/>
          </a:xfrm>
          <a:prstGeom prst="rect">
            <a:avLst/>
          </a:prstGeom>
          <a:noFill/>
        </p:spPr>
        <p:txBody>
          <a:bodyPr wrap="square" rtlCol="0">
            <a:spAutoFit/>
          </a:bodyPr>
          <a:lstStyle/>
          <a:p>
            <a:r>
              <a:rPr lang="en-US" sz="2800" i="1" dirty="0">
                <a:latin typeface="ISOCPEUR" panose="020B0604020202020204" pitchFamily="34" charset="0"/>
              </a:rPr>
              <a:t>x</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51" name="TextBox 50"/>
          <p:cNvSpPr txBox="1"/>
          <p:nvPr/>
        </p:nvSpPr>
        <p:spPr>
          <a:xfrm>
            <a:off x="6615095" y="3938405"/>
            <a:ext cx="441943" cy="523220"/>
          </a:xfrm>
          <a:prstGeom prst="rect">
            <a:avLst/>
          </a:prstGeom>
          <a:noFill/>
        </p:spPr>
        <p:txBody>
          <a:bodyPr wrap="square" rtlCol="0">
            <a:spAutoFit/>
          </a:bodyPr>
          <a:lstStyle/>
          <a:p>
            <a:r>
              <a:rPr lang="en-US" sz="2800" i="1" dirty="0">
                <a:latin typeface="ISOCPEUR" panose="020B0604020202020204" pitchFamily="34" charset="0"/>
              </a:rPr>
              <a:t>x</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52" name="Овал 51"/>
          <p:cNvSpPr/>
          <p:nvPr/>
        </p:nvSpPr>
        <p:spPr>
          <a:xfrm>
            <a:off x="8656275" y="2024084"/>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p:cNvSpPr/>
          <p:nvPr/>
        </p:nvSpPr>
        <p:spPr>
          <a:xfrm>
            <a:off x="9111733" y="5369420"/>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10007439" y="3324053"/>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8641626" y="5084849"/>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Овал 55"/>
          <p:cNvSpPr/>
          <p:nvPr/>
        </p:nvSpPr>
        <p:spPr>
          <a:xfrm>
            <a:off x="9095314" y="1543315"/>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p:cNvSpPr/>
          <p:nvPr/>
        </p:nvSpPr>
        <p:spPr>
          <a:xfrm>
            <a:off x="10023034" y="4235662"/>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p:cNvSpPr/>
          <p:nvPr/>
        </p:nvSpPr>
        <p:spPr>
          <a:xfrm>
            <a:off x="10450769" y="3018186"/>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10487157" y="4508272"/>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04751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5843" y="53357"/>
            <a:ext cx="7954524" cy="369332"/>
          </a:xfrm>
          <a:prstGeom prst="rect">
            <a:avLst/>
          </a:prstGeom>
        </p:spPr>
        <p:txBody>
          <a:bodyPr wrap="square">
            <a:spAutoFit/>
          </a:bodyPr>
          <a:lstStyle/>
          <a:p>
            <a:r>
              <a:rPr lang="tr-TR" dirty="0">
                <a:latin typeface="Times New Roman" panose="02020603050405020304" pitchFamily="18" charset="0"/>
                <a:ea typeface="Times New Roman" panose="02020603050405020304" pitchFamily="18" charset="0"/>
              </a:rPr>
              <a:t>O’zaro kesishuvchi </a:t>
            </a:r>
            <a:r>
              <a:rPr lang="tr-TR" b="1" dirty="0">
                <a:latin typeface="Times New Roman" panose="02020603050405020304" pitchFamily="18" charset="0"/>
                <a:ea typeface="Times New Roman" panose="02020603050405020304" pitchFamily="18" charset="0"/>
              </a:rPr>
              <a:t>[AB] </a:t>
            </a:r>
            <a:r>
              <a:rPr lang="tr-TR" dirty="0">
                <a:latin typeface="Times New Roman" panose="02020603050405020304" pitchFamily="18" charset="0"/>
                <a:ea typeface="Times New Roman" panose="02020603050405020304" pitchFamily="18" charset="0"/>
              </a:rPr>
              <a:t>va </a:t>
            </a:r>
            <a:r>
              <a:rPr lang="tr-TR" b="1" dirty="0">
                <a:latin typeface="Times New Roman" panose="02020603050405020304" pitchFamily="18" charset="0"/>
                <a:ea typeface="Times New Roman" panose="02020603050405020304" pitchFamily="18" charset="0"/>
              </a:rPr>
              <a:t>[CD] </a:t>
            </a:r>
            <a:r>
              <a:rPr lang="tr-TR" dirty="0">
                <a:latin typeface="Times New Roman" panose="02020603050405020304" pitchFamily="18" charset="0"/>
                <a:ea typeface="Times New Roman" panose="02020603050405020304" pitchFamily="18" charset="0"/>
              </a:rPr>
              <a:t>to’g’ri chiziqlarning fazoviy chizmasi </a:t>
            </a:r>
            <a:r>
              <a:rPr lang="tr-TR" spc="-285" dirty="0" smtClean="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keltirilgan</a:t>
            </a:r>
            <a:endParaRPr lang="ru-RU" dirty="0"/>
          </a:p>
        </p:txBody>
      </p:sp>
      <p:sp>
        <p:nvSpPr>
          <p:cNvPr id="4" name="Прямоугольник 3"/>
          <p:cNvSpPr/>
          <p:nvPr/>
        </p:nvSpPr>
        <p:spPr>
          <a:xfrm>
            <a:off x="8000367" y="-17522"/>
            <a:ext cx="5050270" cy="646331"/>
          </a:xfrm>
          <a:prstGeom prst="rect">
            <a:avLst/>
          </a:prstGeom>
        </p:spPr>
        <p:txBody>
          <a:bodyPr wrap="square">
            <a:spAutoFit/>
          </a:bodyPr>
          <a:lstStyle/>
          <a:p>
            <a:r>
              <a:rPr lang="en-US" dirty="0" smtClean="0">
                <a:latin typeface="Times New Roman" panose="02020603050405020304" pitchFamily="18" charset="0"/>
                <a:ea typeface="Times New Roman" panose="02020603050405020304" pitchFamily="18" charset="0"/>
              </a:rPr>
              <a:t>O</a:t>
            </a:r>
            <a:r>
              <a:rPr lang="tr-TR" dirty="0" smtClean="0">
                <a:latin typeface="Times New Roman" panose="02020603050405020304" pitchFamily="18" charset="0"/>
                <a:ea typeface="Times New Roman" panose="02020603050405020304" pitchFamily="18" charset="0"/>
              </a:rPr>
              <a:t>’zaro</a:t>
            </a:r>
            <a:r>
              <a:rPr lang="tr-TR" spc="-5" dirty="0" smtClean="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kesishuvchi</a:t>
            </a:r>
            <a:r>
              <a:rPr lang="tr-TR" spc="-1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[AB]</a:t>
            </a:r>
            <a:r>
              <a:rPr lang="tr-TR" b="1"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va</a:t>
            </a:r>
            <a:r>
              <a:rPr lang="tr-TR"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[CD]</a:t>
            </a:r>
            <a:r>
              <a:rPr lang="tr-TR" b="1" spc="-1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to’g’ri</a:t>
            </a:r>
            <a:r>
              <a:rPr lang="tr-TR" spc="-5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chiziqlarning</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epyuri</a:t>
            </a:r>
            <a:r>
              <a:rPr lang="tr-TR" spc="-50" dirty="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keltirilgan</a:t>
            </a:r>
            <a:r>
              <a:rPr lang="tr-TR" dirty="0">
                <a:latin typeface="Times New Roman" panose="02020603050405020304" pitchFamily="18" charset="0"/>
                <a:ea typeface="Times New Roman" panose="02020603050405020304" pitchFamily="18" charset="0"/>
              </a:rPr>
              <a:t>.</a:t>
            </a:r>
            <a:endParaRPr lang="ru-RU" dirty="0"/>
          </a:p>
        </p:txBody>
      </p:sp>
      <p:sp>
        <p:nvSpPr>
          <p:cNvPr id="6" name="Прямоугольник 5"/>
          <p:cNvSpPr/>
          <p:nvPr/>
        </p:nvSpPr>
        <p:spPr>
          <a:xfrm>
            <a:off x="45843" y="5574468"/>
            <a:ext cx="11970022" cy="1200329"/>
          </a:xfrm>
          <a:prstGeom prst="rect">
            <a:avLst/>
          </a:prstGeom>
        </p:spPr>
        <p:txBody>
          <a:bodyPr wrap="square">
            <a:spAutoFit/>
          </a:bodyPr>
          <a:lstStyle/>
          <a:p>
            <a:pPr marL="276860" marR="203200" indent="359410" algn="just">
              <a:spcAft>
                <a:spcPts val="0"/>
              </a:spcAft>
            </a:pPr>
            <a:r>
              <a:rPr lang="tr-TR" dirty="0">
                <a:latin typeface="Times New Roman" panose="02020603050405020304" pitchFamily="18" charset="0"/>
                <a:ea typeface="Times New Roman" panose="02020603050405020304" pitchFamily="18" charset="0"/>
              </a:rPr>
              <a:t>Fazoda bir umumiy nuqtaga ega bo’lgan ikki to’g’ri chiziq kesishuvchi to’g’ri chiziqlar</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deyiladi. Epyurda kesishuvchi to’g’ri chiziqlarning bir nomli proyeksiyalari xam kesishadi va</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ularning</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kesishuvchi</a:t>
            </a:r>
            <a:r>
              <a:rPr lang="tr-TR" spc="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k k</a:t>
            </a:r>
            <a:r>
              <a:rPr lang="tr-TR" dirty="0">
                <a:latin typeface="Symbol" panose="05050102010706020507" pitchFamily="18" charset="2"/>
                <a:ea typeface="Times New Roman" panose="02020603050405020304" pitchFamily="18" charset="0"/>
              </a:rPr>
              <a:t>¢</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nuqtalari,</a:t>
            </a:r>
            <a:r>
              <a:rPr lang="tr-TR" spc="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[ox)</a:t>
            </a:r>
            <a:r>
              <a:rPr lang="tr-TR" b="1"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proyeksiyalar</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o’qiga</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nisbatan perpendikulyar</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bitti</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chiziqda</a:t>
            </a:r>
            <a:r>
              <a:rPr lang="tr-TR" spc="2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bo’ladi.</a:t>
            </a:r>
            <a:endParaRPr lang="ru-RU" dirty="0">
              <a:latin typeface="Times New Roman" panose="02020603050405020304" pitchFamily="18" charset="0"/>
              <a:ea typeface="Times New Roman" panose="02020603050405020304" pitchFamily="18" charset="0"/>
            </a:endParaRPr>
          </a:p>
          <a:p>
            <a:pPr marL="456565">
              <a:spcAft>
                <a:spcPts val="0"/>
              </a:spcAft>
            </a:pPr>
            <a:r>
              <a:rPr lang="tr-TR" dirty="0">
                <a:latin typeface="Times New Roman" panose="02020603050405020304" pitchFamily="18" charset="0"/>
                <a:ea typeface="Times New Roman" panose="02020603050405020304" pitchFamily="18" charset="0"/>
              </a:rPr>
              <a:t>Ya’ni</a:t>
            </a:r>
            <a:r>
              <a:rPr lang="tr-TR" dirty="0" smtClean="0">
                <a:latin typeface="Times New Roman" panose="02020603050405020304" pitchFamily="18" charset="0"/>
                <a:ea typeface="Times New Roman" panose="02020603050405020304" pitchFamily="18" charset="0"/>
              </a:rPr>
              <a:t>:</a:t>
            </a:r>
            <a:r>
              <a:rPr lang="en-US" dirty="0" smtClean="0">
                <a:latin typeface="Times New Roman" panose="02020603050405020304" pitchFamily="18" charset="0"/>
                <a:ea typeface="Times New Roman" panose="02020603050405020304" pitchFamily="18" charset="0"/>
              </a:rPr>
              <a:t>      </a:t>
            </a:r>
            <a:r>
              <a:rPr lang="tr-TR" b="1" dirty="0" smtClean="0">
                <a:latin typeface="Times New Roman" panose="02020603050405020304" pitchFamily="18" charset="0"/>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AB)</a:t>
            </a:r>
            <a:r>
              <a:rPr lang="tr-TR" b="1" spc="-40"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Ç</a:t>
            </a:r>
            <a:r>
              <a:rPr lang="tr-TR" spc="2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(CD)</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)K</a:t>
            </a:r>
            <a:r>
              <a:rPr lang="tr-TR" b="1" spc="5"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Þ</a:t>
            </a:r>
            <a:r>
              <a:rPr lang="tr-TR"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(ab)</a:t>
            </a:r>
            <a:r>
              <a:rPr lang="tr-TR" b="1" spc="-35"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Ç</a:t>
            </a:r>
            <a:r>
              <a:rPr lang="tr-TR" spc="1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(cd)</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)k</a:t>
            </a:r>
            <a:r>
              <a:rPr lang="tr-TR" b="1" spc="-15"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Ù</a:t>
            </a:r>
            <a:r>
              <a:rPr lang="tr-TR"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b</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Ç</a:t>
            </a:r>
            <a:r>
              <a:rPr lang="tr-TR" spc="1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(c</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d</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b="1" dirty="0" smtClean="0">
                <a:latin typeface="Times New Roman" panose="02020603050405020304" pitchFamily="18" charset="0"/>
                <a:ea typeface="Times New Roman" panose="02020603050405020304" pitchFamily="18" charset="0"/>
              </a:rPr>
              <a:t>=(</a:t>
            </a:r>
            <a:r>
              <a:rPr lang="tr-TR" dirty="0" smtClean="0">
                <a:latin typeface="Symbol" panose="05050102010706020507" pitchFamily="18" charset="2"/>
                <a:ea typeface="Times New Roman" panose="02020603050405020304" pitchFamily="18" charset="0"/>
              </a:rPr>
              <a:t>·</a:t>
            </a:r>
            <a:r>
              <a:rPr lang="tr-TR" b="1" dirty="0" smtClean="0">
                <a:latin typeface="Times New Roman" panose="02020603050405020304" pitchFamily="18" charset="0"/>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k</a:t>
            </a:r>
            <a:r>
              <a:rPr lang="tr-TR" dirty="0">
                <a:latin typeface="Symbol" panose="05050102010706020507" pitchFamily="18" charset="2"/>
                <a:ea typeface="Times New Roman" panose="02020603050405020304" pitchFamily="18" charset="0"/>
              </a:rPr>
              <a:t>¢</a:t>
            </a:r>
            <a:r>
              <a:rPr lang="tr-TR" spc="15"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Ù</a:t>
            </a:r>
            <a:r>
              <a:rPr lang="tr-TR"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b</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a:t>
            </a:r>
            <a:r>
              <a:rPr lang="tr-TR" b="1" spc="-35" dirty="0">
                <a:latin typeface="Times New Roman" panose="02020603050405020304" pitchFamily="18" charset="0"/>
                <a:ea typeface="Times New Roman" panose="02020603050405020304" pitchFamily="18" charset="0"/>
              </a:rPr>
              <a:t> </a:t>
            </a:r>
            <a:r>
              <a:rPr lang="tr-TR" dirty="0">
                <a:latin typeface="Symbol" panose="05050102010706020507" pitchFamily="18" charset="2"/>
                <a:ea typeface="Times New Roman" panose="02020603050405020304" pitchFamily="18" charset="0"/>
              </a:rPr>
              <a:t>Ç</a:t>
            </a:r>
            <a:r>
              <a:rPr lang="tr-TR" spc="-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(c</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d</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a:t>
            </a:r>
            <a:r>
              <a:rPr lang="tr-TR" dirty="0">
                <a:latin typeface="Symbol" panose="05050102010706020507" pitchFamily="18" charset="2"/>
                <a:ea typeface="Times New Roman" panose="02020603050405020304" pitchFamily="18" charset="0"/>
              </a:rPr>
              <a:t>·</a:t>
            </a:r>
            <a:r>
              <a:rPr lang="tr-TR" b="1" dirty="0">
                <a:latin typeface="Times New Roman" panose="02020603050405020304" pitchFamily="18" charset="0"/>
                <a:ea typeface="Times New Roman" panose="02020603050405020304" pitchFamily="18" charset="0"/>
              </a:rPr>
              <a:t>)k</a:t>
            </a:r>
            <a:r>
              <a:rPr lang="tr-TR" dirty="0">
                <a:latin typeface="Symbol" panose="05050102010706020507" pitchFamily="18" charset="2"/>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sp>
        <p:nvSpPr>
          <p:cNvPr id="7" name="Прямоугольник 3"/>
          <p:cNvSpPr/>
          <p:nvPr/>
        </p:nvSpPr>
        <p:spPr>
          <a:xfrm>
            <a:off x="8998" y="2904503"/>
            <a:ext cx="7239267" cy="2165505"/>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4137 h 2708480"/>
              <a:gd name="connsiteX1" fmla="*/ 2984694 w 5084137"/>
              <a:gd name="connsiteY1" fmla="*/ 0 h 2708480"/>
              <a:gd name="connsiteX2" fmla="*/ 5084137 w 5084137"/>
              <a:gd name="connsiteY2" fmla="*/ 2708480 h 2708480"/>
              <a:gd name="connsiteX3" fmla="*/ 2016393 w 5084137"/>
              <a:gd name="connsiteY3" fmla="*/ 2703604 h 2708480"/>
              <a:gd name="connsiteX4" fmla="*/ 0 w 5084137"/>
              <a:gd name="connsiteY4" fmla="*/ 14137 h 2708480"/>
              <a:gd name="connsiteX0" fmla="*/ 0 w 5084137"/>
              <a:gd name="connsiteY0" fmla="*/ 14137 h 2803493"/>
              <a:gd name="connsiteX1" fmla="*/ 2984694 w 5084137"/>
              <a:gd name="connsiteY1" fmla="*/ 0 h 2803493"/>
              <a:gd name="connsiteX2" fmla="*/ 5084137 w 5084137"/>
              <a:gd name="connsiteY2" fmla="*/ 2708480 h 2803493"/>
              <a:gd name="connsiteX3" fmla="*/ 1522551 w 5084137"/>
              <a:gd name="connsiteY3" fmla="*/ 2803493 h 2803493"/>
              <a:gd name="connsiteX4" fmla="*/ 0 w 5084137"/>
              <a:gd name="connsiteY4" fmla="*/ 14137 h 2803493"/>
              <a:gd name="connsiteX0" fmla="*/ 0 w 5084137"/>
              <a:gd name="connsiteY0" fmla="*/ 14137 h 2828465"/>
              <a:gd name="connsiteX1" fmla="*/ 2984694 w 5084137"/>
              <a:gd name="connsiteY1" fmla="*/ 0 h 2828465"/>
              <a:gd name="connsiteX2" fmla="*/ 5084137 w 5084137"/>
              <a:gd name="connsiteY2" fmla="*/ 2708480 h 2828465"/>
              <a:gd name="connsiteX3" fmla="*/ 1828475 w 5084137"/>
              <a:gd name="connsiteY3" fmla="*/ 2828465 h 2828465"/>
              <a:gd name="connsiteX4" fmla="*/ 0 w 5084137"/>
              <a:gd name="connsiteY4" fmla="*/ 14137 h 2828465"/>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4306310"/>
              <a:gd name="connsiteY0" fmla="*/ 14137 h 2778520"/>
              <a:gd name="connsiteX1" fmla="*/ 2984694 w 4306310"/>
              <a:gd name="connsiteY1" fmla="*/ 0 h 2778520"/>
              <a:gd name="connsiteX2" fmla="*/ 4306310 w 4306310"/>
              <a:gd name="connsiteY2" fmla="*/ 2731556 h 2778520"/>
              <a:gd name="connsiteX3" fmla="*/ 1343615 w 4306310"/>
              <a:gd name="connsiteY3" fmla="*/ 2778520 h 2778520"/>
              <a:gd name="connsiteX4" fmla="*/ 0 w 4306310"/>
              <a:gd name="connsiteY4" fmla="*/ 14137 h 2778520"/>
              <a:gd name="connsiteX0" fmla="*/ 0 w 4306310"/>
              <a:gd name="connsiteY0" fmla="*/ 14137 h 2732369"/>
              <a:gd name="connsiteX1" fmla="*/ 2984694 w 4306310"/>
              <a:gd name="connsiteY1" fmla="*/ 0 h 2732369"/>
              <a:gd name="connsiteX2" fmla="*/ 4306310 w 4306310"/>
              <a:gd name="connsiteY2" fmla="*/ 2731556 h 2732369"/>
              <a:gd name="connsiteX3" fmla="*/ 1294661 w 4306310"/>
              <a:gd name="connsiteY3" fmla="*/ 2732369 h 2732369"/>
              <a:gd name="connsiteX4" fmla="*/ 0 w 4306310"/>
              <a:gd name="connsiteY4" fmla="*/ 14137 h 2732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6310" h="2732369">
                <a:moveTo>
                  <a:pt x="0" y="14137"/>
                </a:moveTo>
                <a:lnTo>
                  <a:pt x="2984694" y="0"/>
                </a:lnTo>
                <a:lnTo>
                  <a:pt x="4306310" y="2731556"/>
                </a:lnTo>
                <a:lnTo>
                  <a:pt x="1294661" y="2732369"/>
                </a:lnTo>
                <a:lnTo>
                  <a:pt x="0" y="14137"/>
                </a:lnTo>
                <a:close/>
              </a:path>
            </a:pathLst>
          </a:custGeom>
          <a:solidFill>
            <a:srgbClr val="A8F8A4"/>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972475" y="4272357"/>
            <a:ext cx="568746" cy="584775"/>
          </a:xfrm>
          <a:prstGeom prst="rect">
            <a:avLst/>
          </a:prstGeom>
          <a:noFill/>
        </p:spPr>
        <p:txBody>
          <a:bodyPr wrap="square" rtlCol="0">
            <a:spAutoFit/>
          </a:bodyPr>
          <a:lstStyle/>
          <a:p>
            <a:r>
              <a:rPr lang="en-US" sz="3200" b="1" i="1" dirty="0" smtClean="0">
                <a:latin typeface="ISOCPEUR" panose="020B0604020202020204" pitchFamily="34" charset="0"/>
              </a:rPr>
              <a:t>a</a:t>
            </a:r>
            <a:endParaRPr lang="ru-RU" sz="3200" b="1" i="1" dirty="0">
              <a:latin typeface="ISOCPEUR" panose="020B0604020202020204" pitchFamily="34" charset="0"/>
            </a:endParaRPr>
          </a:p>
        </p:txBody>
      </p:sp>
      <p:cxnSp>
        <p:nvCxnSpPr>
          <p:cNvPr id="9" name="Прямая соединительная линия 8"/>
          <p:cNvCxnSpPr/>
          <p:nvPr/>
        </p:nvCxnSpPr>
        <p:spPr>
          <a:xfrm flipH="1" flipV="1">
            <a:off x="2209817" y="1069152"/>
            <a:ext cx="0" cy="33019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3412" y="2965068"/>
            <a:ext cx="461437" cy="584775"/>
          </a:xfrm>
          <a:prstGeom prst="rect">
            <a:avLst/>
          </a:prstGeom>
          <a:noFill/>
        </p:spPr>
        <p:txBody>
          <a:bodyPr wrap="square" rtlCol="0">
            <a:spAutoFit/>
          </a:bodyPr>
          <a:lstStyle/>
          <a:p>
            <a:r>
              <a:rPr lang="en-US" sz="3200" b="1" i="1" dirty="0">
                <a:latin typeface="ISOCPEUR" panose="020B0604020202020204" pitchFamily="34" charset="0"/>
              </a:rPr>
              <a:t>b</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11" name="TextBox 10"/>
          <p:cNvSpPr txBox="1"/>
          <p:nvPr/>
        </p:nvSpPr>
        <p:spPr>
          <a:xfrm>
            <a:off x="2258506" y="1998723"/>
            <a:ext cx="461437" cy="584775"/>
          </a:xfrm>
          <a:prstGeom prst="rect">
            <a:avLst/>
          </a:prstGeom>
          <a:noFill/>
        </p:spPr>
        <p:txBody>
          <a:bodyPr wrap="square" rtlCol="0">
            <a:spAutoFit/>
          </a:bodyPr>
          <a:lstStyle/>
          <a:p>
            <a:r>
              <a:rPr lang="uz-Cyrl-UZ" sz="3200" i="1" dirty="0">
                <a:latin typeface="ISOCPEUR" panose="020B0604020202020204" pitchFamily="34" charset="0"/>
              </a:rPr>
              <a:t>С</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12" name="TextBox 11"/>
          <p:cNvSpPr txBox="1"/>
          <p:nvPr/>
        </p:nvSpPr>
        <p:spPr>
          <a:xfrm>
            <a:off x="2278222" y="2949012"/>
            <a:ext cx="568746" cy="584775"/>
          </a:xfrm>
          <a:prstGeom prst="rect">
            <a:avLst/>
          </a:prstGeom>
          <a:noFill/>
        </p:spPr>
        <p:txBody>
          <a:bodyPr wrap="square" rtlCol="0">
            <a:spAutoFit/>
          </a:bodyPr>
          <a:lstStyle/>
          <a:p>
            <a:r>
              <a:rPr lang="en-US" sz="3200" b="1" i="1" dirty="0">
                <a:latin typeface="ISOCPEUR" panose="020B0604020202020204" pitchFamily="34" charset="0"/>
              </a:rPr>
              <a:t>c</a:t>
            </a:r>
            <a:endParaRPr lang="ru-RU" sz="3200" b="1" i="1" dirty="0">
              <a:latin typeface="ISOCPEUR" panose="020B0604020202020204" pitchFamily="34" charset="0"/>
            </a:endParaRPr>
          </a:p>
        </p:txBody>
      </p:sp>
      <p:cxnSp>
        <p:nvCxnSpPr>
          <p:cNvPr id="13" name="Прямая соединительная линия 12"/>
          <p:cNvCxnSpPr/>
          <p:nvPr/>
        </p:nvCxnSpPr>
        <p:spPr>
          <a:xfrm flipV="1">
            <a:off x="2191529" y="3312167"/>
            <a:ext cx="1333662" cy="105890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flipV="1">
            <a:off x="4330908" y="531273"/>
            <a:ext cx="0" cy="39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V="1">
            <a:off x="3503832" y="2396384"/>
            <a:ext cx="0" cy="90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V="1">
            <a:off x="2725509" y="2409203"/>
            <a:ext cx="0" cy="100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4355574" y="285800"/>
            <a:ext cx="476707" cy="584775"/>
          </a:xfrm>
          <a:prstGeom prst="rect">
            <a:avLst/>
          </a:prstGeom>
          <a:noFill/>
        </p:spPr>
        <p:txBody>
          <a:bodyPr wrap="square" rtlCol="0">
            <a:spAutoFit/>
          </a:bodyPr>
          <a:lstStyle/>
          <a:p>
            <a:r>
              <a:rPr lang="en-US" sz="3200" i="1" dirty="0">
                <a:latin typeface="ISOCPEUR" panose="020B0604020202020204" pitchFamily="34" charset="0"/>
              </a:rPr>
              <a:t>D</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18" name="TextBox 17"/>
          <p:cNvSpPr txBox="1"/>
          <p:nvPr/>
        </p:nvSpPr>
        <p:spPr>
          <a:xfrm>
            <a:off x="6327415" y="3863624"/>
            <a:ext cx="816905" cy="584775"/>
          </a:xfrm>
          <a:prstGeom prst="rect">
            <a:avLst/>
          </a:prstGeom>
          <a:noFill/>
        </p:spPr>
        <p:txBody>
          <a:bodyPr wrap="square" rtlCol="0">
            <a:spAutoFit/>
          </a:bodyPr>
          <a:lstStyle/>
          <a:p>
            <a:r>
              <a:rPr lang="en-US" sz="3200" i="1" dirty="0">
                <a:solidFill>
                  <a:srgbClr val="0070C0"/>
                </a:solidFill>
                <a:latin typeface="ISOCPEUR" panose="020B0604020202020204" pitchFamily="34" charset="0"/>
              </a:rPr>
              <a:t>H</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9" name="Прямая соединительная линия 18"/>
          <p:cNvCxnSpPr/>
          <p:nvPr/>
        </p:nvCxnSpPr>
        <p:spPr>
          <a:xfrm flipV="1">
            <a:off x="2725509" y="566740"/>
            <a:ext cx="1605399" cy="18704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flipH="1" flipV="1">
            <a:off x="2191529" y="1076939"/>
            <a:ext cx="1327536" cy="136021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92459" y="4369797"/>
            <a:ext cx="568746" cy="584775"/>
          </a:xfrm>
          <a:prstGeom prst="rect">
            <a:avLst/>
          </a:prstGeom>
          <a:noFill/>
        </p:spPr>
        <p:txBody>
          <a:bodyPr wrap="square" rtlCol="0">
            <a:spAutoFit/>
          </a:bodyPr>
          <a:lstStyle/>
          <a:p>
            <a:r>
              <a:rPr lang="en-US" sz="3200" b="1" i="1" dirty="0" smtClean="0">
                <a:latin typeface="ISOCPEUR" panose="020B0604020202020204" pitchFamily="34" charset="0"/>
              </a:rPr>
              <a:t>d</a:t>
            </a:r>
            <a:endParaRPr lang="ru-RU" sz="3200" b="1" i="1" dirty="0">
              <a:latin typeface="ISOCPEUR" panose="020B0604020202020204" pitchFamily="34" charset="0"/>
            </a:endParaRPr>
          </a:p>
        </p:txBody>
      </p:sp>
      <p:sp>
        <p:nvSpPr>
          <p:cNvPr id="22" name="TextBox 21"/>
          <p:cNvSpPr txBox="1"/>
          <p:nvPr/>
        </p:nvSpPr>
        <p:spPr>
          <a:xfrm>
            <a:off x="1770307" y="539175"/>
            <a:ext cx="436727"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3" name="TextBox 22"/>
          <p:cNvSpPr txBox="1"/>
          <p:nvPr/>
        </p:nvSpPr>
        <p:spPr>
          <a:xfrm>
            <a:off x="3556334" y="1996430"/>
            <a:ext cx="372602"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24" name="Прямая соединительная линия 23"/>
          <p:cNvCxnSpPr/>
          <p:nvPr/>
        </p:nvCxnSpPr>
        <p:spPr>
          <a:xfrm flipV="1">
            <a:off x="3091361" y="1947837"/>
            <a:ext cx="0" cy="176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55297" y="1290168"/>
            <a:ext cx="568746" cy="584775"/>
          </a:xfrm>
          <a:prstGeom prst="rect">
            <a:avLst/>
          </a:prstGeom>
          <a:noFill/>
        </p:spPr>
        <p:txBody>
          <a:bodyPr wrap="square" rtlCol="0">
            <a:spAutoFit/>
          </a:bodyPr>
          <a:lstStyle/>
          <a:p>
            <a:r>
              <a:rPr lang="en-US" sz="3200" i="1" dirty="0">
                <a:latin typeface="ISOCPEUR" panose="020B0604020202020204" pitchFamily="34" charset="0"/>
              </a:rPr>
              <a:t>K</a:t>
            </a:r>
            <a:endParaRPr lang="ru-RU" sz="3200" i="1" dirty="0">
              <a:latin typeface="ISOCPEUR" panose="020B0604020202020204" pitchFamily="34" charset="0"/>
            </a:endParaRPr>
          </a:p>
        </p:txBody>
      </p:sp>
      <p:sp>
        <p:nvSpPr>
          <p:cNvPr id="26" name="TextBox 25"/>
          <p:cNvSpPr txBox="1"/>
          <p:nvPr/>
        </p:nvSpPr>
        <p:spPr>
          <a:xfrm>
            <a:off x="2943912" y="3646917"/>
            <a:ext cx="568746" cy="584775"/>
          </a:xfrm>
          <a:prstGeom prst="rect">
            <a:avLst/>
          </a:prstGeom>
          <a:noFill/>
        </p:spPr>
        <p:txBody>
          <a:bodyPr wrap="square" rtlCol="0">
            <a:spAutoFit/>
          </a:bodyPr>
          <a:lstStyle/>
          <a:p>
            <a:r>
              <a:rPr lang="en-US" sz="3200" b="1" i="1" dirty="0">
                <a:latin typeface="ISOCPEUR" panose="020B0604020202020204" pitchFamily="34" charset="0"/>
              </a:rPr>
              <a:t>k</a:t>
            </a:r>
            <a:endParaRPr lang="ru-RU" sz="3200" b="1" i="1" dirty="0">
              <a:latin typeface="ISOCPEUR" panose="020B0604020202020204" pitchFamily="34" charset="0"/>
            </a:endParaRPr>
          </a:p>
        </p:txBody>
      </p:sp>
      <p:cxnSp>
        <p:nvCxnSpPr>
          <p:cNvPr id="27" name="Прямая соединительная линия 26"/>
          <p:cNvCxnSpPr/>
          <p:nvPr/>
        </p:nvCxnSpPr>
        <p:spPr>
          <a:xfrm>
            <a:off x="2711651" y="3403802"/>
            <a:ext cx="1647683" cy="107548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Овал 27"/>
          <p:cNvSpPr/>
          <p:nvPr/>
        </p:nvSpPr>
        <p:spPr>
          <a:xfrm>
            <a:off x="3018605" y="3583620"/>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3009509" y="1924430"/>
            <a:ext cx="144000" cy="14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2163347" y="1038662"/>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2132222" y="4285216"/>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3460445" y="2342641"/>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p:cNvSpPr/>
          <p:nvPr/>
        </p:nvSpPr>
        <p:spPr>
          <a:xfrm>
            <a:off x="2676757" y="2345749"/>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2652635" y="3304092"/>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4277319" y="501585"/>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Овал 36"/>
          <p:cNvSpPr/>
          <p:nvPr/>
        </p:nvSpPr>
        <p:spPr>
          <a:xfrm>
            <a:off x="3444139" y="324879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37"/>
          <p:cNvSpPr txBox="1"/>
          <p:nvPr/>
        </p:nvSpPr>
        <p:spPr>
          <a:xfrm>
            <a:off x="10065396" y="2197937"/>
            <a:ext cx="522338"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39" name="TextBox 38"/>
          <p:cNvSpPr txBox="1"/>
          <p:nvPr/>
        </p:nvSpPr>
        <p:spPr>
          <a:xfrm>
            <a:off x="10105680" y="3450775"/>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40" name="Прямая соединительная линия 39"/>
          <p:cNvCxnSpPr/>
          <p:nvPr/>
        </p:nvCxnSpPr>
        <p:spPr>
          <a:xfrm flipH="1" flipV="1">
            <a:off x="7642935" y="1436259"/>
            <a:ext cx="0" cy="370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a:off x="7659818" y="1436258"/>
            <a:ext cx="2503500" cy="133954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a:off x="6328204" y="3315440"/>
            <a:ext cx="544726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163877" y="4825001"/>
            <a:ext cx="504860"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cxnSp>
        <p:nvCxnSpPr>
          <p:cNvPr id="44" name="Прямая соединительная линия 43"/>
          <p:cNvCxnSpPr/>
          <p:nvPr/>
        </p:nvCxnSpPr>
        <p:spPr>
          <a:xfrm flipH="1">
            <a:off x="8617280" y="781598"/>
            <a:ext cx="2547815" cy="185330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flipV="1">
            <a:off x="7622583" y="3689853"/>
            <a:ext cx="2509544" cy="144338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8617280" y="3973074"/>
            <a:ext cx="2520382" cy="133076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flipV="1">
            <a:off x="8617280" y="2605074"/>
            <a:ext cx="0" cy="136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V="1">
            <a:off x="11137662" y="779260"/>
            <a:ext cx="0" cy="45245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flipV="1">
            <a:off x="10132127" y="2748559"/>
            <a:ext cx="0" cy="941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197387" y="3680686"/>
            <a:ext cx="504860" cy="584775"/>
          </a:xfrm>
          <a:prstGeom prst="rect">
            <a:avLst/>
          </a:prstGeom>
          <a:noFill/>
        </p:spPr>
        <p:txBody>
          <a:bodyPr wrap="square" rtlCol="0">
            <a:spAutoFit/>
          </a:bodyPr>
          <a:lstStyle/>
          <a:p>
            <a:r>
              <a:rPr lang="uz-Cyrl-UZ" sz="3200" i="1" dirty="0">
                <a:latin typeface="ISOCPEUR" panose="020B0604020202020204" pitchFamily="34" charset="0"/>
              </a:rPr>
              <a:t>с</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51" name="TextBox 50"/>
          <p:cNvSpPr txBox="1"/>
          <p:nvPr/>
        </p:nvSpPr>
        <p:spPr>
          <a:xfrm>
            <a:off x="7676696" y="2258691"/>
            <a:ext cx="673795" cy="584775"/>
          </a:xfrm>
          <a:prstGeom prst="rect">
            <a:avLst/>
          </a:prstGeom>
          <a:noFill/>
        </p:spPr>
        <p:txBody>
          <a:bodyPr wrap="square" rtlCol="0">
            <a:spAutoFit/>
          </a:bodyPr>
          <a:lstStyle/>
          <a:p>
            <a:r>
              <a:rPr lang="en-US" sz="3200" i="1" dirty="0" smtClean="0">
                <a:latin typeface="ISOCPEUR" panose="020B0604020202020204" pitchFamily="34" charset="0"/>
              </a:rPr>
              <a:t>c‘ </a:t>
            </a:r>
            <a:endParaRPr lang="ru-RU" sz="3200" i="1" dirty="0">
              <a:latin typeface="ISOCPEUR" panose="020B0604020202020204" pitchFamily="34" charset="0"/>
            </a:endParaRPr>
          </a:p>
        </p:txBody>
      </p:sp>
      <p:sp>
        <p:nvSpPr>
          <p:cNvPr id="52" name="TextBox 51"/>
          <p:cNvSpPr txBox="1"/>
          <p:nvPr/>
        </p:nvSpPr>
        <p:spPr>
          <a:xfrm flipH="1">
            <a:off x="11302168" y="4899758"/>
            <a:ext cx="550680" cy="584775"/>
          </a:xfrm>
          <a:prstGeom prst="rect">
            <a:avLst/>
          </a:prstGeom>
          <a:noFill/>
        </p:spPr>
        <p:txBody>
          <a:bodyPr wrap="square" rtlCol="0">
            <a:spAutoFit/>
          </a:bodyPr>
          <a:lstStyle/>
          <a:p>
            <a:r>
              <a:rPr lang="en-US" sz="3200" i="1" dirty="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53" name="TextBox 52"/>
          <p:cNvSpPr txBox="1"/>
          <p:nvPr/>
        </p:nvSpPr>
        <p:spPr>
          <a:xfrm flipH="1">
            <a:off x="11100509" y="345724"/>
            <a:ext cx="674955" cy="584775"/>
          </a:xfrm>
          <a:prstGeom prst="rect">
            <a:avLst/>
          </a:prstGeom>
          <a:noFill/>
        </p:spPr>
        <p:txBody>
          <a:bodyPr wrap="square" rtlCol="0">
            <a:spAutoFit/>
          </a:bodyPr>
          <a:lstStyle/>
          <a:p>
            <a:r>
              <a:rPr lang="en-US" sz="3200" i="1" dirty="0" smtClean="0">
                <a:latin typeface="ISOCPEUR" panose="020B0604020202020204" pitchFamily="34" charset="0"/>
              </a:rPr>
              <a:t>d’ </a:t>
            </a:r>
            <a:endParaRPr lang="ru-RU" sz="3200" i="1" dirty="0">
              <a:latin typeface="ISOCPEUR" panose="020B0604020202020204" pitchFamily="34" charset="0"/>
            </a:endParaRPr>
          </a:p>
        </p:txBody>
      </p:sp>
      <p:sp>
        <p:nvSpPr>
          <p:cNvPr id="54" name="TextBox 53"/>
          <p:cNvSpPr txBox="1"/>
          <p:nvPr/>
        </p:nvSpPr>
        <p:spPr>
          <a:xfrm>
            <a:off x="11735737" y="3219205"/>
            <a:ext cx="441943" cy="523220"/>
          </a:xfrm>
          <a:prstGeom prst="rect">
            <a:avLst/>
          </a:prstGeom>
          <a:noFill/>
        </p:spPr>
        <p:txBody>
          <a:bodyPr wrap="square" rtlCol="0">
            <a:spAutoFit/>
          </a:bodyPr>
          <a:lstStyle/>
          <a:p>
            <a:r>
              <a:rPr lang="en-US" sz="2800" i="1" dirty="0">
                <a:latin typeface="ISOCPEUR" panose="020B0604020202020204" pitchFamily="34" charset="0"/>
              </a:rPr>
              <a:t>x</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55" name="TextBox 54"/>
          <p:cNvSpPr txBox="1"/>
          <p:nvPr/>
        </p:nvSpPr>
        <p:spPr>
          <a:xfrm>
            <a:off x="5859178" y="3176375"/>
            <a:ext cx="441943" cy="523220"/>
          </a:xfrm>
          <a:prstGeom prst="rect">
            <a:avLst/>
          </a:prstGeom>
          <a:noFill/>
        </p:spPr>
        <p:txBody>
          <a:bodyPr wrap="square" rtlCol="0">
            <a:spAutoFit/>
          </a:bodyPr>
          <a:lstStyle/>
          <a:p>
            <a:r>
              <a:rPr lang="en-US" sz="2800" i="1" dirty="0">
                <a:latin typeface="ISOCPEUR" panose="020B0604020202020204" pitchFamily="34" charset="0"/>
              </a:rPr>
              <a:t>x</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56" name="Прямая соединительная линия 55"/>
          <p:cNvCxnSpPr/>
          <p:nvPr/>
        </p:nvCxnSpPr>
        <p:spPr>
          <a:xfrm flipV="1">
            <a:off x="9148217" y="2235082"/>
            <a:ext cx="0" cy="201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873410" y="1610078"/>
            <a:ext cx="568746" cy="461665"/>
          </a:xfrm>
          <a:prstGeom prst="rect">
            <a:avLst/>
          </a:prstGeom>
          <a:noFill/>
        </p:spPr>
        <p:txBody>
          <a:bodyPr wrap="square" rtlCol="0">
            <a:spAutoFit/>
          </a:bodyPr>
          <a:lstStyle/>
          <a:p>
            <a:r>
              <a:rPr lang="en-US" sz="2400" i="1" dirty="0">
                <a:latin typeface="ISOCPEUR" panose="020B0604020202020204" pitchFamily="34" charset="0"/>
              </a:rPr>
              <a:t>k</a:t>
            </a:r>
            <a:r>
              <a:rPr lang="en-US" sz="2400" i="1" dirty="0" smtClean="0">
                <a:latin typeface="ISOCPEUR" panose="020B0604020202020204" pitchFamily="34" charset="0"/>
              </a:rPr>
              <a:t>’</a:t>
            </a:r>
            <a:endParaRPr lang="ru-RU" sz="2800" i="1" dirty="0">
              <a:latin typeface="ISOCPEUR" panose="020B0604020202020204" pitchFamily="34" charset="0"/>
            </a:endParaRPr>
          </a:p>
        </p:txBody>
      </p:sp>
      <p:sp>
        <p:nvSpPr>
          <p:cNvPr id="58" name="TextBox 57"/>
          <p:cNvSpPr txBox="1"/>
          <p:nvPr/>
        </p:nvSpPr>
        <p:spPr>
          <a:xfrm>
            <a:off x="9021603" y="4311492"/>
            <a:ext cx="568746" cy="461665"/>
          </a:xfrm>
          <a:prstGeom prst="rect">
            <a:avLst/>
          </a:prstGeom>
          <a:noFill/>
        </p:spPr>
        <p:txBody>
          <a:bodyPr wrap="square" rtlCol="0">
            <a:spAutoFit/>
          </a:bodyPr>
          <a:lstStyle/>
          <a:p>
            <a:r>
              <a:rPr lang="en-US" sz="2400" i="1" dirty="0">
                <a:latin typeface="ISOCPEUR" panose="020B0604020202020204" pitchFamily="34" charset="0"/>
              </a:rPr>
              <a:t>k</a:t>
            </a:r>
            <a:endParaRPr lang="ru-RU" sz="2800" i="1" dirty="0">
              <a:latin typeface="ISOCPEUR" panose="020B0604020202020204" pitchFamily="34" charset="0"/>
            </a:endParaRPr>
          </a:p>
        </p:txBody>
      </p:sp>
      <p:sp>
        <p:nvSpPr>
          <p:cNvPr id="59" name="Овал 58"/>
          <p:cNvSpPr/>
          <p:nvPr/>
        </p:nvSpPr>
        <p:spPr>
          <a:xfrm>
            <a:off x="9076217" y="420312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9085783" y="2169920"/>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TextBox 60"/>
          <p:cNvSpPr txBox="1"/>
          <p:nvPr/>
        </p:nvSpPr>
        <p:spPr>
          <a:xfrm>
            <a:off x="7306496" y="909422"/>
            <a:ext cx="504860"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sp>
        <p:nvSpPr>
          <p:cNvPr id="62" name="Овал 61"/>
          <p:cNvSpPr/>
          <p:nvPr/>
        </p:nvSpPr>
        <p:spPr>
          <a:xfrm>
            <a:off x="7579377" y="1402390"/>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11052694" y="5200420"/>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8576470" y="2572067"/>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p:cNvSpPr/>
          <p:nvPr/>
        </p:nvSpPr>
        <p:spPr>
          <a:xfrm>
            <a:off x="10050562" y="2668768"/>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p:cNvSpPr/>
          <p:nvPr/>
        </p:nvSpPr>
        <p:spPr>
          <a:xfrm>
            <a:off x="10060128" y="359842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11056838" y="726591"/>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Овал 67"/>
          <p:cNvSpPr/>
          <p:nvPr/>
        </p:nvSpPr>
        <p:spPr>
          <a:xfrm>
            <a:off x="8558248" y="3914286"/>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Овал 68"/>
          <p:cNvSpPr/>
          <p:nvPr/>
        </p:nvSpPr>
        <p:spPr>
          <a:xfrm>
            <a:off x="7579377" y="507453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1000" fill="hold"/>
                                        <p:tgtEl>
                                          <p:spTgt spid="20"/>
                                        </p:tgtEl>
                                        <p:attrNameLst>
                                          <p:attrName>ppt_w</p:attrName>
                                        </p:attrNameLst>
                                      </p:cBhvr>
                                      <p:tavLst>
                                        <p:tav tm="0">
                                          <p:val>
                                            <p:fltVal val="0"/>
                                          </p:val>
                                        </p:tav>
                                        <p:tav tm="100000">
                                          <p:val>
                                            <p:strVal val="#ppt_w"/>
                                          </p:val>
                                        </p:tav>
                                      </p:tavLst>
                                    </p:anim>
                                    <p:anim calcmode="lin" valueType="num">
                                      <p:cBhvr>
                                        <p:cTn id="22" dur="1000" fill="hold"/>
                                        <p:tgtEl>
                                          <p:spTgt spid="20"/>
                                        </p:tgtEl>
                                        <p:attrNameLst>
                                          <p:attrName>ppt_h</p:attrName>
                                        </p:attrNameLst>
                                      </p:cBhvr>
                                      <p:tavLst>
                                        <p:tav tm="0">
                                          <p:val>
                                            <p:fltVal val="0"/>
                                          </p:val>
                                        </p:tav>
                                        <p:tav tm="100000">
                                          <p:val>
                                            <p:strVal val="#ppt_h"/>
                                          </p:val>
                                        </p:tav>
                                      </p:tavLst>
                                    </p:anim>
                                    <p:anim calcmode="lin" valueType="num">
                                      <p:cBhvr>
                                        <p:cTn id="23" dur="1000" fill="hold"/>
                                        <p:tgtEl>
                                          <p:spTgt spid="20"/>
                                        </p:tgtEl>
                                        <p:attrNameLst>
                                          <p:attrName>style.rotation</p:attrName>
                                        </p:attrNameLst>
                                      </p:cBhvr>
                                      <p:tavLst>
                                        <p:tav tm="0">
                                          <p:val>
                                            <p:fltVal val="90"/>
                                          </p:val>
                                        </p:tav>
                                        <p:tav tm="100000">
                                          <p:val>
                                            <p:fltVal val="0"/>
                                          </p:val>
                                        </p:tav>
                                      </p:tavLst>
                                    </p:anim>
                                    <p:animEffect transition="in" filter="fade">
                                      <p:cBhvr>
                                        <p:cTn id="24" dur="1000"/>
                                        <p:tgtEl>
                                          <p:spTgt spid="20"/>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fltVal val="0"/>
                                          </p:val>
                                        </p:tav>
                                        <p:tav tm="100000">
                                          <p:val>
                                            <p:strVal val="#ppt_w"/>
                                          </p:val>
                                        </p:tav>
                                      </p:tavLst>
                                    </p:anim>
                                    <p:anim calcmode="lin" valueType="num">
                                      <p:cBhvr>
                                        <p:cTn id="28" dur="1000" fill="hold"/>
                                        <p:tgtEl>
                                          <p:spTgt spid="22"/>
                                        </p:tgtEl>
                                        <p:attrNameLst>
                                          <p:attrName>ppt_h</p:attrName>
                                        </p:attrNameLst>
                                      </p:cBhvr>
                                      <p:tavLst>
                                        <p:tav tm="0">
                                          <p:val>
                                            <p:fltVal val="0"/>
                                          </p:val>
                                        </p:tav>
                                        <p:tav tm="100000">
                                          <p:val>
                                            <p:strVal val="#ppt_h"/>
                                          </p:val>
                                        </p:tav>
                                      </p:tavLst>
                                    </p:anim>
                                    <p:anim calcmode="lin" valueType="num">
                                      <p:cBhvr>
                                        <p:cTn id="29" dur="1000" fill="hold"/>
                                        <p:tgtEl>
                                          <p:spTgt spid="22"/>
                                        </p:tgtEl>
                                        <p:attrNameLst>
                                          <p:attrName>style.rotation</p:attrName>
                                        </p:attrNameLst>
                                      </p:cBhvr>
                                      <p:tavLst>
                                        <p:tav tm="0">
                                          <p:val>
                                            <p:fltVal val="90"/>
                                          </p:val>
                                        </p:tav>
                                        <p:tav tm="100000">
                                          <p:val>
                                            <p:fltVal val="0"/>
                                          </p:val>
                                        </p:tav>
                                      </p:tavLst>
                                    </p:anim>
                                    <p:animEffect transition="in" filter="fade">
                                      <p:cBhvr>
                                        <p:cTn id="30" dur="1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fltVal val="0"/>
                                          </p:val>
                                        </p:tav>
                                        <p:tav tm="100000">
                                          <p:val>
                                            <p:strVal val="#ppt_w"/>
                                          </p:val>
                                        </p:tav>
                                      </p:tavLst>
                                    </p:anim>
                                    <p:anim calcmode="lin" valueType="num">
                                      <p:cBhvr>
                                        <p:cTn id="42" dur="1000" fill="hold"/>
                                        <p:tgtEl>
                                          <p:spTgt spid="11"/>
                                        </p:tgtEl>
                                        <p:attrNameLst>
                                          <p:attrName>ppt_h</p:attrName>
                                        </p:attrNameLst>
                                      </p:cBhvr>
                                      <p:tavLst>
                                        <p:tav tm="0">
                                          <p:val>
                                            <p:fltVal val="0"/>
                                          </p:val>
                                        </p:tav>
                                        <p:tav tm="100000">
                                          <p:val>
                                            <p:strVal val="#ppt_h"/>
                                          </p:val>
                                        </p:tav>
                                      </p:tavLst>
                                    </p:anim>
                                    <p:anim calcmode="lin" valueType="num">
                                      <p:cBhvr>
                                        <p:cTn id="43" dur="1000" fill="hold"/>
                                        <p:tgtEl>
                                          <p:spTgt spid="11"/>
                                        </p:tgtEl>
                                        <p:attrNameLst>
                                          <p:attrName>style.rotation</p:attrName>
                                        </p:attrNameLst>
                                      </p:cBhvr>
                                      <p:tavLst>
                                        <p:tav tm="0">
                                          <p:val>
                                            <p:fltVal val="90"/>
                                          </p:val>
                                        </p:tav>
                                        <p:tav tm="100000">
                                          <p:val>
                                            <p:fltVal val="0"/>
                                          </p:val>
                                        </p:tav>
                                      </p:tavLst>
                                    </p:anim>
                                    <p:animEffect transition="in" filter="fade">
                                      <p:cBhvr>
                                        <p:cTn id="44" dur="1000"/>
                                        <p:tgtEl>
                                          <p:spTgt spid="11"/>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style.rotation</p:attrName>
                                        </p:attrNameLst>
                                      </p:cBhvr>
                                      <p:tavLst>
                                        <p:tav tm="0">
                                          <p:val>
                                            <p:fltVal val="90"/>
                                          </p:val>
                                        </p:tav>
                                        <p:tav tm="100000">
                                          <p:val>
                                            <p:fltVal val="0"/>
                                          </p:val>
                                        </p:tav>
                                      </p:tavLst>
                                    </p:anim>
                                    <p:animEffect transition="in" filter="fade">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0"/>
                                        <p:tgtEl>
                                          <p:spTgt spid="9"/>
                                        </p:tgtEl>
                                      </p:cBhvr>
                                    </p:animEffect>
                                    <p:anim calcmode="lin" valueType="num">
                                      <p:cBhvr>
                                        <p:cTn id="56" dur="1000" fill="hold"/>
                                        <p:tgtEl>
                                          <p:spTgt spid="9"/>
                                        </p:tgtEl>
                                        <p:attrNameLst>
                                          <p:attrName>ppt_x</p:attrName>
                                        </p:attrNameLst>
                                      </p:cBhvr>
                                      <p:tavLst>
                                        <p:tav tm="0">
                                          <p:val>
                                            <p:strVal val="#ppt_x"/>
                                          </p:val>
                                        </p:tav>
                                        <p:tav tm="100000">
                                          <p:val>
                                            <p:strVal val="#ppt_x"/>
                                          </p:val>
                                        </p:tav>
                                      </p:tavLst>
                                    </p:anim>
                                    <p:anim calcmode="lin" valueType="num">
                                      <p:cBhvr>
                                        <p:cTn id="57" dur="10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1000"/>
                                        <p:tgtEl>
                                          <p:spTgt spid="13"/>
                                        </p:tgtEl>
                                      </p:cBhvr>
                                    </p:animEffect>
                                    <p:anim calcmode="lin" valueType="num">
                                      <p:cBhvr>
                                        <p:cTn id="66" dur="1000" fill="hold"/>
                                        <p:tgtEl>
                                          <p:spTgt spid="13"/>
                                        </p:tgtEl>
                                        <p:attrNameLst>
                                          <p:attrName>ppt_x</p:attrName>
                                        </p:attrNameLst>
                                      </p:cBhvr>
                                      <p:tavLst>
                                        <p:tav tm="0">
                                          <p:val>
                                            <p:strVal val="#ppt_x"/>
                                          </p:val>
                                        </p:tav>
                                        <p:tav tm="100000">
                                          <p:val>
                                            <p:strVal val="#ppt_x"/>
                                          </p:val>
                                        </p:tav>
                                      </p:tavLst>
                                    </p:anim>
                                    <p:anim calcmode="lin" valueType="num">
                                      <p:cBhvr>
                                        <p:cTn id="6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ppt_x"/>
                                          </p:val>
                                        </p:tav>
                                        <p:tav tm="100000">
                                          <p:val>
                                            <p:strVal val="#ppt_x"/>
                                          </p:val>
                                        </p:tav>
                                      </p:tavLst>
                                    </p:anim>
                                    <p:anim calcmode="lin" valueType="num">
                                      <p:cBhvr additive="base">
                                        <p:cTn id="73" dur="500" fill="hold"/>
                                        <p:tgtEl>
                                          <p:spTgt spid="1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additive="base">
                                        <p:cTn id="76" dur="500" fill="hold"/>
                                        <p:tgtEl>
                                          <p:spTgt spid="8"/>
                                        </p:tgtEl>
                                        <p:attrNameLst>
                                          <p:attrName>ppt_x</p:attrName>
                                        </p:attrNameLst>
                                      </p:cBhvr>
                                      <p:tavLst>
                                        <p:tav tm="0">
                                          <p:val>
                                            <p:strVal val="#ppt_x"/>
                                          </p:val>
                                        </p:tav>
                                        <p:tav tm="100000">
                                          <p:val>
                                            <p:strVal val="#ppt_x"/>
                                          </p:val>
                                        </p:tav>
                                      </p:tavLst>
                                    </p:anim>
                                    <p:anim calcmode="lin" valueType="num">
                                      <p:cBhvr additive="base">
                                        <p:cTn id="7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additive="base">
                                        <p:cTn id="99" dur="500" fill="hold"/>
                                        <p:tgtEl>
                                          <p:spTgt spid="12"/>
                                        </p:tgtEl>
                                        <p:attrNameLst>
                                          <p:attrName>ppt_x</p:attrName>
                                        </p:attrNameLst>
                                      </p:cBhvr>
                                      <p:tavLst>
                                        <p:tav tm="0">
                                          <p:val>
                                            <p:strVal val="#ppt_x"/>
                                          </p:val>
                                        </p:tav>
                                        <p:tav tm="100000">
                                          <p:val>
                                            <p:strVal val="#ppt_x"/>
                                          </p:val>
                                        </p:tav>
                                      </p:tavLst>
                                    </p:anim>
                                    <p:anim calcmode="lin" valueType="num">
                                      <p:cBhvr additive="base">
                                        <p:cTn id="100" dur="500" fill="hold"/>
                                        <p:tgtEl>
                                          <p:spTgt spid="1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 calcmode="lin" valueType="num">
                                      <p:cBhvr additive="base">
                                        <p:cTn id="126" dur="500" fill="hold"/>
                                        <p:tgtEl>
                                          <p:spTgt spid="29"/>
                                        </p:tgtEl>
                                        <p:attrNameLst>
                                          <p:attrName>ppt_x</p:attrName>
                                        </p:attrNameLst>
                                      </p:cBhvr>
                                      <p:tavLst>
                                        <p:tav tm="0">
                                          <p:val>
                                            <p:strVal val="#ppt_x"/>
                                          </p:val>
                                        </p:tav>
                                        <p:tav tm="100000">
                                          <p:val>
                                            <p:strVal val="#ppt_x"/>
                                          </p:val>
                                        </p:tav>
                                      </p:tavLst>
                                    </p:anim>
                                    <p:anim calcmode="lin" valueType="num">
                                      <p:cBhvr additive="base">
                                        <p:cTn id="127" dur="500" fill="hold"/>
                                        <p:tgtEl>
                                          <p:spTgt spid="29"/>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additive="base">
                                        <p:cTn id="130" dur="500" fill="hold"/>
                                        <p:tgtEl>
                                          <p:spTgt spid="28"/>
                                        </p:tgtEl>
                                        <p:attrNameLst>
                                          <p:attrName>ppt_x</p:attrName>
                                        </p:attrNameLst>
                                      </p:cBhvr>
                                      <p:tavLst>
                                        <p:tav tm="0">
                                          <p:val>
                                            <p:strVal val="#ppt_x"/>
                                          </p:val>
                                        </p:tav>
                                        <p:tav tm="100000">
                                          <p:val>
                                            <p:strVal val="#ppt_x"/>
                                          </p:val>
                                        </p:tav>
                                      </p:tavLst>
                                    </p:anim>
                                    <p:anim calcmode="lin" valueType="num">
                                      <p:cBhvr additive="base">
                                        <p:cTn id="1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p:bldP spid="12" grpId="0"/>
      <p:bldP spid="17" grpId="0"/>
      <p:bldP spid="18" grpId="0"/>
      <p:bldP spid="21" grpId="0"/>
      <p:bldP spid="22" grpId="0"/>
      <p:bldP spid="23" grpId="0"/>
      <p:bldP spid="25" grpId="0"/>
      <p:bldP spid="26" grpId="0"/>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49728" y="153758"/>
            <a:ext cx="11276215" cy="1356269"/>
          </a:xfrm>
          <a:prstGeom prst="rect">
            <a:avLst/>
          </a:prstGeom>
        </p:spPr>
        <p:txBody>
          <a:bodyPr wrap="square">
            <a:spAutoFit/>
          </a:bodyPr>
          <a:lstStyle/>
          <a:p>
            <a:pPr marR="447040" lvl="0" algn="just">
              <a:lnSpc>
                <a:spcPct val="98000"/>
              </a:lnSpc>
              <a:spcBef>
                <a:spcPts val="405"/>
              </a:spcBef>
              <a:spcAft>
                <a:spcPts val="0"/>
              </a:spcAft>
              <a:buSzPts val="1200"/>
              <a:tabLst>
                <a:tab pos="808355" algn="l"/>
              </a:tabLst>
            </a:pPr>
            <a:r>
              <a:rPr lang="tr-TR" sz="2000" spc="-20" dirty="0">
                <a:latin typeface="Times New Roman" panose="02020603050405020304" pitchFamily="18" charset="0"/>
                <a:ea typeface="Times New Roman" panose="02020603050405020304" pitchFamily="18" charset="0"/>
              </a:rPr>
              <a:t>Agar</a:t>
            </a:r>
            <a:r>
              <a:rPr lang="tr-TR" sz="2000" spc="-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chiziqlar bir</a:t>
            </a:r>
            <a:r>
              <a:rPr lang="tr-TR" sz="2000" spc="2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 biri</a:t>
            </a:r>
            <a:r>
              <a:rPr lang="tr-TR" sz="2000" spc="-3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bilan</a:t>
            </a:r>
            <a:r>
              <a:rPr lang="tr-TR" sz="2000" spc="-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xam</a:t>
            </a:r>
            <a:r>
              <a:rPr lang="tr-TR" sz="2000" spc="-5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kesishmasa,</a:t>
            </a:r>
            <a:r>
              <a:rPr lang="tr-TR" sz="2000" spc="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xam</a:t>
            </a:r>
            <a:r>
              <a:rPr lang="tr-TR" sz="2000" spc="-5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parallel</a:t>
            </a:r>
            <a:r>
              <a:rPr lang="tr-TR" sz="2000" spc="-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bo’lmasa, bunday</a:t>
            </a:r>
            <a:r>
              <a:rPr lang="tr-TR" sz="2000" spc="-28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chiziqlar</a:t>
            </a:r>
            <a:r>
              <a:rPr lang="tr-TR" sz="2000" spc="1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ayqash</a:t>
            </a:r>
            <a:r>
              <a:rPr lang="tr-TR" sz="2000" spc="-1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chiziqlar</a:t>
            </a:r>
            <a:r>
              <a:rPr lang="tr-TR" sz="2000" spc="10" dirty="0">
                <a:latin typeface="Times New Roman" panose="02020603050405020304" pitchFamily="18" charset="0"/>
                <a:ea typeface="Times New Roman" panose="02020603050405020304" pitchFamily="18" charset="0"/>
              </a:rPr>
              <a:t> </a:t>
            </a:r>
            <a:r>
              <a:rPr lang="tr-TR" sz="2000" spc="-20" dirty="0">
                <a:latin typeface="Times New Roman" panose="02020603050405020304" pitchFamily="18" charset="0"/>
                <a:ea typeface="Times New Roman" panose="02020603050405020304" pitchFamily="18" charset="0"/>
              </a:rPr>
              <a:t>deyiladi</a:t>
            </a:r>
            <a:r>
              <a:rPr lang="tr-TR" sz="2000" spc="-20" dirty="0" smtClean="0">
                <a:latin typeface="Times New Roman" panose="02020603050405020304" pitchFamily="18" charset="0"/>
                <a:ea typeface="Times New Roman" panose="02020603050405020304" pitchFamily="18" charset="0"/>
              </a:rPr>
              <a:t>.</a:t>
            </a:r>
            <a:endParaRPr lang="en-US" sz="2000" spc="-20" dirty="0" smtClean="0">
              <a:latin typeface="Times New Roman" panose="02020603050405020304" pitchFamily="18" charset="0"/>
              <a:ea typeface="Times New Roman" panose="02020603050405020304" pitchFamily="18" charset="0"/>
            </a:endParaRPr>
          </a:p>
          <a:p>
            <a:pPr marL="456565">
              <a:spcBef>
                <a:spcPts val="20"/>
              </a:spcBef>
              <a:spcAft>
                <a:spcPts val="0"/>
              </a:spcAft>
            </a:pP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Ya’ni:</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3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Ç</a:t>
            </a:r>
            <a:r>
              <a:rPr lang="tr-TR" sz="2000" spc="2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dirty="0" smtClean="0">
                <a:latin typeface="Times New Roman" panose="02020603050405020304" pitchFamily="18" charset="0"/>
                <a:ea typeface="Times New Roman" panose="02020603050405020304" pitchFamily="18" charset="0"/>
              </a:rPr>
              <a:t>)</a:t>
            </a:r>
            <a:endParaRPr lang="en-US" sz="2000" b="1" dirty="0" smtClean="0">
              <a:latin typeface="Times New Roman" panose="02020603050405020304" pitchFamily="18" charset="0"/>
              <a:ea typeface="Times New Roman" panose="02020603050405020304" pitchFamily="18" charset="0"/>
            </a:endParaRPr>
          </a:p>
          <a:p>
            <a:pPr marR="447040" lvl="0" algn="just">
              <a:lnSpc>
                <a:spcPct val="98000"/>
              </a:lnSpc>
              <a:spcBef>
                <a:spcPts val="405"/>
              </a:spcBef>
              <a:spcAft>
                <a:spcPts val="0"/>
              </a:spcAft>
              <a:buSzPts val="1200"/>
              <a:tabLst>
                <a:tab pos="808355" algn="l"/>
              </a:tabLst>
            </a:pPr>
            <a:r>
              <a:rPr lang="tr-TR" sz="2000" dirty="0" smtClean="0">
                <a:latin typeface="Times New Roman" panose="02020603050405020304" pitchFamily="18" charset="0"/>
                <a:ea typeface="Times New Roman" panose="02020603050405020304" pitchFamily="18" charset="0"/>
              </a:rPr>
              <a:t>Bir</a:t>
            </a:r>
            <a:r>
              <a:rPr lang="tr-TR" sz="2000" spc="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uchrashmas</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(ayqash)</a:t>
            </a:r>
            <a:r>
              <a:rPr lang="tr-TR" sz="2000" spc="2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chiziqlarning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chizma</a:t>
            </a:r>
            <a:r>
              <a:rPr lang="en-US" sz="2000" dirty="0" smtClean="0">
                <a:latin typeface="Times New Roman" panose="02020603050405020304" pitchFamily="18" charset="0"/>
                <a:ea typeface="Times New Roman" panose="02020603050405020304" pitchFamily="18" charset="0"/>
              </a:rPr>
              <a:t>da </a:t>
            </a:r>
            <a:r>
              <a:rPr lang="tr-TR" sz="2000" dirty="0" smtClean="0">
                <a:latin typeface="Times New Roman" panose="02020603050405020304" pitchFamily="18" charset="0"/>
                <a:ea typeface="Times New Roman" panose="02020603050405020304" pitchFamily="18" charset="0"/>
              </a:rPr>
              <a:t>keltirilgan</a:t>
            </a:r>
            <a:endParaRPr lang="ru-RU" sz="2000" spc="-2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2296459" y="4204143"/>
            <a:ext cx="7239267" cy="2558433"/>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4137 h 2708480"/>
              <a:gd name="connsiteX1" fmla="*/ 2984694 w 5084137"/>
              <a:gd name="connsiteY1" fmla="*/ 0 h 2708480"/>
              <a:gd name="connsiteX2" fmla="*/ 5084137 w 5084137"/>
              <a:gd name="connsiteY2" fmla="*/ 2708480 h 2708480"/>
              <a:gd name="connsiteX3" fmla="*/ 2016393 w 5084137"/>
              <a:gd name="connsiteY3" fmla="*/ 2703604 h 2708480"/>
              <a:gd name="connsiteX4" fmla="*/ 0 w 5084137"/>
              <a:gd name="connsiteY4" fmla="*/ 14137 h 2708480"/>
              <a:gd name="connsiteX0" fmla="*/ 0 w 5084137"/>
              <a:gd name="connsiteY0" fmla="*/ 14137 h 2803493"/>
              <a:gd name="connsiteX1" fmla="*/ 2984694 w 5084137"/>
              <a:gd name="connsiteY1" fmla="*/ 0 h 2803493"/>
              <a:gd name="connsiteX2" fmla="*/ 5084137 w 5084137"/>
              <a:gd name="connsiteY2" fmla="*/ 2708480 h 2803493"/>
              <a:gd name="connsiteX3" fmla="*/ 1522551 w 5084137"/>
              <a:gd name="connsiteY3" fmla="*/ 2803493 h 2803493"/>
              <a:gd name="connsiteX4" fmla="*/ 0 w 5084137"/>
              <a:gd name="connsiteY4" fmla="*/ 14137 h 2803493"/>
              <a:gd name="connsiteX0" fmla="*/ 0 w 5084137"/>
              <a:gd name="connsiteY0" fmla="*/ 14137 h 2828465"/>
              <a:gd name="connsiteX1" fmla="*/ 2984694 w 5084137"/>
              <a:gd name="connsiteY1" fmla="*/ 0 h 2828465"/>
              <a:gd name="connsiteX2" fmla="*/ 5084137 w 5084137"/>
              <a:gd name="connsiteY2" fmla="*/ 2708480 h 2828465"/>
              <a:gd name="connsiteX3" fmla="*/ 1828475 w 5084137"/>
              <a:gd name="connsiteY3" fmla="*/ 2828465 h 2828465"/>
              <a:gd name="connsiteX4" fmla="*/ 0 w 5084137"/>
              <a:gd name="connsiteY4" fmla="*/ 14137 h 2828465"/>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5084137"/>
              <a:gd name="connsiteY0" fmla="*/ 14137 h 2778520"/>
              <a:gd name="connsiteX1" fmla="*/ 2984694 w 5084137"/>
              <a:gd name="connsiteY1" fmla="*/ 0 h 2778520"/>
              <a:gd name="connsiteX2" fmla="*/ 5084137 w 5084137"/>
              <a:gd name="connsiteY2" fmla="*/ 2708480 h 2778520"/>
              <a:gd name="connsiteX3" fmla="*/ 1343615 w 5084137"/>
              <a:gd name="connsiteY3" fmla="*/ 2778520 h 2778520"/>
              <a:gd name="connsiteX4" fmla="*/ 0 w 5084137"/>
              <a:gd name="connsiteY4" fmla="*/ 14137 h 2778520"/>
              <a:gd name="connsiteX0" fmla="*/ 0 w 4306310"/>
              <a:gd name="connsiteY0" fmla="*/ 14137 h 2778520"/>
              <a:gd name="connsiteX1" fmla="*/ 2984694 w 4306310"/>
              <a:gd name="connsiteY1" fmla="*/ 0 h 2778520"/>
              <a:gd name="connsiteX2" fmla="*/ 4306310 w 4306310"/>
              <a:gd name="connsiteY2" fmla="*/ 2731556 h 2778520"/>
              <a:gd name="connsiteX3" fmla="*/ 1343615 w 4306310"/>
              <a:gd name="connsiteY3" fmla="*/ 2778520 h 2778520"/>
              <a:gd name="connsiteX4" fmla="*/ 0 w 4306310"/>
              <a:gd name="connsiteY4" fmla="*/ 14137 h 2778520"/>
              <a:gd name="connsiteX0" fmla="*/ 0 w 4306310"/>
              <a:gd name="connsiteY0" fmla="*/ 14137 h 2732369"/>
              <a:gd name="connsiteX1" fmla="*/ 2984694 w 4306310"/>
              <a:gd name="connsiteY1" fmla="*/ 0 h 2732369"/>
              <a:gd name="connsiteX2" fmla="*/ 4306310 w 4306310"/>
              <a:gd name="connsiteY2" fmla="*/ 2731556 h 2732369"/>
              <a:gd name="connsiteX3" fmla="*/ 1294661 w 4306310"/>
              <a:gd name="connsiteY3" fmla="*/ 2732369 h 2732369"/>
              <a:gd name="connsiteX4" fmla="*/ 0 w 4306310"/>
              <a:gd name="connsiteY4" fmla="*/ 14137 h 2732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6310" h="2732369">
                <a:moveTo>
                  <a:pt x="0" y="14137"/>
                </a:moveTo>
                <a:lnTo>
                  <a:pt x="2984694" y="0"/>
                </a:lnTo>
                <a:lnTo>
                  <a:pt x="4306310" y="2731556"/>
                </a:lnTo>
                <a:lnTo>
                  <a:pt x="1294661" y="2732369"/>
                </a:lnTo>
                <a:lnTo>
                  <a:pt x="0" y="14137"/>
                </a:lnTo>
                <a:close/>
              </a:path>
            </a:pathLst>
          </a:custGeom>
          <a:solidFill>
            <a:srgbClr val="A8F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246488" y="5855245"/>
            <a:ext cx="568746" cy="461665"/>
          </a:xfrm>
          <a:prstGeom prst="rect">
            <a:avLst/>
          </a:prstGeom>
          <a:noFill/>
        </p:spPr>
        <p:txBody>
          <a:bodyPr wrap="square" rtlCol="0">
            <a:spAutoFit/>
          </a:bodyPr>
          <a:lstStyle/>
          <a:p>
            <a:r>
              <a:rPr lang="en-US" sz="2400" b="1" i="1" dirty="0" smtClean="0">
                <a:latin typeface="ISOCPEUR" panose="020B0604020202020204" pitchFamily="34" charset="0"/>
              </a:rPr>
              <a:t>a</a:t>
            </a:r>
            <a:endParaRPr lang="ru-RU" sz="2800" b="1" i="1" dirty="0">
              <a:latin typeface="ISOCPEUR" panose="020B0604020202020204" pitchFamily="34" charset="0"/>
            </a:endParaRPr>
          </a:p>
        </p:txBody>
      </p:sp>
      <p:cxnSp>
        <p:nvCxnSpPr>
          <p:cNvPr id="8" name="Прямая соединительная линия 7"/>
          <p:cNvCxnSpPr/>
          <p:nvPr/>
        </p:nvCxnSpPr>
        <p:spPr>
          <a:xfrm flipH="1" flipV="1">
            <a:off x="4373105" y="1798513"/>
            <a:ext cx="22400" cy="4194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46008" y="4359833"/>
            <a:ext cx="461437" cy="523220"/>
          </a:xfrm>
          <a:prstGeom prst="rect">
            <a:avLst/>
          </a:prstGeom>
          <a:noFill/>
        </p:spPr>
        <p:txBody>
          <a:bodyPr wrap="square" rtlCol="0">
            <a:spAutoFit/>
          </a:bodyPr>
          <a:lstStyle/>
          <a:p>
            <a:r>
              <a:rPr lang="en-US" sz="2400" b="1" i="1" dirty="0">
                <a:latin typeface="ISOCPEUR" panose="020B0604020202020204" pitchFamily="34" charset="0"/>
              </a:rPr>
              <a:t>b</a:t>
            </a:r>
            <a:r>
              <a:rPr lang="en-US" sz="2800" b="1" i="1" dirty="0" smtClean="0">
                <a:latin typeface="ISOCPEUR" panose="020B0604020202020204" pitchFamily="34" charset="0"/>
              </a:rPr>
              <a:t> </a:t>
            </a:r>
            <a:endParaRPr lang="ru-RU" sz="2800" b="1" i="1" dirty="0">
              <a:latin typeface="ISOCPEUR" panose="020B0604020202020204" pitchFamily="34" charset="0"/>
            </a:endParaRPr>
          </a:p>
        </p:txBody>
      </p:sp>
      <p:sp>
        <p:nvSpPr>
          <p:cNvPr id="10" name="TextBox 9"/>
          <p:cNvSpPr txBox="1"/>
          <p:nvPr/>
        </p:nvSpPr>
        <p:spPr>
          <a:xfrm>
            <a:off x="4550024" y="3463802"/>
            <a:ext cx="461437" cy="584775"/>
          </a:xfrm>
          <a:prstGeom prst="rect">
            <a:avLst/>
          </a:prstGeom>
          <a:noFill/>
        </p:spPr>
        <p:txBody>
          <a:bodyPr wrap="square" rtlCol="0">
            <a:spAutoFit/>
          </a:bodyPr>
          <a:lstStyle/>
          <a:p>
            <a:r>
              <a:rPr lang="uz-Cyrl-UZ" sz="3200" i="1" dirty="0">
                <a:latin typeface="ISOCPEUR" panose="020B0604020202020204" pitchFamily="34" charset="0"/>
              </a:rPr>
              <a:t>С</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11" name="TextBox 10"/>
          <p:cNvSpPr txBox="1"/>
          <p:nvPr/>
        </p:nvSpPr>
        <p:spPr>
          <a:xfrm>
            <a:off x="4625161" y="4714970"/>
            <a:ext cx="568746" cy="461665"/>
          </a:xfrm>
          <a:prstGeom prst="rect">
            <a:avLst/>
          </a:prstGeom>
          <a:noFill/>
        </p:spPr>
        <p:txBody>
          <a:bodyPr wrap="square" rtlCol="0">
            <a:spAutoFit/>
          </a:bodyPr>
          <a:lstStyle/>
          <a:p>
            <a:r>
              <a:rPr lang="en-US" sz="2400" b="1" i="1" dirty="0">
                <a:latin typeface="ISOCPEUR" panose="020B0604020202020204" pitchFamily="34" charset="0"/>
              </a:rPr>
              <a:t>c</a:t>
            </a:r>
            <a:endParaRPr lang="ru-RU" sz="2800" b="1" i="1" dirty="0">
              <a:latin typeface="ISOCPEUR" panose="020B0604020202020204" pitchFamily="34" charset="0"/>
            </a:endParaRPr>
          </a:p>
        </p:txBody>
      </p:sp>
      <p:cxnSp>
        <p:nvCxnSpPr>
          <p:cNvPr id="12" name="Прямая соединительная линия 11"/>
          <p:cNvCxnSpPr/>
          <p:nvPr/>
        </p:nvCxnSpPr>
        <p:spPr>
          <a:xfrm flipH="1" flipV="1">
            <a:off x="6891500" y="1493567"/>
            <a:ext cx="0" cy="481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5567641" y="3022853"/>
            <a:ext cx="0" cy="2915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V="1">
            <a:off x="4911336" y="3774398"/>
            <a:ext cx="15959" cy="12485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18821" y="6206054"/>
            <a:ext cx="816905" cy="646331"/>
          </a:xfrm>
          <a:prstGeom prst="rect">
            <a:avLst/>
          </a:prstGeom>
          <a:noFill/>
        </p:spPr>
        <p:txBody>
          <a:bodyPr wrap="square" rtlCol="0">
            <a:spAutoFit/>
          </a:bodyPr>
          <a:lstStyle/>
          <a:p>
            <a:r>
              <a:rPr lang="en-US" sz="3600" i="1" dirty="0">
                <a:solidFill>
                  <a:srgbClr val="0070C0"/>
                </a:solidFill>
              </a:rPr>
              <a:t>H</a:t>
            </a:r>
            <a:r>
              <a:rPr lang="en-US" sz="2800" dirty="0" smtClean="0"/>
              <a:t> </a:t>
            </a:r>
            <a:endParaRPr lang="ru-RU" sz="2800" dirty="0"/>
          </a:p>
        </p:txBody>
      </p:sp>
      <p:cxnSp>
        <p:nvCxnSpPr>
          <p:cNvPr id="16" name="Прямая соединительная линия 15"/>
          <p:cNvCxnSpPr/>
          <p:nvPr/>
        </p:nvCxnSpPr>
        <p:spPr>
          <a:xfrm flipV="1">
            <a:off x="4927156" y="1490343"/>
            <a:ext cx="1960232" cy="229683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flipV="1">
            <a:off x="4373105" y="1798513"/>
            <a:ext cx="1706552" cy="175749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33733" y="5982609"/>
            <a:ext cx="568746" cy="461665"/>
          </a:xfrm>
          <a:prstGeom prst="rect">
            <a:avLst/>
          </a:prstGeom>
          <a:noFill/>
        </p:spPr>
        <p:txBody>
          <a:bodyPr wrap="square" rtlCol="0">
            <a:spAutoFit/>
          </a:bodyPr>
          <a:lstStyle/>
          <a:p>
            <a:r>
              <a:rPr lang="en-US" sz="2400" b="1" i="1" dirty="0" smtClean="0">
                <a:latin typeface="ISOCPEUR" panose="020B0604020202020204" pitchFamily="34" charset="0"/>
              </a:rPr>
              <a:t>d</a:t>
            </a:r>
            <a:endParaRPr lang="ru-RU" sz="2800" b="1" i="1" dirty="0">
              <a:latin typeface="ISOCPEUR" panose="020B0604020202020204" pitchFamily="34" charset="0"/>
            </a:endParaRPr>
          </a:p>
        </p:txBody>
      </p:sp>
      <p:sp>
        <p:nvSpPr>
          <p:cNvPr id="19" name="TextBox 18"/>
          <p:cNvSpPr txBox="1"/>
          <p:nvPr/>
        </p:nvSpPr>
        <p:spPr>
          <a:xfrm>
            <a:off x="3917190" y="1487542"/>
            <a:ext cx="436727"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0" name="TextBox 19"/>
          <p:cNvSpPr txBox="1"/>
          <p:nvPr/>
        </p:nvSpPr>
        <p:spPr>
          <a:xfrm>
            <a:off x="6034624" y="3404018"/>
            <a:ext cx="353832"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21" name="Прямая соединительная линия 20"/>
          <p:cNvCxnSpPr/>
          <p:nvPr/>
        </p:nvCxnSpPr>
        <p:spPr>
          <a:xfrm flipV="1">
            <a:off x="5249617" y="2251241"/>
            <a:ext cx="0" cy="30823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5762650" y="2807312"/>
                <a:ext cx="743014" cy="461665"/>
              </a:xfrm>
              <a:prstGeom prst="rect">
                <a:avLst/>
              </a:prstGeom>
              <a:noFill/>
            </p:spPr>
            <p:txBody>
              <a:bodyPr wrap="square" rtlCol="0">
                <a:spAutoFit/>
              </a:bodyPr>
              <a:lstStyle/>
              <a:p>
                <a:r>
                  <a:rPr lang="uz-Cyrl-UZ" sz="2400" i="1" dirty="0" smtClean="0">
                    <a:latin typeface="ISOCPEUR" panose="020B0604020202020204" pitchFamily="34" charset="0"/>
                  </a:rPr>
                  <a:t>1</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uz-Cyrl-UZ" sz="2400" i="1" smtClean="0">
                        <a:latin typeface="Cambria Math" panose="02040503050406030204" pitchFamily="18" charset="0"/>
                        <a:ea typeface="Cambria Math" panose="02040503050406030204" pitchFamily="18" charset="0"/>
                      </a:rPr>
                      <m:t>≡</m:t>
                    </m:r>
                  </m:oMath>
                </a14:m>
                <a:r>
                  <a:rPr lang="uz-Cyrl-UZ" sz="2400" i="1" dirty="0" smtClean="0">
                    <a:latin typeface="ISOCPEUR" panose="020B0604020202020204" pitchFamily="34" charset="0"/>
                  </a:rPr>
                  <a:t>2</a:t>
                </a:r>
                <a:endParaRPr lang="ru-RU" sz="2800" i="1" dirty="0">
                  <a:latin typeface="ISOCPEUR" panose="020B0604020202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762650" y="2807312"/>
                <a:ext cx="743014" cy="461665"/>
              </a:xfrm>
              <a:prstGeom prst="rect">
                <a:avLst/>
              </a:prstGeom>
              <a:blipFill>
                <a:blip r:embed="rId3"/>
                <a:stretch>
                  <a:fillRect l="-12295" t="-10667" r="-9836" b="-30667"/>
                </a:stretch>
              </a:blipFill>
            </p:spPr>
            <p:txBody>
              <a:bodyPr/>
              <a:lstStyle/>
              <a:p>
                <a:r>
                  <a:rPr lang="ru-RU">
                    <a:noFill/>
                  </a:rPr>
                  <a:t> </a:t>
                </a:r>
              </a:p>
            </p:txBody>
          </p:sp>
        </mc:Fallback>
      </mc:AlternateContent>
      <p:cxnSp>
        <p:nvCxnSpPr>
          <p:cNvPr id="23" name="Прямая соединительная линия 22"/>
          <p:cNvCxnSpPr/>
          <p:nvPr/>
        </p:nvCxnSpPr>
        <p:spPr>
          <a:xfrm>
            <a:off x="4897339" y="5025573"/>
            <a:ext cx="1990049" cy="126898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Овал 23"/>
          <p:cNvSpPr/>
          <p:nvPr/>
        </p:nvSpPr>
        <p:spPr>
          <a:xfrm>
            <a:off x="5157005" y="2605258"/>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5494245" y="5372785"/>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7" name="Прямая соединительная линия 26"/>
          <p:cNvCxnSpPr/>
          <p:nvPr/>
        </p:nvCxnSpPr>
        <p:spPr>
          <a:xfrm flipV="1">
            <a:off x="6052225" y="3498012"/>
            <a:ext cx="0" cy="1095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Овал 27"/>
          <p:cNvSpPr/>
          <p:nvPr/>
        </p:nvSpPr>
        <p:spPr>
          <a:xfrm>
            <a:off x="5494467" y="2971849"/>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9" name="TextBox 28"/>
              <p:cNvSpPr txBox="1"/>
              <p:nvPr/>
            </p:nvSpPr>
            <p:spPr>
              <a:xfrm>
                <a:off x="4328532" y="5032297"/>
                <a:ext cx="837970" cy="461665"/>
              </a:xfrm>
              <a:prstGeom prst="rect">
                <a:avLst/>
              </a:prstGeom>
              <a:noFill/>
            </p:spPr>
            <p:txBody>
              <a:bodyPr wrap="square" rtlCol="0">
                <a:spAutoFit/>
              </a:bodyPr>
              <a:lstStyle/>
              <a:p>
                <a:r>
                  <a:rPr lang="uz-Cyrl-UZ" sz="2400" i="1" dirty="0" smtClean="0">
                    <a:latin typeface="ISOCPEUR" panose="020B0604020202020204" pitchFamily="34" charset="0"/>
                  </a:rPr>
                  <a:t>3</a:t>
                </a:r>
                <a14:m>
                  <m:oMath xmlns:m="http://schemas.openxmlformats.org/officeDocument/2006/math">
                    <m:r>
                      <a:rPr lang="uz-Cyrl-UZ" sz="2400" i="1" smtClean="0">
                        <a:latin typeface="Cambria Math" panose="02040503050406030204" pitchFamily="18" charset="0"/>
                        <a:ea typeface="Cambria Math" panose="02040503050406030204" pitchFamily="18" charset="0"/>
                      </a:rPr>
                      <m:t>≡</m:t>
                    </m:r>
                    <m:r>
                      <a:rPr lang="uz-Cyrl-UZ" sz="2400" b="0" i="1" smtClean="0">
                        <a:latin typeface="Cambria Math" panose="02040503050406030204" pitchFamily="18" charset="0"/>
                        <a:ea typeface="Cambria Math" panose="02040503050406030204" pitchFamily="18" charset="0"/>
                      </a:rPr>
                      <m:t>4</m:t>
                    </m:r>
                  </m:oMath>
                </a14:m>
                <a:endParaRPr lang="ru-RU" sz="2800" i="1" dirty="0">
                  <a:latin typeface="ISOCPEUR" panose="020B0604020202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328532" y="5032297"/>
                <a:ext cx="837970" cy="461665"/>
              </a:xfrm>
              <a:prstGeom prst="rect">
                <a:avLst/>
              </a:prstGeom>
              <a:blipFill>
                <a:blip r:embed="rId4"/>
                <a:stretch>
                  <a:fillRect l="-10870" t="-10667" b="-30667"/>
                </a:stretch>
              </a:blipFill>
            </p:spPr>
            <p:txBody>
              <a:bodyPr/>
              <a:lstStyle/>
              <a:p>
                <a:r>
                  <a:rPr lang="ru-RU">
                    <a:noFill/>
                  </a:rPr>
                  <a:t> </a:t>
                </a:r>
              </a:p>
            </p:txBody>
          </p:sp>
        </mc:Fallback>
      </mc:AlternateContent>
      <p:sp>
        <p:nvSpPr>
          <p:cNvPr id="30" name="TextBox 29"/>
          <p:cNvSpPr txBox="1"/>
          <p:nvPr/>
        </p:nvSpPr>
        <p:spPr>
          <a:xfrm>
            <a:off x="6887388" y="1241946"/>
            <a:ext cx="461437" cy="584775"/>
          </a:xfrm>
          <a:prstGeom prst="rect">
            <a:avLst/>
          </a:prstGeom>
          <a:noFill/>
        </p:spPr>
        <p:txBody>
          <a:bodyPr wrap="square" rtlCol="0">
            <a:spAutoFit/>
          </a:bodyPr>
          <a:lstStyle/>
          <a:p>
            <a:r>
              <a:rPr lang="en-US" sz="3200" i="1" dirty="0" smtClean="0">
                <a:latin typeface="ISOCPEUR" panose="020B0604020202020204" pitchFamily="34" charset="0"/>
              </a:rPr>
              <a:t>D</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31" name="TextBox 30"/>
          <p:cNvSpPr txBox="1"/>
          <p:nvPr/>
        </p:nvSpPr>
        <p:spPr>
          <a:xfrm>
            <a:off x="5552725" y="5112327"/>
            <a:ext cx="497312" cy="461665"/>
          </a:xfrm>
          <a:prstGeom prst="rect">
            <a:avLst/>
          </a:prstGeom>
          <a:noFill/>
        </p:spPr>
        <p:txBody>
          <a:bodyPr wrap="square" rtlCol="0">
            <a:spAutoFit/>
          </a:bodyPr>
          <a:lstStyle/>
          <a:p>
            <a:r>
              <a:rPr lang="uz-Cyrl-UZ" sz="2400" i="1" dirty="0" smtClean="0">
                <a:latin typeface="ISOCPEUR" panose="020B0604020202020204" pitchFamily="34" charset="0"/>
              </a:rPr>
              <a:t>1</a:t>
            </a:r>
            <a:endParaRPr lang="ru-RU" sz="2800" i="1" dirty="0">
              <a:latin typeface="ISOCPEUR" panose="020B0604020202020204" pitchFamily="34" charset="0"/>
            </a:endParaRPr>
          </a:p>
        </p:txBody>
      </p:sp>
      <p:sp>
        <p:nvSpPr>
          <p:cNvPr id="32" name="TextBox 31"/>
          <p:cNvSpPr txBox="1"/>
          <p:nvPr/>
        </p:nvSpPr>
        <p:spPr>
          <a:xfrm>
            <a:off x="5623634" y="4776079"/>
            <a:ext cx="497312" cy="461665"/>
          </a:xfrm>
          <a:prstGeom prst="rect">
            <a:avLst/>
          </a:prstGeom>
          <a:noFill/>
        </p:spPr>
        <p:txBody>
          <a:bodyPr wrap="square" rtlCol="0">
            <a:spAutoFit/>
          </a:bodyPr>
          <a:lstStyle/>
          <a:p>
            <a:r>
              <a:rPr lang="en-US" sz="2400" i="1" dirty="0">
                <a:latin typeface="ISOCPEUR" panose="020B0604020202020204" pitchFamily="34" charset="0"/>
              </a:rPr>
              <a:t>2</a:t>
            </a:r>
            <a:endParaRPr lang="ru-RU" sz="2800" i="1" dirty="0">
              <a:latin typeface="ISOCPEUR" panose="020B0604020202020204" pitchFamily="34" charset="0"/>
            </a:endParaRPr>
          </a:p>
        </p:txBody>
      </p:sp>
      <p:sp>
        <p:nvSpPr>
          <p:cNvPr id="33" name="TextBox 32"/>
          <p:cNvSpPr txBox="1"/>
          <p:nvPr/>
        </p:nvSpPr>
        <p:spPr>
          <a:xfrm>
            <a:off x="5234748" y="2235529"/>
            <a:ext cx="497312" cy="461665"/>
          </a:xfrm>
          <a:prstGeom prst="rect">
            <a:avLst/>
          </a:prstGeom>
          <a:noFill/>
        </p:spPr>
        <p:txBody>
          <a:bodyPr wrap="square" rtlCol="0">
            <a:spAutoFit/>
          </a:bodyPr>
          <a:lstStyle/>
          <a:p>
            <a:r>
              <a:rPr lang="en-US" sz="2400" i="1" dirty="0">
                <a:latin typeface="ISOCPEUR" panose="020B0604020202020204" pitchFamily="34" charset="0"/>
              </a:rPr>
              <a:t>3</a:t>
            </a:r>
            <a:endParaRPr lang="ru-RU" sz="2800" i="1" dirty="0">
              <a:latin typeface="ISOCPEUR" panose="020B0604020202020204" pitchFamily="34" charset="0"/>
            </a:endParaRPr>
          </a:p>
        </p:txBody>
      </p:sp>
      <p:sp>
        <p:nvSpPr>
          <p:cNvPr id="34" name="TextBox 33"/>
          <p:cNvSpPr txBox="1"/>
          <p:nvPr/>
        </p:nvSpPr>
        <p:spPr>
          <a:xfrm>
            <a:off x="5181544" y="3325512"/>
            <a:ext cx="497312" cy="461665"/>
          </a:xfrm>
          <a:prstGeom prst="rect">
            <a:avLst/>
          </a:prstGeom>
          <a:noFill/>
        </p:spPr>
        <p:txBody>
          <a:bodyPr wrap="square" rtlCol="0">
            <a:spAutoFit/>
          </a:bodyPr>
          <a:lstStyle/>
          <a:p>
            <a:r>
              <a:rPr lang="en-US" sz="2400" i="1" dirty="0">
                <a:latin typeface="ISOCPEUR" panose="020B0604020202020204" pitchFamily="34" charset="0"/>
              </a:rPr>
              <a:t>4</a:t>
            </a:r>
            <a:endParaRPr lang="ru-RU" sz="2800" i="1" dirty="0">
              <a:latin typeface="ISOCPEUR" panose="020B0604020202020204" pitchFamily="34" charset="0"/>
            </a:endParaRPr>
          </a:p>
        </p:txBody>
      </p:sp>
      <p:sp>
        <p:nvSpPr>
          <p:cNvPr id="35" name="Овал 34"/>
          <p:cNvSpPr/>
          <p:nvPr/>
        </p:nvSpPr>
        <p:spPr>
          <a:xfrm>
            <a:off x="5176735" y="3322421"/>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единительная линия 35"/>
          <p:cNvCxnSpPr/>
          <p:nvPr/>
        </p:nvCxnSpPr>
        <p:spPr>
          <a:xfrm flipV="1">
            <a:off x="4379086" y="4586425"/>
            <a:ext cx="1668978" cy="140408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5177617" y="5185960"/>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5497535" y="4901079"/>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6788647" y="1462333"/>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4318677" y="1754721"/>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5982883" y="3434132"/>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4857700" y="3734354"/>
            <a:ext cx="144000" cy="144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4318677" y="5866016"/>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p:cNvSpPr/>
          <p:nvPr/>
        </p:nvSpPr>
        <p:spPr>
          <a:xfrm>
            <a:off x="5990061" y="4485226"/>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p:cNvSpPr/>
          <p:nvPr/>
        </p:nvSpPr>
        <p:spPr>
          <a:xfrm>
            <a:off x="4836438" y="4989920"/>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6788647" y="6217945"/>
            <a:ext cx="144000" cy="144000"/>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2435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in)">
                                      <p:cBhvr>
                                        <p:cTn id="10" dur="2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000"/>
                                        <p:tgtEl>
                                          <p:spTgt spid="16"/>
                                        </p:tgtEl>
                                      </p:cBhvr>
                                    </p:animEffect>
                                    <p:anim calcmode="lin" valueType="num">
                                      <p:cBhvr>
                                        <p:cTn id="34" dur="2000" fill="hold"/>
                                        <p:tgtEl>
                                          <p:spTgt spid="16"/>
                                        </p:tgtEl>
                                        <p:attrNameLst>
                                          <p:attrName>ppt_w</p:attrName>
                                        </p:attrNameLst>
                                      </p:cBhvr>
                                      <p:tavLst>
                                        <p:tav tm="0" fmla="#ppt_w*sin(2.5*pi*$)">
                                          <p:val>
                                            <p:fltVal val="0"/>
                                          </p:val>
                                        </p:tav>
                                        <p:tav tm="100000">
                                          <p:val>
                                            <p:fltVal val="1"/>
                                          </p:val>
                                        </p:tav>
                                      </p:tavLst>
                                    </p:anim>
                                    <p:anim calcmode="lin" valueType="num">
                                      <p:cBhvr>
                                        <p:cTn id="35" dur="2000" fill="hold"/>
                                        <p:tgtEl>
                                          <p:spTgt spid="16"/>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2000"/>
                                        <p:tgtEl>
                                          <p:spTgt spid="30"/>
                                        </p:tgtEl>
                                      </p:cBhvr>
                                    </p:animEffect>
                                    <p:anim calcmode="lin" valueType="num">
                                      <p:cBhvr>
                                        <p:cTn id="39" dur="2000" fill="hold"/>
                                        <p:tgtEl>
                                          <p:spTgt spid="30"/>
                                        </p:tgtEl>
                                        <p:attrNameLst>
                                          <p:attrName>ppt_w</p:attrName>
                                        </p:attrNameLst>
                                      </p:cBhvr>
                                      <p:tavLst>
                                        <p:tav tm="0" fmla="#ppt_w*sin(2.5*pi*$)">
                                          <p:val>
                                            <p:fltVal val="0"/>
                                          </p:val>
                                        </p:tav>
                                        <p:tav tm="100000">
                                          <p:val>
                                            <p:fltVal val="1"/>
                                          </p:val>
                                        </p:tav>
                                      </p:tavLst>
                                    </p:anim>
                                    <p:anim calcmode="lin" valueType="num">
                                      <p:cBhvr>
                                        <p:cTn id="40" dur="2000" fill="hold"/>
                                        <p:tgtEl>
                                          <p:spTgt spid="30"/>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000"/>
                                        <p:tgtEl>
                                          <p:spTgt spid="10"/>
                                        </p:tgtEl>
                                      </p:cBhvr>
                                    </p:animEffect>
                                    <p:anim calcmode="lin" valueType="num">
                                      <p:cBhvr>
                                        <p:cTn id="44" dur="2000" fill="hold"/>
                                        <p:tgtEl>
                                          <p:spTgt spid="10"/>
                                        </p:tgtEl>
                                        <p:attrNameLst>
                                          <p:attrName>ppt_w</p:attrName>
                                        </p:attrNameLst>
                                      </p:cBhvr>
                                      <p:tavLst>
                                        <p:tav tm="0" fmla="#ppt_w*sin(2.5*pi*$)">
                                          <p:val>
                                            <p:fltVal val="0"/>
                                          </p:val>
                                        </p:tav>
                                        <p:tav tm="100000">
                                          <p:val>
                                            <p:fltVal val="1"/>
                                          </p:val>
                                        </p:tav>
                                      </p:tavLst>
                                    </p:anim>
                                    <p:anim calcmode="lin" valueType="num">
                                      <p:cBhvr>
                                        <p:cTn id="45" dur="2000" fill="hold"/>
                                        <p:tgtEl>
                                          <p:spTgt spid="10"/>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2000"/>
                                        <p:tgtEl>
                                          <p:spTgt spid="17"/>
                                        </p:tgtEl>
                                      </p:cBhvr>
                                    </p:animEffect>
                                    <p:anim calcmode="lin" valueType="num">
                                      <p:cBhvr>
                                        <p:cTn id="49" dur="2000" fill="hold"/>
                                        <p:tgtEl>
                                          <p:spTgt spid="17"/>
                                        </p:tgtEl>
                                        <p:attrNameLst>
                                          <p:attrName>ppt_w</p:attrName>
                                        </p:attrNameLst>
                                      </p:cBhvr>
                                      <p:tavLst>
                                        <p:tav tm="0" fmla="#ppt_w*sin(2.5*pi*$)">
                                          <p:val>
                                            <p:fltVal val="0"/>
                                          </p:val>
                                        </p:tav>
                                        <p:tav tm="100000">
                                          <p:val>
                                            <p:fltVal val="1"/>
                                          </p:val>
                                        </p:tav>
                                      </p:tavLst>
                                    </p:anim>
                                    <p:anim calcmode="lin" valueType="num">
                                      <p:cBhvr>
                                        <p:cTn id="50" dur="2000" fill="hold"/>
                                        <p:tgtEl>
                                          <p:spTgt spid="17"/>
                                        </p:tgtEl>
                                        <p:attrNameLst>
                                          <p:attrName>ppt_h</p:attrName>
                                        </p:attrNameLst>
                                      </p:cBhvr>
                                      <p:tavLst>
                                        <p:tav tm="0">
                                          <p:val>
                                            <p:strVal val="#ppt_h"/>
                                          </p:val>
                                        </p:tav>
                                        <p:tav tm="100000">
                                          <p:val>
                                            <p:strVal val="#ppt_h"/>
                                          </p:val>
                                        </p:tav>
                                      </p:tavLst>
                                    </p:anim>
                                  </p:childTnLst>
                                </p:cTn>
                              </p:par>
                              <p:par>
                                <p:cTn id="51" presetID="45"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2000"/>
                                        <p:tgtEl>
                                          <p:spTgt spid="19"/>
                                        </p:tgtEl>
                                      </p:cBhvr>
                                    </p:animEffect>
                                    <p:anim calcmode="lin" valueType="num">
                                      <p:cBhvr>
                                        <p:cTn id="54" dur="2000" fill="hold"/>
                                        <p:tgtEl>
                                          <p:spTgt spid="19"/>
                                        </p:tgtEl>
                                        <p:attrNameLst>
                                          <p:attrName>ppt_w</p:attrName>
                                        </p:attrNameLst>
                                      </p:cBhvr>
                                      <p:tavLst>
                                        <p:tav tm="0" fmla="#ppt_w*sin(2.5*pi*$)">
                                          <p:val>
                                            <p:fltVal val="0"/>
                                          </p:val>
                                        </p:tav>
                                        <p:tav tm="100000">
                                          <p:val>
                                            <p:fltVal val="1"/>
                                          </p:val>
                                        </p:tav>
                                      </p:tavLst>
                                    </p:anim>
                                    <p:anim calcmode="lin" valueType="num">
                                      <p:cBhvr>
                                        <p:cTn id="55" dur="2000" fill="hold"/>
                                        <p:tgtEl>
                                          <p:spTgt spid="19"/>
                                        </p:tgtEl>
                                        <p:attrNameLst>
                                          <p:attrName>ppt_h</p:attrName>
                                        </p:attrNameLst>
                                      </p:cBhvr>
                                      <p:tavLst>
                                        <p:tav tm="0">
                                          <p:val>
                                            <p:strVal val="#ppt_h"/>
                                          </p:val>
                                        </p:tav>
                                        <p:tav tm="100000">
                                          <p:val>
                                            <p:strVal val="#ppt_h"/>
                                          </p:val>
                                        </p:tav>
                                      </p:tavLst>
                                    </p:anim>
                                  </p:childTnLst>
                                </p:cTn>
                              </p:par>
                              <p:par>
                                <p:cTn id="56" presetID="45"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2000"/>
                                        <p:tgtEl>
                                          <p:spTgt spid="20"/>
                                        </p:tgtEl>
                                      </p:cBhvr>
                                    </p:animEffect>
                                    <p:anim calcmode="lin" valueType="num">
                                      <p:cBhvr>
                                        <p:cTn id="59" dur="2000" fill="hold"/>
                                        <p:tgtEl>
                                          <p:spTgt spid="20"/>
                                        </p:tgtEl>
                                        <p:attrNameLst>
                                          <p:attrName>ppt_w</p:attrName>
                                        </p:attrNameLst>
                                      </p:cBhvr>
                                      <p:tavLst>
                                        <p:tav tm="0" fmla="#ppt_w*sin(2.5*pi*$)">
                                          <p:val>
                                            <p:fltVal val="0"/>
                                          </p:val>
                                        </p:tav>
                                        <p:tav tm="100000">
                                          <p:val>
                                            <p:fltVal val="1"/>
                                          </p:val>
                                        </p:tav>
                                      </p:tavLst>
                                    </p:anim>
                                    <p:anim calcmode="lin" valueType="num">
                                      <p:cBhvr>
                                        <p:cTn id="60"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ppt_x"/>
                                          </p:val>
                                        </p:tav>
                                        <p:tav tm="100000">
                                          <p:val>
                                            <p:strVal val="#ppt_x"/>
                                          </p:val>
                                        </p:tav>
                                      </p:tavLst>
                                    </p:anim>
                                    <p:anim calcmode="lin" valueType="num">
                                      <p:cBhvr additive="base">
                                        <p:cTn id="7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1000"/>
                                        <p:tgtEl>
                                          <p:spTgt spid="36"/>
                                        </p:tgtEl>
                                      </p:cBhvr>
                                    </p:animEffect>
                                    <p:anim calcmode="lin" valueType="num">
                                      <p:cBhvr>
                                        <p:cTn id="84" dur="1000" fill="hold"/>
                                        <p:tgtEl>
                                          <p:spTgt spid="36"/>
                                        </p:tgtEl>
                                        <p:attrNameLst>
                                          <p:attrName>ppt_x</p:attrName>
                                        </p:attrNameLst>
                                      </p:cBhvr>
                                      <p:tavLst>
                                        <p:tav tm="0">
                                          <p:val>
                                            <p:strVal val="#ppt_x"/>
                                          </p:val>
                                        </p:tav>
                                        <p:tav tm="100000">
                                          <p:val>
                                            <p:strVal val="#ppt_x"/>
                                          </p:val>
                                        </p:tav>
                                      </p:tavLst>
                                    </p:anim>
                                    <p:anim calcmode="lin" valueType="num">
                                      <p:cBhvr>
                                        <p:cTn id="85" dur="1000" fill="hold"/>
                                        <p:tgtEl>
                                          <p:spTgt spid="36"/>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1000"/>
                                        <p:tgtEl>
                                          <p:spTgt spid="5"/>
                                        </p:tgtEl>
                                      </p:cBhvr>
                                    </p:animEffect>
                                    <p:anim calcmode="lin" valueType="num">
                                      <p:cBhvr>
                                        <p:cTn id="89" dur="1000" fill="hold"/>
                                        <p:tgtEl>
                                          <p:spTgt spid="5"/>
                                        </p:tgtEl>
                                        <p:attrNameLst>
                                          <p:attrName>ppt_x</p:attrName>
                                        </p:attrNameLst>
                                      </p:cBhvr>
                                      <p:tavLst>
                                        <p:tav tm="0">
                                          <p:val>
                                            <p:strVal val="#ppt_x"/>
                                          </p:val>
                                        </p:tav>
                                        <p:tav tm="100000">
                                          <p:val>
                                            <p:strVal val="#ppt_x"/>
                                          </p:val>
                                        </p:tav>
                                      </p:tavLst>
                                    </p:anim>
                                    <p:anim calcmode="lin" valueType="num">
                                      <p:cBhvr>
                                        <p:cTn id="90" dur="1000" fill="hold"/>
                                        <p:tgtEl>
                                          <p:spTgt spid="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ppt_x</p:attrName>
                                        </p:attrNameLst>
                                      </p:cBhvr>
                                      <p:tavLst>
                                        <p:tav tm="0">
                                          <p:val>
                                            <p:strVal val="#ppt_x"/>
                                          </p:val>
                                        </p:tav>
                                        <p:tav tm="100000">
                                          <p:val>
                                            <p:strVal val="#ppt_x"/>
                                          </p:val>
                                        </p:tav>
                                      </p:tavLst>
                                    </p:anim>
                                    <p:anim calcmode="lin" valueType="num">
                                      <p:cBhvr>
                                        <p:cTn id="95" dur="1000" fill="hold"/>
                                        <p:tgtEl>
                                          <p:spTgt spid="9"/>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1000"/>
                                        <p:tgtEl>
                                          <p:spTgt spid="23"/>
                                        </p:tgtEl>
                                      </p:cBhvr>
                                    </p:animEffect>
                                    <p:anim calcmode="lin" valueType="num">
                                      <p:cBhvr>
                                        <p:cTn id="99" dur="1000" fill="hold"/>
                                        <p:tgtEl>
                                          <p:spTgt spid="23"/>
                                        </p:tgtEl>
                                        <p:attrNameLst>
                                          <p:attrName>ppt_x</p:attrName>
                                        </p:attrNameLst>
                                      </p:cBhvr>
                                      <p:tavLst>
                                        <p:tav tm="0">
                                          <p:val>
                                            <p:strVal val="#ppt_x"/>
                                          </p:val>
                                        </p:tav>
                                        <p:tav tm="100000">
                                          <p:val>
                                            <p:strVal val="#ppt_x"/>
                                          </p:val>
                                        </p:tav>
                                      </p:tavLst>
                                    </p:anim>
                                    <p:anim calcmode="lin" valueType="num">
                                      <p:cBhvr>
                                        <p:cTn id="100" dur="1000" fill="hold"/>
                                        <p:tgtEl>
                                          <p:spTgt spid="2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1000"/>
                                        <p:tgtEl>
                                          <p:spTgt spid="11"/>
                                        </p:tgtEl>
                                      </p:cBhvr>
                                    </p:animEffect>
                                    <p:anim calcmode="lin" valueType="num">
                                      <p:cBhvr>
                                        <p:cTn id="109" dur="1000" fill="hold"/>
                                        <p:tgtEl>
                                          <p:spTgt spid="11"/>
                                        </p:tgtEl>
                                        <p:attrNameLst>
                                          <p:attrName>ppt_x</p:attrName>
                                        </p:attrNameLst>
                                      </p:cBhvr>
                                      <p:tavLst>
                                        <p:tav tm="0">
                                          <p:val>
                                            <p:strVal val="#ppt_x"/>
                                          </p:val>
                                        </p:tav>
                                        <p:tav tm="100000">
                                          <p:val>
                                            <p:strVal val="#ppt_x"/>
                                          </p:val>
                                        </p:tav>
                                      </p:tavLst>
                                    </p:anim>
                                    <p:anim calcmode="lin" valueType="num">
                                      <p:cBhvr>
                                        <p:cTn id="11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ppt_x"/>
                                          </p:val>
                                        </p:tav>
                                        <p:tav tm="100000">
                                          <p:val>
                                            <p:strVal val="#ppt_x"/>
                                          </p:val>
                                        </p:tav>
                                      </p:tavLst>
                                    </p:anim>
                                    <p:anim calcmode="lin" valueType="num">
                                      <p:cBhvr additive="base">
                                        <p:cTn id="116" dur="500" fill="hold"/>
                                        <p:tgtEl>
                                          <p:spTgt spid="4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ppt_x"/>
                                          </p:val>
                                        </p:tav>
                                        <p:tav tm="100000">
                                          <p:val>
                                            <p:strVal val="#ppt_x"/>
                                          </p:val>
                                        </p:tav>
                                      </p:tavLst>
                                    </p:anim>
                                    <p:anim calcmode="lin" valueType="num">
                                      <p:cBhvr additive="base">
                                        <p:cTn id="120" dur="5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additive="base">
                                        <p:cTn id="123" dur="500" fill="hold"/>
                                        <p:tgtEl>
                                          <p:spTgt spid="46"/>
                                        </p:tgtEl>
                                        <p:attrNameLst>
                                          <p:attrName>ppt_x</p:attrName>
                                        </p:attrNameLst>
                                      </p:cBhvr>
                                      <p:tavLst>
                                        <p:tav tm="0">
                                          <p:val>
                                            <p:strVal val="#ppt_x"/>
                                          </p:val>
                                        </p:tav>
                                        <p:tav tm="100000">
                                          <p:val>
                                            <p:strVal val="#ppt_x"/>
                                          </p:val>
                                        </p:tav>
                                      </p:tavLst>
                                    </p:anim>
                                    <p:anim calcmode="lin" valueType="num">
                                      <p:cBhvr additive="base">
                                        <p:cTn id="124" dur="500" fill="hold"/>
                                        <p:tgtEl>
                                          <p:spTgt spid="4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ppt_x"/>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5" presetClass="entr" presetSubtype="0" fill="hold" grpId="0"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fade">
                                      <p:cBhvr>
                                        <p:cTn id="133" dur="2000"/>
                                        <p:tgtEl>
                                          <p:spTgt spid="22"/>
                                        </p:tgtEl>
                                      </p:cBhvr>
                                    </p:animEffect>
                                    <p:anim calcmode="lin" valueType="num">
                                      <p:cBhvr>
                                        <p:cTn id="134" dur="2000" fill="hold"/>
                                        <p:tgtEl>
                                          <p:spTgt spid="22"/>
                                        </p:tgtEl>
                                        <p:attrNameLst>
                                          <p:attrName>ppt_w</p:attrName>
                                        </p:attrNameLst>
                                      </p:cBhvr>
                                      <p:tavLst>
                                        <p:tav tm="0" fmla="#ppt_w*sin(2.5*pi*$)">
                                          <p:val>
                                            <p:fltVal val="0"/>
                                          </p:val>
                                        </p:tav>
                                        <p:tav tm="100000">
                                          <p:val>
                                            <p:fltVal val="1"/>
                                          </p:val>
                                        </p:tav>
                                      </p:tavLst>
                                    </p:anim>
                                    <p:anim calcmode="lin" valueType="num">
                                      <p:cBhvr>
                                        <p:cTn id="135" dur="2000" fill="hold"/>
                                        <p:tgtEl>
                                          <p:spTgt spid="22"/>
                                        </p:tgtEl>
                                        <p:attrNameLst>
                                          <p:attrName>ppt_h</p:attrName>
                                        </p:attrNameLst>
                                      </p:cBhvr>
                                      <p:tavLst>
                                        <p:tav tm="0">
                                          <p:val>
                                            <p:strVal val="#ppt_h"/>
                                          </p:val>
                                        </p:tav>
                                        <p:tav tm="100000">
                                          <p:val>
                                            <p:strVal val="#ppt_h"/>
                                          </p:val>
                                        </p:tav>
                                      </p:tavLst>
                                    </p:anim>
                                  </p:childTnLst>
                                </p:cTn>
                              </p:par>
                              <p:par>
                                <p:cTn id="136" presetID="45" presetClass="entr" presetSubtype="0"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2000"/>
                                        <p:tgtEl>
                                          <p:spTgt spid="28"/>
                                        </p:tgtEl>
                                      </p:cBhvr>
                                    </p:animEffect>
                                    <p:anim calcmode="lin" valueType="num">
                                      <p:cBhvr>
                                        <p:cTn id="139" dur="2000" fill="hold"/>
                                        <p:tgtEl>
                                          <p:spTgt spid="28"/>
                                        </p:tgtEl>
                                        <p:attrNameLst>
                                          <p:attrName>ppt_w</p:attrName>
                                        </p:attrNameLst>
                                      </p:cBhvr>
                                      <p:tavLst>
                                        <p:tav tm="0" fmla="#ppt_w*sin(2.5*pi*$)">
                                          <p:val>
                                            <p:fltVal val="0"/>
                                          </p:val>
                                        </p:tav>
                                        <p:tav tm="100000">
                                          <p:val>
                                            <p:fltVal val="1"/>
                                          </p:val>
                                        </p:tav>
                                      </p:tavLst>
                                    </p:anim>
                                    <p:anim calcmode="lin" valueType="num">
                                      <p:cBhvr>
                                        <p:cTn id="140" dur="2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13"/>
                                        </p:tgtEl>
                                        <p:attrNameLst>
                                          <p:attrName>style.visibility</p:attrName>
                                        </p:attrNameLst>
                                      </p:cBhvr>
                                      <p:to>
                                        <p:strVal val="visible"/>
                                      </p:to>
                                    </p:set>
                                    <p:animEffect transition="in" filter="wipe(up)">
                                      <p:cBhvr>
                                        <p:cTn id="145" dur="500"/>
                                        <p:tgtEl>
                                          <p:spTgt spid="13"/>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grpId="0" nodeType="clickEffect">
                                  <p:stCondLst>
                                    <p:cond delay="0"/>
                                  </p:stCondLst>
                                  <p:childTnLst>
                                    <p:set>
                                      <p:cBhvr>
                                        <p:cTn id="149" dur="1" fill="hold">
                                          <p:stCondLst>
                                            <p:cond delay="0"/>
                                          </p:stCondLst>
                                        </p:cTn>
                                        <p:tgtEl>
                                          <p:spTgt spid="38"/>
                                        </p:tgtEl>
                                        <p:attrNameLst>
                                          <p:attrName>style.visibility</p:attrName>
                                        </p:attrNameLst>
                                      </p:cBhvr>
                                      <p:to>
                                        <p:strVal val="visible"/>
                                      </p:to>
                                    </p:set>
                                    <p:animEffect transition="in" filter="fade">
                                      <p:cBhvr>
                                        <p:cTn id="150" dur="1000"/>
                                        <p:tgtEl>
                                          <p:spTgt spid="38"/>
                                        </p:tgtEl>
                                      </p:cBhvr>
                                    </p:animEffect>
                                    <p:anim calcmode="lin" valueType="num">
                                      <p:cBhvr>
                                        <p:cTn id="151" dur="1000" fill="hold"/>
                                        <p:tgtEl>
                                          <p:spTgt spid="38"/>
                                        </p:tgtEl>
                                        <p:attrNameLst>
                                          <p:attrName>ppt_x</p:attrName>
                                        </p:attrNameLst>
                                      </p:cBhvr>
                                      <p:tavLst>
                                        <p:tav tm="0">
                                          <p:val>
                                            <p:strVal val="#ppt_x"/>
                                          </p:val>
                                        </p:tav>
                                        <p:tav tm="100000">
                                          <p:val>
                                            <p:strVal val="#ppt_x"/>
                                          </p:val>
                                        </p:tav>
                                      </p:tavLst>
                                    </p:anim>
                                    <p:anim calcmode="lin" valueType="num">
                                      <p:cBhvr>
                                        <p:cTn id="152" dur="1000" fill="hold"/>
                                        <p:tgtEl>
                                          <p:spTgt spid="3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1000"/>
                                        <p:tgtEl>
                                          <p:spTgt spid="25"/>
                                        </p:tgtEl>
                                      </p:cBhvr>
                                    </p:animEffect>
                                    <p:anim calcmode="lin" valueType="num">
                                      <p:cBhvr>
                                        <p:cTn id="156" dur="1000" fill="hold"/>
                                        <p:tgtEl>
                                          <p:spTgt spid="25"/>
                                        </p:tgtEl>
                                        <p:attrNameLst>
                                          <p:attrName>ppt_x</p:attrName>
                                        </p:attrNameLst>
                                      </p:cBhvr>
                                      <p:tavLst>
                                        <p:tav tm="0">
                                          <p:val>
                                            <p:strVal val="#ppt_x"/>
                                          </p:val>
                                        </p:tav>
                                        <p:tav tm="100000">
                                          <p:val>
                                            <p:strVal val="#ppt_x"/>
                                          </p:val>
                                        </p:tav>
                                      </p:tavLst>
                                    </p:anim>
                                    <p:anim calcmode="lin" valueType="num">
                                      <p:cBhvr>
                                        <p:cTn id="15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31"/>
                                        </p:tgtEl>
                                        <p:attrNameLst>
                                          <p:attrName>style.visibility</p:attrName>
                                        </p:attrNameLst>
                                      </p:cBhvr>
                                      <p:to>
                                        <p:strVal val="visible"/>
                                      </p:to>
                                    </p:set>
                                    <p:anim calcmode="lin" valueType="num">
                                      <p:cBhvr additive="base">
                                        <p:cTn id="162" dur="500" fill="hold"/>
                                        <p:tgtEl>
                                          <p:spTgt spid="31"/>
                                        </p:tgtEl>
                                        <p:attrNameLst>
                                          <p:attrName>ppt_x</p:attrName>
                                        </p:attrNameLst>
                                      </p:cBhvr>
                                      <p:tavLst>
                                        <p:tav tm="0">
                                          <p:val>
                                            <p:strVal val="#ppt_x"/>
                                          </p:val>
                                        </p:tav>
                                        <p:tav tm="100000">
                                          <p:val>
                                            <p:strVal val="#ppt_x"/>
                                          </p:val>
                                        </p:tav>
                                      </p:tavLst>
                                    </p:anim>
                                    <p:anim calcmode="lin" valueType="num">
                                      <p:cBhvr additive="base">
                                        <p:cTn id="163" dur="500" fill="hold"/>
                                        <p:tgtEl>
                                          <p:spTgt spid="31"/>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32"/>
                                        </p:tgtEl>
                                        <p:attrNameLst>
                                          <p:attrName>style.visibility</p:attrName>
                                        </p:attrNameLst>
                                      </p:cBhvr>
                                      <p:to>
                                        <p:strVal val="visible"/>
                                      </p:to>
                                    </p:set>
                                    <p:anim calcmode="lin" valueType="num">
                                      <p:cBhvr additive="base">
                                        <p:cTn id="166" dur="500" fill="hold"/>
                                        <p:tgtEl>
                                          <p:spTgt spid="32"/>
                                        </p:tgtEl>
                                        <p:attrNameLst>
                                          <p:attrName>ppt_x</p:attrName>
                                        </p:attrNameLst>
                                      </p:cBhvr>
                                      <p:tavLst>
                                        <p:tav tm="0">
                                          <p:val>
                                            <p:strVal val="#ppt_x"/>
                                          </p:val>
                                        </p:tav>
                                        <p:tav tm="100000">
                                          <p:val>
                                            <p:strVal val="#ppt_x"/>
                                          </p:val>
                                        </p:tav>
                                      </p:tavLst>
                                    </p:anim>
                                    <p:anim calcmode="lin" valueType="num">
                                      <p:cBhvr additive="base">
                                        <p:cTn id="16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5" presetClass="entr" presetSubtype="0"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fade">
                                      <p:cBhvr>
                                        <p:cTn id="172" dur="2000"/>
                                        <p:tgtEl>
                                          <p:spTgt spid="37"/>
                                        </p:tgtEl>
                                      </p:cBhvr>
                                    </p:animEffect>
                                    <p:anim calcmode="lin" valueType="num">
                                      <p:cBhvr>
                                        <p:cTn id="173" dur="2000" fill="hold"/>
                                        <p:tgtEl>
                                          <p:spTgt spid="37"/>
                                        </p:tgtEl>
                                        <p:attrNameLst>
                                          <p:attrName>ppt_w</p:attrName>
                                        </p:attrNameLst>
                                      </p:cBhvr>
                                      <p:tavLst>
                                        <p:tav tm="0" fmla="#ppt_w*sin(2.5*pi*$)">
                                          <p:val>
                                            <p:fltVal val="0"/>
                                          </p:val>
                                        </p:tav>
                                        <p:tav tm="100000">
                                          <p:val>
                                            <p:fltVal val="1"/>
                                          </p:val>
                                        </p:tav>
                                      </p:tavLst>
                                    </p:anim>
                                    <p:anim calcmode="lin" valueType="num">
                                      <p:cBhvr>
                                        <p:cTn id="174" dur="2000" fill="hold"/>
                                        <p:tgtEl>
                                          <p:spTgt spid="37"/>
                                        </p:tgtEl>
                                        <p:attrNameLst>
                                          <p:attrName>ppt_h</p:attrName>
                                        </p:attrNameLst>
                                      </p:cBhvr>
                                      <p:tavLst>
                                        <p:tav tm="0">
                                          <p:val>
                                            <p:strVal val="#ppt_h"/>
                                          </p:val>
                                        </p:tav>
                                        <p:tav tm="100000">
                                          <p:val>
                                            <p:strVal val="#ppt_h"/>
                                          </p:val>
                                        </p:tav>
                                      </p:tavLst>
                                    </p:anim>
                                  </p:childTnLst>
                                </p:cTn>
                              </p:par>
                              <p:par>
                                <p:cTn id="175" presetID="45" presetClass="entr" presetSubtype="0" fill="hold" grpId="0" nodeType="withEffect">
                                  <p:stCondLst>
                                    <p:cond delay="0"/>
                                  </p:stCondLst>
                                  <p:childTnLst>
                                    <p:set>
                                      <p:cBhvr>
                                        <p:cTn id="176" dur="1" fill="hold">
                                          <p:stCondLst>
                                            <p:cond delay="0"/>
                                          </p:stCondLst>
                                        </p:cTn>
                                        <p:tgtEl>
                                          <p:spTgt spid="29"/>
                                        </p:tgtEl>
                                        <p:attrNameLst>
                                          <p:attrName>style.visibility</p:attrName>
                                        </p:attrNameLst>
                                      </p:cBhvr>
                                      <p:to>
                                        <p:strVal val="visible"/>
                                      </p:to>
                                    </p:set>
                                    <p:animEffect transition="in" filter="fade">
                                      <p:cBhvr>
                                        <p:cTn id="177" dur="2000"/>
                                        <p:tgtEl>
                                          <p:spTgt spid="29"/>
                                        </p:tgtEl>
                                      </p:cBhvr>
                                    </p:animEffect>
                                    <p:anim calcmode="lin" valueType="num">
                                      <p:cBhvr>
                                        <p:cTn id="178" dur="2000" fill="hold"/>
                                        <p:tgtEl>
                                          <p:spTgt spid="29"/>
                                        </p:tgtEl>
                                        <p:attrNameLst>
                                          <p:attrName>ppt_w</p:attrName>
                                        </p:attrNameLst>
                                      </p:cBhvr>
                                      <p:tavLst>
                                        <p:tav tm="0" fmla="#ppt_w*sin(2.5*pi*$)">
                                          <p:val>
                                            <p:fltVal val="0"/>
                                          </p:val>
                                        </p:tav>
                                        <p:tav tm="100000">
                                          <p:val>
                                            <p:fltVal val="1"/>
                                          </p:val>
                                        </p:tav>
                                      </p:tavLst>
                                    </p:anim>
                                    <p:anim calcmode="lin" valueType="num">
                                      <p:cBhvr>
                                        <p:cTn id="179" dur="20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nodeType="click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wipe(down)">
                                      <p:cBhvr>
                                        <p:cTn id="184" dur="500"/>
                                        <p:tgtEl>
                                          <p:spTgt spid="21"/>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35"/>
                                        </p:tgtEl>
                                        <p:attrNameLst>
                                          <p:attrName>style.visibility</p:attrName>
                                        </p:attrNameLst>
                                      </p:cBhvr>
                                      <p:to>
                                        <p:strVal val="visible"/>
                                      </p:to>
                                    </p:set>
                                    <p:animEffect transition="in" filter="fade">
                                      <p:cBhvr>
                                        <p:cTn id="189" dur="1000"/>
                                        <p:tgtEl>
                                          <p:spTgt spid="35"/>
                                        </p:tgtEl>
                                      </p:cBhvr>
                                    </p:animEffect>
                                    <p:anim calcmode="lin" valueType="num">
                                      <p:cBhvr>
                                        <p:cTn id="190" dur="1000" fill="hold"/>
                                        <p:tgtEl>
                                          <p:spTgt spid="35"/>
                                        </p:tgtEl>
                                        <p:attrNameLst>
                                          <p:attrName>ppt_x</p:attrName>
                                        </p:attrNameLst>
                                      </p:cBhvr>
                                      <p:tavLst>
                                        <p:tav tm="0">
                                          <p:val>
                                            <p:strVal val="#ppt_x"/>
                                          </p:val>
                                        </p:tav>
                                        <p:tav tm="100000">
                                          <p:val>
                                            <p:strVal val="#ppt_x"/>
                                          </p:val>
                                        </p:tav>
                                      </p:tavLst>
                                    </p:anim>
                                    <p:anim calcmode="lin" valueType="num">
                                      <p:cBhvr>
                                        <p:cTn id="191" dur="1000" fill="hold"/>
                                        <p:tgtEl>
                                          <p:spTgt spid="35"/>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animEffect transition="in" filter="fade">
                                      <p:cBhvr>
                                        <p:cTn id="194" dur="1000"/>
                                        <p:tgtEl>
                                          <p:spTgt spid="24"/>
                                        </p:tgtEl>
                                      </p:cBhvr>
                                    </p:animEffect>
                                    <p:anim calcmode="lin" valueType="num">
                                      <p:cBhvr>
                                        <p:cTn id="195" dur="1000" fill="hold"/>
                                        <p:tgtEl>
                                          <p:spTgt spid="24"/>
                                        </p:tgtEl>
                                        <p:attrNameLst>
                                          <p:attrName>ppt_x</p:attrName>
                                        </p:attrNameLst>
                                      </p:cBhvr>
                                      <p:tavLst>
                                        <p:tav tm="0">
                                          <p:val>
                                            <p:strVal val="#ppt_x"/>
                                          </p:val>
                                        </p:tav>
                                        <p:tav tm="100000">
                                          <p:val>
                                            <p:strVal val="#ppt_x"/>
                                          </p:val>
                                        </p:tav>
                                      </p:tavLst>
                                    </p:anim>
                                    <p:anim calcmode="lin" valueType="num">
                                      <p:cBhvr>
                                        <p:cTn id="19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33"/>
                                        </p:tgtEl>
                                        <p:attrNameLst>
                                          <p:attrName>style.visibility</p:attrName>
                                        </p:attrNameLst>
                                      </p:cBhvr>
                                      <p:to>
                                        <p:strVal val="visible"/>
                                      </p:to>
                                    </p:set>
                                    <p:anim calcmode="lin" valueType="num">
                                      <p:cBhvr additive="base">
                                        <p:cTn id="201" dur="500" fill="hold"/>
                                        <p:tgtEl>
                                          <p:spTgt spid="33"/>
                                        </p:tgtEl>
                                        <p:attrNameLst>
                                          <p:attrName>ppt_x</p:attrName>
                                        </p:attrNameLst>
                                      </p:cBhvr>
                                      <p:tavLst>
                                        <p:tav tm="0">
                                          <p:val>
                                            <p:strVal val="#ppt_x"/>
                                          </p:val>
                                        </p:tav>
                                        <p:tav tm="100000">
                                          <p:val>
                                            <p:strVal val="#ppt_x"/>
                                          </p:val>
                                        </p:tav>
                                      </p:tavLst>
                                    </p:anim>
                                    <p:anim calcmode="lin" valueType="num">
                                      <p:cBhvr additive="base">
                                        <p:cTn id="202" dur="500" fill="hold"/>
                                        <p:tgtEl>
                                          <p:spTgt spid="33"/>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34"/>
                                        </p:tgtEl>
                                        <p:attrNameLst>
                                          <p:attrName>style.visibility</p:attrName>
                                        </p:attrNameLst>
                                      </p:cBhvr>
                                      <p:to>
                                        <p:strVal val="visible"/>
                                      </p:to>
                                    </p:set>
                                    <p:anim calcmode="lin" valueType="num">
                                      <p:cBhvr additive="base">
                                        <p:cTn id="205" dur="500" fill="hold"/>
                                        <p:tgtEl>
                                          <p:spTgt spid="34"/>
                                        </p:tgtEl>
                                        <p:attrNameLst>
                                          <p:attrName>ppt_x</p:attrName>
                                        </p:attrNameLst>
                                      </p:cBhvr>
                                      <p:tavLst>
                                        <p:tav tm="0">
                                          <p:val>
                                            <p:strVal val="#ppt_x"/>
                                          </p:val>
                                        </p:tav>
                                        <p:tav tm="100000">
                                          <p:val>
                                            <p:strVal val="#ppt_x"/>
                                          </p:val>
                                        </p:tav>
                                      </p:tavLst>
                                    </p:anim>
                                    <p:anim calcmode="lin" valueType="num">
                                      <p:cBhvr additive="base">
                                        <p:cTn id="20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p:bldP spid="10" grpId="0"/>
      <p:bldP spid="11" grpId="0"/>
      <p:bldP spid="15" grpId="0"/>
      <p:bldP spid="18" grpId="0"/>
      <p:bldP spid="19" grpId="0"/>
      <p:bldP spid="20" grpId="0"/>
      <p:bldP spid="22" grpId="0"/>
      <p:bldP spid="24" grpId="0" animBg="1"/>
      <p:bldP spid="25" grpId="0" animBg="1"/>
      <p:bldP spid="28" grpId="0" animBg="1"/>
      <p:bldP spid="29" grpId="0"/>
      <p:bldP spid="30" grpId="0"/>
      <p:bldP spid="31" grpId="0"/>
      <p:bldP spid="32" grpId="0"/>
      <p:bldP spid="33" grpId="0"/>
      <p:bldP spid="34" grpId="0"/>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4540" y="294690"/>
            <a:ext cx="11547566" cy="430887"/>
          </a:xfrm>
          <a:prstGeom prst="rect">
            <a:avLst/>
          </a:prstGeom>
        </p:spPr>
        <p:txBody>
          <a:bodyPr wrap="square">
            <a:spAutoFit/>
          </a:bodyPr>
          <a:lstStyle/>
          <a:p>
            <a:r>
              <a:rPr lang="tr-TR" sz="2200" dirty="0">
                <a:latin typeface="Times New Roman" panose="02020603050405020304" pitchFamily="18" charset="0"/>
                <a:ea typeface="Times New Roman" panose="02020603050405020304" pitchFamily="18" charset="0"/>
              </a:rPr>
              <a:t>Bir</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biri</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bilan</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uchrashmas</a:t>
            </a:r>
            <a:r>
              <a:rPr lang="tr-TR" sz="2200" spc="5"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(ayqash)</a:t>
            </a:r>
            <a:r>
              <a:rPr lang="tr-TR" sz="2200" spc="30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[AB]</a:t>
            </a:r>
            <a:r>
              <a:rPr lang="tr-TR" sz="2200" b="1" spc="30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va</a:t>
            </a:r>
            <a:r>
              <a:rPr lang="tr-TR" sz="2200" spc="300" dirty="0">
                <a:latin typeface="Times New Roman" panose="02020603050405020304" pitchFamily="18" charset="0"/>
                <a:ea typeface="Times New Roman" panose="02020603050405020304" pitchFamily="18" charset="0"/>
              </a:rPr>
              <a:t> </a:t>
            </a:r>
            <a:r>
              <a:rPr lang="tr-TR" sz="2200" b="1" dirty="0">
                <a:latin typeface="Times New Roman" panose="02020603050405020304" pitchFamily="18" charset="0"/>
                <a:ea typeface="Times New Roman" panose="02020603050405020304" pitchFamily="18" charset="0"/>
              </a:rPr>
              <a:t>[CD]</a:t>
            </a:r>
            <a:r>
              <a:rPr lang="tr-TR" sz="2200" b="1" spc="30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to’g’ri</a:t>
            </a:r>
            <a:r>
              <a:rPr lang="tr-TR" sz="2200" spc="300" dirty="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chiziqlarning</a:t>
            </a:r>
            <a:r>
              <a:rPr lang="tr-TR" sz="2200" spc="300" dirty="0">
                <a:latin typeface="Times New Roman" panose="02020603050405020304" pitchFamily="18" charset="0"/>
                <a:ea typeface="Times New Roman" panose="02020603050405020304" pitchFamily="18" charset="0"/>
              </a:rPr>
              <a:t> </a:t>
            </a:r>
            <a:r>
              <a:rPr lang="tr-TR" sz="2200" dirty="0" smtClean="0">
                <a:latin typeface="Times New Roman" panose="02020603050405020304" pitchFamily="18" charset="0"/>
                <a:ea typeface="Times New Roman" panose="02020603050405020304" pitchFamily="18" charset="0"/>
              </a:rPr>
              <a:t>epyuri</a:t>
            </a:r>
            <a:r>
              <a:rPr lang="tr-TR" sz="2200" spc="-15" dirty="0" smtClean="0">
                <a:latin typeface="Times New Roman" panose="02020603050405020304" pitchFamily="18" charset="0"/>
                <a:ea typeface="Times New Roman" panose="02020603050405020304" pitchFamily="18" charset="0"/>
              </a:rPr>
              <a:t> </a:t>
            </a:r>
            <a:r>
              <a:rPr lang="tr-TR" sz="2200" dirty="0">
                <a:latin typeface="Times New Roman" panose="02020603050405020304" pitchFamily="18" charset="0"/>
                <a:ea typeface="Times New Roman" panose="02020603050405020304" pitchFamily="18" charset="0"/>
              </a:rPr>
              <a:t>keltirilgan</a:t>
            </a:r>
            <a:endParaRPr lang="ru-RU" sz="2200" dirty="0"/>
          </a:p>
        </p:txBody>
      </p:sp>
      <p:sp>
        <p:nvSpPr>
          <p:cNvPr id="8" name="Прямоугольник 7"/>
          <p:cNvSpPr/>
          <p:nvPr/>
        </p:nvSpPr>
        <p:spPr>
          <a:xfrm>
            <a:off x="6601926" y="964375"/>
            <a:ext cx="5339866" cy="5570756"/>
          </a:xfrm>
          <a:prstGeom prst="rect">
            <a:avLst/>
          </a:prstGeom>
        </p:spPr>
        <p:txBody>
          <a:bodyPr wrap="square">
            <a:spAutoFit/>
          </a:bodyPr>
          <a:lstStyle/>
          <a:p>
            <a:pPr marL="276860" indent="359410">
              <a:spcBef>
                <a:spcPts val="5"/>
              </a:spcBef>
              <a:spcAft>
                <a:spcPts val="0"/>
              </a:spcAft>
            </a:pPr>
            <a:r>
              <a:rPr lang="tr-TR" sz="2000" dirty="0">
                <a:latin typeface="Times New Roman" panose="02020603050405020304" pitchFamily="18" charset="0"/>
                <a:ea typeface="Times New Roman" panose="02020603050405020304" pitchFamily="18" charset="0"/>
              </a:rPr>
              <a:t>Ularning</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proyeksiyalarida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kesishgan</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umumiy</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ega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bo’lmaydi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vertikal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chiziqda</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yotmaydi.</a:t>
            </a:r>
            <a:endParaRPr lang="ru-RU" sz="2000" dirty="0">
              <a:latin typeface="Times New Roman" panose="02020603050405020304" pitchFamily="18" charset="0"/>
              <a:ea typeface="Times New Roman" panose="02020603050405020304" pitchFamily="18" charset="0"/>
            </a:endParaRPr>
          </a:p>
          <a:p>
            <a:pPr marL="276860" marR="218440" indent="359410">
              <a:spcBef>
                <a:spcPts val="15"/>
              </a:spcBef>
              <a:spcAft>
                <a:spcPts val="0"/>
              </a:spcAft>
              <a:tabLst>
                <a:tab pos="1502410" algn="l"/>
                <a:tab pos="2268220" algn="l"/>
                <a:tab pos="3021330" algn="l"/>
                <a:tab pos="3362325" algn="l"/>
                <a:tab pos="4558030" algn="l"/>
                <a:tab pos="5048885" algn="l"/>
              </a:tabLst>
            </a:pPr>
            <a:r>
              <a:rPr lang="tr-TR" sz="2000" b="1" dirty="0">
                <a:latin typeface="Times New Roman" panose="02020603050405020304" pitchFamily="18" charset="0"/>
                <a:ea typeface="Times New Roman" panose="02020603050405020304" pitchFamily="18" charset="0"/>
              </a:rPr>
              <a:t>Konkurent	(raqobat</a:t>
            </a:r>
            <a:r>
              <a:rPr lang="tr-TR" sz="2000" b="1" dirty="0" smtClean="0">
                <a:latin typeface="Times New Roman" panose="02020603050405020304" pitchFamily="18" charset="0"/>
                <a:ea typeface="Times New Roman" panose="02020603050405020304" pitchFamily="18" charset="0"/>
              </a:rPr>
              <a:t>)</a:t>
            </a:r>
            <a:r>
              <a:rPr lang="en-US" sz="2000" b="1"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nuqtalar</a:t>
            </a:r>
            <a:r>
              <a:rPr lang="tr-TR" sz="2000" b="1"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Bir</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proyeksiyalovchi</a:t>
            </a:r>
            <a:r>
              <a:rPr lang="tr-TR" sz="2000" dirty="0">
                <a:latin typeface="Times New Roman" panose="02020603050405020304" pitchFamily="18" charset="0"/>
                <a:ea typeface="Times New Roman" panose="02020603050405020304" pitchFamily="18" charset="0"/>
              </a:rPr>
              <a:t>	nurda	</a:t>
            </a:r>
            <a:r>
              <a:rPr lang="tr-TR" sz="2000" spc="-5" dirty="0">
                <a:latin typeface="Times New Roman" panose="02020603050405020304" pitchFamily="18" charset="0"/>
                <a:ea typeface="Times New Roman" panose="02020603050405020304" pitchFamily="18" charset="0"/>
              </a:rPr>
              <a:t>(perpendikulyarda)</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joylashgan</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ko’rinishi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jixatidan</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raqobat</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deyiladi</a:t>
            </a:r>
            <a:r>
              <a:rPr lang="tr-TR" sz="2000" dirty="0" smtClean="0">
                <a:latin typeface="Times New Roman" panose="02020603050405020304" pitchFamily="18" charset="0"/>
                <a:ea typeface="Times New Roman" panose="02020603050405020304" pitchFamily="18" charset="0"/>
              </a:rPr>
              <a:t>.</a:t>
            </a:r>
            <a:endParaRPr lang="en-US" sz="2000" dirty="0" smtClean="0">
              <a:latin typeface="Times New Roman" panose="02020603050405020304" pitchFamily="18" charset="0"/>
              <a:ea typeface="Times New Roman" panose="02020603050405020304" pitchFamily="18" charset="0"/>
            </a:endParaRPr>
          </a:p>
          <a:p>
            <a:pPr marL="636905">
              <a:spcAft>
                <a:spcPts val="0"/>
              </a:spcAft>
            </a:pPr>
            <a:r>
              <a:rPr lang="tr-TR" sz="2000" dirty="0">
                <a:latin typeface="Times New Roman" panose="02020603050405020304" pitchFamily="18" charset="0"/>
                <a:ea typeface="Times New Roman" panose="02020603050405020304" pitchFamily="18" charset="0"/>
              </a:rPr>
              <a:t>Raqobat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 yordamida</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geometrik</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elementlarning</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ko’rinar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kqrinmasligi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aniqlanadi.</a:t>
            </a:r>
            <a:endParaRPr lang="ru-RU" sz="2000" dirty="0">
              <a:latin typeface="Times New Roman" panose="02020603050405020304" pitchFamily="18" charset="0"/>
              <a:ea typeface="Times New Roman" panose="02020603050405020304" pitchFamily="18" charset="0"/>
            </a:endParaRPr>
          </a:p>
          <a:p>
            <a:pPr marL="276860">
              <a:spcAft>
                <a:spcPts val="0"/>
              </a:spcAft>
            </a:pPr>
            <a:r>
              <a:rPr lang="tr-TR" sz="2000" dirty="0" smtClean="0">
                <a:latin typeface="Times New Roman" panose="02020603050405020304" pitchFamily="18" charset="0"/>
                <a:ea typeface="Times New Roman" panose="02020603050405020304" pitchFamily="18" charset="0"/>
              </a:rPr>
              <a:t>C</a:t>
            </a:r>
            <a:r>
              <a:rPr lang="en-US" sz="2000" dirty="0" smtClean="0">
                <a:latin typeface="Times New Roman" panose="02020603050405020304" pitchFamily="18" charset="0"/>
                <a:ea typeface="Times New Roman" panose="02020603050405020304" pitchFamily="18" charset="0"/>
              </a:rPr>
              <a:t>h</a:t>
            </a:r>
            <a:r>
              <a:rPr lang="tr-TR" sz="2000" dirty="0" smtClean="0">
                <a:latin typeface="Times New Roman" panose="02020603050405020304" pitchFamily="18" charset="0"/>
                <a:ea typeface="Times New Roman" panose="02020603050405020304" pitchFamily="18" charset="0"/>
              </a:rPr>
              <a:t>izmada</a:t>
            </a:r>
            <a:r>
              <a:rPr lang="tr-TR" sz="2000" spc="-1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1</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2, 3</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4</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raqobat</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nuqtalardir.</a:t>
            </a:r>
            <a:endParaRPr lang="ru-RU" sz="2000" dirty="0">
              <a:latin typeface="Times New Roman" panose="02020603050405020304" pitchFamily="18" charset="0"/>
              <a:ea typeface="Times New Roman" panose="02020603050405020304" pitchFamily="18" charset="0"/>
            </a:endParaRPr>
          </a:p>
          <a:p>
            <a:pPr marL="456565">
              <a:spcBef>
                <a:spcPts val="10"/>
              </a:spcBef>
              <a:spcAft>
                <a:spcPts val="0"/>
              </a:spcAft>
            </a:pPr>
            <a:r>
              <a:rPr lang="tr-TR" sz="2000" dirty="0">
                <a:latin typeface="Times New Roman" panose="02020603050405020304" pitchFamily="18" charset="0"/>
                <a:ea typeface="Times New Roman" panose="02020603050405020304" pitchFamily="18" charset="0"/>
              </a:rPr>
              <a:t>1</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yuqorida,</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demak,</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chizq’ining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ustida.</a:t>
            </a:r>
            <a:endParaRPr lang="ru-RU" sz="2000" dirty="0">
              <a:latin typeface="Times New Roman" panose="02020603050405020304" pitchFamily="18" charset="0"/>
              <a:ea typeface="Times New Roman" panose="02020603050405020304" pitchFamily="18" charset="0"/>
            </a:endParaRPr>
          </a:p>
          <a:p>
            <a:pPr marL="276860">
              <a:spcAft>
                <a:spcPts val="0"/>
              </a:spcAft>
            </a:pPr>
            <a:r>
              <a:rPr lang="tr-TR" sz="2000" dirty="0">
                <a:latin typeface="Times New Roman" panose="02020603050405020304" pitchFamily="18" charset="0"/>
                <a:ea typeface="Times New Roman" panose="02020603050405020304" pitchFamily="18" charset="0"/>
              </a:rPr>
              <a:t>3</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 nuqta</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oldinda,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demak,</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chiziqdan</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oldinda.</a:t>
            </a:r>
            <a:endParaRPr lang="ru-RU" sz="2000" dirty="0">
              <a:latin typeface="Times New Roman" panose="02020603050405020304" pitchFamily="18" charset="0"/>
              <a:ea typeface="Times New Roman" panose="02020603050405020304" pitchFamily="18" charset="0"/>
            </a:endParaRPr>
          </a:p>
          <a:p>
            <a:pPr marL="276860" marR="218440" indent="359410">
              <a:spcBef>
                <a:spcPts val="15"/>
              </a:spcBef>
              <a:spcAft>
                <a:spcPts val="0"/>
              </a:spcAft>
              <a:tabLst>
                <a:tab pos="1502410" algn="l"/>
                <a:tab pos="2268220" algn="l"/>
                <a:tab pos="3021330" algn="l"/>
                <a:tab pos="3362325" algn="l"/>
                <a:tab pos="4558030" algn="l"/>
                <a:tab pos="5048885" algn="l"/>
              </a:tabLst>
            </a:pPr>
            <a:endParaRPr lang="ru-RU" sz="1600" dirty="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4420448" y="2847362"/>
            <a:ext cx="522338"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6" name="TextBox 5"/>
          <p:cNvSpPr txBox="1"/>
          <p:nvPr/>
        </p:nvSpPr>
        <p:spPr>
          <a:xfrm>
            <a:off x="4347182" y="3806356"/>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7" name="Прямая соединительная линия 6"/>
          <p:cNvCxnSpPr/>
          <p:nvPr/>
        </p:nvCxnSpPr>
        <p:spPr>
          <a:xfrm flipV="1">
            <a:off x="1677646" y="1656738"/>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1669581" y="1657923"/>
            <a:ext cx="2720444" cy="150815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854345" y="3634041"/>
            <a:ext cx="544726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16708" y="5473115"/>
            <a:ext cx="504860"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cxnSp>
        <p:nvCxnSpPr>
          <p:cNvPr id="12" name="Прямая соединительная линия 11"/>
          <p:cNvCxnSpPr/>
          <p:nvPr/>
        </p:nvCxnSpPr>
        <p:spPr>
          <a:xfrm flipH="1">
            <a:off x="2815147" y="1994423"/>
            <a:ext cx="2149652" cy="138840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1657116" y="4011363"/>
            <a:ext cx="2714621" cy="162436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2815145" y="4619532"/>
            <a:ext cx="2149654" cy="1125641"/>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flipV="1">
            <a:off x="3106739" y="2412846"/>
            <a:ext cx="0" cy="23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V="1">
            <a:off x="4964799" y="1966359"/>
            <a:ext cx="0" cy="378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V="1">
            <a:off x="4344305" y="3106694"/>
            <a:ext cx="0" cy="941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04673" y="4276388"/>
            <a:ext cx="504860" cy="584775"/>
          </a:xfrm>
          <a:prstGeom prst="rect">
            <a:avLst/>
          </a:prstGeom>
          <a:noFill/>
        </p:spPr>
        <p:txBody>
          <a:bodyPr wrap="square" rtlCol="0">
            <a:spAutoFit/>
          </a:bodyPr>
          <a:lstStyle/>
          <a:p>
            <a:r>
              <a:rPr lang="uz-Cyrl-UZ" sz="3200" i="1" dirty="0">
                <a:latin typeface="ISOCPEUR" panose="020B0604020202020204" pitchFamily="34" charset="0"/>
              </a:rPr>
              <a:t>с</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19" name="TextBox 18"/>
          <p:cNvSpPr txBox="1"/>
          <p:nvPr/>
        </p:nvSpPr>
        <p:spPr>
          <a:xfrm>
            <a:off x="2473334" y="3046047"/>
            <a:ext cx="673795" cy="584775"/>
          </a:xfrm>
          <a:prstGeom prst="rect">
            <a:avLst/>
          </a:prstGeom>
          <a:noFill/>
        </p:spPr>
        <p:txBody>
          <a:bodyPr wrap="square" rtlCol="0">
            <a:spAutoFit/>
          </a:bodyPr>
          <a:lstStyle/>
          <a:p>
            <a:r>
              <a:rPr lang="en-US" sz="3200" i="1" dirty="0" smtClean="0">
                <a:latin typeface="ISOCPEUR" panose="020B0604020202020204" pitchFamily="34" charset="0"/>
              </a:rPr>
              <a:t>c‘ </a:t>
            </a:r>
            <a:endParaRPr lang="ru-RU" sz="3200" i="1" dirty="0">
              <a:latin typeface="ISOCPEUR" panose="020B0604020202020204" pitchFamily="34" charset="0"/>
            </a:endParaRPr>
          </a:p>
        </p:txBody>
      </p:sp>
      <p:sp>
        <p:nvSpPr>
          <p:cNvPr id="20" name="TextBox 19"/>
          <p:cNvSpPr txBox="1"/>
          <p:nvPr/>
        </p:nvSpPr>
        <p:spPr>
          <a:xfrm flipH="1">
            <a:off x="4870403" y="5608115"/>
            <a:ext cx="550680" cy="584775"/>
          </a:xfrm>
          <a:prstGeom prst="rect">
            <a:avLst/>
          </a:prstGeom>
          <a:noFill/>
        </p:spPr>
        <p:txBody>
          <a:bodyPr wrap="square" rtlCol="0">
            <a:spAutoFit/>
          </a:bodyPr>
          <a:lstStyle/>
          <a:p>
            <a:r>
              <a:rPr lang="en-US" sz="3200" i="1" dirty="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1" name="TextBox 20"/>
          <p:cNvSpPr txBox="1"/>
          <p:nvPr/>
        </p:nvSpPr>
        <p:spPr>
          <a:xfrm flipH="1">
            <a:off x="4645785" y="1498804"/>
            <a:ext cx="674955" cy="584775"/>
          </a:xfrm>
          <a:prstGeom prst="rect">
            <a:avLst/>
          </a:prstGeom>
          <a:noFill/>
        </p:spPr>
        <p:txBody>
          <a:bodyPr wrap="square" rtlCol="0">
            <a:spAutoFit/>
          </a:bodyPr>
          <a:lstStyle/>
          <a:p>
            <a:r>
              <a:rPr lang="en-US" sz="3200" i="1" dirty="0" smtClean="0">
                <a:latin typeface="ISOCPEUR" panose="020B0604020202020204" pitchFamily="34" charset="0"/>
              </a:rPr>
              <a:t>d’ </a:t>
            </a:r>
            <a:endParaRPr lang="ru-RU" sz="3200" i="1" dirty="0">
              <a:latin typeface="ISOCPEUR" panose="020B0604020202020204" pitchFamily="34" charset="0"/>
            </a:endParaRPr>
          </a:p>
        </p:txBody>
      </p:sp>
      <p:sp>
        <p:nvSpPr>
          <p:cNvPr id="22" name="TextBox 21"/>
          <p:cNvSpPr txBox="1"/>
          <p:nvPr/>
        </p:nvSpPr>
        <p:spPr>
          <a:xfrm>
            <a:off x="6322135" y="3488143"/>
            <a:ext cx="441943" cy="523220"/>
          </a:xfrm>
          <a:prstGeom prst="rect">
            <a:avLst/>
          </a:prstGeom>
          <a:noFill/>
        </p:spPr>
        <p:txBody>
          <a:bodyPr wrap="square" rtlCol="0">
            <a:spAutoFit/>
          </a:bodyPr>
          <a:lstStyle/>
          <a:p>
            <a:r>
              <a:rPr lang="en-US" sz="2800" i="1" dirty="0">
                <a:latin typeface="ISOCPEUR" panose="020B0604020202020204" pitchFamily="34" charset="0"/>
              </a:rPr>
              <a:t>x</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23" name="TextBox 22"/>
          <p:cNvSpPr txBox="1"/>
          <p:nvPr/>
        </p:nvSpPr>
        <p:spPr>
          <a:xfrm>
            <a:off x="527018" y="3399656"/>
            <a:ext cx="441943" cy="523220"/>
          </a:xfrm>
          <a:prstGeom prst="rect">
            <a:avLst/>
          </a:prstGeom>
          <a:noFill/>
        </p:spPr>
        <p:txBody>
          <a:bodyPr wrap="square" rtlCol="0">
            <a:spAutoFit/>
          </a:bodyPr>
          <a:lstStyle/>
          <a:p>
            <a:r>
              <a:rPr lang="en-US" sz="2800" dirty="0"/>
              <a:t>x</a:t>
            </a:r>
            <a:r>
              <a:rPr lang="en-US" sz="2800" dirty="0" smtClean="0"/>
              <a:t> </a:t>
            </a:r>
            <a:endParaRPr lang="ru-RU" sz="2800" dirty="0"/>
          </a:p>
        </p:txBody>
      </p:sp>
      <p:cxnSp>
        <p:nvCxnSpPr>
          <p:cNvPr id="24" name="Прямая соединительная линия 23"/>
          <p:cNvCxnSpPr/>
          <p:nvPr/>
        </p:nvCxnSpPr>
        <p:spPr>
          <a:xfrm flipH="1" flipV="1">
            <a:off x="3710934" y="2764134"/>
            <a:ext cx="0" cy="29341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Овал 24"/>
          <p:cNvSpPr/>
          <p:nvPr/>
        </p:nvSpPr>
        <p:spPr>
          <a:xfrm>
            <a:off x="3625599" y="4341846"/>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3630212" y="2717260"/>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470728" y="1145601"/>
            <a:ext cx="504860"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sp>
        <p:nvSpPr>
          <p:cNvPr id="28" name="Овал 27"/>
          <p:cNvSpPr/>
          <p:nvPr/>
        </p:nvSpPr>
        <p:spPr>
          <a:xfrm>
            <a:off x="3652158" y="5023510"/>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3034739" y="4697835"/>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3015889" y="2358286"/>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3030031" y="3132269"/>
            <a:ext cx="144000" cy="144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единительная линия 31"/>
          <p:cNvCxnSpPr/>
          <p:nvPr/>
        </p:nvCxnSpPr>
        <p:spPr>
          <a:xfrm flipV="1">
            <a:off x="2828275" y="3349949"/>
            <a:ext cx="0" cy="12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3847570" y="2535431"/>
                <a:ext cx="897396" cy="461665"/>
              </a:xfrm>
              <a:prstGeom prst="rect">
                <a:avLst/>
              </a:prstGeom>
              <a:noFill/>
            </p:spPr>
            <p:txBody>
              <a:bodyPr wrap="square" rtlCol="0">
                <a:spAutoFit/>
              </a:bodyPr>
              <a:lstStyle/>
              <a:p>
                <a:r>
                  <a:rPr lang="uz-Cyrl-UZ" sz="2400" i="1" dirty="0" smtClean="0">
                    <a:latin typeface="ISOCPEUR" panose="020B0604020202020204" pitchFamily="34" charset="0"/>
                  </a:rPr>
                  <a:t>1</a:t>
                </a:r>
                <a:r>
                  <a:rPr lang="en-US" sz="2400" i="1" dirty="0" smtClean="0">
                    <a:latin typeface="ISOCPEUR" panose="020B0604020202020204" pitchFamily="34" charset="0"/>
                  </a:rPr>
                  <a:t>’</a:t>
                </a:r>
                <a14:m>
                  <m:oMath xmlns:m="http://schemas.openxmlformats.org/officeDocument/2006/math">
                    <m:r>
                      <a:rPr lang="uz-Cyrl-UZ" sz="2400" i="1" smtClean="0">
                        <a:latin typeface="Cambria Math" panose="02040503050406030204" pitchFamily="18" charset="0"/>
                        <a:ea typeface="Cambria Math" panose="02040503050406030204" pitchFamily="18" charset="0"/>
                      </a:rPr>
                      <m:t>≡</m:t>
                    </m:r>
                  </m:oMath>
                </a14:m>
                <a:r>
                  <a:rPr lang="uz-Cyrl-UZ" sz="2400" i="1" dirty="0" smtClean="0">
                    <a:latin typeface="ISOCPEUR" panose="020B0604020202020204" pitchFamily="34" charset="0"/>
                  </a:rPr>
                  <a:t>2</a:t>
                </a:r>
                <a:r>
                  <a:rPr lang="en-US" sz="2400" i="1" dirty="0" smtClean="0">
                    <a:latin typeface="ISOCPEUR" panose="020B0604020202020204" pitchFamily="34" charset="0"/>
                  </a:rPr>
                  <a:t>’</a:t>
                </a:r>
                <a:endParaRPr lang="ru-RU" sz="2800" i="1" dirty="0">
                  <a:latin typeface="ISOCPEUR" panose="020B0604020202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3847570" y="2535431"/>
                <a:ext cx="897396" cy="461665"/>
              </a:xfrm>
              <a:prstGeom prst="rect">
                <a:avLst/>
              </a:prstGeom>
              <a:blipFill>
                <a:blip r:embed="rId3"/>
                <a:stretch>
                  <a:fillRect l="-10204" t="-10526" b="-2894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731085" y="4213819"/>
                <a:ext cx="837970" cy="461665"/>
              </a:xfrm>
              <a:prstGeom prst="rect">
                <a:avLst/>
              </a:prstGeom>
              <a:noFill/>
            </p:spPr>
            <p:txBody>
              <a:bodyPr wrap="square" rtlCol="0">
                <a:spAutoFit/>
              </a:bodyPr>
              <a:lstStyle/>
              <a:p>
                <a:r>
                  <a:rPr lang="uz-Cyrl-UZ" sz="2400" i="1" dirty="0" smtClean="0">
                    <a:latin typeface="ISOCPEUR" panose="020B0604020202020204" pitchFamily="34" charset="0"/>
                  </a:rPr>
                  <a:t>3</a:t>
                </a:r>
                <a14:m>
                  <m:oMath xmlns:m="http://schemas.openxmlformats.org/officeDocument/2006/math">
                    <m:r>
                      <a:rPr lang="uz-Cyrl-UZ" sz="2400" i="1" smtClean="0">
                        <a:latin typeface="Cambria Math" panose="02040503050406030204" pitchFamily="18" charset="0"/>
                        <a:ea typeface="Cambria Math" panose="02040503050406030204" pitchFamily="18" charset="0"/>
                      </a:rPr>
                      <m:t>≡</m:t>
                    </m:r>
                    <m:r>
                      <a:rPr lang="uz-Cyrl-UZ" sz="2400" b="0" i="1" smtClean="0">
                        <a:latin typeface="Cambria Math" panose="02040503050406030204" pitchFamily="18" charset="0"/>
                        <a:ea typeface="Cambria Math" panose="02040503050406030204" pitchFamily="18" charset="0"/>
                      </a:rPr>
                      <m:t>4</m:t>
                    </m:r>
                  </m:oMath>
                </a14:m>
                <a:endParaRPr lang="ru-RU" sz="2800" i="1" dirty="0">
                  <a:latin typeface="ISOCPEUR" panose="020B0604020202020204" pitchFamily="34"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2731085" y="4213819"/>
                <a:ext cx="837970" cy="461665"/>
              </a:xfrm>
              <a:prstGeom prst="rect">
                <a:avLst/>
              </a:prstGeom>
              <a:blipFill>
                <a:blip r:embed="rId4"/>
                <a:stretch>
                  <a:fillRect l="-10949" t="-10526" b="-28947"/>
                </a:stretch>
              </a:blipFill>
            </p:spPr>
            <p:txBody>
              <a:bodyPr/>
              <a:lstStyle/>
              <a:p>
                <a:r>
                  <a:rPr lang="ru-RU">
                    <a:noFill/>
                  </a:rPr>
                  <a:t> </a:t>
                </a:r>
              </a:p>
            </p:txBody>
          </p:sp>
        </mc:Fallback>
      </mc:AlternateContent>
      <p:sp>
        <p:nvSpPr>
          <p:cNvPr id="35" name="TextBox 34"/>
          <p:cNvSpPr txBox="1"/>
          <p:nvPr/>
        </p:nvSpPr>
        <p:spPr>
          <a:xfrm>
            <a:off x="3404691" y="5079462"/>
            <a:ext cx="497312" cy="461665"/>
          </a:xfrm>
          <a:prstGeom prst="rect">
            <a:avLst/>
          </a:prstGeom>
          <a:noFill/>
        </p:spPr>
        <p:txBody>
          <a:bodyPr wrap="square" rtlCol="0">
            <a:spAutoFit/>
          </a:bodyPr>
          <a:lstStyle/>
          <a:p>
            <a:r>
              <a:rPr lang="uz-Cyrl-UZ" sz="2400" dirty="0" smtClean="0"/>
              <a:t>1</a:t>
            </a:r>
            <a:endParaRPr lang="ru-RU" sz="2800" dirty="0"/>
          </a:p>
        </p:txBody>
      </p:sp>
      <p:sp>
        <p:nvSpPr>
          <p:cNvPr id="36" name="TextBox 35"/>
          <p:cNvSpPr txBox="1"/>
          <p:nvPr/>
        </p:nvSpPr>
        <p:spPr>
          <a:xfrm>
            <a:off x="3705517" y="4291579"/>
            <a:ext cx="497312" cy="461665"/>
          </a:xfrm>
          <a:prstGeom prst="rect">
            <a:avLst/>
          </a:prstGeom>
          <a:noFill/>
        </p:spPr>
        <p:txBody>
          <a:bodyPr wrap="square" rtlCol="0">
            <a:spAutoFit/>
          </a:bodyPr>
          <a:lstStyle/>
          <a:p>
            <a:r>
              <a:rPr lang="en-US" sz="2400" i="1" dirty="0">
                <a:latin typeface="ISOCPEUR" panose="020B0604020202020204" pitchFamily="34" charset="0"/>
              </a:rPr>
              <a:t>2</a:t>
            </a:r>
            <a:endParaRPr lang="ru-RU" sz="2800" i="1" dirty="0">
              <a:latin typeface="ISOCPEUR" panose="020B0604020202020204" pitchFamily="34" charset="0"/>
            </a:endParaRPr>
          </a:p>
        </p:txBody>
      </p:sp>
      <p:sp>
        <p:nvSpPr>
          <p:cNvPr id="37" name="TextBox 36"/>
          <p:cNvSpPr txBox="1"/>
          <p:nvPr/>
        </p:nvSpPr>
        <p:spPr>
          <a:xfrm>
            <a:off x="2864123" y="1923486"/>
            <a:ext cx="497312" cy="461665"/>
          </a:xfrm>
          <a:prstGeom prst="rect">
            <a:avLst/>
          </a:prstGeom>
          <a:noFill/>
        </p:spPr>
        <p:txBody>
          <a:bodyPr wrap="square" rtlCol="0">
            <a:spAutoFit/>
          </a:bodyPr>
          <a:lstStyle/>
          <a:p>
            <a:r>
              <a:rPr lang="en-US" sz="2400" i="1" dirty="0" smtClean="0">
                <a:latin typeface="ISOCPEUR" panose="020B0604020202020204" pitchFamily="34" charset="0"/>
              </a:rPr>
              <a:t>3’</a:t>
            </a:r>
            <a:endParaRPr lang="ru-RU" sz="2800" i="1" dirty="0">
              <a:latin typeface="ISOCPEUR" panose="020B0604020202020204" pitchFamily="34" charset="0"/>
            </a:endParaRPr>
          </a:p>
        </p:txBody>
      </p:sp>
      <p:sp>
        <p:nvSpPr>
          <p:cNvPr id="38" name="TextBox 37"/>
          <p:cNvSpPr txBox="1"/>
          <p:nvPr/>
        </p:nvSpPr>
        <p:spPr>
          <a:xfrm>
            <a:off x="2773655" y="2814327"/>
            <a:ext cx="497312" cy="461665"/>
          </a:xfrm>
          <a:prstGeom prst="rect">
            <a:avLst/>
          </a:prstGeom>
          <a:noFill/>
        </p:spPr>
        <p:txBody>
          <a:bodyPr wrap="square" rtlCol="0">
            <a:spAutoFit/>
          </a:bodyPr>
          <a:lstStyle/>
          <a:p>
            <a:r>
              <a:rPr lang="en-US" sz="2400" i="1" dirty="0" smtClean="0">
                <a:latin typeface="ISOCPEUR" panose="020B0604020202020204" pitchFamily="34" charset="0"/>
              </a:rPr>
              <a:t>4’</a:t>
            </a:r>
            <a:endParaRPr lang="ru-RU" sz="2800" i="1" dirty="0">
              <a:latin typeface="ISOCPEUR" panose="020B0604020202020204" pitchFamily="34" charset="0"/>
            </a:endParaRPr>
          </a:p>
        </p:txBody>
      </p:sp>
      <p:cxnSp>
        <p:nvCxnSpPr>
          <p:cNvPr id="39" name="Прямая соединительная линия 38"/>
          <p:cNvCxnSpPr/>
          <p:nvPr/>
        </p:nvCxnSpPr>
        <p:spPr>
          <a:xfrm>
            <a:off x="3133274" y="875533"/>
            <a:ext cx="0" cy="915658"/>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V="1">
            <a:off x="3725048" y="5837996"/>
            <a:ext cx="0" cy="862730"/>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30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2000"/>
                                        <p:tgtEl>
                                          <p:spTgt spid="1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ircle(in)">
                                      <p:cBhvr>
                                        <p:cTn id="33" dur="2000"/>
                                        <p:tgtEl>
                                          <p:spTgt spid="18"/>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circle(in)">
                                      <p:cBhvr>
                                        <p:cTn id="36" dur="2000"/>
                                        <p:tgtEl>
                                          <p:spTgt spid="20"/>
                                        </p:tgtEl>
                                      </p:cBhvr>
                                    </p:animEffect>
                                  </p:childTnLst>
                                </p:cTn>
                              </p:par>
                              <p:par>
                                <p:cTn id="37" presetID="6"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ppt_x"/>
                                          </p:val>
                                        </p:tav>
                                        <p:tav tm="100000">
                                          <p:val>
                                            <p:strVal val="#ppt_x"/>
                                          </p:val>
                                        </p:tav>
                                      </p:tavLst>
                                    </p:anim>
                                    <p:anim calcmode="lin" valueType="num">
                                      <p:cBhvr additive="base">
                                        <p:cTn id="49" dur="500" fill="hold"/>
                                        <p:tgtEl>
                                          <p:spTgt spid="32"/>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ircle(in)">
                                      <p:cBhvr>
                                        <p:cTn id="62" dur="2000"/>
                                        <p:tgtEl>
                                          <p:spTgt spid="27"/>
                                        </p:tgtEl>
                                      </p:cBhvr>
                                    </p:animEffect>
                                  </p:childTnLst>
                                </p:cTn>
                              </p:par>
                              <p:par>
                                <p:cTn id="63" presetID="6" presetClass="entr" presetSubtype="16"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circle(in)">
                                      <p:cBhvr>
                                        <p:cTn id="65" dur="2000"/>
                                        <p:tgtEl>
                                          <p:spTgt spid="9"/>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circle(in)">
                                      <p:cBhvr>
                                        <p:cTn id="68" dur="2000"/>
                                        <p:tgtEl>
                                          <p:spTgt spid="5"/>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circle(in)">
                                      <p:cBhvr>
                                        <p:cTn id="71" dur="2000"/>
                                        <p:tgtEl>
                                          <p:spTgt spid="21"/>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circle(in)">
                                      <p:cBhvr>
                                        <p:cTn id="74" dur="2000"/>
                                        <p:tgtEl>
                                          <p:spTgt spid="19"/>
                                        </p:tgtEl>
                                      </p:cBhvr>
                                    </p:animEffect>
                                  </p:childTnLst>
                                </p:cTn>
                              </p:par>
                              <p:par>
                                <p:cTn id="75" presetID="6" presetClass="entr" presetSubtype="16"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circle(in)">
                                      <p:cBhvr>
                                        <p:cTn id="77" dur="20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additive="base">
                                        <p:cTn id="82" dur="500" fill="hold"/>
                                        <p:tgtEl>
                                          <p:spTgt spid="26"/>
                                        </p:tgtEl>
                                        <p:attrNameLst>
                                          <p:attrName>ppt_x</p:attrName>
                                        </p:attrNameLst>
                                      </p:cBhvr>
                                      <p:tavLst>
                                        <p:tav tm="0">
                                          <p:val>
                                            <p:strVal val="#ppt_x"/>
                                          </p:val>
                                        </p:tav>
                                        <p:tav tm="100000">
                                          <p:val>
                                            <p:strVal val="#ppt_x"/>
                                          </p:val>
                                        </p:tav>
                                      </p:tavLst>
                                    </p:anim>
                                    <p:anim calcmode="lin" valueType="num">
                                      <p:cBhvr additive="base">
                                        <p:cTn id="8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500" fill="hold"/>
                                        <p:tgtEl>
                                          <p:spTgt spid="40"/>
                                        </p:tgtEl>
                                        <p:attrNameLst>
                                          <p:attrName>ppt_x</p:attrName>
                                        </p:attrNameLst>
                                      </p:cBhvr>
                                      <p:tavLst>
                                        <p:tav tm="0">
                                          <p:val>
                                            <p:strVal val="#ppt_x"/>
                                          </p:val>
                                        </p:tav>
                                        <p:tav tm="100000">
                                          <p:val>
                                            <p:strVal val="#ppt_x"/>
                                          </p:val>
                                        </p:tav>
                                      </p:tavLst>
                                    </p:anim>
                                    <p:anim calcmode="lin" valueType="num">
                                      <p:cBhvr additive="base">
                                        <p:cTn id="8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additive="base">
                                        <p:cTn id="94" dur="500" fill="hold"/>
                                        <p:tgtEl>
                                          <p:spTgt spid="33"/>
                                        </p:tgtEl>
                                        <p:attrNameLst>
                                          <p:attrName>ppt_x</p:attrName>
                                        </p:attrNameLst>
                                      </p:cBhvr>
                                      <p:tavLst>
                                        <p:tav tm="0">
                                          <p:val>
                                            <p:strVal val="#ppt_x"/>
                                          </p:val>
                                        </p:tav>
                                        <p:tav tm="100000">
                                          <p:val>
                                            <p:strVal val="#ppt_x"/>
                                          </p:val>
                                        </p:tav>
                                      </p:tavLst>
                                    </p:anim>
                                    <p:anim calcmode="lin" valueType="num">
                                      <p:cBhvr additive="base">
                                        <p:cTn id="9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additive="base">
                                        <p:cTn id="100" dur="500" fill="hold"/>
                                        <p:tgtEl>
                                          <p:spTgt spid="24"/>
                                        </p:tgtEl>
                                        <p:attrNameLst>
                                          <p:attrName>ppt_x</p:attrName>
                                        </p:attrNameLst>
                                      </p:cBhvr>
                                      <p:tavLst>
                                        <p:tav tm="0">
                                          <p:val>
                                            <p:strVal val="#ppt_x"/>
                                          </p:val>
                                        </p:tav>
                                        <p:tav tm="100000">
                                          <p:val>
                                            <p:strVal val="#ppt_x"/>
                                          </p:val>
                                        </p:tav>
                                      </p:tavLst>
                                    </p:anim>
                                    <p:anim calcmode="lin" valueType="num">
                                      <p:cBhvr additive="base">
                                        <p:cTn id="101" dur="500" fill="hold"/>
                                        <p:tgtEl>
                                          <p:spTgt spid="2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 calcmode="lin" valueType="num">
                                      <p:cBhvr additive="base">
                                        <p:cTn id="104" dur="500" fill="hold"/>
                                        <p:tgtEl>
                                          <p:spTgt spid="25"/>
                                        </p:tgtEl>
                                        <p:attrNameLst>
                                          <p:attrName>ppt_x</p:attrName>
                                        </p:attrNameLst>
                                      </p:cBhvr>
                                      <p:tavLst>
                                        <p:tav tm="0">
                                          <p:val>
                                            <p:strVal val="#ppt_x"/>
                                          </p:val>
                                        </p:tav>
                                        <p:tav tm="100000">
                                          <p:val>
                                            <p:strVal val="#ppt_x"/>
                                          </p:val>
                                        </p:tav>
                                      </p:tavLst>
                                    </p:anim>
                                    <p:anim calcmode="lin" valueType="num">
                                      <p:cBhvr additive="base">
                                        <p:cTn id="105" dur="500" fill="hold"/>
                                        <p:tgtEl>
                                          <p:spTgt spid="25"/>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 calcmode="lin" valueType="num">
                                      <p:cBhvr additive="base">
                                        <p:cTn id="108" dur="500" fill="hold"/>
                                        <p:tgtEl>
                                          <p:spTgt spid="28"/>
                                        </p:tgtEl>
                                        <p:attrNameLst>
                                          <p:attrName>ppt_x</p:attrName>
                                        </p:attrNameLst>
                                      </p:cBhvr>
                                      <p:tavLst>
                                        <p:tav tm="0">
                                          <p:val>
                                            <p:strVal val="#ppt_x"/>
                                          </p:val>
                                        </p:tav>
                                        <p:tav tm="100000">
                                          <p:val>
                                            <p:strVal val="#ppt_x"/>
                                          </p:val>
                                        </p:tav>
                                      </p:tavLst>
                                    </p:anim>
                                    <p:anim calcmode="lin" valueType="num">
                                      <p:cBhvr additive="base">
                                        <p:cTn id="10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anim calcmode="lin" valueType="num">
                                      <p:cBhvr additive="base">
                                        <p:cTn id="114" dur="500" fill="hold"/>
                                        <p:tgtEl>
                                          <p:spTgt spid="36"/>
                                        </p:tgtEl>
                                        <p:attrNameLst>
                                          <p:attrName>ppt_x</p:attrName>
                                        </p:attrNameLst>
                                      </p:cBhvr>
                                      <p:tavLst>
                                        <p:tav tm="0">
                                          <p:val>
                                            <p:strVal val="#ppt_x"/>
                                          </p:val>
                                        </p:tav>
                                        <p:tav tm="100000">
                                          <p:val>
                                            <p:strVal val="#ppt_x"/>
                                          </p:val>
                                        </p:tav>
                                      </p:tavLst>
                                    </p:anim>
                                    <p:anim calcmode="lin" valueType="num">
                                      <p:cBhvr additive="base">
                                        <p:cTn id="115" dur="500" fill="hold"/>
                                        <p:tgtEl>
                                          <p:spTgt spid="36"/>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 calcmode="lin" valueType="num">
                                      <p:cBhvr additive="base">
                                        <p:cTn id="118" dur="500" fill="hold"/>
                                        <p:tgtEl>
                                          <p:spTgt spid="35"/>
                                        </p:tgtEl>
                                        <p:attrNameLst>
                                          <p:attrName>ppt_x</p:attrName>
                                        </p:attrNameLst>
                                      </p:cBhvr>
                                      <p:tavLst>
                                        <p:tav tm="0">
                                          <p:val>
                                            <p:strVal val="#ppt_x"/>
                                          </p:val>
                                        </p:tav>
                                        <p:tav tm="100000">
                                          <p:val>
                                            <p:strVal val="#ppt_x"/>
                                          </p:val>
                                        </p:tav>
                                      </p:tavLst>
                                    </p:anim>
                                    <p:anim calcmode="lin" valueType="num">
                                      <p:cBhvr additive="base">
                                        <p:cTn id="1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 calcmode="lin" valueType="num">
                                      <p:cBhvr additive="base">
                                        <p:cTn id="124" dur="500" fill="hold"/>
                                        <p:tgtEl>
                                          <p:spTgt spid="34"/>
                                        </p:tgtEl>
                                        <p:attrNameLst>
                                          <p:attrName>ppt_x</p:attrName>
                                        </p:attrNameLst>
                                      </p:cBhvr>
                                      <p:tavLst>
                                        <p:tav tm="0">
                                          <p:val>
                                            <p:strVal val="#ppt_x"/>
                                          </p:val>
                                        </p:tav>
                                        <p:tav tm="100000">
                                          <p:val>
                                            <p:strVal val="#ppt_x"/>
                                          </p:val>
                                        </p:tav>
                                      </p:tavLst>
                                    </p:anim>
                                    <p:anim calcmode="lin" valueType="num">
                                      <p:cBhvr additive="base">
                                        <p:cTn id="125" dur="500" fill="hold"/>
                                        <p:tgtEl>
                                          <p:spTgt spid="34"/>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9"/>
                                        </p:tgtEl>
                                        <p:attrNameLst>
                                          <p:attrName>style.visibility</p:attrName>
                                        </p:attrNameLst>
                                      </p:cBhvr>
                                      <p:to>
                                        <p:strVal val="visible"/>
                                      </p:to>
                                    </p:set>
                                    <p:anim calcmode="lin" valueType="num">
                                      <p:cBhvr additive="base">
                                        <p:cTn id="128" dur="500" fill="hold"/>
                                        <p:tgtEl>
                                          <p:spTgt spid="29"/>
                                        </p:tgtEl>
                                        <p:attrNameLst>
                                          <p:attrName>ppt_x</p:attrName>
                                        </p:attrNameLst>
                                      </p:cBhvr>
                                      <p:tavLst>
                                        <p:tav tm="0">
                                          <p:val>
                                            <p:strVal val="#ppt_x"/>
                                          </p:val>
                                        </p:tav>
                                        <p:tav tm="100000">
                                          <p:val>
                                            <p:strVal val="#ppt_x"/>
                                          </p:val>
                                        </p:tav>
                                      </p:tavLst>
                                    </p:anim>
                                    <p:anim calcmode="lin" valueType="num">
                                      <p:cBhvr additive="base">
                                        <p:cTn id="12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39"/>
                                        </p:tgtEl>
                                        <p:attrNameLst>
                                          <p:attrName>style.visibility</p:attrName>
                                        </p:attrNameLst>
                                      </p:cBhvr>
                                      <p:to>
                                        <p:strVal val="visible"/>
                                      </p:to>
                                    </p:set>
                                    <p:anim calcmode="lin" valueType="num">
                                      <p:cBhvr additive="base">
                                        <p:cTn id="134" dur="500" fill="hold"/>
                                        <p:tgtEl>
                                          <p:spTgt spid="39"/>
                                        </p:tgtEl>
                                        <p:attrNameLst>
                                          <p:attrName>ppt_x</p:attrName>
                                        </p:attrNameLst>
                                      </p:cBhvr>
                                      <p:tavLst>
                                        <p:tav tm="0">
                                          <p:val>
                                            <p:strVal val="#ppt_x"/>
                                          </p:val>
                                        </p:tav>
                                        <p:tav tm="100000">
                                          <p:val>
                                            <p:strVal val="#ppt_x"/>
                                          </p:val>
                                        </p:tav>
                                      </p:tavLst>
                                    </p:anim>
                                    <p:anim calcmode="lin" valueType="num">
                                      <p:cBhvr additive="base">
                                        <p:cTn id="13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5"/>
                                        </p:tgtEl>
                                        <p:attrNameLst>
                                          <p:attrName>style.visibility</p:attrName>
                                        </p:attrNameLst>
                                      </p:cBhvr>
                                      <p:to>
                                        <p:strVal val="visible"/>
                                      </p:to>
                                    </p:set>
                                    <p:anim calcmode="lin" valueType="num">
                                      <p:cBhvr additive="base">
                                        <p:cTn id="140" dur="500" fill="hold"/>
                                        <p:tgtEl>
                                          <p:spTgt spid="15"/>
                                        </p:tgtEl>
                                        <p:attrNameLst>
                                          <p:attrName>ppt_x</p:attrName>
                                        </p:attrNameLst>
                                      </p:cBhvr>
                                      <p:tavLst>
                                        <p:tav tm="0">
                                          <p:val>
                                            <p:strVal val="#ppt_x"/>
                                          </p:val>
                                        </p:tav>
                                        <p:tav tm="100000">
                                          <p:val>
                                            <p:strVal val="#ppt_x"/>
                                          </p:val>
                                        </p:tav>
                                      </p:tavLst>
                                    </p:anim>
                                    <p:anim calcmode="lin" valueType="num">
                                      <p:cBhvr additive="base">
                                        <p:cTn id="1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30"/>
                                        </p:tgtEl>
                                        <p:attrNameLst>
                                          <p:attrName>style.visibility</p:attrName>
                                        </p:attrNameLst>
                                      </p:cBhvr>
                                      <p:to>
                                        <p:strVal val="visible"/>
                                      </p:to>
                                    </p:set>
                                    <p:anim calcmode="lin" valueType="num">
                                      <p:cBhvr additive="base">
                                        <p:cTn id="146" dur="500" fill="hold"/>
                                        <p:tgtEl>
                                          <p:spTgt spid="30"/>
                                        </p:tgtEl>
                                        <p:attrNameLst>
                                          <p:attrName>ppt_x</p:attrName>
                                        </p:attrNameLst>
                                      </p:cBhvr>
                                      <p:tavLst>
                                        <p:tav tm="0">
                                          <p:val>
                                            <p:strVal val="#ppt_x"/>
                                          </p:val>
                                        </p:tav>
                                        <p:tav tm="100000">
                                          <p:val>
                                            <p:strVal val="#ppt_x"/>
                                          </p:val>
                                        </p:tav>
                                      </p:tavLst>
                                    </p:anim>
                                    <p:anim calcmode="lin" valueType="num">
                                      <p:cBhvr additive="base">
                                        <p:cTn id="14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31"/>
                                        </p:tgtEl>
                                        <p:attrNameLst>
                                          <p:attrName>style.visibility</p:attrName>
                                        </p:attrNameLst>
                                      </p:cBhvr>
                                      <p:to>
                                        <p:strVal val="visible"/>
                                      </p:to>
                                    </p:set>
                                    <p:anim calcmode="lin" valueType="num">
                                      <p:cBhvr additive="base">
                                        <p:cTn id="152" dur="500" fill="hold"/>
                                        <p:tgtEl>
                                          <p:spTgt spid="31"/>
                                        </p:tgtEl>
                                        <p:attrNameLst>
                                          <p:attrName>ppt_x</p:attrName>
                                        </p:attrNameLst>
                                      </p:cBhvr>
                                      <p:tavLst>
                                        <p:tav tm="0">
                                          <p:val>
                                            <p:strVal val="#ppt_x"/>
                                          </p:val>
                                        </p:tav>
                                        <p:tav tm="100000">
                                          <p:val>
                                            <p:strVal val="#ppt_x"/>
                                          </p:val>
                                        </p:tav>
                                      </p:tavLst>
                                    </p:anim>
                                    <p:anim calcmode="lin" valueType="num">
                                      <p:cBhvr additive="base">
                                        <p:cTn id="15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 calcmode="lin" valueType="num">
                                      <p:cBhvr additive="base">
                                        <p:cTn id="158" dur="500" fill="hold"/>
                                        <p:tgtEl>
                                          <p:spTgt spid="38"/>
                                        </p:tgtEl>
                                        <p:attrNameLst>
                                          <p:attrName>ppt_x</p:attrName>
                                        </p:attrNameLst>
                                      </p:cBhvr>
                                      <p:tavLst>
                                        <p:tav tm="0">
                                          <p:val>
                                            <p:strVal val="#ppt_x"/>
                                          </p:val>
                                        </p:tav>
                                        <p:tav tm="100000">
                                          <p:val>
                                            <p:strVal val="#ppt_x"/>
                                          </p:val>
                                        </p:tav>
                                      </p:tavLst>
                                    </p:anim>
                                    <p:anim calcmode="lin" valueType="num">
                                      <p:cBhvr additive="base">
                                        <p:cTn id="159" dur="500" fill="hold"/>
                                        <p:tgtEl>
                                          <p:spTgt spid="38"/>
                                        </p:tgtEl>
                                        <p:attrNameLst>
                                          <p:attrName>ppt_y</p:attrName>
                                        </p:attrNameLst>
                                      </p:cBhvr>
                                      <p:tavLst>
                                        <p:tav tm="0">
                                          <p:val>
                                            <p:strVal val="1+#ppt_h/2"/>
                                          </p:val>
                                        </p:tav>
                                        <p:tav tm="100000">
                                          <p:val>
                                            <p:strVal val="#ppt_y"/>
                                          </p:val>
                                        </p:tav>
                                      </p:tavLst>
                                    </p:anim>
                                  </p:childTnLst>
                                </p:cTn>
                              </p:par>
                              <p:par>
                                <p:cTn id="160" presetID="2" presetClass="entr" presetSubtype="4" fill="hold" grpId="0" nodeType="withEffect">
                                  <p:stCondLst>
                                    <p:cond delay="0"/>
                                  </p:stCondLst>
                                  <p:childTnLst>
                                    <p:set>
                                      <p:cBhvr>
                                        <p:cTn id="161" dur="1" fill="hold">
                                          <p:stCondLst>
                                            <p:cond delay="0"/>
                                          </p:stCondLst>
                                        </p:cTn>
                                        <p:tgtEl>
                                          <p:spTgt spid="37"/>
                                        </p:tgtEl>
                                        <p:attrNameLst>
                                          <p:attrName>style.visibility</p:attrName>
                                        </p:attrNameLst>
                                      </p:cBhvr>
                                      <p:to>
                                        <p:strVal val="visible"/>
                                      </p:to>
                                    </p:set>
                                    <p:anim calcmode="lin" valueType="num">
                                      <p:cBhvr additive="base">
                                        <p:cTn id="162" dur="500" fill="hold"/>
                                        <p:tgtEl>
                                          <p:spTgt spid="37"/>
                                        </p:tgtEl>
                                        <p:attrNameLst>
                                          <p:attrName>ppt_x</p:attrName>
                                        </p:attrNameLst>
                                      </p:cBhvr>
                                      <p:tavLst>
                                        <p:tav tm="0">
                                          <p:val>
                                            <p:strVal val="#ppt_x"/>
                                          </p:val>
                                        </p:tav>
                                        <p:tav tm="100000">
                                          <p:val>
                                            <p:strVal val="#ppt_x"/>
                                          </p:val>
                                        </p:tav>
                                      </p:tavLst>
                                    </p:anim>
                                    <p:anim calcmode="lin" valueType="num">
                                      <p:cBhvr additive="base">
                                        <p:cTn id="1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8" grpId="0"/>
      <p:bldP spid="19" grpId="0"/>
      <p:bldP spid="20" grpId="0"/>
      <p:bldP spid="21" grpId="0"/>
      <p:bldP spid="22" grpId="0"/>
      <p:bldP spid="23" grpId="0"/>
      <p:bldP spid="25" grpId="0" animBg="1"/>
      <p:bldP spid="26" grpId="0" animBg="1"/>
      <p:bldP spid="27" grpId="0"/>
      <p:bldP spid="28" grpId="0" animBg="1"/>
      <p:bldP spid="29" grpId="0" animBg="1"/>
      <p:bldP spid="30" grpId="0" animBg="1"/>
      <p:bldP spid="31" grpId="0" animBg="1"/>
      <p:bldP spid="33" grpId="0"/>
      <p:bldP spid="34" grpId="0"/>
      <p:bldP spid="35" grpId="0"/>
      <p:bldP spid="36" grpId="0"/>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14171" y="2225431"/>
            <a:ext cx="7240765" cy="2123658"/>
          </a:xfrm>
          <a:prstGeom prst="rect">
            <a:avLst/>
          </a:prstGeom>
        </p:spPr>
        <p:txBody>
          <a:bodyPr wrap="none">
            <a:spAutoFit/>
          </a:bodyPr>
          <a:lstStyle/>
          <a:p>
            <a:pPr algn="ctr"/>
            <a:r>
              <a:rPr lang="en-US" sz="6600" b="1" dirty="0" smtClean="0">
                <a:latin typeface="Times New Roman" panose="02020603050405020304" pitchFamily="18" charset="0"/>
                <a:ea typeface="Times New Roman" panose="02020603050405020304" pitchFamily="18" charset="0"/>
              </a:rPr>
              <a:t>E’TIBORINGIZ </a:t>
            </a:r>
          </a:p>
          <a:p>
            <a:pPr algn="ctr"/>
            <a:r>
              <a:rPr lang="en-US" sz="6600" b="1" dirty="0" smtClean="0">
                <a:latin typeface="Times New Roman" panose="02020603050405020304" pitchFamily="18" charset="0"/>
                <a:ea typeface="Times New Roman" panose="02020603050405020304" pitchFamily="18" charset="0"/>
              </a:rPr>
              <a:t>UCHUN RAXMAT</a:t>
            </a:r>
            <a:endParaRPr lang="ru-RU" sz="6600" dirty="0"/>
          </a:p>
        </p:txBody>
      </p:sp>
    </p:spTree>
    <p:extLst>
      <p:ext uri="{BB962C8B-B14F-4D97-AF65-F5344CB8AC3E}">
        <p14:creationId xmlns:p14="http://schemas.microsoft.com/office/powerpoint/2010/main" val="2450632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3040" y="251063"/>
            <a:ext cx="4765040" cy="6606937"/>
          </a:xfrm>
          <a:prstGeom prst="rect">
            <a:avLst/>
          </a:prstGeom>
        </p:spPr>
        <p:txBody>
          <a:bodyPr wrap="square">
            <a:spAutoFit/>
          </a:bodyPr>
          <a:lstStyle/>
          <a:p>
            <a:pPr>
              <a:spcBef>
                <a:spcPts val="20"/>
              </a:spcBef>
            </a:pPr>
            <a:r>
              <a:rPr lang="en-US" sz="2000" b="1" kern="0"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Xususiy</a:t>
            </a:r>
            <a:r>
              <a:rPr lang="tr-TR" sz="2000" b="1" kern="0" spc="-25" dirty="0" smtClean="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vaziyatdagi</a:t>
            </a:r>
            <a:r>
              <a:rPr lang="tr-TR" sz="2000" b="1" kern="0" spc="-2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to’g’ri</a:t>
            </a:r>
            <a:r>
              <a:rPr lang="tr-TR" sz="2000" b="1" kern="0" spc="-2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chiziqlar.</a:t>
            </a:r>
            <a:endParaRPr lang="ru-RU" sz="2000" b="1" kern="0" dirty="0">
              <a:latin typeface="Times New Roman" panose="02020603050405020304" pitchFamily="18" charset="0"/>
              <a:ea typeface="Times New Roman" panose="02020603050405020304" pitchFamily="18" charset="0"/>
            </a:endParaRPr>
          </a:p>
          <a:p>
            <a:pPr>
              <a:spcBef>
                <a:spcPts val="20"/>
              </a:spcBef>
              <a:spcAft>
                <a:spcPts val="0"/>
              </a:spcAft>
            </a:pPr>
            <a:r>
              <a:rPr lang="tr-TR" sz="2000"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276860" marR="506095" indent="359410">
              <a:spcAft>
                <a:spcPts val="0"/>
              </a:spcAft>
            </a:pPr>
            <a:r>
              <a:rPr lang="tr-TR" sz="2000" b="1" dirty="0">
                <a:latin typeface="Times New Roman" panose="02020603050405020304" pitchFamily="18" charset="0"/>
                <a:ea typeface="Times New Roman" panose="02020603050405020304" pitchFamily="18" charset="0"/>
              </a:rPr>
              <a:t>V,</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 W</a:t>
            </a:r>
            <a:r>
              <a:rPr lang="tr-TR" sz="2000" b="1"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tekisliklariga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yoki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perpendikulyar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bo’lgan</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chiziqlarga</a:t>
            </a:r>
            <a:r>
              <a:rPr lang="tr-TR" sz="2000"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xususiy</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vaziyatdagi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chiziqlar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deyiladi.</a:t>
            </a:r>
            <a:endParaRPr lang="ru-RU" sz="2000" dirty="0">
              <a:latin typeface="Times New Roman" panose="02020603050405020304" pitchFamily="18" charset="0"/>
              <a:ea typeface="Times New Roman" panose="02020603050405020304" pitchFamily="18" charset="0"/>
            </a:endParaRPr>
          </a:p>
          <a:p>
            <a:pPr>
              <a:spcBef>
                <a:spcPts val="5"/>
              </a:spcBef>
              <a:spcAft>
                <a:spcPts val="0"/>
              </a:spcAft>
            </a:pPr>
            <a:r>
              <a:rPr lang="tr-TR"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lvl="0">
              <a:spcBef>
                <a:spcPts val="5"/>
              </a:spcBef>
              <a:spcAft>
                <a:spcPts val="0"/>
              </a:spcAft>
              <a:buSzPts val="1200"/>
              <a:tabLst>
                <a:tab pos="789940" algn="l"/>
              </a:tabLst>
            </a:pPr>
            <a:r>
              <a:rPr lang="en-US" sz="2000" dirty="0" smtClean="0">
                <a:latin typeface="Times New Roman" panose="02020603050405020304" pitchFamily="18" charset="0"/>
                <a:ea typeface="Times New Roman" panose="02020603050405020304" pitchFamily="18" charset="0"/>
              </a:rPr>
              <a:t>1. </a:t>
            </a:r>
            <a:r>
              <a:rPr lang="tr-TR" sz="2000" dirty="0" smtClean="0">
                <a:latin typeface="Times New Roman" panose="02020603050405020304" pitchFamily="18" charset="0"/>
                <a:ea typeface="Times New Roman" panose="02020603050405020304" pitchFamily="18" charset="0"/>
              </a:rPr>
              <a:t>Proyeksiyalar</a:t>
            </a:r>
            <a:r>
              <a:rPr lang="tr-TR" sz="2000" spc="-2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tekisliklarining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biriga</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bo’lgan</a:t>
            </a:r>
            <a:r>
              <a:rPr lang="tr-TR" sz="2000" spc="-1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chizi</a:t>
            </a:r>
            <a:r>
              <a:rPr lang="en-US" sz="2000" dirty="0" smtClean="0">
                <a:latin typeface="Times New Roman" panose="02020603050405020304" pitchFamily="18" charset="0"/>
                <a:ea typeface="Times New Roman" panose="02020603050405020304" pitchFamily="18" charset="0"/>
              </a:rPr>
              <a:t>q</a:t>
            </a:r>
            <a:r>
              <a:rPr lang="tr-TR" sz="2000" dirty="0" smtClean="0">
                <a:latin typeface="Times New Roman" panose="02020603050405020304" pitchFamily="18" charset="0"/>
                <a:ea typeface="Times New Roman" panose="02020603050405020304" pitchFamily="18" charset="0"/>
              </a:rPr>
              <a:t>lar</a:t>
            </a:r>
            <a:r>
              <a:rPr lang="tr-TR" sz="2000"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a:p>
            <a:pPr marR="249555" lvl="0">
              <a:spcBef>
                <a:spcPts val="20"/>
              </a:spcBef>
              <a:spcAft>
                <a:spcPts val="0"/>
              </a:spcAft>
              <a:buSzPts val="1200"/>
              <a:tabLst>
                <a:tab pos="795655" algn="l"/>
              </a:tabLst>
            </a:pPr>
            <a:r>
              <a:rPr lang="en-US" sz="2000" spc="-5" dirty="0" smtClean="0">
                <a:latin typeface="Times New Roman" panose="02020603050405020304" pitchFamily="18" charset="0"/>
                <a:ea typeface="Times New Roman" panose="02020603050405020304" pitchFamily="18" charset="0"/>
              </a:rPr>
              <a:t>a) </a:t>
            </a:r>
            <a:r>
              <a:rPr lang="tr-TR" sz="2000" spc="-5" dirty="0" smtClean="0">
                <a:latin typeface="Times New Roman" panose="02020603050405020304" pitchFamily="18" charset="0"/>
                <a:ea typeface="Times New Roman" panose="02020603050405020304" pitchFamily="18" charset="0"/>
              </a:rPr>
              <a:t>Agar</a:t>
            </a:r>
            <a:r>
              <a:rPr lang="tr-TR" sz="2000" spc="-10" dirty="0" smtClean="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1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gorizontal</a:t>
            </a:r>
            <a:r>
              <a:rPr lang="tr-TR" sz="2000" spc="-5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proyeksiyalar</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tekisligiga</a:t>
            </a:r>
            <a:r>
              <a:rPr lang="tr-TR" sz="2000" spc="-1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parallel</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bo’lsa, u</a:t>
            </a:r>
            <a:r>
              <a:rPr lang="tr-TR" sz="2000" spc="-1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xolda</a:t>
            </a:r>
            <a:r>
              <a:rPr lang="tr-TR" sz="2000" spc="-1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bu</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to’g’ri</a:t>
            </a:r>
            <a:r>
              <a:rPr lang="tr-TR" sz="2000" spc="-28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b="1" spc="-5" dirty="0">
                <a:latin typeface="Times New Roman" panose="02020603050405020304" pitchFamily="18" charset="0"/>
                <a:ea typeface="Times New Roman" panose="02020603050405020304" pitchFamily="18" charset="0"/>
              </a:rPr>
              <a:t>gorizontal</a:t>
            </a:r>
            <a:r>
              <a:rPr lang="tr-TR" sz="2000" b="1" spc="-15" dirty="0">
                <a:latin typeface="Times New Roman" panose="02020603050405020304" pitchFamily="18" charset="0"/>
                <a:ea typeface="Times New Roman" panose="02020603050405020304" pitchFamily="18" charset="0"/>
              </a:rPr>
              <a:t> </a:t>
            </a:r>
            <a:r>
              <a:rPr lang="tr-TR" sz="2000" b="1" spc="-5" dirty="0">
                <a:latin typeface="Times New Roman" panose="02020603050405020304" pitchFamily="18" charset="0"/>
                <a:ea typeface="Times New Roman" panose="02020603050405020304" pitchFamily="18" charset="0"/>
              </a:rPr>
              <a:t>to’g’ri</a:t>
            </a:r>
            <a:r>
              <a:rPr lang="tr-TR" sz="2000" b="1" spc="2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deyiladi</a:t>
            </a:r>
            <a:r>
              <a:rPr lang="tr-TR" sz="2000" spc="-5" dirty="0" smtClean="0">
                <a:latin typeface="Times New Roman" panose="02020603050405020304" pitchFamily="18" charset="0"/>
                <a:ea typeface="Times New Roman" panose="02020603050405020304" pitchFamily="18" charset="0"/>
              </a:rPr>
              <a:t>.</a:t>
            </a:r>
            <a:endParaRPr lang="en-US" spc="-5" dirty="0">
              <a:latin typeface="Times New Roman" panose="02020603050405020304" pitchFamily="18" charset="0"/>
              <a:ea typeface="Times New Roman" panose="02020603050405020304" pitchFamily="18" charset="0"/>
            </a:endParaRPr>
          </a:p>
          <a:p>
            <a:pPr marR="249555" lvl="0" algn="just">
              <a:spcBef>
                <a:spcPts val="20"/>
              </a:spcBef>
              <a:spcAft>
                <a:spcPts val="0"/>
              </a:spcAft>
              <a:buSzPts val="1200"/>
              <a:tabLst>
                <a:tab pos="795655" algn="l"/>
              </a:tabLst>
            </a:pP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a:t>
            </a:r>
            <a:r>
              <a:rPr lang="tr-TR" sz="2000" b="1" dirty="0" smtClean="0">
                <a:latin typeface="Times New Roman" panose="02020603050405020304" pitchFamily="18" charset="0"/>
                <a:ea typeface="Times New Roman" panose="02020603050405020304" pitchFamily="18" charset="0"/>
              </a:rPr>
              <a:t>]||H</a:t>
            </a:r>
            <a:r>
              <a:rPr lang="tr-TR" sz="2000" b="1"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a:t>
            </a:r>
            <a:r>
              <a:rPr lang="tr-TR" sz="2000"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gorizontal</a:t>
            </a:r>
            <a:r>
              <a:rPr lang="tr-TR" sz="2000" spc="-3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Koordinatalari</a:t>
            </a:r>
            <a:r>
              <a:rPr lang="tr-TR" sz="2000" spc="36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39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 </a:t>
            </a:r>
            <a:endParaRPr lang="en-US" sz="2000" dirty="0" smtClean="0">
              <a:latin typeface="Times New Roman" panose="02020603050405020304" pitchFamily="18" charset="0"/>
              <a:ea typeface="Times New Roman" panose="02020603050405020304" pitchFamily="18" charset="0"/>
            </a:endParaRPr>
          </a:p>
          <a:p>
            <a:pPr marL="581660">
              <a:spcAft>
                <a:spcPts val="0"/>
              </a:spcAft>
            </a:pPr>
            <a:r>
              <a:rPr lang="tr-TR" sz="2000" b="1" kern="0" dirty="0" smtClean="0">
                <a:latin typeface="Times New Roman" panose="02020603050405020304" pitchFamily="18" charset="0"/>
                <a:ea typeface="Times New Roman" panose="02020603050405020304" pitchFamily="18" charset="0"/>
              </a:rPr>
              <a:t>A</a:t>
            </a:r>
            <a:r>
              <a:rPr lang="tr-TR" sz="2000" b="1" kern="0" spc="5"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(20;</a:t>
            </a:r>
            <a:r>
              <a:rPr lang="tr-TR" sz="2000" b="1" kern="0" spc="-5"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10;</a:t>
            </a:r>
            <a:r>
              <a:rPr lang="tr-TR" sz="2000" b="1" kern="0" spc="-25"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30)</a:t>
            </a:r>
            <a:endParaRPr lang="en-US" sz="2000" b="1" kern="0" dirty="0" smtClean="0">
              <a:latin typeface="Times New Roman" panose="02020603050405020304" pitchFamily="18" charset="0"/>
              <a:ea typeface="Times New Roman" panose="02020603050405020304" pitchFamily="18" charset="0"/>
            </a:endParaRPr>
          </a:p>
          <a:p>
            <a:pPr marL="581660">
              <a:spcAft>
                <a:spcPts val="0"/>
              </a:spcAft>
            </a:pPr>
            <a:endParaRPr lang="ru-RU" sz="2000" b="1" kern="0" dirty="0" smtClean="0">
              <a:latin typeface="Times New Roman" panose="02020603050405020304" pitchFamily="18" charset="0"/>
              <a:ea typeface="Times New Roman" panose="02020603050405020304" pitchFamily="18" charset="0"/>
            </a:endParaRPr>
          </a:p>
          <a:p>
            <a:pPr marL="581660">
              <a:lnSpc>
                <a:spcPts val="1375"/>
              </a:lnSpc>
              <a:spcAft>
                <a:spcPts val="0"/>
              </a:spcAft>
            </a:pPr>
            <a:r>
              <a:rPr lang="tr-TR" b="1" dirty="0" smtClean="0">
                <a:latin typeface="Times New Roman" panose="02020603050405020304" pitchFamily="18" charset="0"/>
                <a:ea typeface="Times New Roman" panose="02020603050405020304" pitchFamily="18" charset="0"/>
              </a:rPr>
              <a:t>B</a:t>
            </a:r>
            <a:r>
              <a:rPr lang="tr-TR" b="1" spc="-10" dirty="0" smtClean="0">
                <a:latin typeface="Times New Roman" panose="02020603050405020304" pitchFamily="18" charset="0"/>
                <a:ea typeface="Times New Roman" panose="02020603050405020304" pitchFamily="18" charset="0"/>
              </a:rPr>
              <a:t> </a:t>
            </a:r>
            <a:r>
              <a:rPr lang="tr-TR" b="1" dirty="0" smtClean="0">
                <a:latin typeface="Times New Roman" panose="02020603050405020304" pitchFamily="18" charset="0"/>
                <a:ea typeface="Times New Roman" panose="02020603050405020304" pitchFamily="18" charset="0"/>
              </a:rPr>
              <a:t>(50;</a:t>
            </a:r>
            <a:r>
              <a:rPr lang="tr-TR" b="1" spc="10" dirty="0" smtClean="0">
                <a:latin typeface="Times New Roman" panose="02020603050405020304" pitchFamily="18" charset="0"/>
                <a:ea typeface="Times New Roman" panose="02020603050405020304" pitchFamily="18" charset="0"/>
              </a:rPr>
              <a:t> </a:t>
            </a:r>
            <a:r>
              <a:rPr lang="tr-TR" b="1" dirty="0" smtClean="0">
                <a:latin typeface="Times New Roman" panose="02020603050405020304" pitchFamily="18" charset="0"/>
                <a:ea typeface="Times New Roman" panose="02020603050405020304" pitchFamily="18" charset="0"/>
              </a:rPr>
              <a:t>30;</a:t>
            </a:r>
            <a:r>
              <a:rPr lang="tr-TR" b="1" spc="-5" dirty="0" smtClean="0">
                <a:latin typeface="Times New Roman" panose="02020603050405020304" pitchFamily="18" charset="0"/>
                <a:ea typeface="Times New Roman" panose="02020603050405020304" pitchFamily="18" charset="0"/>
              </a:rPr>
              <a:t> </a:t>
            </a:r>
            <a:r>
              <a:rPr lang="tr-TR" b="1" dirty="0" smtClean="0">
                <a:latin typeface="Times New Roman" panose="02020603050405020304" pitchFamily="18" charset="0"/>
                <a:ea typeface="Times New Roman" panose="02020603050405020304" pitchFamily="18" charset="0"/>
              </a:rPr>
              <a:t>30)</a:t>
            </a:r>
            <a:endParaRPr lang="ru-RU" dirty="0" smtClean="0">
              <a:latin typeface="Times New Roman" panose="02020603050405020304" pitchFamily="18" charset="0"/>
              <a:ea typeface="Times New Roman" panose="02020603050405020304" pitchFamily="18" charset="0"/>
            </a:endParaRPr>
          </a:p>
          <a:p>
            <a:pPr marL="2149475">
              <a:lnSpc>
                <a:spcPts val="1375"/>
              </a:lnSpc>
              <a:spcBef>
                <a:spcPts val="20"/>
              </a:spcBef>
              <a:spcAft>
                <a:spcPts val="0"/>
              </a:spcAft>
            </a:pPr>
            <a:endParaRPr lang="ru-RU" sz="16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5206160" y="889256"/>
            <a:ext cx="4504396" cy="3242411"/>
          </a:xfrm>
          <a:prstGeom prst="rect">
            <a:avLst/>
          </a:prstGeom>
          <a:solidFill>
            <a:schemeClr val="accent2">
              <a:lumMod val="40000"/>
              <a:lumOff val="6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3"/>
          <p:cNvSpPr/>
          <p:nvPr/>
        </p:nvSpPr>
        <p:spPr>
          <a:xfrm>
            <a:off x="5219808" y="4147808"/>
            <a:ext cx="6675080" cy="1649697"/>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4795355"/>
              <a:gd name="connsiteY0" fmla="*/ 0 h 2652008"/>
              <a:gd name="connsiteX1" fmla="*/ 3060603 w 4795355"/>
              <a:gd name="connsiteY1" fmla="*/ 35808 h 2652008"/>
              <a:gd name="connsiteX2" fmla="*/ 4795355 w 4795355"/>
              <a:gd name="connsiteY2" fmla="*/ 2561528 h 2652008"/>
              <a:gd name="connsiteX3" fmla="*/ 1638202 w 4795355"/>
              <a:gd name="connsiteY3" fmla="*/ 2652008 h 2652008"/>
              <a:gd name="connsiteX4" fmla="*/ 0 w 4795355"/>
              <a:gd name="connsiteY4" fmla="*/ 0 h 2652008"/>
              <a:gd name="connsiteX0" fmla="*/ 0 w 4795355"/>
              <a:gd name="connsiteY0" fmla="*/ 0 h 2561528"/>
              <a:gd name="connsiteX1" fmla="*/ 3060603 w 4795355"/>
              <a:gd name="connsiteY1" fmla="*/ 35808 h 2561528"/>
              <a:gd name="connsiteX2" fmla="*/ 4795355 w 4795355"/>
              <a:gd name="connsiteY2" fmla="*/ 2561528 h 2561528"/>
              <a:gd name="connsiteX3" fmla="*/ 1130160 w 4795355"/>
              <a:gd name="connsiteY3" fmla="*/ 2474921 h 2561528"/>
              <a:gd name="connsiteX4" fmla="*/ 0 w 4795355"/>
              <a:gd name="connsiteY4" fmla="*/ 0 h 2561528"/>
              <a:gd name="connsiteX0" fmla="*/ 0 w 4859529"/>
              <a:gd name="connsiteY0" fmla="*/ 0 h 2594731"/>
              <a:gd name="connsiteX1" fmla="*/ 3124777 w 4859529"/>
              <a:gd name="connsiteY1" fmla="*/ 69011 h 2594731"/>
              <a:gd name="connsiteX2" fmla="*/ 4859529 w 4859529"/>
              <a:gd name="connsiteY2" fmla="*/ 2594731 h 2594731"/>
              <a:gd name="connsiteX3" fmla="*/ 1194334 w 4859529"/>
              <a:gd name="connsiteY3" fmla="*/ 2508124 h 2594731"/>
              <a:gd name="connsiteX4" fmla="*/ 0 w 4859529"/>
              <a:gd name="connsiteY4" fmla="*/ 0 h 2594731"/>
              <a:gd name="connsiteX0" fmla="*/ 0 w 4816746"/>
              <a:gd name="connsiteY0" fmla="*/ 0 h 2583663"/>
              <a:gd name="connsiteX1" fmla="*/ 3081994 w 4816746"/>
              <a:gd name="connsiteY1" fmla="*/ 57943 h 2583663"/>
              <a:gd name="connsiteX2" fmla="*/ 4816746 w 4816746"/>
              <a:gd name="connsiteY2" fmla="*/ 2583663 h 2583663"/>
              <a:gd name="connsiteX3" fmla="*/ 1151551 w 4816746"/>
              <a:gd name="connsiteY3" fmla="*/ 2497056 h 2583663"/>
              <a:gd name="connsiteX4" fmla="*/ 0 w 4816746"/>
              <a:gd name="connsiteY4" fmla="*/ 0 h 2583663"/>
              <a:gd name="connsiteX0" fmla="*/ 0 w 4816746"/>
              <a:gd name="connsiteY0" fmla="*/ 0 h 2539392"/>
              <a:gd name="connsiteX1" fmla="*/ 3081994 w 4816746"/>
              <a:gd name="connsiteY1" fmla="*/ 13672 h 2539392"/>
              <a:gd name="connsiteX2" fmla="*/ 4816746 w 4816746"/>
              <a:gd name="connsiteY2" fmla="*/ 2539392 h 2539392"/>
              <a:gd name="connsiteX3" fmla="*/ 1151551 w 4816746"/>
              <a:gd name="connsiteY3" fmla="*/ 2452785 h 2539392"/>
              <a:gd name="connsiteX4" fmla="*/ 0 w 4816746"/>
              <a:gd name="connsiteY4" fmla="*/ 0 h 2539392"/>
              <a:gd name="connsiteX0" fmla="*/ 0 w 4270627"/>
              <a:gd name="connsiteY0" fmla="*/ 0 h 2488479"/>
              <a:gd name="connsiteX1" fmla="*/ 3081994 w 4270627"/>
              <a:gd name="connsiteY1" fmla="*/ 13672 h 2488479"/>
              <a:gd name="connsiteX2" fmla="*/ 4270627 w 4270627"/>
              <a:gd name="connsiteY2" fmla="*/ 2488479 h 2488479"/>
              <a:gd name="connsiteX3" fmla="*/ 1151551 w 4270627"/>
              <a:gd name="connsiteY3" fmla="*/ 2452785 h 2488479"/>
              <a:gd name="connsiteX4" fmla="*/ 0 w 4270627"/>
              <a:gd name="connsiteY4" fmla="*/ 0 h 2488479"/>
              <a:gd name="connsiteX0" fmla="*/ 0 w 4787226"/>
              <a:gd name="connsiteY0" fmla="*/ 0 h 2478296"/>
              <a:gd name="connsiteX1" fmla="*/ 3081994 w 4787226"/>
              <a:gd name="connsiteY1" fmla="*/ 13672 h 2478296"/>
              <a:gd name="connsiteX2" fmla="*/ 4787226 w 4787226"/>
              <a:gd name="connsiteY2" fmla="*/ 2478296 h 2478296"/>
              <a:gd name="connsiteX3" fmla="*/ 1151551 w 4787226"/>
              <a:gd name="connsiteY3" fmla="*/ 2452785 h 2478296"/>
              <a:gd name="connsiteX4" fmla="*/ 0 w 4787226"/>
              <a:gd name="connsiteY4" fmla="*/ 0 h 2478296"/>
              <a:gd name="connsiteX0" fmla="*/ 0 w 4624866"/>
              <a:gd name="connsiteY0" fmla="*/ 0 h 2457931"/>
              <a:gd name="connsiteX1" fmla="*/ 3081994 w 4624866"/>
              <a:gd name="connsiteY1" fmla="*/ 13672 h 2457931"/>
              <a:gd name="connsiteX2" fmla="*/ 4624866 w 4624866"/>
              <a:gd name="connsiteY2" fmla="*/ 2457931 h 2457931"/>
              <a:gd name="connsiteX3" fmla="*/ 1151551 w 4624866"/>
              <a:gd name="connsiteY3" fmla="*/ 2452785 h 2457931"/>
              <a:gd name="connsiteX4" fmla="*/ 0 w 4624866"/>
              <a:gd name="connsiteY4" fmla="*/ 0 h 2457931"/>
              <a:gd name="connsiteX0" fmla="*/ 0 w 4555527"/>
              <a:gd name="connsiteY0" fmla="*/ 0 h 2477000"/>
              <a:gd name="connsiteX1" fmla="*/ 3081994 w 4555527"/>
              <a:gd name="connsiteY1" fmla="*/ 13672 h 2477000"/>
              <a:gd name="connsiteX2" fmla="*/ 4555527 w 4555527"/>
              <a:gd name="connsiteY2" fmla="*/ 2477000 h 2477000"/>
              <a:gd name="connsiteX3" fmla="*/ 1151551 w 4555527"/>
              <a:gd name="connsiteY3" fmla="*/ 2452785 h 2477000"/>
              <a:gd name="connsiteX4" fmla="*/ 0 w 4555527"/>
              <a:gd name="connsiteY4" fmla="*/ 0 h 247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5527" h="2477000">
                <a:moveTo>
                  <a:pt x="0" y="0"/>
                </a:moveTo>
                <a:lnTo>
                  <a:pt x="3081994" y="13672"/>
                </a:lnTo>
                <a:lnTo>
                  <a:pt x="4555527" y="2477000"/>
                </a:lnTo>
                <a:lnTo>
                  <a:pt x="1151551" y="2452785"/>
                </a:lnTo>
                <a:lnTo>
                  <a:pt x="0" y="0"/>
                </a:lnTo>
                <a:close/>
              </a:path>
            </a:pathLst>
          </a:custGeom>
          <a:solidFill>
            <a:srgbClr val="A8F8A4"/>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784820" y="4902100"/>
            <a:ext cx="364758" cy="523220"/>
          </a:xfrm>
          <a:prstGeom prst="rect">
            <a:avLst/>
          </a:prstGeom>
          <a:noFill/>
        </p:spPr>
        <p:txBody>
          <a:bodyPr wrap="square" rtlCol="0">
            <a:spAutoFit/>
          </a:bodyPr>
          <a:lstStyle/>
          <a:p>
            <a:r>
              <a:rPr lang="en-US" sz="2800" dirty="0" smtClean="0"/>
              <a:t> </a:t>
            </a:r>
            <a:endParaRPr lang="ru-RU" sz="2800" dirty="0"/>
          </a:p>
        </p:txBody>
      </p:sp>
      <p:cxnSp>
        <p:nvCxnSpPr>
          <p:cNvPr id="7" name="Прямая соединительная линия 6"/>
          <p:cNvCxnSpPr/>
          <p:nvPr/>
        </p:nvCxnSpPr>
        <p:spPr>
          <a:xfrm flipH="1" flipV="1">
            <a:off x="6211381" y="1909104"/>
            <a:ext cx="17520" cy="22033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H="1" flipV="1">
            <a:off x="6201589" y="4146953"/>
            <a:ext cx="1232839" cy="11171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8235043" y="2008072"/>
            <a:ext cx="16668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H="1" flipV="1">
            <a:off x="8738669" y="2304185"/>
            <a:ext cx="0" cy="21024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flipV="1">
            <a:off x="8266863" y="2029525"/>
            <a:ext cx="479017" cy="3200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7379869" y="3023699"/>
            <a:ext cx="0" cy="22036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8273143" y="1943272"/>
            <a:ext cx="0" cy="2152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92228" y="3239862"/>
            <a:ext cx="728941" cy="646331"/>
          </a:xfrm>
          <a:prstGeom prst="rect">
            <a:avLst/>
          </a:prstGeom>
          <a:noFill/>
        </p:spPr>
        <p:txBody>
          <a:bodyPr wrap="square" rtlCol="0">
            <a:spAutoFit/>
          </a:bodyPr>
          <a:lstStyle/>
          <a:p>
            <a:r>
              <a:rPr lang="en-US" sz="3600" i="1" dirty="0" smtClean="0">
                <a:latin typeface="ISOCPEUR" panose="020B0604020202020204" pitchFamily="34" charset="0"/>
                <a:cs typeface="Times New Roman" panose="02020603050405020304" pitchFamily="18" charset="0"/>
              </a:rPr>
              <a:t>a</a:t>
            </a:r>
            <a:r>
              <a:rPr lang="en-US" sz="2800" i="1" dirty="0" smtClean="0">
                <a:latin typeface="ISOCPEUR" panose="020B0604020202020204" pitchFamily="34" charset="0"/>
                <a:cs typeface="Times New Roman" panose="02020603050405020304" pitchFamily="18" charset="0"/>
              </a:rPr>
              <a:t>x</a:t>
            </a:r>
            <a:r>
              <a:rPr lang="en-US" sz="3600" dirty="0" smtClean="0"/>
              <a:t> </a:t>
            </a:r>
            <a:endParaRPr lang="ru-RU" sz="3600" dirty="0"/>
          </a:p>
        </p:txBody>
      </p:sp>
      <p:cxnSp>
        <p:nvCxnSpPr>
          <p:cNvPr id="15" name="Прямая соединительная линия 14"/>
          <p:cNvCxnSpPr>
            <a:stCxn id="67" idx="3"/>
            <a:endCxn id="54" idx="7"/>
          </p:cNvCxnSpPr>
          <p:nvPr/>
        </p:nvCxnSpPr>
        <p:spPr>
          <a:xfrm flipH="1">
            <a:off x="7489617" y="4514427"/>
            <a:ext cx="1199717" cy="6533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10379" y="2889476"/>
            <a:ext cx="436727" cy="707886"/>
          </a:xfrm>
          <a:prstGeom prst="rect">
            <a:avLst/>
          </a:prstGeom>
          <a:noFill/>
        </p:spPr>
        <p:txBody>
          <a:bodyPr wrap="square" rtlCol="0">
            <a:spAutoFit/>
          </a:bodyPr>
          <a:lstStyle/>
          <a:p>
            <a:r>
              <a:rPr lang="en-US" sz="4000" i="1" dirty="0" smtClean="0">
                <a:latin typeface="ISOCPEUR" panose="020B0604020202020204" pitchFamily="34" charset="0"/>
              </a:rPr>
              <a:t>B</a:t>
            </a:r>
            <a:r>
              <a:rPr lang="en-US" sz="4000" dirty="0" smtClean="0"/>
              <a:t> </a:t>
            </a:r>
            <a:endParaRPr lang="ru-RU" sz="4000" dirty="0"/>
          </a:p>
        </p:txBody>
      </p:sp>
      <p:sp>
        <p:nvSpPr>
          <p:cNvPr id="17" name="TextBox 16"/>
          <p:cNvSpPr txBox="1"/>
          <p:nvPr/>
        </p:nvSpPr>
        <p:spPr>
          <a:xfrm>
            <a:off x="8877661" y="2007003"/>
            <a:ext cx="508528" cy="707886"/>
          </a:xfrm>
          <a:prstGeom prst="rect">
            <a:avLst/>
          </a:prstGeom>
          <a:noFill/>
        </p:spPr>
        <p:txBody>
          <a:bodyPr wrap="square" rtlCol="0">
            <a:spAutoFit/>
          </a:bodyPr>
          <a:lstStyle/>
          <a:p>
            <a:r>
              <a:rPr lang="en-US" sz="4000" i="1" dirty="0" smtClean="0">
                <a:latin typeface="ISOCPEUR" panose="020B0604020202020204" pitchFamily="34" charset="0"/>
              </a:rPr>
              <a:t>A</a:t>
            </a:r>
            <a:r>
              <a:rPr lang="en-US" sz="4000" dirty="0" smtClean="0"/>
              <a:t> </a:t>
            </a:r>
            <a:endParaRPr lang="ru-RU" sz="4000" dirty="0"/>
          </a:p>
        </p:txBody>
      </p:sp>
      <p:cxnSp>
        <p:nvCxnSpPr>
          <p:cNvPr id="18" name="Прямая соединительная линия 17"/>
          <p:cNvCxnSpPr/>
          <p:nvPr/>
        </p:nvCxnSpPr>
        <p:spPr>
          <a:xfrm flipH="1" flipV="1">
            <a:off x="6205885" y="2009817"/>
            <a:ext cx="1220313" cy="10521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7379869" y="5263205"/>
            <a:ext cx="3897731" cy="9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4622800" y="4147808"/>
            <a:ext cx="5087756" cy="232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748405" y="3630036"/>
            <a:ext cx="816905" cy="523220"/>
          </a:xfrm>
          <a:prstGeom prst="rect">
            <a:avLst/>
          </a:prstGeom>
          <a:noFill/>
        </p:spPr>
        <p:txBody>
          <a:bodyPr wrap="square" rtlCol="0">
            <a:spAutoFit/>
          </a:bodyPr>
          <a:lstStyle/>
          <a:p>
            <a:r>
              <a:rPr lang="en-US" sz="2800" dirty="0" smtClean="0"/>
              <a:t>0 </a:t>
            </a:r>
            <a:endParaRPr lang="ru-RU" sz="2800" dirty="0"/>
          </a:p>
        </p:txBody>
      </p:sp>
      <p:sp>
        <p:nvSpPr>
          <p:cNvPr id="22" name="TextBox 21"/>
          <p:cNvSpPr txBox="1"/>
          <p:nvPr/>
        </p:nvSpPr>
        <p:spPr>
          <a:xfrm rot="20700613">
            <a:off x="8040270" y="4301812"/>
            <a:ext cx="424412" cy="584775"/>
          </a:xfrm>
          <a:prstGeom prst="rect">
            <a:avLst/>
          </a:prstGeom>
          <a:noFill/>
        </p:spPr>
        <p:txBody>
          <a:bodyPr wrap="square" rtlCol="0">
            <a:spAutoFit/>
          </a:bodyPr>
          <a:lstStyle/>
          <a:p>
            <a:r>
              <a:rPr lang="uz-Cyrl-UZ" sz="3200" dirty="0" smtClean="0">
                <a:latin typeface="ISOCPEUR" panose="020B0604020202020204" pitchFamily="34" charset="0"/>
              </a:rPr>
              <a:t>(</a:t>
            </a:r>
            <a:endParaRPr lang="ru-RU" sz="3200" dirty="0">
              <a:latin typeface="ISOCPEUR" panose="020B0604020202020204" pitchFamily="34" charset="0"/>
            </a:endParaRPr>
          </a:p>
        </p:txBody>
      </p:sp>
      <p:cxnSp>
        <p:nvCxnSpPr>
          <p:cNvPr id="23" name="Прямая соединительная линия 22"/>
          <p:cNvCxnSpPr>
            <a:stCxn id="66" idx="7"/>
          </p:cNvCxnSpPr>
          <p:nvPr/>
        </p:nvCxnSpPr>
        <p:spPr>
          <a:xfrm flipH="1">
            <a:off x="7370928" y="2265433"/>
            <a:ext cx="1450466" cy="8262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44912" y="3815967"/>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sp>
        <p:nvSpPr>
          <p:cNvPr id="25" name="TextBox 24"/>
          <p:cNvSpPr txBox="1"/>
          <p:nvPr/>
        </p:nvSpPr>
        <p:spPr>
          <a:xfrm>
            <a:off x="11815270" y="5136022"/>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26" name="TextBox 25"/>
          <p:cNvSpPr txBox="1"/>
          <p:nvPr/>
        </p:nvSpPr>
        <p:spPr>
          <a:xfrm>
            <a:off x="9836075" y="1930"/>
            <a:ext cx="346570" cy="584775"/>
          </a:xfrm>
          <a:prstGeom prst="rect">
            <a:avLst/>
          </a:prstGeom>
          <a:noFill/>
        </p:spPr>
        <p:txBody>
          <a:bodyPr wrap="none" rtlCol="0">
            <a:spAutoFit/>
          </a:bodyPr>
          <a:lstStyle/>
          <a:p>
            <a:r>
              <a:rPr lang="en-US" sz="3200" dirty="0" smtClean="0"/>
              <a:t>z</a:t>
            </a:r>
            <a:endParaRPr lang="ru-RU" sz="3200" dirty="0"/>
          </a:p>
        </p:txBody>
      </p:sp>
      <p:cxnSp>
        <p:nvCxnSpPr>
          <p:cNvPr id="27" name="Прямая соединительная линия 26"/>
          <p:cNvCxnSpPr/>
          <p:nvPr/>
        </p:nvCxnSpPr>
        <p:spPr>
          <a:xfrm>
            <a:off x="9712848" y="171205"/>
            <a:ext cx="5" cy="396842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flipV="1">
            <a:off x="9695048" y="4124704"/>
            <a:ext cx="2432603" cy="1846745"/>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9979662">
            <a:off x="6733904" y="5163661"/>
            <a:ext cx="816905" cy="646331"/>
          </a:xfrm>
          <a:prstGeom prst="rect">
            <a:avLst/>
          </a:prstGeom>
          <a:noFill/>
          <a:ln>
            <a:noFill/>
          </a:ln>
        </p:spPr>
        <p:txBody>
          <a:bodyPr wrap="square" rtlCol="0">
            <a:spAutoFit/>
          </a:bodyPr>
          <a:lstStyle/>
          <a:p>
            <a:r>
              <a:rPr lang="en-US" sz="3600" i="1" dirty="0">
                <a:latin typeface="ISOCPEUR" panose="020B0604020202020204" pitchFamily="34" charset="0"/>
              </a:rPr>
              <a:t>H</a:t>
            </a:r>
            <a:r>
              <a:rPr lang="en-US" sz="2800" dirty="0" smtClean="0"/>
              <a:t> </a:t>
            </a:r>
            <a:endParaRPr lang="ru-RU" sz="2800" dirty="0"/>
          </a:p>
        </p:txBody>
      </p:sp>
      <p:sp>
        <p:nvSpPr>
          <p:cNvPr id="30" name="TextBox 29"/>
          <p:cNvSpPr txBox="1"/>
          <p:nvPr/>
        </p:nvSpPr>
        <p:spPr>
          <a:xfrm>
            <a:off x="5264382" y="872110"/>
            <a:ext cx="816905" cy="646331"/>
          </a:xfrm>
          <a:prstGeom prst="rect">
            <a:avLst/>
          </a:prstGeom>
          <a:noFill/>
        </p:spPr>
        <p:txBody>
          <a:bodyPr wrap="square" rtlCol="0">
            <a:spAutoFit/>
          </a:bodyPr>
          <a:lstStyle/>
          <a:p>
            <a:r>
              <a:rPr lang="en-US" sz="3600" i="1" dirty="0" smtClean="0">
                <a:latin typeface="ISOCPEUR" panose="020B0604020202020204" pitchFamily="34" charset="0"/>
              </a:rPr>
              <a:t>V</a:t>
            </a:r>
            <a:r>
              <a:rPr lang="en-US" sz="2800" dirty="0" smtClean="0"/>
              <a:t> </a:t>
            </a:r>
            <a:endParaRPr lang="ru-RU" sz="2800" dirty="0"/>
          </a:p>
        </p:txBody>
      </p:sp>
      <mc:AlternateContent xmlns:mc="http://schemas.openxmlformats.org/markup-compatibility/2006" xmlns:a14="http://schemas.microsoft.com/office/drawing/2010/main">
        <mc:Choice Requires="a14">
          <p:sp>
            <p:nvSpPr>
              <p:cNvPr id="31" name="TextBox 30"/>
              <p:cNvSpPr txBox="1"/>
              <p:nvPr/>
            </p:nvSpPr>
            <p:spPr>
              <a:xfrm>
                <a:off x="7627309" y="4398097"/>
                <a:ext cx="553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𝛽</m:t>
                      </m:r>
                    </m:oMath>
                  </m:oMathPara>
                </a14:m>
                <a:endParaRPr lang="ru-RU" sz="2800" dirty="0">
                  <a:latin typeface="ISOCPEUR" panose="020B060402020202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627309" y="4398097"/>
                <a:ext cx="553036" cy="523220"/>
              </a:xfrm>
              <a:prstGeom prst="rect">
                <a:avLst/>
              </a:prstGeom>
              <a:blipFill>
                <a:blip r:embed="rId3"/>
                <a:stretch>
                  <a:fillRect/>
                </a:stretch>
              </a:blipFill>
            </p:spPr>
            <p:txBody>
              <a:bodyPr/>
              <a:lstStyle/>
              <a:p>
                <a:r>
                  <a:rPr lang="ru-RU">
                    <a:noFill/>
                  </a:rPr>
                  <a:t> </a:t>
                </a:r>
              </a:p>
            </p:txBody>
          </p:sp>
        </mc:Fallback>
      </mc:AlternateContent>
      <p:cxnSp>
        <p:nvCxnSpPr>
          <p:cNvPr id="32" name="Прямая соединительная линия 31"/>
          <p:cNvCxnSpPr/>
          <p:nvPr/>
        </p:nvCxnSpPr>
        <p:spPr>
          <a:xfrm flipH="1" flipV="1">
            <a:off x="8983340" y="4002567"/>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flipV="1">
            <a:off x="8273143" y="4011019"/>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rot="2340000" flipH="1" flipV="1">
            <a:off x="10159430" y="4335855"/>
            <a:ext cx="2484" cy="25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flipV="1">
            <a:off x="7572919" y="3991551"/>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rot="2400000" flipH="1" flipV="1">
            <a:off x="10647692" y="4707311"/>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a:off x="10488048" y="2552954"/>
            <a:ext cx="6993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7" idx="5"/>
          </p:cNvCxnSpPr>
          <p:nvPr/>
        </p:nvCxnSpPr>
        <p:spPr>
          <a:xfrm flipH="1" flipV="1">
            <a:off x="8266864" y="4147809"/>
            <a:ext cx="575206" cy="3666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10484156" y="2430599"/>
            <a:ext cx="0" cy="262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V="1">
            <a:off x="11187408" y="2421536"/>
            <a:ext cx="0" cy="2628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128588" y="3933679"/>
            <a:ext cx="728941" cy="646331"/>
          </a:xfrm>
          <a:prstGeom prst="rect">
            <a:avLst/>
          </a:prstGeom>
          <a:noFill/>
        </p:spPr>
        <p:txBody>
          <a:bodyPr wrap="square" rtlCol="0">
            <a:spAutoFit/>
          </a:bodyPr>
          <a:lstStyle/>
          <a:p>
            <a:r>
              <a:rPr lang="en-US" sz="3600" i="1" dirty="0" smtClean="0">
                <a:latin typeface="ISOCPEUR" panose="020B0604020202020204" pitchFamily="34" charset="0"/>
                <a:cs typeface="Times New Roman" panose="02020603050405020304" pitchFamily="18" charset="0"/>
              </a:rPr>
              <a:t>a</a:t>
            </a:r>
            <a:r>
              <a:rPr lang="en-US" sz="2800" i="1" dirty="0">
                <a:latin typeface="ISOCPEUR" panose="020B0604020202020204" pitchFamily="34" charset="0"/>
                <a:cs typeface="Times New Roman" panose="02020603050405020304" pitchFamily="18" charset="0"/>
              </a:rPr>
              <a:t>y</a:t>
            </a:r>
            <a:r>
              <a:rPr lang="en-US" sz="3600" dirty="0" smtClean="0"/>
              <a:t> </a:t>
            </a:r>
            <a:endParaRPr lang="ru-RU" sz="3600" dirty="0"/>
          </a:p>
        </p:txBody>
      </p:sp>
      <p:cxnSp>
        <p:nvCxnSpPr>
          <p:cNvPr id="42" name="Прямая соединительная линия 41"/>
          <p:cNvCxnSpPr/>
          <p:nvPr/>
        </p:nvCxnSpPr>
        <p:spPr>
          <a:xfrm>
            <a:off x="8748309" y="4458211"/>
            <a:ext cx="1434336" cy="31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738669" y="4264158"/>
            <a:ext cx="453274" cy="646331"/>
          </a:xfrm>
          <a:prstGeom prst="rect">
            <a:avLst/>
          </a:prstGeom>
          <a:noFill/>
        </p:spPr>
        <p:txBody>
          <a:bodyPr wrap="square" rtlCol="0">
            <a:spAutoFit/>
          </a:bodyPr>
          <a:lstStyle/>
          <a:p>
            <a:r>
              <a:rPr lang="en-US" sz="3600" i="1" dirty="0" smtClean="0">
                <a:latin typeface="ISOCPEUR" panose="020B0604020202020204" pitchFamily="34" charset="0"/>
                <a:cs typeface="Times New Roman" panose="02020603050405020304" pitchFamily="18" charset="0"/>
              </a:rPr>
              <a:t>a</a:t>
            </a:r>
            <a:r>
              <a:rPr lang="en-US" sz="3600" dirty="0" smtClean="0"/>
              <a:t> </a:t>
            </a:r>
            <a:endParaRPr lang="ru-RU" sz="3600" dirty="0"/>
          </a:p>
        </p:txBody>
      </p:sp>
      <p:cxnSp>
        <p:nvCxnSpPr>
          <p:cNvPr id="44" name="Прямая соединительная линия 43"/>
          <p:cNvCxnSpPr/>
          <p:nvPr/>
        </p:nvCxnSpPr>
        <p:spPr>
          <a:xfrm rot="5580000" flipH="1" flipV="1">
            <a:off x="9739867" y="1881137"/>
            <a:ext cx="0"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a:off x="9589867" y="2701426"/>
            <a:ext cx="271683" cy="3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flipV="1">
            <a:off x="9597662" y="3390044"/>
            <a:ext cx="263888" cy="8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888610" y="1540076"/>
            <a:ext cx="728941" cy="646331"/>
          </a:xfrm>
          <a:prstGeom prst="rect">
            <a:avLst/>
          </a:prstGeom>
          <a:noFill/>
        </p:spPr>
        <p:txBody>
          <a:bodyPr wrap="square" rtlCol="0">
            <a:spAutoFit/>
          </a:bodyPr>
          <a:lstStyle/>
          <a:p>
            <a:r>
              <a:rPr lang="en-US" sz="3600" i="1" dirty="0" err="1" smtClean="0">
                <a:latin typeface="ISOCPEUR" panose="020B0604020202020204" pitchFamily="34" charset="0"/>
                <a:cs typeface="Times New Roman" panose="02020603050405020304" pitchFamily="18" charset="0"/>
              </a:rPr>
              <a:t>a</a:t>
            </a:r>
            <a:r>
              <a:rPr lang="en-US" sz="2800" i="1" dirty="0" err="1">
                <a:latin typeface="ISOCPEUR" panose="020B0604020202020204" pitchFamily="34" charset="0"/>
                <a:cs typeface="Times New Roman" panose="02020603050405020304" pitchFamily="18" charset="0"/>
              </a:rPr>
              <a:t>z</a:t>
            </a:r>
            <a:r>
              <a:rPr lang="en-US" sz="3600" dirty="0" smtClean="0"/>
              <a:t> </a:t>
            </a:r>
            <a:endParaRPr lang="ru-RU" sz="3600" dirty="0"/>
          </a:p>
        </p:txBody>
      </p:sp>
      <p:sp>
        <p:nvSpPr>
          <p:cNvPr id="48" name="TextBox 47"/>
          <p:cNvSpPr txBox="1"/>
          <p:nvPr/>
        </p:nvSpPr>
        <p:spPr>
          <a:xfrm>
            <a:off x="7971865" y="1254278"/>
            <a:ext cx="647193"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a</a:t>
            </a:r>
            <a:r>
              <a:rPr lang="en-US" sz="3600" i="1" dirty="0" smtClean="0">
                <a:latin typeface="ISOCPEUR" panose="020B0604020202020204" pitchFamily="34" charset="0"/>
                <a:cs typeface="Times New Roman" panose="02020603050405020304" pitchFamily="18" charset="0"/>
              </a:rPr>
              <a:t>’</a:t>
            </a:r>
            <a:r>
              <a:rPr lang="en-US" sz="3600" dirty="0" smtClean="0"/>
              <a:t> </a:t>
            </a:r>
            <a:endParaRPr lang="ru-RU" sz="3600" dirty="0"/>
          </a:p>
        </p:txBody>
      </p:sp>
      <p:cxnSp>
        <p:nvCxnSpPr>
          <p:cNvPr id="49" name="Прямая соединительная линия 48"/>
          <p:cNvCxnSpPr/>
          <p:nvPr/>
        </p:nvCxnSpPr>
        <p:spPr>
          <a:xfrm flipH="1" flipV="1">
            <a:off x="6857305" y="3995763"/>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a:xfrm flipH="1" flipV="1">
            <a:off x="6229789" y="4002567"/>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546544" y="3420522"/>
            <a:ext cx="728941" cy="646331"/>
          </a:xfrm>
          <a:prstGeom prst="rect">
            <a:avLst/>
          </a:prstGeom>
          <a:noFill/>
        </p:spPr>
        <p:txBody>
          <a:bodyPr wrap="square" rtlCol="0">
            <a:spAutoFit/>
          </a:bodyPr>
          <a:lstStyle/>
          <a:p>
            <a:r>
              <a:rPr lang="en-US" sz="3600" i="1" dirty="0" err="1">
                <a:latin typeface="ISOCPEUR" panose="020B0604020202020204" pitchFamily="34" charset="0"/>
                <a:cs typeface="Times New Roman" panose="02020603050405020304" pitchFamily="18" charset="0"/>
              </a:rPr>
              <a:t>b</a:t>
            </a:r>
            <a:r>
              <a:rPr lang="en-US" sz="2800" i="1" dirty="0" err="1" smtClean="0">
                <a:latin typeface="ISOCPEUR" panose="020B0604020202020204" pitchFamily="34" charset="0"/>
                <a:cs typeface="Times New Roman" panose="02020603050405020304" pitchFamily="18" charset="0"/>
              </a:rPr>
              <a:t>x</a:t>
            </a:r>
            <a:r>
              <a:rPr lang="en-US" sz="3600" dirty="0" smtClean="0"/>
              <a:t> </a:t>
            </a:r>
            <a:endParaRPr lang="ru-RU" sz="3600" dirty="0"/>
          </a:p>
        </p:txBody>
      </p:sp>
      <p:cxnSp>
        <p:nvCxnSpPr>
          <p:cNvPr id="52" name="Прямая соединительная линия 51"/>
          <p:cNvCxnSpPr/>
          <p:nvPr/>
        </p:nvCxnSpPr>
        <p:spPr>
          <a:xfrm rot="2400000" flipH="1" flipV="1">
            <a:off x="11186166" y="5098697"/>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930296" y="4489691"/>
            <a:ext cx="728941"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b</a:t>
            </a:r>
            <a:r>
              <a:rPr lang="en-US" sz="2800" i="1" dirty="0" smtClean="0">
                <a:latin typeface="ISOCPEUR" panose="020B0604020202020204" pitchFamily="34" charset="0"/>
                <a:cs typeface="Times New Roman" panose="02020603050405020304" pitchFamily="18" charset="0"/>
              </a:rPr>
              <a:t>y</a:t>
            </a:r>
            <a:r>
              <a:rPr lang="en-US" sz="3600" dirty="0" smtClean="0"/>
              <a:t> </a:t>
            </a:r>
            <a:endParaRPr lang="ru-RU" sz="3600" dirty="0"/>
          </a:p>
        </p:txBody>
      </p:sp>
      <p:sp>
        <p:nvSpPr>
          <p:cNvPr id="54" name="Овал 53"/>
          <p:cNvSpPr/>
          <p:nvPr/>
        </p:nvSpPr>
        <p:spPr>
          <a:xfrm>
            <a:off x="7305249" y="5136155"/>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TextBox 54"/>
          <p:cNvSpPr txBox="1"/>
          <p:nvPr/>
        </p:nvSpPr>
        <p:spPr>
          <a:xfrm>
            <a:off x="7242924" y="5171874"/>
            <a:ext cx="728941" cy="646331"/>
          </a:xfrm>
          <a:prstGeom prst="rect">
            <a:avLst/>
          </a:prstGeom>
          <a:noFill/>
        </p:spPr>
        <p:txBody>
          <a:bodyPr wrap="square" rtlCol="0">
            <a:spAutoFit/>
          </a:bodyPr>
          <a:lstStyle/>
          <a:p>
            <a:r>
              <a:rPr lang="en-US" sz="3600" i="1" dirty="0" smtClean="0">
                <a:latin typeface="ISOCPEUR" panose="020B0604020202020204" pitchFamily="34" charset="0"/>
                <a:cs typeface="Times New Roman" panose="02020603050405020304" pitchFamily="18" charset="0"/>
              </a:rPr>
              <a:t>b</a:t>
            </a:r>
            <a:r>
              <a:rPr lang="en-US" sz="3600" dirty="0" smtClean="0"/>
              <a:t> </a:t>
            </a:r>
            <a:endParaRPr lang="ru-RU" sz="3600" dirty="0"/>
          </a:p>
        </p:txBody>
      </p:sp>
      <p:cxnSp>
        <p:nvCxnSpPr>
          <p:cNvPr id="56" name="Прямая соединительная линия 55"/>
          <p:cNvCxnSpPr/>
          <p:nvPr/>
        </p:nvCxnSpPr>
        <p:spPr>
          <a:xfrm flipV="1">
            <a:off x="6100711" y="2005548"/>
            <a:ext cx="34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76607" y="1339423"/>
            <a:ext cx="728941"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b</a:t>
            </a:r>
            <a:r>
              <a:rPr lang="en-US" sz="3600" i="1" dirty="0" smtClean="0">
                <a:latin typeface="ISOCPEUR" panose="020B0604020202020204" pitchFamily="34" charset="0"/>
                <a:cs typeface="Times New Roman" panose="02020603050405020304" pitchFamily="18" charset="0"/>
              </a:rPr>
              <a:t>’</a:t>
            </a:r>
            <a:r>
              <a:rPr lang="en-US" sz="3600" dirty="0" smtClean="0"/>
              <a:t> </a:t>
            </a:r>
            <a:endParaRPr lang="ru-RU" sz="3600" dirty="0"/>
          </a:p>
        </p:txBody>
      </p:sp>
      <p:sp>
        <p:nvSpPr>
          <p:cNvPr id="59" name="Овал 58"/>
          <p:cNvSpPr/>
          <p:nvPr/>
        </p:nvSpPr>
        <p:spPr>
          <a:xfrm>
            <a:off x="7274180" y="2971953"/>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Овал 59"/>
          <p:cNvSpPr/>
          <p:nvPr/>
        </p:nvSpPr>
        <p:spPr>
          <a:xfrm>
            <a:off x="8187462" y="1914830"/>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1" name="Прямая соединительная линия 60"/>
          <p:cNvCxnSpPr/>
          <p:nvPr/>
        </p:nvCxnSpPr>
        <p:spPr>
          <a:xfrm flipH="1">
            <a:off x="6241077" y="2018484"/>
            <a:ext cx="193926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flipV="1">
            <a:off x="7147106" y="4465479"/>
            <a:ext cx="1674288" cy="38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20700613">
            <a:off x="7830673" y="2214211"/>
            <a:ext cx="424412" cy="584775"/>
          </a:xfrm>
          <a:prstGeom prst="rect">
            <a:avLst/>
          </a:prstGeom>
          <a:noFill/>
        </p:spPr>
        <p:txBody>
          <a:bodyPr wrap="square" rtlCol="0">
            <a:spAutoFit/>
          </a:bodyPr>
          <a:lstStyle/>
          <a:p>
            <a:r>
              <a:rPr lang="uz-Cyrl-UZ" sz="3200" dirty="0" smtClean="0">
                <a:latin typeface="ISOCPEUR" panose="020B0604020202020204" pitchFamily="34" charset="0"/>
              </a:rPr>
              <a:t>(</a:t>
            </a:r>
            <a:endParaRPr lang="ru-RU" sz="3200"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64" name="TextBox 63"/>
              <p:cNvSpPr txBox="1"/>
              <p:nvPr/>
            </p:nvSpPr>
            <p:spPr>
              <a:xfrm>
                <a:off x="7304058" y="2291344"/>
                <a:ext cx="553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𝛽</m:t>
                      </m:r>
                    </m:oMath>
                  </m:oMathPara>
                </a14:m>
                <a:endParaRPr lang="ru-RU" sz="2800" dirty="0">
                  <a:latin typeface="ISOCPEUR" panose="020B0604020202020204"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7304058" y="2291344"/>
                <a:ext cx="553036" cy="523220"/>
              </a:xfrm>
              <a:prstGeom prst="rect">
                <a:avLst/>
              </a:prstGeom>
              <a:blipFill>
                <a:blip r:embed="rId4"/>
                <a:stretch>
                  <a:fillRect/>
                </a:stretch>
              </a:blipFill>
            </p:spPr>
            <p:txBody>
              <a:bodyPr/>
              <a:lstStyle/>
              <a:p>
                <a:r>
                  <a:rPr lang="ru-RU">
                    <a:noFill/>
                  </a:rPr>
                  <a:t> </a:t>
                </a:r>
              </a:p>
            </p:txBody>
          </p:sp>
        </mc:Fallback>
      </mc:AlternateContent>
      <p:cxnSp>
        <p:nvCxnSpPr>
          <p:cNvPr id="65" name="Прямая соединительная линия 64"/>
          <p:cNvCxnSpPr/>
          <p:nvPr/>
        </p:nvCxnSpPr>
        <p:spPr>
          <a:xfrm>
            <a:off x="7020988" y="2337698"/>
            <a:ext cx="1717681" cy="2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Овал 65"/>
          <p:cNvSpPr/>
          <p:nvPr/>
        </p:nvSpPr>
        <p:spPr>
          <a:xfrm>
            <a:off x="8637026" y="2233801"/>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Овал 66"/>
          <p:cNvSpPr/>
          <p:nvPr/>
        </p:nvSpPr>
        <p:spPr>
          <a:xfrm>
            <a:off x="8657702" y="433005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p:cNvSpPr/>
          <p:nvPr/>
        </p:nvSpPr>
        <p:spPr>
          <a:xfrm>
            <a:off x="6110413" y="1933696"/>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2816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21"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2000"/>
                                        <p:tgtEl>
                                          <p:spTgt spid="2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heel(1)">
                                      <p:cBhvr>
                                        <p:cTn id="22" dur="2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80">
                                          <p:stCondLst>
                                            <p:cond delay="0"/>
                                          </p:stCondLst>
                                        </p:cTn>
                                        <p:tgtEl>
                                          <p:spTgt spid="40"/>
                                        </p:tgtEl>
                                      </p:cBhvr>
                                    </p:animEffect>
                                    <p:anim calcmode="lin" valueType="num">
                                      <p:cBhvr>
                                        <p:cTn id="5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63" dur="26">
                                          <p:stCondLst>
                                            <p:cond delay="650"/>
                                          </p:stCondLst>
                                        </p:cTn>
                                        <p:tgtEl>
                                          <p:spTgt spid="40"/>
                                        </p:tgtEl>
                                      </p:cBhvr>
                                      <p:to x="100000" y="60000"/>
                                    </p:animScale>
                                    <p:animScale>
                                      <p:cBhvr>
                                        <p:cTn id="64" dur="166" decel="50000">
                                          <p:stCondLst>
                                            <p:cond delay="676"/>
                                          </p:stCondLst>
                                        </p:cTn>
                                        <p:tgtEl>
                                          <p:spTgt spid="40"/>
                                        </p:tgtEl>
                                      </p:cBhvr>
                                      <p:to x="100000" y="100000"/>
                                    </p:animScale>
                                    <p:animScale>
                                      <p:cBhvr>
                                        <p:cTn id="65" dur="26">
                                          <p:stCondLst>
                                            <p:cond delay="1312"/>
                                          </p:stCondLst>
                                        </p:cTn>
                                        <p:tgtEl>
                                          <p:spTgt spid="40"/>
                                        </p:tgtEl>
                                      </p:cBhvr>
                                      <p:to x="100000" y="80000"/>
                                    </p:animScale>
                                    <p:animScale>
                                      <p:cBhvr>
                                        <p:cTn id="66" dur="166" decel="50000">
                                          <p:stCondLst>
                                            <p:cond delay="1338"/>
                                          </p:stCondLst>
                                        </p:cTn>
                                        <p:tgtEl>
                                          <p:spTgt spid="40"/>
                                        </p:tgtEl>
                                      </p:cBhvr>
                                      <p:to x="100000" y="100000"/>
                                    </p:animScale>
                                    <p:animScale>
                                      <p:cBhvr>
                                        <p:cTn id="67" dur="26">
                                          <p:stCondLst>
                                            <p:cond delay="1642"/>
                                          </p:stCondLst>
                                        </p:cTn>
                                        <p:tgtEl>
                                          <p:spTgt spid="40"/>
                                        </p:tgtEl>
                                      </p:cBhvr>
                                      <p:to x="100000" y="90000"/>
                                    </p:animScale>
                                    <p:animScale>
                                      <p:cBhvr>
                                        <p:cTn id="68" dur="166" decel="50000">
                                          <p:stCondLst>
                                            <p:cond delay="1668"/>
                                          </p:stCondLst>
                                        </p:cTn>
                                        <p:tgtEl>
                                          <p:spTgt spid="40"/>
                                        </p:tgtEl>
                                      </p:cBhvr>
                                      <p:to x="100000" y="100000"/>
                                    </p:animScale>
                                    <p:animScale>
                                      <p:cBhvr>
                                        <p:cTn id="69" dur="26">
                                          <p:stCondLst>
                                            <p:cond delay="1808"/>
                                          </p:stCondLst>
                                        </p:cTn>
                                        <p:tgtEl>
                                          <p:spTgt spid="40"/>
                                        </p:tgtEl>
                                      </p:cBhvr>
                                      <p:to x="100000" y="95000"/>
                                    </p:animScale>
                                    <p:animScale>
                                      <p:cBhvr>
                                        <p:cTn id="70" dur="166" decel="50000">
                                          <p:stCondLst>
                                            <p:cond delay="1834"/>
                                          </p:stCondLst>
                                        </p:cTn>
                                        <p:tgtEl>
                                          <p:spTgt spid="40"/>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80">
                                          <p:stCondLst>
                                            <p:cond delay="0"/>
                                          </p:stCondLst>
                                        </p:cTn>
                                        <p:tgtEl>
                                          <p:spTgt spid="37"/>
                                        </p:tgtEl>
                                      </p:cBhvr>
                                    </p:animEffect>
                                    <p:anim calcmode="lin" valueType="num">
                                      <p:cBhvr>
                                        <p:cTn id="7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79" dur="26">
                                          <p:stCondLst>
                                            <p:cond delay="650"/>
                                          </p:stCondLst>
                                        </p:cTn>
                                        <p:tgtEl>
                                          <p:spTgt spid="37"/>
                                        </p:tgtEl>
                                      </p:cBhvr>
                                      <p:to x="100000" y="60000"/>
                                    </p:animScale>
                                    <p:animScale>
                                      <p:cBhvr>
                                        <p:cTn id="80" dur="166" decel="50000">
                                          <p:stCondLst>
                                            <p:cond delay="676"/>
                                          </p:stCondLst>
                                        </p:cTn>
                                        <p:tgtEl>
                                          <p:spTgt spid="37"/>
                                        </p:tgtEl>
                                      </p:cBhvr>
                                      <p:to x="100000" y="100000"/>
                                    </p:animScale>
                                    <p:animScale>
                                      <p:cBhvr>
                                        <p:cTn id="81" dur="26">
                                          <p:stCondLst>
                                            <p:cond delay="1312"/>
                                          </p:stCondLst>
                                        </p:cTn>
                                        <p:tgtEl>
                                          <p:spTgt spid="37"/>
                                        </p:tgtEl>
                                      </p:cBhvr>
                                      <p:to x="100000" y="80000"/>
                                    </p:animScale>
                                    <p:animScale>
                                      <p:cBhvr>
                                        <p:cTn id="82" dur="166" decel="50000">
                                          <p:stCondLst>
                                            <p:cond delay="1338"/>
                                          </p:stCondLst>
                                        </p:cTn>
                                        <p:tgtEl>
                                          <p:spTgt spid="37"/>
                                        </p:tgtEl>
                                      </p:cBhvr>
                                      <p:to x="100000" y="100000"/>
                                    </p:animScale>
                                    <p:animScale>
                                      <p:cBhvr>
                                        <p:cTn id="83" dur="26">
                                          <p:stCondLst>
                                            <p:cond delay="1642"/>
                                          </p:stCondLst>
                                        </p:cTn>
                                        <p:tgtEl>
                                          <p:spTgt spid="37"/>
                                        </p:tgtEl>
                                      </p:cBhvr>
                                      <p:to x="100000" y="90000"/>
                                    </p:animScale>
                                    <p:animScale>
                                      <p:cBhvr>
                                        <p:cTn id="84" dur="166" decel="50000">
                                          <p:stCondLst>
                                            <p:cond delay="1668"/>
                                          </p:stCondLst>
                                        </p:cTn>
                                        <p:tgtEl>
                                          <p:spTgt spid="37"/>
                                        </p:tgtEl>
                                      </p:cBhvr>
                                      <p:to x="100000" y="100000"/>
                                    </p:animScale>
                                    <p:animScale>
                                      <p:cBhvr>
                                        <p:cTn id="85" dur="26">
                                          <p:stCondLst>
                                            <p:cond delay="1808"/>
                                          </p:stCondLst>
                                        </p:cTn>
                                        <p:tgtEl>
                                          <p:spTgt spid="37"/>
                                        </p:tgtEl>
                                      </p:cBhvr>
                                      <p:to x="100000" y="95000"/>
                                    </p:animScale>
                                    <p:animScale>
                                      <p:cBhvr>
                                        <p:cTn id="86" dur="166" decel="50000">
                                          <p:stCondLst>
                                            <p:cond delay="1834"/>
                                          </p:stCondLst>
                                        </p:cTn>
                                        <p:tgtEl>
                                          <p:spTgt spid="37"/>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80">
                                          <p:stCondLst>
                                            <p:cond delay="0"/>
                                          </p:stCondLst>
                                        </p:cTn>
                                        <p:tgtEl>
                                          <p:spTgt spid="39"/>
                                        </p:tgtEl>
                                      </p:cBhvr>
                                    </p:animEffect>
                                    <p:anim calcmode="lin" valueType="num">
                                      <p:cBhvr>
                                        <p:cTn id="9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95" dur="26">
                                          <p:stCondLst>
                                            <p:cond delay="650"/>
                                          </p:stCondLst>
                                        </p:cTn>
                                        <p:tgtEl>
                                          <p:spTgt spid="39"/>
                                        </p:tgtEl>
                                      </p:cBhvr>
                                      <p:to x="100000" y="60000"/>
                                    </p:animScale>
                                    <p:animScale>
                                      <p:cBhvr>
                                        <p:cTn id="96" dur="166" decel="50000">
                                          <p:stCondLst>
                                            <p:cond delay="676"/>
                                          </p:stCondLst>
                                        </p:cTn>
                                        <p:tgtEl>
                                          <p:spTgt spid="39"/>
                                        </p:tgtEl>
                                      </p:cBhvr>
                                      <p:to x="100000" y="100000"/>
                                    </p:animScale>
                                    <p:animScale>
                                      <p:cBhvr>
                                        <p:cTn id="97" dur="26">
                                          <p:stCondLst>
                                            <p:cond delay="1312"/>
                                          </p:stCondLst>
                                        </p:cTn>
                                        <p:tgtEl>
                                          <p:spTgt spid="39"/>
                                        </p:tgtEl>
                                      </p:cBhvr>
                                      <p:to x="100000" y="80000"/>
                                    </p:animScale>
                                    <p:animScale>
                                      <p:cBhvr>
                                        <p:cTn id="98" dur="166" decel="50000">
                                          <p:stCondLst>
                                            <p:cond delay="1338"/>
                                          </p:stCondLst>
                                        </p:cTn>
                                        <p:tgtEl>
                                          <p:spTgt spid="39"/>
                                        </p:tgtEl>
                                      </p:cBhvr>
                                      <p:to x="100000" y="100000"/>
                                    </p:animScale>
                                    <p:animScale>
                                      <p:cBhvr>
                                        <p:cTn id="99" dur="26">
                                          <p:stCondLst>
                                            <p:cond delay="1642"/>
                                          </p:stCondLst>
                                        </p:cTn>
                                        <p:tgtEl>
                                          <p:spTgt spid="39"/>
                                        </p:tgtEl>
                                      </p:cBhvr>
                                      <p:to x="100000" y="90000"/>
                                    </p:animScale>
                                    <p:animScale>
                                      <p:cBhvr>
                                        <p:cTn id="100" dur="166" decel="50000">
                                          <p:stCondLst>
                                            <p:cond delay="1668"/>
                                          </p:stCondLst>
                                        </p:cTn>
                                        <p:tgtEl>
                                          <p:spTgt spid="39"/>
                                        </p:tgtEl>
                                      </p:cBhvr>
                                      <p:to x="100000" y="100000"/>
                                    </p:animScale>
                                    <p:animScale>
                                      <p:cBhvr>
                                        <p:cTn id="101" dur="26">
                                          <p:stCondLst>
                                            <p:cond delay="1808"/>
                                          </p:stCondLst>
                                        </p:cTn>
                                        <p:tgtEl>
                                          <p:spTgt spid="39"/>
                                        </p:tgtEl>
                                      </p:cBhvr>
                                      <p:to x="100000" y="95000"/>
                                    </p:animScale>
                                    <p:animScale>
                                      <p:cBhvr>
                                        <p:cTn id="102" dur="166" decel="50000">
                                          <p:stCondLst>
                                            <p:cond delay="1834"/>
                                          </p:stCondLst>
                                        </p:cTn>
                                        <p:tgtEl>
                                          <p:spTgt spid="39"/>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1000"/>
                                        <p:tgtEl>
                                          <p:spTgt spid="33"/>
                                        </p:tgtEl>
                                      </p:cBhvr>
                                    </p:animEffect>
                                    <p:anim calcmode="lin" valueType="num">
                                      <p:cBhvr>
                                        <p:cTn id="115" dur="1000" fill="hold"/>
                                        <p:tgtEl>
                                          <p:spTgt spid="33"/>
                                        </p:tgtEl>
                                        <p:attrNameLst>
                                          <p:attrName>ppt_x</p:attrName>
                                        </p:attrNameLst>
                                      </p:cBhvr>
                                      <p:tavLst>
                                        <p:tav tm="0">
                                          <p:val>
                                            <p:strVal val="#ppt_x"/>
                                          </p:val>
                                        </p:tav>
                                        <p:tav tm="100000">
                                          <p:val>
                                            <p:strVal val="#ppt_x"/>
                                          </p:val>
                                        </p:tav>
                                      </p:tavLst>
                                    </p:anim>
                                    <p:anim calcmode="lin" valueType="num">
                                      <p:cBhvr>
                                        <p:cTn id="1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fill="hold"/>
                                        <p:tgtEl>
                                          <p:spTgt spid="14"/>
                                        </p:tgtEl>
                                        <p:attrNameLst>
                                          <p:attrName>ppt_x</p:attrName>
                                        </p:attrNameLst>
                                      </p:cBhvr>
                                      <p:tavLst>
                                        <p:tav tm="0">
                                          <p:val>
                                            <p:strVal val="#ppt_x"/>
                                          </p:val>
                                        </p:tav>
                                        <p:tav tm="100000">
                                          <p:val>
                                            <p:strVal val="#ppt_x"/>
                                          </p:val>
                                        </p:tav>
                                      </p:tavLst>
                                    </p:anim>
                                    <p:anim calcmode="lin" valueType="num">
                                      <p:cBhvr additive="base">
                                        <p:cTn id="1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 calcmode="lin" valueType="num">
                                      <p:cBhvr additive="base">
                                        <p:cTn id="134" dur="500" fill="hold"/>
                                        <p:tgtEl>
                                          <p:spTgt spid="41"/>
                                        </p:tgtEl>
                                        <p:attrNameLst>
                                          <p:attrName>ppt_x</p:attrName>
                                        </p:attrNameLst>
                                      </p:cBhvr>
                                      <p:tavLst>
                                        <p:tav tm="0">
                                          <p:val>
                                            <p:strVal val="#ppt_x"/>
                                          </p:val>
                                        </p:tav>
                                        <p:tav tm="100000">
                                          <p:val>
                                            <p:strVal val="#ppt_x"/>
                                          </p:val>
                                        </p:tav>
                                      </p:tavLst>
                                    </p:anim>
                                    <p:anim calcmode="lin" valueType="num">
                                      <p:cBhvr additive="base">
                                        <p:cTn id="13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barn(inVertical)">
                                      <p:cBhvr>
                                        <p:cTn id="140" dur="500"/>
                                        <p:tgtEl>
                                          <p:spTgt spid="38"/>
                                        </p:tgtEl>
                                      </p:cBhvr>
                                    </p:animEffect>
                                  </p:childTnLst>
                                </p:cTn>
                              </p:par>
                              <p:par>
                                <p:cTn id="141" presetID="16" presetClass="entr" presetSubtype="21" fill="hold" nodeType="with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barn(inVertical)">
                                      <p:cBhvr>
                                        <p:cTn id="143" dur="500"/>
                                        <p:tgtEl>
                                          <p:spTgt spid="42"/>
                                        </p:tgtEl>
                                      </p:cBhvr>
                                    </p:animEffec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43"/>
                                        </p:tgtEl>
                                        <p:attrNameLst>
                                          <p:attrName>style.visibility</p:attrName>
                                        </p:attrNameLst>
                                      </p:cBhvr>
                                      <p:to>
                                        <p:strVal val="visible"/>
                                      </p:to>
                                    </p:set>
                                    <p:anim calcmode="lin" valueType="num">
                                      <p:cBhvr additive="base">
                                        <p:cTn id="148" dur="500" fill="hold"/>
                                        <p:tgtEl>
                                          <p:spTgt spid="43"/>
                                        </p:tgtEl>
                                        <p:attrNameLst>
                                          <p:attrName>ppt_x</p:attrName>
                                        </p:attrNameLst>
                                      </p:cBhvr>
                                      <p:tavLst>
                                        <p:tav tm="0">
                                          <p:val>
                                            <p:strVal val="#ppt_x"/>
                                          </p:val>
                                        </p:tav>
                                        <p:tav tm="100000">
                                          <p:val>
                                            <p:strVal val="#ppt_x"/>
                                          </p:val>
                                        </p:tav>
                                      </p:tavLst>
                                    </p:anim>
                                    <p:anim calcmode="lin" valueType="num">
                                      <p:cBhvr additive="base">
                                        <p:cTn id="149" dur="500" fill="hold"/>
                                        <p:tgtEl>
                                          <p:spTgt spid="43"/>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67"/>
                                        </p:tgtEl>
                                        <p:attrNameLst>
                                          <p:attrName>style.visibility</p:attrName>
                                        </p:attrNameLst>
                                      </p:cBhvr>
                                      <p:to>
                                        <p:strVal val="visible"/>
                                      </p:to>
                                    </p:set>
                                    <p:anim calcmode="lin" valueType="num">
                                      <p:cBhvr additive="base">
                                        <p:cTn id="152" dur="500" fill="hold"/>
                                        <p:tgtEl>
                                          <p:spTgt spid="67"/>
                                        </p:tgtEl>
                                        <p:attrNameLst>
                                          <p:attrName>ppt_x</p:attrName>
                                        </p:attrNameLst>
                                      </p:cBhvr>
                                      <p:tavLst>
                                        <p:tav tm="0">
                                          <p:val>
                                            <p:strVal val="#ppt_x"/>
                                          </p:val>
                                        </p:tav>
                                        <p:tav tm="100000">
                                          <p:val>
                                            <p:strVal val="#ppt_x"/>
                                          </p:val>
                                        </p:tav>
                                      </p:tavLst>
                                    </p:anim>
                                    <p:anim calcmode="lin" valueType="num">
                                      <p:cBhvr additive="base">
                                        <p:cTn id="153"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nodeType="clickEffect">
                                  <p:stCondLst>
                                    <p:cond delay="0"/>
                                  </p:stCondLst>
                                  <p:childTnLst>
                                    <p:set>
                                      <p:cBhvr>
                                        <p:cTn id="157" dur="1" fill="hold">
                                          <p:stCondLst>
                                            <p:cond delay="0"/>
                                          </p:stCondLst>
                                        </p:cTn>
                                        <p:tgtEl>
                                          <p:spTgt spid="46"/>
                                        </p:tgtEl>
                                        <p:attrNameLst>
                                          <p:attrName>style.visibility</p:attrName>
                                        </p:attrNameLst>
                                      </p:cBhvr>
                                      <p:to>
                                        <p:strVal val="visible"/>
                                      </p:to>
                                    </p:set>
                                    <p:anim calcmode="lin" valueType="num">
                                      <p:cBhvr additive="base">
                                        <p:cTn id="158" dur="500" fill="hold"/>
                                        <p:tgtEl>
                                          <p:spTgt spid="46"/>
                                        </p:tgtEl>
                                        <p:attrNameLst>
                                          <p:attrName>ppt_x</p:attrName>
                                        </p:attrNameLst>
                                      </p:cBhvr>
                                      <p:tavLst>
                                        <p:tav tm="0">
                                          <p:val>
                                            <p:strVal val="#ppt_x"/>
                                          </p:val>
                                        </p:tav>
                                        <p:tav tm="100000">
                                          <p:val>
                                            <p:strVal val="#ppt_x"/>
                                          </p:val>
                                        </p:tav>
                                      </p:tavLst>
                                    </p:anim>
                                    <p:anim calcmode="lin" valueType="num">
                                      <p:cBhvr additive="base">
                                        <p:cTn id="15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nodeType="clickEffect">
                                  <p:stCondLst>
                                    <p:cond delay="0"/>
                                  </p:stCondLst>
                                  <p:childTnLst>
                                    <p:set>
                                      <p:cBhvr>
                                        <p:cTn id="163" dur="1" fill="hold">
                                          <p:stCondLst>
                                            <p:cond delay="0"/>
                                          </p:stCondLst>
                                        </p:cTn>
                                        <p:tgtEl>
                                          <p:spTgt spid="45"/>
                                        </p:tgtEl>
                                        <p:attrNameLst>
                                          <p:attrName>style.visibility</p:attrName>
                                        </p:attrNameLst>
                                      </p:cBhvr>
                                      <p:to>
                                        <p:strVal val="visible"/>
                                      </p:to>
                                    </p:set>
                                    <p:anim calcmode="lin" valueType="num">
                                      <p:cBhvr additive="base">
                                        <p:cTn id="164" dur="500" fill="hold"/>
                                        <p:tgtEl>
                                          <p:spTgt spid="45"/>
                                        </p:tgtEl>
                                        <p:attrNameLst>
                                          <p:attrName>ppt_x</p:attrName>
                                        </p:attrNameLst>
                                      </p:cBhvr>
                                      <p:tavLst>
                                        <p:tav tm="0">
                                          <p:val>
                                            <p:strVal val="#ppt_x"/>
                                          </p:val>
                                        </p:tav>
                                        <p:tav tm="100000">
                                          <p:val>
                                            <p:strVal val="#ppt_x"/>
                                          </p:val>
                                        </p:tav>
                                      </p:tavLst>
                                    </p:anim>
                                    <p:anim calcmode="lin" valueType="num">
                                      <p:cBhvr additive="base">
                                        <p:cTn id="16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nodeType="clickEffect">
                                  <p:stCondLst>
                                    <p:cond delay="0"/>
                                  </p:stCondLst>
                                  <p:childTnLst>
                                    <p:set>
                                      <p:cBhvr>
                                        <p:cTn id="169" dur="1" fill="hold">
                                          <p:stCondLst>
                                            <p:cond delay="0"/>
                                          </p:stCondLst>
                                        </p:cTn>
                                        <p:tgtEl>
                                          <p:spTgt spid="44"/>
                                        </p:tgtEl>
                                        <p:attrNameLst>
                                          <p:attrName>style.visibility</p:attrName>
                                        </p:attrNameLst>
                                      </p:cBhvr>
                                      <p:to>
                                        <p:strVal val="visible"/>
                                      </p:to>
                                    </p:set>
                                    <p:anim calcmode="lin" valueType="num">
                                      <p:cBhvr additive="base">
                                        <p:cTn id="170" dur="500" fill="hold"/>
                                        <p:tgtEl>
                                          <p:spTgt spid="44"/>
                                        </p:tgtEl>
                                        <p:attrNameLst>
                                          <p:attrName>ppt_x</p:attrName>
                                        </p:attrNameLst>
                                      </p:cBhvr>
                                      <p:tavLst>
                                        <p:tav tm="0">
                                          <p:val>
                                            <p:strVal val="#ppt_x"/>
                                          </p:val>
                                        </p:tav>
                                        <p:tav tm="100000">
                                          <p:val>
                                            <p:strVal val="#ppt_x"/>
                                          </p:val>
                                        </p:tav>
                                      </p:tavLst>
                                    </p:anim>
                                    <p:anim calcmode="lin" valueType="num">
                                      <p:cBhvr additive="base">
                                        <p:cTn id="17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47"/>
                                        </p:tgtEl>
                                        <p:attrNameLst>
                                          <p:attrName>style.visibility</p:attrName>
                                        </p:attrNameLst>
                                      </p:cBhvr>
                                      <p:to>
                                        <p:strVal val="visible"/>
                                      </p:to>
                                    </p:set>
                                    <p:anim calcmode="lin" valueType="num">
                                      <p:cBhvr additive="base">
                                        <p:cTn id="176" dur="500" fill="hold"/>
                                        <p:tgtEl>
                                          <p:spTgt spid="47"/>
                                        </p:tgtEl>
                                        <p:attrNameLst>
                                          <p:attrName>ppt_x</p:attrName>
                                        </p:attrNameLst>
                                      </p:cBhvr>
                                      <p:tavLst>
                                        <p:tav tm="0">
                                          <p:val>
                                            <p:strVal val="#ppt_x"/>
                                          </p:val>
                                        </p:tav>
                                        <p:tav tm="100000">
                                          <p:val>
                                            <p:strVal val="#ppt_x"/>
                                          </p:val>
                                        </p:tav>
                                      </p:tavLst>
                                    </p:anim>
                                    <p:anim calcmode="lin" valueType="num">
                                      <p:cBhvr additive="base">
                                        <p:cTn id="17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6" presetClass="entr" presetSubtype="21" fill="hold" nodeType="clickEffect">
                                  <p:stCondLst>
                                    <p:cond delay="0"/>
                                  </p:stCondLst>
                                  <p:childTnLst>
                                    <p:set>
                                      <p:cBhvr>
                                        <p:cTn id="181" dur="1" fill="hold">
                                          <p:stCondLst>
                                            <p:cond delay="0"/>
                                          </p:stCondLst>
                                        </p:cTn>
                                        <p:tgtEl>
                                          <p:spTgt spid="9"/>
                                        </p:tgtEl>
                                        <p:attrNameLst>
                                          <p:attrName>style.visibility</p:attrName>
                                        </p:attrNameLst>
                                      </p:cBhvr>
                                      <p:to>
                                        <p:strVal val="visible"/>
                                      </p:to>
                                    </p:set>
                                    <p:animEffect transition="in" filter="barn(inVertical)">
                                      <p:cBhvr>
                                        <p:cTn id="182" dur="500"/>
                                        <p:tgtEl>
                                          <p:spTgt spid="9"/>
                                        </p:tgtEl>
                                      </p:cBhvr>
                                    </p:animEffect>
                                  </p:childTnLst>
                                </p:cTn>
                              </p:par>
                              <p:par>
                                <p:cTn id="183" presetID="16" presetClass="entr" presetSubtype="21" fill="hold" nodeType="withEffect">
                                  <p:stCondLst>
                                    <p:cond delay="0"/>
                                  </p:stCondLst>
                                  <p:childTnLst>
                                    <p:set>
                                      <p:cBhvr>
                                        <p:cTn id="184" dur="1" fill="hold">
                                          <p:stCondLst>
                                            <p:cond delay="0"/>
                                          </p:stCondLst>
                                        </p:cTn>
                                        <p:tgtEl>
                                          <p:spTgt spid="13"/>
                                        </p:tgtEl>
                                        <p:attrNameLst>
                                          <p:attrName>style.visibility</p:attrName>
                                        </p:attrNameLst>
                                      </p:cBhvr>
                                      <p:to>
                                        <p:strVal val="visible"/>
                                      </p:to>
                                    </p:set>
                                    <p:animEffect transition="in" filter="barn(inVertical)">
                                      <p:cBhvr>
                                        <p:cTn id="185" dur="500"/>
                                        <p:tgtEl>
                                          <p:spTgt spid="13"/>
                                        </p:tgtEl>
                                      </p:cBhvr>
                                    </p:animEffect>
                                  </p:childTnLst>
                                </p:cTn>
                              </p:par>
                            </p:childTnLst>
                          </p:cTn>
                        </p:par>
                      </p:childTnLst>
                    </p:cTn>
                  </p:par>
                  <p:par>
                    <p:cTn id="186" fill="hold">
                      <p:stCondLst>
                        <p:cond delay="indefinite"/>
                      </p:stCondLst>
                      <p:childTnLst>
                        <p:par>
                          <p:cTn id="187" fill="hold">
                            <p:stCondLst>
                              <p:cond delay="0"/>
                            </p:stCondLst>
                            <p:childTnLst>
                              <p:par>
                                <p:cTn id="188" presetID="2" presetClass="entr" presetSubtype="4" fill="hold" grpId="0" nodeType="clickEffect">
                                  <p:stCondLst>
                                    <p:cond delay="0"/>
                                  </p:stCondLst>
                                  <p:childTnLst>
                                    <p:set>
                                      <p:cBhvr>
                                        <p:cTn id="189" dur="1" fill="hold">
                                          <p:stCondLst>
                                            <p:cond delay="0"/>
                                          </p:stCondLst>
                                        </p:cTn>
                                        <p:tgtEl>
                                          <p:spTgt spid="48"/>
                                        </p:tgtEl>
                                        <p:attrNameLst>
                                          <p:attrName>style.visibility</p:attrName>
                                        </p:attrNameLst>
                                      </p:cBhvr>
                                      <p:to>
                                        <p:strVal val="visible"/>
                                      </p:to>
                                    </p:set>
                                    <p:anim calcmode="lin" valueType="num">
                                      <p:cBhvr additive="base">
                                        <p:cTn id="190" dur="500" fill="hold"/>
                                        <p:tgtEl>
                                          <p:spTgt spid="48"/>
                                        </p:tgtEl>
                                        <p:attrNameLst>
                                          <p:attrName>ppt_x</p:attrName>
                                        </p:attrNameLst>
                                      </p:cBhvr>
                                      <p:tavLst>
                                        <p:tav tm="0">
                                          <p:val>
                                            <p:strVal val="#ppt_x"/>
                                          </p:val>
                                        </p:tav>
                                        <p:tav tm="100000">
                                          <p:val>
                                            <p:strVal val="#ppt_x"/>
                                          </p:val>
                                        </p:tav>
                                      </p:tavLst>
                                    </p:anim>
                                    <p:anim calcmode="lin" valueType="num">
                                      <p:cBhvr additive="base">
                                        <p:cTn id="191" dur="500" fill="hold"/>
                                        <p:tgtEl>
                                          <p:spTgt spid="48"/>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 calcmode="lin" valueType="num">
                                      <p:cBhvr additive="base">
                                        <p:cTn id="194" dur="500" fill="hold"/>
                                        <p:tgtEl>
                                          <p:spTgt spid="60"/>
                                        </p:tgtEl>
                                        <p:attrNameLst>
                                          <p:attrName>ppt_x</p:attrName>
                                        </p:attrNameLst>
                                      </p:cBhvr>
                                      <p:tavLst>
                                        <p:tav tm="0">
                                          <p:val>
                                            <p:strVal val="#ppt_x"/>
                                          </p:val>
                                        </p:tav>
                                        <p:tav tm="100000">
                                          <p:val>
                                            <p:strVal val="#ppt_x"/>
                                          </p:val>
                                        </p:tav>
                                      </p:tavLst>
                                    </p:anim>
                                    <p:anim calcmode="lin" valueType="num">
                                      <p:cBhvr additive="base">
                                        <p:cTn id="195"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16" presetClass="entr" presetSubtype="21" fill="hold" nodeType="clickEffect">
                                  <p:stCondLst>
                                    <p:cond delay="0"/>
                                  </p:stCondLst>
                                  <p:childTnLst>
                                    <p:set>
                                      <p:cBhvr>
                                        <p:cTn id="199" dur="1" fill="hold">
                                          <p:stCondLst>
                                            <p:cond delay="0"/>
                                          </p:stCondLst>
                                        </p:cTn>
                                        <p:tgtEl>
                                          <p:spTgt spid="11"/>
                                        </p:tgtEl>
                                        <p:attrNameLst>
                                          <p:attrName>style.visibility</p:attrName>
                                        </p:attrNameLst>
                                      </p:cBhvr>
                                      <p:to>
                                        <p:strVal val="visible"/>
                                      </p:to>
                                    </p:set>
                                    <p:animEffect transition="in" filter="barn(inVertical)">
                                      <p:cBhvr>
                                        <p:cTn id="200" dur="500"/>
                                        <p:tgtEl>
                                          <p:spTgt spid="11"/>
                                        </p:tgtEl>
                                      </p:cBhvr>
                                    </p:animEffect>
                                  </p:childTnLst>
                                </p:cTn>
                              </p:par>
                              <p:par>
                                <p:cTn id="201" presetID="16" presetClass="entr" presetSubtype="21" fill="hold" nodeType="withEffect">
                                  <p:stCondLst>
                                    <p:cond delay="0"/>
                                  </p:stCondLst>
                                  <p:childTnLst>
                                    <p:set>
                                      <p:cBhvr>
                                        <p:cTn id="202" dur="1" fill="hold">
                                          <p:stCondLst>
                                            <p:cond delay="0"/>
                                          </p:stCondLst>
                                        </p:cTn>
                                        <p:tgtEl>
                                          <p:spTgt spid="10"/>
                                        </p:tgtEl>
                                        <p:attrNameLst>
                                          <p:attrName>style.visibility</p:attrName>
                                        </p:attrNameLst>
                                      </p:cBhvr>
                                      <p:to>
                                        <p:strVal val="visible"/>
                                      </p:to>
                                    </p:set>
                                    <p:animEffect transition="in" filter="barn(inVertical)">
                                      <p:cBhvr>
                                        <p:cTn id="203" dur="500"/>
                                        <p:tgtEl>
                                          <p:spTgt spid="10"/>
                                        </p:tgtEl>
                                      </p:cBhvr>
                                    </p:animEffect>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66"/>
                                        </p:tgtEl>
                                        <p:attrNameLst>
                                          <p:attrName>style.visibility</p:attrName>
                                        </p:attrNameLst>
                                      </p:cBhvr>
                                      <p:to>
                                        <p:strVal val="visible"/>
                                      </p:to>
                                    </p:set>
                                    <p:anim calcmode="lin" valueType="num">
                                      <p:cBhvr additive="base">
                                        <p:cTn id="208" dur="500" fill="hold"/>
                                        <p:tgtEl>
                                          <p:spTgt spid="66"/>
                                        </p:tgtEl>
                                        <p:attrNameLst>
                                          <p:attrName>ppt_x</p:attrName>
                                        </p:attrNameLst>
                                      </p:cBhvr>
                                      <p:tavLst>
                                        <p:tav tm="0">
                                          <p:val>
                                            <p:strVal val="#ppt_x"/>
                                          </p:val>
                                        </p:tav>
                                        <p:tav tm="100000">
                                          <p:val>
                                            <p:strVal val="#ppt_x"/>
                                          </p:val>
                                        </p:tav>
                                      </p:tavLst>
                                    </p:anim>
                                    <p:anim calcmode="lin" valueType="num">
                                      <p:cBhvr additive="base">
                                        <p:cTn id="209"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6" presetClass="entr" presetSubtype="0" fill="hold" grpId="0" nodeType="clickEffect">
                                  <p:stCondLst>
                                    <p:cond delay="0"/>
                                  </p:stCondLst>
                                  <p:childTnLst>
                                    <p:set>
                                      <p:cBhvr>
                                        <p:cTn id="213" dur="1" fill="hold">
                                          <p:stCondLst>
                                            <p:cond delay="0"/>
                                          </p:stCondLst>
                                        </p:cTn>
                                        <p:tgtEl>
                                          <p:spTgt spid="17"/>
                                        </p:tgtEl>
                                        <p:attrNameLst>
                                          <p:attrName>style.visibility</p:attrName>
                                        </p:attrNameLst>
                                      </p:cBhvr>
                                      <p:to>
                                        <p:strVal val="visible"/>
                                      </p:to>
                                    </p:set>
                                    <p:animEffect transition="in" filter="wipe(down)">
                                      <p:cBhvr>
                                        <p:cTn id="214" dur="580">
                                          <p:stCondLst>
                                            <p:cond delay="0"/>
                                          </p:stCondLst>
                                        </p:cTn>
                                        <p:tgtEl>
                                          <p:spTgt spid="17"/>
                                        </p:tgtEl>
                                      </p:cBhvr>
                                    </p:animEffect>
                                    <p:anim calcmode="lin" valueType="num">
                                      <p:cBhvr>
                                        <p:cTn id="21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1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1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1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1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20" dur="26">
                                          <p:stCondLst>
                                            <p:cond delay="650"/>
                                          </p:stCondLst>
                                        </p:cTn>
                                        <p:tgtEl>
                                          <p:spTgt spid="17"/>
                                        </p:tgtEl>
                                      </p:cBhvr>
                                      <p:to x="100000" y="60000"/>
                                    </p:animScale>
                                    <p:animScale>
                                      <p:cBhvr>
                                        <p:cTn id="221" dur="166" decel="50000">
                                          <p:stCondLst>
                                            <p:cond delay="676"/>
                                          </p:stCondLst>
                                        </p:cTn>
                                        <p:tgtEl>
                                          <p:spTgt spid="17"/>
                                        </p:tgtEl>
                                      </p:cBhvr>
                                      <p:to x="100000" y="100000"/>
                                    </p:animScale>
                                    <p:animScale>
                                      <p:cBhvr>
                                        <p:cTn id="222" dur="26">
                                          <p:stCondLst>
                                            <p:cond delay="1312"/>
                                          </p:stCondLst>
                                        </p:cTn>
                                        <p:tgtEl>
                                          <p:spTgt spid="17"/>
                                        </p:tgtEl>
                                      </p:cBhvr>
                                      <p:to x="100000" y="80000"/>
                                    </p:animScale>
                                    <p:animScale>
                                      <p:cBhvr>
                                        <p:cTn id="223" dur="166" decel="50000">
                                          <p:stCondLst>
                                            <p:cond delay="1338"/>
                                          </p:stCondLst>
                                        </p:cTn>
                                        <p:tgtEl>
                                          <p:spTgt spid="17"/>
                                        </p:tgtEl>
                                      </p:cBhvr>
                                      <p:to x="100000" y="100000"/>
                                    </p:animScale>
                                    <p:animScale>
                                      <p:cBhvr>
                                        <p:cTn id="224" dur="26">
                                          <p:stCondLst>
                                            <p:cond delay="1642"/>
                                          </p:stCondLst>
                                        </p:cTn>
                                        <p:tgtEl>
                                          <p:spTgt spid="17"/>
                                        </p:tgtEl>
                                      </p:cBhvr>
                                      <p:to x="100000" y="90000"/>
                                    </p:animScale>
                                    <p:animScale>
                                      <p:cBhvr>
                                        <p:cTn id="225" dur="166" decel="50000">
                                          <p:stCondLst>
                                            <p:cond delay="1668"/>
                                          </p:stCondLst>
                                        </p:cTn>
                                        <p:tgtEl>
                                          <p:spTgt spid="17"/>
                                        </p:tgtEl>
                                      </p:cBhvr>
                                      <p:to x="100000" y="100000"/>
                                    </p:animScale>
                                    <p:animScale>
                                      <p:cBhvr>
                                        <p:cTn id="226" dur="26">
                                          <p:stCondLst>
                                            <p:cond delay="1808"/>
                                          </p:stCondLst>
                                        </p:cTn>
                                        <p:tgtEl>
                                          <p:spTgt spid="17"/>
                                        </p:tgtEl>
                                      </p:cBhvr>
                                      <p:to x="100000" y="95000"/>
                                    </p:animScale>
                                    <p:animScale>
                                      <p:cBhvr>
                                        <p:cTn id="227" dur="166" decel="50000">
                                          <p:stCondLst>
                                            <p:cond delay="1834"/>
                                          </p:stCondLst>
                                        </p:cTn>
                                        <p:tgtEl>
                                          <p:spTgt spid="17"/>
                                        </p:tgtEl>
                                      </p:cBhvr>
                                      <p:to x="100000" y="100000"/>
                                    </p:animScale>
                                  </p:childTnLst>
                                </p:cTn>
                              </p:par>
                            </p:childTnLst>
                          </p:cTn>
                        </p:par>
                      </p:childTnLst>
                    </p:cTn>
                  </p:par>
                  <p:par>
                    <p:cTn id="228" fill="hold">
                      <p:stCondLst>
                        <p:cond delay="indefinite"/>
                      </p:stCondLst>
                      <p:childTnLst>
                        <p:par>
                          <p:cTn id="229" fill="hold">
                            <p:stCondLst>
                              <p:cond delay="0"/>
                            </p:stCondLst>
                            <p:childTnLst>
                              <p:par>
                                <p:cTn id="230" presetID="2" presetClass="entr" presetSubtype="4" fill="hold" nodeType="clickEffect">
                                  <p:stCondLst>
                                    <p:cond delay="0"/>
                                  </p:stCondLst>
                                  <p:childTnLst>
                                    <p:set>
                                      <p:cBhvr>
                                        <p:cTn id="231" dur="1" fill="hold">
                                          <p:stCondLst>
                                            <p:cond delay="0"/>
                                          </p:stCondLst>
                                        </p:cTn>
                                        <p:tgtEl>
                                          <p:spTgt spid="35"/>
                                        </p:tgtEl>
                                        <p:attrNameLst>
                                          <p:attrName>style.visibility</p:attrName>
                                        </p:attrNameLst>
                                      </p:cBhvr>
                                      <p:to>
                                        <p:strVal val="visible"/>
                                      </p:to>
                                    </p:set>
                                    <p:anim calcmode="lin" valueType="num">
                                      <p:cBhvr additive="base">
                                        <p:cTn id="232" dur="500" fill="hold"/>
                                        <p:tgtEl>
                                          <p:spTgt spid="35"/>
                                        </p:tgtEl>
                                        <p:attrNameLst>
                                          <p:attrName>ppt_x</p:attrName>
                                        </p:attrNameLst>
                                      </p:cBhvr>
                                      <p:tavLst>
                                        <p:tav tm="0">
                                          <p:val>
                                            <p:strVal val="#ppt_x"/>
                                          </p:val>
                                        </p:tav>
                                        <p:tav tm="100000">
                                          <p:val>
                                            <p:strVal val="#ppt_x"/>
                                          </p:val>
                                        </p:tav>
                                      </p:tavLst>
                                    </p:anim>
                                    <p:anim calcmode="lin" valueType="num">
                                      <p:cBhvr additive="base">
                                        <p:cTn id="2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2" presetClass="entr" presetSubtype="4" fill="hold" nodeType="clickEffect">
                                  <p:stCondLst>
                                    <p:cond delay="0"/>
                                  </p:stCondLst>
                                  <p:childTnLst>
                                    <p:set>
                                      <p:cBhvr>
                                        <p:cTn id="237" dur="1" fill="hold">
                                          <p:stCondLst>
                                            <p:cond delay="0"/>
                                          </p:stCondLst>
                                        </p:cTn>
                                        <p:tgtEl>
                                          <p:spTgt spid="49"/>
                                        </p:tgtEl>
                                        <p:attrNameLst>
                                          <p:attrName>style.visibility</p:attrName>
                                        </p:attrNameLst>
                                      </p:cBhvr>
                                      <p:to>
                                        <p:strVal val="visible"/>
                                      </p:to>
                                    </p:set>
                                    <p:anim calcmode="lin" valueType="num">
                                      <p:cBhvr additive="base">
                                        <p:cTn id="238" dur="500" fill="hold"/>
                                        <p:tgtEl>
                                          <p:spTgt spid="49"/>
                                        </p:tgtEl>
                                        <p:attrNameLst>
                                          <p:attrName>ppt_x</p:attrName>
                                        </p:attrNameLst>
                                      </p:cBhvr>
                                      <p:tavLst>
                                        <p:tav tm="0">
                                          <p:val>
                                            <p:strVal val="#ppt_x"/>
                                          </p:val>
                                        </p:tav>
                                        <p:tav tm="100000">
                                          <p:val>
                                            <p:strVal val="#ppt_x"/>
                                          </p:val>
                                        </p:tav>
                                      </p:tavLst>
                                    </p:anim>
                                    <p:anim calcmode="lin" valueType="num">
                                      <p:cBhvr additive="base">
                                        <p:cTn id="23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2" presetClass="entr" presetSubtype="4" fill="hold" nodeType="clickEffect">
                                  <p:stCondLst>
                                    <p:cond delay="0"/>
                                  </p:stCondLst>
                                  <p:childTnLst>
                                    <p:set>
                                      <p:cBhvr>
                                        <p:cTn id="243" dur="1" fill="hold">
                                          <p:stCondLst>
                                            <p:cond delay="0"/>
                                          </p:stCondLst>
                                        </p:cTn>
                                        <p:tgtEl>
                                          <p:spTgt spid="50"/>
                                        </p:tgtEl>
                                        <p:attrNameLst>
                                          <p:attrName>style.visibility</p:attrName>
                                        </p:attrNameLst>
                                      </p:cBhvr>
                                      <p:to>
                                        <p:strVal val="visible"/>
                                      </p:to>
                                    </p:set>
                                    <p:anim calcmode="lin" valueType="num">
                                      <p:cBhvr additive="base">
                                        <p:cTn id="244" dur="500" fill="hold"/>
                                        <p:tgtEl>
                                          <p:spTgt spid="50"/>
                                        </p:tgtEl>
                                        <p:attrNameLst>
                                          <p:attrName>ppt_x</p:attrName>
                                        </p:attrNameLst>
                                      </p:cBhvr>
                                      <p:tavLst>
                                        <p:tav tm="0">
                                          <p:val>
                                            <p:strVal val="#ppt_x"/>
                                          </p:val>
                                        </p:tav>
                                        <p:tav tm="100000">
                                          <p:val>
                                            <p:strVal val="#ppt_x"/>
                                          </p:val>
                                        </p:tav>
                                      </p:tavLst>
                                    </p:anim>
                                    <p:anim calcmode="lin" valueType="num">
                                      <p:cBhvr additive="base">
                                        <p:cTn id="24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51"/>
                                        </p:tgtEl>
                                        <p:attrNameLst>
                                          <p:attrName>style.visibility</p:attrName>
                                        </p:attrNameLst>
                                      </p:cBhvr>
                                      <p:to>
                                        <p:strVal val="visible"/>
                                      </p:to>
                                    </p:set>
                                    <p:anim calcmode="lin" valueType="num">
                                      <p:cBhvr additive="base">
                                        <p:cTn id="250" dur="500" fill="hold"/>
                                        <p:tgtEl>
                                          <p:spTgt spid="51"/>
                                        </p:tgtEl>
                                        <p:attrNameLst>
                                          <p:attrName>ppt_x</p:attrName>
                                        </p:attrNameLst>
                                      </p:cBhvr>
                                      <p:tavLst>
                                        <p:tav tm="0">
                                          <p:val>
                                            <p:strVal val="#ppt_x"/>
                                          </p:val>
                                        </p:tav>
                                        <p:tav tm="100000">
                                          <p:val>
                                            <p:strVal val="#ppt_x"/>
                                          </p:val>
                                        </p:tav>
                                      </p:tavLst>
                                    </p:anim>
                                    <p:anim calcmode="lin" valueType="num">
                                      <p:cBhvr additive="base">
                                        <p:cTn id="25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 presetClass="entr" presetSubtype="4" fill="hold" nodeType="clickEffect">
                                  <p:stCondLst>
                                    <p:cond delay="0"/>
                                  </p:stCondLst>
                                  <p:childTnLst>
                                    <p:set>
                                      <p:cBhvr>
                                        <p:cTn id="255" dur="1" fill="hold">
                                          <p:stCondLst>
                                            <p:cond delay="0"/>
                                          </p:stCondLst>
                                        </p:cTn>
                                        <p:tgtEl>
                                          <p:spTgt spid="36"/>
                                        </p:tgtEl>
                                        <p:attrNameLst>
                                          <p:attrName>style.visibility</p:attrName>
                                        </p:attrNameLst>
                                      </p:cBhvr>
                                      <p:to>
                                        <p:strVal val="visible"/>
                                      </p:to>
                                    </p:set>
                                    <p:anim calcmode="lin" valueType="num">
                                      <p:cBhvr additive="base">
                                        <p:cTn id="256" dur="500" fill="hold"/>
                                        <p:tgtEl>
                                          <p:spTgt spid="36"/>
                                        </p:tgtEl>
                                        <p:attrNameLst>
                                          <p:attrName>ppt_x</p:attrName>
                                        </p:attrNameLst>
                                      </p:cBhvr>
                                      <p:tavLst>
                                        <p:tav tm="0">
                                          <p:val>
                                            <p:strVal val="#ppt_x"/>
                                          </p:val>
                                        </p:tav>
                                        <p:tav tm="100000">
                                          <p:val>
                                            <p:strVal val="#ppt_x"/>
                                          </p:val>
                                        </p:tav>
                                      </p:tavLst>
                                    </p:anim>
                                    <p:anim calcmode="lin" valueType="num">
                                      <p:cBhvr additive="base">
                                        <p:cTn id="25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2" presetClass="entr" presetSubtype="4" fill="hold" nodeType="clickEffect">
                                  <p:stCondLst>
                                    <p:cond delay="0"/>
                                  </p:stCondLst>
                                  <p:childTnLst>
                                    <p:set>
                                      <p:cBhvr>
                                        <p:cTn id="261" dur="1" fill="hold">
                                          <p:stCondLst>
                                            <p:cond delay="0"/>
                                          </p:stCondLst>
                                        </p:cTn>
                                        <p:tgtEl>
                                          <p:spTgt spid="52"/>
                                        </p:tgtEl>
                                        <p:attrNameLst>
                                          <p:attrName>style.visibility</p:attrName>
                                        </p:attrNameLst>
                                      </p:cBhvr>
                                      <p:to>
                                        <p:strVal val="visible"/>
                                      </p:to>
                                    </p:set>
                                    <p:anim calcmode="lin" valueType="num">
                                      <p:cBhvr additive="base">
                                        <p:cTn id="262" dur="500" fill="hold"/>
                                        <p:tgtEl>
                                          <p:spTgt spid="52"/>
                                        </p:tgtEl>
                                        <p:attrNameLst>
                                          <p:attrName>ppt_x</p:attrName>
                                        </p:attrNameLst>
                                      </p:cBhvr>
                                      <p:tavLst>
                                        <p:tav tm="0">
                                          <p:val>
                                            <p:strVal val="#ppt_x"/>
                                          </p:val>
                                        </p:tav>
                                        <p:tav tm="100000">
                                          <p:val>
                                            <p:strVal val="#ppt_x"/>
                                          </p:val>
                                        </p:tav>
                                      </p:tavLst>
                                    </p:anim>
                                    <p:anim calcmode="lin" valueType="num">
                                      <p:cBhvr additive="base">
                                        <p:cTn id="26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4" fill="hold" grpId="0" nodeType="clickEffect">
                                  <p:stCondLst>
                                    <p:cond delay="0"/>
                                  </p:stCondLst>
                                  <p:childTnLst>
                                    <p:set>
                                      <p:cBhvr>
                                        <p:cTn id="267" dur="1" fill="hold">
                                          <p:stCondLst>
                                            <p:cond delay="0"/>
                                          </p:stCondLst>
                                        </p:cTn>
                                        <p:tgtEl>
                                          <p:spTgt spid="53"/>
                                        </p:tgtEl>
                                        <p:attrNameLst>
                                          <p:attrName>style.visibility</p:attrName>
                                        </p:attrNameLst>
                                      </p:cBhvr>
                                      <p:to>
                                        <p:strVal val="visible"/>
                                      </p:to>
                                    </p:set>
                                    <p:anim calcmode="lin" valueType="num">
                                      <p:cBhvr additive="base">
                                        <p:cTn id="268" dur="500" fill="hold"/>
                                        <p:tgtEl>
                                          <p:spTgt spid="53"/>
                                        </p:tgtEl>
                                        <p:attrNameLst>
                                          <p:attrName>ppt_x</p:attrName>
                                        </p:attrNameLst>
                                      </p:cBhvr>
                                      <p:tavLst>
                                        <p:tav tm="0">
                                          <p:val>
                                            <p:strVal val="#ppt_x"/>
                                          </p:val>
                                        </p:tav>
                                        <p:tav tm="100000">
                                          <p:val>
                                            <p:strVal val="#ppt_x"/>
                                          </p:val>
                                        </p:tav>
                                      </p:tavLst>
                                    </p:anim>
                                    <p:anim calcmode="lin" valueType="num">
                                      <p:cBhvr additive="base">
                                        <p:cTn id="26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6" presetClass="entr" presetSubtype="21" fill="hold" nodeType="clickEffect">
                                  <p:stCondLst>
                                    <p:cond delay="0"/>
                                  </p:stCondLst>
                                  <p:childTnLst>
                                    <p:set>
                                      <p:cBhvr>
                                        <p:cTn id="273" dur="1" fill="hold">
                                          <p:stCondLst>
                                            <p:cond delay="0"/>
                                          </p:stCondLst>
                                        </p:cTn>
                                        <p:tgtEl>
                                          <p:spTgt spid="8"/>
                                        </p:tgtEl>
                                        <p:attrNameLst>
                                          <p:attrName>style.visibility</p:attrName>
                                        </p:attrNameLst>
                                      </p:cBhvr>
                                      <p:to>
                                        <p:strVal val="visible"/>
                                      </p:to>
                                    </p:set>
                                    <p:animEffect transition="in" filter="barn(inVertical)">
                                      <p:cBhvr>
                                        <p:cTn id="274" dur="500"/>
                                        <p:tgtEl>
                                          <p:spTgt spid="8"/>
                                        </p:tgtEl>
                                      </p:cBhvr>
                                    </p:animEffect>
                                  </p:childTnLst>
                                </p:cTn>
                              </p:par>
                              <p:par>
                                <p:cTn id="275" presetID="16" presetClass="entr" presetSubtype="21" fill="hold" nodeType="withEffect">
                                  <p:stCondLst>
                                    <p:cond delay="0"/>
                                  </p:stCondLst>
                                  <p:childTnLst>
                                    <p:set>
                                      <p:cBhvr>
                                        <p:cTn id="276" dur="1" fill="hold">
                                          <p:stCondLst>
                                            <p:cond delay="0"/>
                                          </p:stCondLst>
                                        </p:cTn>
                                        <p:tgtEl>
                                          <p:spTgt spid="19"/>
                                        </p:tgtEl>
                                        <p:attrNameLst>
                                          <p:attrName>style.visibility</p:attrName>
                                        </p:attrNameLst>
                                      </p:cBhvr>
                                      <p:to>
                                        <p:strVal val="visible"/>
                                      </p:to>
                                    </p:set>
                                    <p:animEffect transition="in" filter="barn(inVertical)">
                                      <p:cBhvr>
                                        <p:cTn id="277" dur="500"/>
                                        <p:tgtEl>
                                          <p:spTgt spid="19"/>
                                        </p:tgtEl>
                                      </p:cBhvr>
                                    </p:animEffect>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55"/>
                                        </p:tgtEl>
                                        <p:attrNameLst>
                                          <p:attrName>style.visibility</p:attrName>
                                        </p:attrNameLst>
                                      </p:cBhvr>
                                      <p:to>
                                        <p:strVal val="visible"/>
                                      </p:to>
                                    </p:set>
                                    <p:anim calcmode="lin" valueType="num">
                                      <p:cBhvr additive="base">
                                        <p:cTn id="282" dur="500" fill="hold"/>
                                        <p:tgtEl>
                                          <p:spTgt spid="55"/>
                                        </p:tgtEl>
                                        <p:attrNameLst>
                                          <p:attrName>ppt_x</p:attrName>
                                        </p:attrNameLst>
                                      </p:cBhvr>
                                      <p:tavLst>
                                        <p:tav tm="0">
                                          <p:val>
                                            <p:strVal val="#ppt_x"/>
                                          </p:val>
                                        </p:tav>
                                        <p:tav tm="100000">
                                          <p:val>
                                            <p:strVal val="#ppt_x"/>
                                          </p:val>
                                        </p:tav>
                                      </p:tavLst>
                                    </p:anim>
                                    <p:anim calcmode="lin" valueType="num">
                                      <p:cBhvr additive="base">
                                        <p:cTn id="283" dur="500" fill="hold"/>
                                        <p:tgtEl>
                                          <p:spTgt spid="55"/>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54"/>
                                        </p:tgtEl>
                                        <p:attrNameLst>
                                          <p:attrName>style.visibility</p:attrName>
                                        </p:attrNameLst>
                                      </p:cBhvr>
                                      <p:to>
                                        <p:strVal val="visible"/>
                                      </p:to>
                                    </p:set>
                                    <p:anim calcmode="lin" valueType="num">
                                      <p:cBhvr additive="base">
                                        <p:cTn id="286" dur="500" fill="hold"/>
                                        <p:tgtEl>
                                          <p:spTgt spid="54"/>
                                        </p:tgtEl>
                                        <p:attrNameLst>
                                          <p:attrName>ppt_x</p:attrName>
                                        </p:attrNameLst>
                                      </p:cBhvr>
                                      <p:tavLst>
                                        <p:tav tm="0">
                                          <p:val>
                                            <p:strVal val="#ppt_x"/>
                                          </p:val>
                                        </p:tav>
                                        <p:tav tm="100000">
                                          <p:val>
                                            <p:strVal val="#ppt_x"/>
                                          </p:val>
                                        </p:tav>
                                      </p:tavLst>
                                    </p:anim>
                                    <p:anim calcmode="lin" valueType="num">
                                      <p:cBhvr additive="base">
                                        <p:cTn id="28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16" presetClass="entr" presetSubtype="21" fill="hold" nodeType="clickEffect">
                                  <p:stCondLst>
                                    <p:cond delay="0"/>
                                  </p:stCondLst>
                                  <p:childTnLst>
                                    <p:set>
                                      <p:cBhvr>
                                        <p:cTn id="291" dur="1" fill="hold">
                                          <p:stCondLst>
                                            <p:cond delay="0"/>
                                          </p:stCondLst>
                                        </p:cTn>
                                        <p:tgtEl>
                                          <p:spTgt spid="7"/>
                                        </p:tgtEl>
                                        <p:attrNameLst>
                                          <p:attrName>style.visibility</p:attrName>
                                        </p:attrNameLst>
                                      </p:cBhvr>
                                      <p:to>
                                        <p:strVal val="visible"/>
                                      </p:to>
                                    </p:set>
                                    <p:animEffect transition="in" filter="barn(inVertical)">
                                      <p:cBhvr>
                                        <p:cTn id="292" dur="500"/>
                                        <p:tgtEl>
                                          <p:spTgt spid="7"/>
                                        </p:tgtEl>
                                      </p:cBhvr>
                                    </p:animEffect>
                                  </p:childTnLst>
                                </p:cTn>
                              </p:par>
                              <p:par>
                                <p:cTn id="293" presetID="16" presetClass="entr" presetSubtype="21" fill="hold" nodeType="withEffect">
                                  <p:stCondLst>
                                    <p:cond delay="0"/>
                                  </p:stCondLst>
                                  <p:childTnLst>
                                    <p:set>
                                      <p:cBhvr>
                                        <p:cTn id="294" dur="1" fill="hold">
                                          <p:stCondLst>
                                            <p:cond delay="0"/>
                                          </p:stCondLst>
                                        </p:cTn>
                                        <p:tgtEl>
                                          <p:spTgt spid="56"/>
                                        </p:tgtEl>
                                        <p:attrNameLst>
                                          <p:attrName>style.visibility</p:attrName>
                                        </p:attrNameLst>
                                      </p:cBhvr>
                                      <p:to>
                                        <p:strVal val="visible"/>
                                      </p:to>
                                    </p:set>
                                    <p:animEffect transition="in" filter="barn(inVertical)">
                                      <p:cBhvr>
                                        <p:cTn id="295" dur="500"/>
                                        <p:tgtEl>
                                          <p:spTgt spid="56"/>
                                        </p:tgtEl>
                                      </p:cBhvr>
                                    </p:animEffect>
                                  </p:childTnLst>
                                </p:cTn>
                              </p:par>
                            </p:childTnLst>
                          </p:cTn>
                        </p:par>
                      </p:childTnLst>
                    </p:cTn>
                  </p:par>
                  <p:par>
                    <p:cTn id="296" fill="hold">
                      <p:stCondLst>
                        <p:cond delay="indefinite"/>
                      </p:stCondLst>
                      <p:childTnLst>
                        <p:par>
                          <p:cTn id="297" fill="hold">
                            <p:stCondLst>
                              <p:cond delay="0"/>
                            </p:stCondLst>
                            <p:childTnLst>
                              <p:par>
                                <p:cTn id="298" presetID="2" presetClass="entr" presetSubtype="4" fill="hold" grpId="0" nodeType="clickEffect">
                                  <p:stCondLst>
                                    <p:cond delay="0"/>
                                  </p:stCondLst>
                                  <p:childTnLst>
                                    <p:set>
                                      <p:cBhvr>
                                        <p:cTn id="299" dur="1" fill="hold">
                                          <p:stCondLst>
                                            <p:cond delay="0"/>
                                          </p:stCondLst>
                                        </p:cTn>
                                        <p:tgtEl>
                                          <p:spTgt spid="57"/>
                                        </p:tgtEl>
                                        <p:attrNameLst>
                                          <p:attrName>style.visibility</p:attrName>
                                        </p:attrNameLst>
                                      </p:cBhvr>
                                      <p:to>
                                        <p:strVal val="visible"/>
                                      </p:to>
                                    </p:set>
                                    <p:anim calcmode="lin" valueType="num">
                                      <p:cBhvr additive="base">
                                        <p:cTn id="300" dur="500" fill="hold"/>
                                        <p:tgtEl>
                                          <p:spTgt spid="57"/>
                                        </p:tgtEl>
                                        <p:attrNameLst>
                                          <p:attrName>ppt_x</p:attrName>
                                        </p:attrNameLst>
                                      </p:cBhvr>
                                      <p:tavLst>
                                        <p:tav tm="0">
                                          <p:val>
                                            <p:strVal val="#ppt_x"/>
                                          </p:val>
                                        </p:tav>
                                        <p:tav tm="100000">
                                          <p:val>
                                            <p:strVal val="#ppt_x"/>
                                          </p:val>
                                        </p:tav>
                                      </p:tavLst>
                                    </p:anim>
                                    <p:anim calcmode="lin" valueType="num">
                                      <p:cBhvr additive="base">
                                        <p:cTn id="301" dur="500" fill="hold"/>
                                        <p:tgtEl>
                                          <p:spTgt spid="57"/>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58"/>
                                        </p:tgtEl>
                                        <p:attrNameLst>
                                          <p:attrName>style.visibility</p:attrName>
                                        </p:attrNameLst>
                                      </p:cBhvr>
                                      <p:to>
                                        <p:strVal val="visible"/>
                                      </p:to>
                                    </p:set>
                                    <p:anim calcmode="lin" valueType="num">
                                      <p:cBhvr additive="base">
                                        <p:cTn id="304" dur="500" fill="hold"/>
                                        <p:tgtEl>
                                          <p:spTgt spid="58"/>
                                        </p:tgtEl>
                                        <p:attrNameLst>
                                          <p:attrName>ppt_x</p:attrName>
                                        </p:attrNameLst>
                                      </p:cBhvr>
                                      <p:tavLst>
                                        <p:tav tm="0">
                                          <p:val>
                                            <p:strVal val="#ppt_x"/>
                                          </p:val>
                                        </p:tav>
                                        <p:tav tm="100000">
                                          <p:val>
                                            <p:strVal val="#ppt_x"/>
                                          </p:val>
                                        </p:tav>
                                      </p:tavLst>
                                    </p:anim>
                                    <p:anim calcmode="lin" valueType="num">
                                      <p:cBhvr additive="base">
                                        <p:cTn id="30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presetID="16" presetClass="entr" presetSubtype="26" fill="hold" nodeType="clickEffect">
                                  <p:stCondLst>
                                    <p:cond delay="0"/>
                                  </p:stCondLst>
                                  <p:childTnLst>
                                    <p:set>
                                      <p:cBhvr>
                                        <p:cTn id="309" dur="1" fill="hold">
                                          <p:stCondLst>
                                            <p:cond delay="0"/>
                                          </p:stCondLst>
                                        </p:cTn>
                                        <p:tgtEl>
                                          <p:spTgt spid="12"/>
                                        </p:tgtEl>
                                        <p:attrNameLst>
                                          <p:attrName>style.visibility</p:attrName>
                                        </p:attrNameLst>
                                      </p:cBhvr>
                                      <p:to>
                                        <p:strVal val="visible"/>
                                      </p:to>
                                    </p:set>
                                    <p:animEffect transition="in" filter="barn(inHorizontal)">
                                      <p:cBhvr>
                                        <p:cTn id="310" dur="500"/>
                                        <p:tgtEl>
                                          <p:spTgt spid="12"/>
                                        </p:tgtEl>
                                      </p:cBhvr>
                                    </p:animEffect>
                                  </p:childTnLst>
                                </p:cTn>
                              </p:par>
                              <p:par>
                                <p:cTn id="311" presetID="16" presetClass="entr" presetSubtype="26" fill="hold" nodeType="withEffect">
                                  <p:stCondLst>
                                    <p:cond delay="0"/>
                                  </p:stCondLst>
                                  <p:childTnLst>
                                    <p:set>
                                      <p:cBhvr>
                                        <p:cTn id="312" dur="1" fill="hold">
                                          <p:stCondLst>
                                            <p:cond delay="0"/>
                                          </p:stCondLst>
                                        </p:cTn>
                                        <p:tgtEl>
                                          <p:spTgt spid="18"/>
                                        </p:tgtEl>
                                        <p:attrNameLst>
                                          <p:attrName>style.visibility</p:attrName>
                                        </p:attrNameLst>
                                      </p:cBhvr>
                                      <p:to>
                                        <p:strVal val="visible"/>
                                      </p:to>
                                    </p:set>
                                    <p:animEffect transition="in" filter="barn(inHorizontal)">
                                      <p:cBhvr>
                                        <p:cTn id="313" dur="500"/>
                                        <p:tgtEl>
                                          <p:spTgt spid="18"/>
                                        </p:tgtEl>
                                      </p:cBhvr>
                                    </p:animEffect>
                                  </p:childTnLst>
                                </p:cTn>
                              </p:par>
                            </p:childTnLst>
                          </p:cTn>
                        </p:par>
                      </p:childTnLst>
                    </p:cTn>
                  </p:par>
                  <p:par>
                    <p:cTn id="314" fill="hold">
                      <p:stCondLst>
                        <p:cond delay="indefinite"/>
                      </p:stCondLst>
                      <p:childTnLst>
                        <p:par>
                          <p:cTn id="315" fill="hold">
                            <p:stCondLst>
                              <p:cond delay="0"/>
                            </p:stCondLst>
                            <p:childTnLst>
                              <p:par>
                                <p:cTn id="316" presetID="2" presetClass="entr" presetSubtype="4" fill="hold" grpId="0" nodeType="clickEffect">
                                  <p:stCondLst>
                                    <p:cond delay="0"/>
                                  </p:stCondLst>
                                  <p:childTnLst>
                                    <p:set>
                                      <p:cBhvr>
                                        <p:cTn id="317" dur="1" fill="hold">
                                          <p:stCondLst>
                                            <p:cond delay="0"/>
                                          </p:stCondLst>
                                        </p:cTn>
                                        <p:tgtEl>
                                          <p:spTgt spid="59"/>
                                        </p:tgtEl>
                                        <p:attrNameLst>
                                          <p:attrName>style.visibility</p:attrName>
                                        </p:attrNameLst>
                                      </p:cBhvr>
                                      <p:to>
                                        <p:strVal val="visible"/>
                                      </p:to>
                                    </p:set>
                                    <p:anim calcmode="lin" valueType="num">
                                      <p:cBhvr additive="base">
                                        <p:cTn id="318" dur="500" fill="hold"/>
                                        <p:tgtEl>
                                          <p:spTgt spid="59"/>
                                        </p:tgtEl>
                                        <p:attrNameLst>
                                          <p:attrName>ppt_x</p:attrName>
                                        </p:attrNameLst>
                                      </p:cBhvr>
                                      <p:tavLst>
                                        <p:tav tm="0">
                                          <p:val>
                                            <p:strVal val="#ppt_x"/>
                                          </p:val>
                                        </p:tav>
                                        <p:tav tm="100000">
                                          <p:val>
                                            <p:strVal val="#ppt_x"/>
                                          </p:val>
                                        </p:tav>
                                      </p:tavLst>
                                    </p:anim>
                                    <p:anim calcmode="lin" valueType="num">
                                      <p:cBhvr additive="base">
                                        <p:cTn id="319"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26" presetClass="entr" presetSubtype="0" fill="hold" grpId="0" nodeType="clickEffect">
                                  <p:stCondLst>
                                    <p:cond delay="0"/>
                                  </p:stCondLst>
                                  <p:childTnLst>
                                    <p:set>
                                      <p:cBhvr>
                                        <p:cTn id="323" dur="1" fill="hold">
                                          <p:stCondLst>
                                            <p:cond delay="0"/>
                                          </p:stCondLst>
                                        </p:cTn>
                                        <p:tgtEl>
                                          <p:spTgt spid="16"/>
                                        </p:tgtEl>
                                        <p:attrNameLst>
                                          <p:attrName>style.visibility</p:attrName>
                                        </p:attrNameLst>
                                      </p:cBhvr>
                                      <p:to>
                                        <p:strVal val="visible"/>
                                      </p:to>
                                    </p:set>
                                    <p:animEffect transition="in" filter="wipe(down)">
                                      <p:cBhvr>
                                        <p:cTn id="324" dur="580">
                                          <p:stCondLst>
                                            <p:cond delay="0"/>
                                          </p:stCondLst>
                                        </p:cTn>
                                        <p:tgtEl>
                                          <p:spTgt spid="16"/>
                                        </p:tgtEl>
                                      </p:cBhvr>
                                    </p:animEffect>
                                    <p:anim calcmode="lin" valueType="num">
                                      <p:cBhvr>
                                        <p:cTn id="32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2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2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2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2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30" dur="26">
                                          <p:stCondLst>
                                            <p:cond delay="650"/>
                                          </p:stCondLst>
                                        </p:cTn>
                                        <p:tgtEl>
                                          <p:spTgt spid="16"/>
                                        </p:tgtEl>
                                      </p:cBhvr>
                                      <p:to x="100000" y="60000"/>
                                    </p:animScale>
                                    <p:animScale>
                                      <p:cBhvr>
                                        <p:cTn id="331" dur="166" decel="50000">
                                          <p:stCondLst>
                                            <p:cond delay="676"/>
                                          </p:stCondLst>
                                        </p:cTn>
                                        <p:tgtEl>
                                          <p:spTgt spid="16"/>
                                        </p:tgtEl>
                                      </p:cBhvr>
                                      <p:to x="100000" y="100000"/>
                                    </p:animScale>
                                    <p:animScale>
                                      <p:cBhvr>
                                        <p:cTn id="332" dur="26">
                                          <p:stCondLst>
                                            <p:cond delay="1312"/>
                                          </p:stCondLst>
                                        </p:cTn>
                                        <p:tgtEl>
                                          <p:spTgt spid="16"/>
                                        </p:tgtEl>
                                      </p:cBhvr>
                                      <p:to x="100000" y="80000"/>
                                    </p:animScale>
                                    <p:animScale>
                                      <p:cBhvr>
                                        <p:cTn id="333" dur="166" decel="50000">
                                          <p:stCondLst>
                                            <p:cond delay="1338"/>
                                          </p:stCondLst>
                                        </p:cTn>
                                        <p:tgtEl>
                                          <p:spTgt spid="16"/>
                                        </p:tgtEl>
                                      </p:cBhvr>
                                      <p:to x="100000" y="100000"/>
                                    </p:animScale>
                                    <p:animScale>
                                      <p:cBhvr>
                                        <p:cTn id="334" dur="26">
                                          <p:stCondLst>
                                            <p:cond delay="1642"/>
                                          </p:stCondLst>
                                        </p:cTn>
                                        <p:tgtEl>
                                          <p:spTgt spid="16"/>
                                        </p:tgtEl>
                                      </p:cBhvr>
                                      <p:to x="100000" y="90000"/>
                                    </p:animScale>
                                    <p:animScale>
                                      <p:cBhvr>
                                        <p:cTn id="335" dur="166" decel="50000">
                                          <p:stCondLst>
                                            <p:cond delay="1668"/>
                                          </p:stCondLst>
                                        </p:cTn>
                                        <p:tgtEl>
                                          <p:spTgt spid="16"/>
                                        </p:tgtEl>
                                      </p:cBhvr>
                                      <p:to x="100000" y="100000"/>
                                    </p:animScale>
                                    <p:animScale>
                                      <p:cBhvr>
                                        <p:cTn id="336" dur="26">
                                          <p:stCondLst>
                                            <p:cond delay="1808"/>
                                          </p:stCondLst>
                                        </p:cTn>
                                        <p:tgtEl>
                                          <p:spTgt spid="16"/>
                                        </p:tgtEl>
                                      </p:cBhvr>
                                      <p:to x="100000" y="95000"/>
                                    </p:animScale>
                                    <p:animScale>
                                      <p:cBhvr>
                                        <p:cTn id="337" dur="166" decel="50000">
                                          <p:stCondLst>
                                            <p:cond delay="1834"/>
                                          </p:stCondLst>
                                        </p:cTn>
                                        <p:tgtEl>
                                          <p:spTgt spid="16"/>
                                        </p:tgtEl>
                                      </p:cBhvr>
                                      <p:to x="100000" y="100000"/>
                                    </p:animScale>
                                  </p:childTnLst>
                                </p:cTn>
                              </p:par>
                            </p:childTnLst>
                          </p:cTn>
                        </p:par>
                      </p:childTnLst>
                    </p:cTn>
                  </p:par>
                  <p:par>
                    <p:cTn id="338" fill="hold">
                      <p:stCondLst>
                        <p:cond delay="indefinite"/>
                      </p:stCondLst>
                      <p:childTnLst>
                        <p:par>
                          <p:cTn id="339" fill="hold">
                            <p:stCondLst>
                              <p:cond delay="0"/>
                            </p:stCondLst>
                            <p:childTnLst>
                              <p:par>
                                <p:cTn id="340" presetID="6" presetClass="entr" presetSubtype="16" fill="hold" nodeType="clickEffect">
                                  <p:stCondLst>
                                    <p:cond delay="0"/>
                                  </p:stCondLst>
                                  <p:childTnLst>
                                    <p:set>
                                      <p:cBhvr>
                                        <p:cTn id="341" dur="1" fill="hold">
                                          <p:stCondLst>
                                            <p:cond delay="0"/>
                                          </p:stCondLst>
                                        </p:cTn>
                                        <p:tgtEl>
                                          <p:spTgt spid="23"/>
                                        </p:tgtEl>
                                        <p:attrNameLst>
                                          <p:attrName>style.visibility</p:attrName>
                                        </p:attrNameLst>
                                      </p:cBhvr>
                                      <p:to>
                                        <p:strVal val="visible"/>
                                      </p:to>
                                    </p:set>
                                    <p:animEffect transition="in" filter="circle(in)">
                                      <p:cBhvr>
                                        <p:cTn id="342" dur="2000"/>
                                        <p:tgtEl>
                                          <p:spTgt spid="23"/>
                                        </p:tgtEl>
                                      </p:cBhvr>
                                    </p:animEffect>
                                  </p:childTnLst>
                                </p:cTn>
                              </p:par>
                            </p:childTnLst>
                          </p:cTn>
                        </p:par>
                      </p:childTnLst>
                    </p:cTn>
                  </p:par>
                  <p:par>
                    <p:cTn id="343" fill="hold">
                      <p:stCondLst>
                        <p:cond delay="indefinite"/>
                      </p:stCondLst>
                      <p:childTnLst>
                        <p:par>
                          <p:cTn id="344" fill="hold">
                            <p:stCondLst>
                              <p:cond delay="0"/>
                            </p:stCondLst>
                            <p:childTnLst>
                              <p:par>
                                <p:cTn id="345" presetID="6" presetClass="entr" presetSubtype="16" fill="hold" nodeType="clickEffect">
                                  <p:stCondLst>
                                    <p:cond delay="0"/>
                                  </p:stCondLst>
                                  <p:childTnLst>
                                    <p:set>
                                      <p:cBhvr>
                                        <p:cTn id="346" dur="1" fill="hold">
                                          <p:stCondLst>
                                            <p:cond delay="0"/>
                                          </p:stCondLst>
                                        </p:cTn>
                                        <p:tgtEl>
                                          <p:spTgt spid="15"/>
                                        </p:tgtEl>
                                        <p:attrNameLst>
                                          <p:attrName>style.visibility</p:attrName>
                                        </p:attrNameLst>
                                      </p:cBhvr>
                                      <p:to>
                                        <p:strVal val="visible"/>
                                      </p:to>
                                    </p:set>
                                    <p:animEffect transition="in" filter="circle(in)">
                                      <p:cBhvr>
                                        <p:cTn id="347" dur="2000"/>
                                        <p:tgtEl>
                                          <p:spTgt spid="15"/>
                                        </p:tgtEl>
                                      </p:cBhvr>
                                    </p:animEffect>
                                  </p:childTnLst>
                                </p:cTn>
                              </p:par>
                            </p:childTnLst>
                          </p:cTn>
                        </p:par>
                      </p:childTnLst>
                    </p:cTn>
                  </p:par>
                  <p:par>
                    <p:cTn id="348" fill="hold">
                      <p:stCondLst>
                        <p:cond delay="indefinite"/>
                      </p:stCondLst>
                      <p:childTnLst>
                        <p:par>
                          <p:cTn id="349" fill="hold">
                            <p:stCondLst>
                              <p:cond delay="0"/>
                            </p:stCondLst>
                            <p:childTnLst>
                              <p:par>
                                <p:cTn id="350" presetID="6" presetClass="entr" presetSubtype="16" fill="hold" nodeType="clickEffect">
                                  <p:stCondLst>
                                    <p:cond delay="0"/>
                                  </p:stCondLst>
                                  <p:childTnLst>
                                    <p:set>
                                      <p:cBhvr>
                                        <p:cTn id="351" dur="1" fill="hold">
                                          <p:stCondLst>
                                            <p:cond delay="0"/>
                                          </p:stCondLst>
                                        </p:cTn>
                                        <p:tgtEl>
                                          <p:spTgt spid="61"/>
                                        </p:tgtEl>
                                        <p:attrNameLst>
                                          <p:attrName>style.visibility</p:attrName>
                                        </p:attrNameLst>
                                      </p:cBhvr>
                                      <p:to>
                                        <p:strVal val="visible"/>
                                      </p:to>
                                    </p:set>
                                    <p:animEffect transition="in" filter="circle(in)">
                                      <p:cBhvr>
                                        <p:cTn id="352" dur="2000"/>
                                        <p:tgtEl>
                                          <p:spTgt spid="61"/>
                                        </p:tgtEl>
                                      </p:cBhvr>
                                    </p:animEffect>
                                  </p:childTnLst>
                                </p:cTn>
                              </p:par>
                            </p:childTnLst>
                          </p:cTn>
                        </p:par>
                      </p:childTnLst>
                    </p:cTn>
                  </p:par>
                  <p:par>
                    <p:cTn id="353" fill="hold">
                      <p:stCondLst>
                        <p:cond delay="indefinite"/>
                      </p:stCondLst>
                      <p:childTnLst>
                        <p:par>
                          <p:cTn id="354" fill="hold">
                            <p:stCondLst>
                              <p:cond delay="0"/>
                            </p:stCondLst>
                            <p:childTnLst>
                              <p:par>
                                <p:cTn id="355" presetID="2" presetClass="entr" presetSubtype="4" fill="hold" grpId="0" nodeType="clickEffect">
                                  <p:stCondLst>
                                    <p:cond delay="0"/>
                                  </p:stCondLst>
                                  <p:childTnLst>
                                    <p:set>
                                      <p:cBhvr>
                                        <p:cTn id="356" dur="1" fill="hold">
                                          <p:stCondLst>
                                            <p:cond delay="0"/>
                                          </p:stCondLst>
                                        </p:cTn>
                                        <p:tgtEl>
                                          <p:spTgt spid="22"/>
                                        </p:tgtEl>
                                        <p:attrNameLst>
                                          <p:attrName>style.visibility</p:attrName>
                                        </p:attrNameLst>
                                      </p:cBhvr>
                                      <p:to>
                                        <p:strVal val="visible"/>
                                      </p:to>
                                    </p:set>
                                    <p:anim calcmode="lin" valueType="num">
                                      <p:cBhvr additive="base">
                                        <p:cTn id="357" dur="500" fill="hold"/>
                                        <p:tgtEl>
                                          <p:spTgt spid="22"/>
                                        </p:tgtEl>
                                        <p:attrNameLst>
                                          <p:attrName>ppt_x</p:attrName>
                                        </p:attrNameLst>
                                      </p:cBhvr>
                                      <p:tavLst>
                                        <p:tav tm="0">
                                          <p:val>
                                            <p:strVal val="#ppt_x"/>
                                          </p:val>
                                        </p:tav>
                                        <p:tav tm="100000">
                                          <p:val>
                                            <p:strVal val="#ppt_x"/>
                                          </p:val>
                                        </p:tav>
                                      </p:tavLst>
                                    </p:anim>
                                    <p:anim calcmode="lin" valueType="num">
                                      <p:cBhvr additive="base">
                                        <p:cTn id="358" dur="500" fill="hold"/>
                                        <p:tgtEl>
                                          <p:spTgt spid="22"/>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31"/>
                                        </p:tgtEl>
                                        <p:attrNameLst>
                                          <p:attrName>style.visibility</p:attrName>
                                        </p:attrNameLst>
                                      </p:cBhvr>
                                      <p:to>
                                        <p:strVal val="visible"/>
                                      </p:to>
                                    </p:set>
                                    <p:anim calcmode="lin" valueType="num">
                                      <p:cBhvr additive="base">
                                        <p:cTn id="361" dur="500" fill="hold"/>
                                        <p:tgtEl>
                                          <p:spTgt spid="31"/>
                                        </p:tgtEl>
                                        <p:attrNameLst>
                                          <p:attrName>ppt_x</p:attrName>
                                        </p:attrNameLst>
                                      </p:cBhvr>
                                      <p:tavLst>
                                        <p:tav tm="0">
                                          <p:val>
                                            <p:strVal val="#ppt_x"/>
                                          </p:val>
                                        </p:tav>
                                        <p:tav tm="100000">
                                          <p:val>
                                            <p:strVal val="#ppt_x"/>
                                          </p:val>
                                        </p:tav>
                                      </p:tavLst>
                                    </p:anim>
                                    <p:anim calcmode="lin" valueType="num">
                                      <p:cBhvr additive="base">
                                        <p:cTn id="362" dur="500" fill="hold"/>
                                        <p:tgtEl>
                                          <p:spTgt spid="31"/>
                                        </p:tgtEl>
                                        <p:attrNameLst>
                                          <p:attrName>ppt_y</p:attrName>
                                        </p:attrNameLst>
                                      </p:cBhvr>
                                      <p:tavLst>
                                        <p:tav tm="0">
                                          <p:val>
                                            <p:strVal val="1+#ppt_h/2"/>
                                          </p:val>
                                        </p:tav>
                                        <p:tav tm="100000">
                                          <p:val>
                                            <p:strVal val="#ppt_y"/>
                                          </p:val>
                                        </p:tav>
                                      </p:tavLst>
                                    </p:anim>
                                  </p:childTnLst>
                                </p:cTn>
                              </p:par>
                              <p:par>
                                <p:cTn id="363" presetID="2" presetClass="entr" presetSubtype="4" fill="hold" nodeType="withEffect">
                                  <p:stCondLst>
                                    <p:cond delay="0"/>
                                  </p:stCondLst>
                                  <p:childTnLst>
                                    <p:set>
                                      <p:cBhvr>
                                        <p:cTn id="364" dur="1" fill="hold">
                                          <p:stCondLst>
                                            <p:cond delay="0"/>
                                          </p:stCondLst>
                                        </p:cTn>
                                        <p:tgtEl>
                                          <p:spTgt spid="62"/>
                                        </p:tgtEl>
                                        <p:attrNameLst>
                                          <p:attrName>style.visibility</p:attrName>
                                        </p:attrNameLst>
                                      </p:cBhvr>
                                      <p:to>
                                        <p:strVal val="visible"/>
                                      </p:to>
                                    </p:set>
                                    <p:anim calcmode="lin" valueType="num">
                                      <p:cBhvr additive="base">
                                        <p:cTn id="365" dur="500" fill="hold"/>
                                        <p:tgtEl>
                                          <p:spTgt spid="62"/>
                                        </p:tgtEl>
                                        <p:attrNameLst>
                                          <p:attrName>ppt_x</p:attrName>
                                        </p:attrNameLst>
                                      </p:cBhvr>
                                      <p:tavLst>
                                        <p:tav tm="0">
                                          <p:val>
                                            <p:strVal val="#ppt_x"/>
                                          </p:val>
                                        </p:tav>
                                        <p:tav tm="100000">
                                          <p:val>
                                            <p:strVal val="#ppt_x"/>
                                          </p:val>
                                        </p:tav>
                                      </p:tavLst>
                                    </p:anim>
                                    <p:anim calcmode="lin" valueType="num">
                                      <p:cBhvr additive="base">
                                        <p:cTn id="36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2" presetClass="entr" presetSubtype="4" fill="hold" grpId="0" nodeType="clickEffect">
                                  <p:stCondLst>
                                    <p:cond delay="0"/>
                                  </p:stCondLst>
                                  <p:childTnLst>
                                    <p:set>
                                      <p:cBhvr>
                                        <p:cTn id="370" dur="1" fill="hold">
                                          <p:stCondLst>
                                            <p:cond delay="0"/>
                                          </p:stCondLst>
                                        </p:cTn>
                                        <p:tgtEl>
                                          <p:spTgt spid="63"/>
                                        </p:tgtEl>
                                        <p:attrNameLst>
                                          <p:attrName>style.visibility</p:attrName>
                                        </p:attrNameLst>
                                      </p:cBhvr>
                                      <p:to>
                                        <p:strVal val="visible"/>
                                      </p:to>
                                    </p:set>
                                    <p:anim calcmode="lin" valueType="num">
                                      <p:cBhvr additive="base">
                                        <p:cTn id="371" dur="500" fill="hold"/>
                                        <p:tgtEl>
                                          <p:spTgt spid="63"/>
                                        </p:tgtEl>
                                        <p:attrNameLst>
                                          <p:attrName>ppt_x</p:attrName>
                                        </p:attrNameLst>
                                      </p:cBhvr>
                                      <p:tavLst>
                                        <p:tav tm="0">
                                          <p:val>
                                            <p:strVal val="#ppt_x"/>
                                          </p:val>
                                        </p:tav>
                                        <p:tav tm="100000">
                                          <p:val>
                                            <p:strVal val="#ppt_x"/>
                                          </p:val>
                                        </p:tav>
                                      </p:tavLst>
                                    </p:anim>
                                    <p:anim calcmode="lin" valueType="num">
                                      <p:cBhvr additive="base">
                                        <p:cTn id="372" dur="500" fill="hold"/>
                                        <p:tgtEl>
                                          <p:spTgt spid="63"/>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64"/>
                                        </p:tgtEl>
                                        <p:attrNameLst>
                                          <p:attrName>style.visibility</p:attrName>
                                        </p:attrNameLst>
                                      </p:cBhvr>
                                      <p:to>
                                        <p:strVal val="visible"/>
                                      </p:to>
                                    </p:set>
                                    <p:anim calcmode="lin" valueType="num">
                                      <p:cBhvr additive="base">
                                        <p:cTn id="375" dur="500" fill="hold"/>
                                        <p:tgtEl>
                                          <p:spTgt spid="64"/>
                                        </p:tgtEl>
                                        <p:attrNameLst>
                                          <p:attrName>ppt_x</p:attrName>
                                        </p:attrNameLst>
                                      </p:cBhvr>
                                      <p:tavLst>
                                        <p:tav tm="0">
                                          <p:val>
                                            <p:strVal val="#ppt_x"/>
                                          </p:val>
                                        </p:tav>
                                        <p:tav tm="100000">
                                          <p:val>
                                            <p:strVal val="#ppt_x"/>
                                          </p:val>
                                        </p:tav>
                                      </p:tavLst>
                                    </p:anim>
                                    <p:anim calcmode="lin" valueType="num">
                                      <p:cBhvr additive="base">
                                        <p:cTn id="376" dur="500" fill="hold"/>
                                        <p:tgtEl>
                                          <p:spTgt spid="64"/>
                                        </p:tgtEl>
                                        <p:attrNameLst>
                                          <p:attrName>ppt_y</p:attrName>
                                        </p:attrNameLst>
                                      </p:cBhvr>
                                      <p:tavLst>
                                        <p:tav tm="0">
                                          <p:val>
                                            <p:strVal val="1+#ppt_h/2"/>
                                          </p:val>
                                        </p:tav>
                                        <p:tav tm="100000">
                                          <p:val>
                                            <p:strVal val="#ppt_y"/>
                                          </p:val>
                                        </p:tav>
                                      </p:tavLst>
                                    </p:anim>
                                  </p:childTnLst>
                                </p:cTn>
                              </p:par>
                              <p:par>
                                <p:cTn id="377" presetID="2" presetClass="entr" presetSubtype="4" fill="hold" nodeType="withEffect">
                                  <p:stCondLst>
                                    <p:cond delay="0"/>
                                  </p:stCondLst>
                                  <p:childTnLst>
                                    <p:set>
                                      <p:cBhvr>
                                        <p:cTn id="378" dur="1" fill="hold">
                                          <p:stCondLst>
                                            <p:cond delay="0"/>
                                          </p:stCondLst>
                                        </p:cTn>
                                        <p:tgtEl>
                                          <p:spTgt spid="65"/>
                                        </p:tgtEl>
                                        <p:attrNameLst>
                                          <p:attrName>style.visibility</p:attrName>
                                        </p:attrNameLst>
                                      </p:cBhvr>
                                      <p:to>
                                        <p:strVal val="visible"/>
                                      </p:to>
                                    </p:set>
                                    <p:anim calcmode="lin" valueType="num">
                                      <p:cBhvr additive="base">
                                        <p:cTn id="379" dur="500" fill="hold"/>
                                        <p:tgtEl>
                                          <p:spTgt spid="65"/>
                                        </p:tgtEl>
                                        <p:attrNameLst>
                                          <p:attrName>ppt_x</p:attrName>
                                        </p:attrNameLst>
                                      </p:cBhvr>
                                      <p:tavLst>
                                        <p:tav tm="0">
                                          <p:val>
                                            <p:strVal val="#ppt_x"/>
                                          </p:val>
                                        </p:tav>
                                        <p:tav tm="100000">
                                          <p:val>
                                            <p:strVal val="#ppt_x"/>
                                          </p:val>
                                        </p:tav>
                                      </p:tavLst>
                                    </p:anim>
                                    <p:anim calcmode="lin" valueType="num">
                                      <p:cBhvr additive="base">
                                        <p:cTn id="38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6" grpId="0"/>
      <p:bldP spid="17" grpId="0"/>
      <p:bldP spid="21" grpId="0"/>
      <p:bldP spid="22" grpId="0"/>
      <p:bldP spid="24" grpId="0"/>
      <p:bldP spid="25" grpId="0"/>
      <p:bldP spid="26" grpId="0"/>
      <p:bldP spid="29" grpId="0"/>
      <p:bldP spid="30" grpId="0"/>
      <p:bldP spid="31" grpId="0"/>
      <p:bldP spid="41" grpId="0"/>
      <p:bldP spid="43" grpId="0"/>
      <p:bldP spid="47" grpId="0"/>
      <p:bldP spid="48" grpId="0"/>
      <p:bldP spid="51" grpId="0"/>
      <p:bldP spid="53" grpId="0"/>
      <p:bldP spid="54" grpId="0" animBg="1"/>
      <p:bldP spid="55" grpId="0"/>
      <p:bldP spid="58" grpId="0"/>
      <p:bldP spid="59" grpId="0" animBg="1"/>
      <p:bldP spid="60" grpId="0" animBg="1"/>
      <p:bldP spid="63" grpId="0"/>
      <p:bldP spid="64" grpId="0"/>
      <p:bldP spid="66" grpId="0" animBg="1"/>
      <p:bldP spid="67"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59083" y="190119"/>
            <a:ext cx="10029825" cy="400110"/>
          </a:xfrm>
          <a:prstGeom prst="rect">
            <a:avLst/>
          </a:prstGeom>
        </p:spPr>
        <p:txBody>
          <a:bodyPr wrap="square">
            <a:spAutoFit/>
          </a:bodyPr>
          <a:lstStyle/>
          <a:p>
            <a:r>
              <a:rPr lang="tr-TR" sz="2000" dirty="0">
                <a:latin typeface="Times New Roman" panose="02020603050405020304" pitchFamily="18" charset="0"/>
                <a:ea typeface="Times New Roman" panose="02020603050405020304" pitchFamily="18" charset="0"/>
              </a:rPr>
              <a:t>Koordinatalari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a:t>
            </a:r>
            <a:r>
              <a:rPr lang="tr-TR" sz="2000" spc="-285" dirty="0">
                <a:latin typeface="Times New Roman" panose="02020603050405020304" pitchFamily="18" charset="0"/>
                <a:ea typeface="Times New Roman" panose="02020603050405020304" pitchFamily="18" charset="0"/>
              </a:rPr>
              <a:t> </a:t>
            </a:r>
            <a:endParaRPr lang="ru-RU" sz="2000" dirty="0"/>
          </a:p>
        </p:txBody>
      </p:sp>
      <p:sp>
        <p:nvSpPr>
          <p:cNvPr id="3" name="Прямоугольник 2"/>
          <p:cNvSpPr/>
          <p:nvPr/>
        </p:nvSpPr>
        <p:spPr>
          <a:xfrm>
            <a:off x="2772040" y="1795429"/>
            <a:ext cx="8659668" cy="400110"/>
          </a:xfrm>
          <a:prstGeom prst="rect">
            <a:avLst/>
          </a:prstGeom>
        </p:spPr>
        <p:txBody>
          <a:bodyPr wrap="square">
            <a:spAutoFit/>
          </a:bodyPr>
          <a:lstStyle/>
          <a:p>
            <a:pPr marL="3545840">
              <a:spcBef>
                <a:spcPts val="500"/>
              </a:spcBef>
              <a:spcAft>
                <a:spcPts val="0"/>
              </a:spcAft>
            </a:pPr>
            <a:r>
              <a:rPr lang="tr-TR" sz="2000" dirty="0">
                <a:latin typeface="Times New Roman" panose="02020603050405020304" pitchFamily="18" charset="0"/>
                <a:ea typeface="Times New Roman" panose="02020603050405020304" pitchFamily="18" charset="0"/>
              </a:rPr>
              <a:t>[</a:t>
            </a:r>
            <a:r>
              <a:rPr lang="tr-TR" sz="2000" b="1" kern="0" dirty="0" smtClean="0">
                <a:latin typeface="Times New Roman" panose="02020603050405020304" pitchFamily="18" charset="0"/>
                <a:ea typeface="Times New Roman" panose="02020603050405020304" pitchFamily="18" charset="0"/>
              </a:rPr>
              <a:t>AB</a:t>
            </a:r>
            <a:r>
              <a:rPr lang="tr-TR" sz="2000" b="1" kern="0" dirty="0">
                <a:latin typeface="Times New Roman" panose="02020603050405020304" pitchFamily="18" charset="0"/>
                <a:ea typeface="Times New Roman" panose="02020603050405020304" pitchFamily="18" charset="0"/>
              </a:rPr>
              <a:t>]</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H</a:t>
            </a:r>
            <a:r>
              <a:rPr lang="tr-TR" sz="2000" b="1" kern="0" spc="-30" dirty="0">
                <a:latin typeface="Times New Roman" panose="02020603050405020304" pitchFamily="18" charset="0"/>
                <a:ea typeface="Times New Roman" panose="02020603050405020304" pitchFamily="18" charset="0"/>
              </a:rPr>
              <a:t> </a:t>
            </a:r>
            <a:r>
              <a:rPr lang="tr-TR" sz="2000" kern="0" dirty="0">
                <a:latin typeface="Symbol" panose="05050102010706020507" pitchFamily="18" charset="2"/>
                <a:ea typeface="Times New Roman" panose="02020603050405020304" pitchFamily="18" charset="0"/>
              </a:rPr>
              <a:t>Þ</a:t>
            </a:r>
            <a:r>
              <a:rPr lang="tr-TR" sz="2000"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a:t>
            </a:r>
            <a:r>
              <a:rPr lang="tr-TR" sz="2000" kern="0" dirty="0">
                <a:latin typeface="Symbol" panose="05050102010706020507" pitchFamily="18" charset="2"/>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b</a:t>
            </a:r>
            <a:r>
              <a:rPr lang="tr-TR" sz="2000" kern="0" dirty="0">
                <a:latin typeface="Symbol" panose="05050102010706020507" pitchFamily="18" charset="2"/>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[ox) </a:t>
            </a:r>
            <a:r>
              <a:rPr lang="tr-TR" sz="2000" kern="0" dirty="0">
                <a:latin typeface="Symbol" panose="05050102010706020507" pitchFamily="18" charset="2"/>
                <a:ea typeface="Times New Roman" panose="02020603050405020304" pitchFamily="18" charset="0"/>
              </a:rPr>
              <a:t>Ù</a:t>
            </a:r>
            <a:r>
              <a:rPr lang="tr-TR" sz="2000"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a:t>
            </a:r>
            <a:r>
              <a:rPr lang="tr-TR" sz="2000" b="1" kern="0" spc="-1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b]</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|AB|</a:t>
            </a:r>
            <a:endParaRPr lang="ru-RU" sz="2000" b="1" kern="0" dirty="0">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5551714" y="2315058"/>
            <a:ext cx="6490711" cy="2154244"/>
          </a:xfrm>
          <a:prstGeom prst="rect">
            <a:avLst/>
          </a:prstGeom>
        </p:spPr>
        <p:txBody>
          <a:bodyPr wrap="square">
            <a:spAutoFit/>
          </a:bodyPr>
          <a:lstStyle/>
          <a:p>
            <a:pPr marL="636905">
              <a:spcBef>
                <a:spcPts val="450"/>
              </a:spcBef>
              <a:spcAft>
                <a:spcPts val="0"/>
              </a:spcAft>
            </a:pPr>
            <a:r>
              <a:rPr lang="tr-TR" sz="2400" dirty="0">
                <a:latin typeface="Times New Roman" panose="02020603050405020304" pitchFamily="18" charset="0"/>
                <a:ea typeface="Times New Roman" panose="02020603050405020304" pitchFamily="18" charset="0"/>
              </a:rPr>
              <a:t>Gorizontal to’g’ri chiziqning gorizontal proyeksiyasi uning xaqiqiy kattaligiga tengdir.</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Gorizontal</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proyeksiyalar</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tekisligi</a:t>
            </a:r>
            <a:r>
              <a:rPr lang="tr-TR" sz="2400" spc="2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V</a:t>
            </a:r>
            <a:r>
              <a:rPr lang="tr-TR" sz="2400" b="1"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xosil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qilgan burchagi</a:t>
            </a:r>
            <a:r>
              <a:rPr lang="tr-TR" sz="2400" spc="-20" dirty="0">
                <a:latin typeface="Times New Roman" panose="02020603050405020304" pitchFamily="18" charset="0"/>
                <a:ea typeface="Times New Roman" panose="02020603050405020304" pitchFamily="18" charset="0"/>
              </a:rPr>
              <a:t> </a:t>
            </a:r>
            <a:r>
              <a:rPr lang="tr-TR" sz="2400" dirty="0">
                <a:latin typeface="Symbol" panose="05050102010706020507" pitchFamily="18" charset="2"/>
                <a:ea typeface="Times New Roman" panose="02020603050405020304" pitchFamily="18" charset="0"/>
              </a:rPr>
              <a:t>b</a:t>
            </a:r>
            <a:r>
              <a:rPr lang="tr-TR" sz="2400" dirty="0">
                <a:latin typeface="Times New Roman" panose="02020603050405020304" pitchFamily="18" charset="0"/>
                <a:ea typeface="Times New Roman" panose="02020603050405020304" pitchFamily="18" charset="0"/>
              </a:rPr>
              <a:t>.</a:t>
            </a:r>
            <a:endParaRPr lang="ru-RU" sz="2400" dirty="0">
              <a:latin typeface="Times New Roman" panose="02020603050405020304" pitchFamily="18" charset="0"/>
              <a:ea typeface="Times New Roman" panose="02020603050405020304" pitchFamily="18" charset="0"/>
            </a:endParaRPr>
          </a:p>
          <a:p>
            <a:pPr marL="74930" algn="ctr">
              <a:lnSpc>
                <a:spcPts val="1460"/>
              </a:lnSpc>
              <a:spcBef>
                <a:spcPts val="15"/>
              </a:spcBef>
              <a:spcAft>
                <a:spcPts val="0"/>
              </a:spcAft>
            </a:pPr>
            <a:r>
              <a:rPr lang="tr-TR" sz="2400" dirty="0">
                <a:latin typeface="Symbol" panose="05050102010706020507" pitchFamily="18" charset="2"/>
                <a:ea typeface="Times New Roman" panose="02020603050405020304" pitchFamily="18" charset="0"/>
              </a:rPr>
              <a:t>Ð</a:t>
            </a:r>
            <a:r>
              <a:rPr lang="tr-TR" sz="2400" spc="-5" dirty="0">
                <a:latin typeface="Times New Roman" panose="02020603050405020304" pitchFamily="18" charset="0"/>
                <a:ea typeface="Times New Roman" panose="02020603050405020304" pitchFamily="18" charset="0"/>
              </a:rPr>
              <a:t> </a:t>
            </a:r>
            <a:r>
              <a:rPr lang="tr-TR" sz="2400" dirty="0">
                <a:latin typeface="Symbol" panose="05050102010706020507" pitchFamily="18" charset="2"/>
                <a:ea typeface="Times New Roman" panose="02020603050405020304" pitchFamily="18" charset="0"/>
              </a:rPr>
              <a:t>b</a:t>
            </a:r>
            <a:r>
              <a:rPr lang="tr-TR" sz="2400" spc="1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spc="-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[AB]</a:t>
            </a:r>
            <a:r>
              <a:rPr lang="tr-TR" sz="2400" b="1" spc="-5" dirty="0">
                <a:latin typeface="Times New Roman" panose="02020603050405020304" pitchFamily="18" charset="0"/>
                <a:ea typeface="Times New Roman" panose="02020603050405020304" pitchFamily="18" charset="0"/>
              </a:rPr>
              <a:t> </a:t>
            </a:r>
            <a:r>
              <a:rPr lang="tr-TR" sz="2400" b="1" baseline="30000" dirty="0">
                <a:latin typeface="Times New Roman" panose="02020603050405020304" pitchFamily="18" charset="0"/>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 </a:t>
            </a:r>
            <a:r>
              <a:rPr lang="tr-TR" sz="2400" b="1" dirty="0" smtClean="0">
                <a:latin typeface="Times New Roman" panose="02020603050405020304" pitchFamily="18" charset="0"/>
                <a:ea typeface="Times New Roman" panose="02020603050405020304" pitchFamily="18" charset="0"/>
              </a:rPr>
              <a:t>V</a:t>
            </a:r>
            <a:endParaRPr lang="ru-RU" sz="2000" dirty="0">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7192527" y="850043"/>
            <a:ext cx="4239181" cy="825867"/>
          </a:xfrm>
          <a:prstGeom prst="rect">
            <a:avLst/>
          </a:prstGeom>
        </p:spPr>
        <p:txBody>
          <a:bodyPr wrap="square">
            <a:spAutoFit/>
          </a:bodyPr>
          <a:lstStyle/>
          <a:p>
            <a:pPr marL="581660">
              <a:spcAft>
                <a:spcPts val="0"/>
              </a:spcAft>
            </a:pPr>
            <a:r>
              <a:rPr lang="tr-TR" b="1" kern="0" dirty="0">
                <a:latin typeface="Times New Roman" panose="02020603050405020304" pitchFamily="18" charset="0"/>
                <a:ea typeface="Times New Roman" panose="02020603050405020304" pitchFamily="18" charset="0"/>
              </a:rPr>
              <a:t>A</a:t>
            </a:r>
            <a:r>
              <a:rPr lang="tr-TR" b="1" kern="0" spc="5" dirty="0">
                <a:latin typeface="Times New Roman" panose="02020603050405020304" pitchFamily="18" charset="0"/>
                <a:ea typeface="Times New Roman" panose="02020603050405020304" pitchFamily="18" charset="0"/>
              </a:rPr>
              <a:t> </a:t>
            </a:r>
            <a:r>
              <a:rPr lang="tr-TR" b="1" kern="0" dirty="0">
                <a:latin typeface="Times New Roman" panose="02020603050405020304" pitchFamily="18" charset="0"/>
                <a:ea typeface="Times New Roman" panose="02020603050405020304" pitchFamily="18" charset="0"/>
              </a:rPr>
              <a:t>(20;</a:t>
            </a:r>
            <a:r>
              <a:rPr lang="tr-TR" b="1" kern="0" spc="-5" dirty="0">
                <a:latin typeface="Times New Roman" panose="02020603050405020304" pitchFamily="18" charset="0"/>
                <a:ea typeface="Times New Roman" panose="02020603050405020304" pitchFamily="18" charset="0"/>
              </a:rPr>
              <a:t> </a:t>
            </a:r>
            <a:r>
              <a:rPr lang="tr-TR" b="1" kern="0" dirty="0">
                <a:latin typeface="Times New Roman" panose="02020603050405020304" pitchFamily="18" charset="0"/>
                <a:ea typeface="Times New Roman" panose="02020603050405020304" pitchFamily="18" charset="0"/>
              </a:rPr>
              <a:t>10;</a:t>
            </a:r>
            <a:r>
              <a:rPr lang="tr-TR" b="1" kern="0" spc="-25" dirty="0">
                <a:latin typeface="Times New Roman" panose="02020603050405020304" pitchFamily="18" charset="0"/>
                <a:ea typeface="Times New Roman" panose="02020603050405020304" pitchFamily="18" charset="0"/>
              </a:rPr>
              <a:t> </a:t>
            </a:r>
            <a:r>
              <a:rPr lang="tr-TR" b="1" kern="0" dirty="0">
                <a:latin typeface="Times New Roman" panose="02020603050405020304" pitchFamily="18" charset="0"/>
                <a:ea typeface="Times New Roman" panose="02020603050405020304" pitchFamily="18" charset="0"/>
              </a:rPr>
              <a:t>30)</a:t>
            </a:r>
            <a:endParaRPr lang="en-US" b="1" kern="0" dirty="0">
              <a:latin typeface="Times New Roman" panose="02020603050405020304" pitchFamily="18" charset="0"/>
              <a:ea typeface="Times New Roman" panose="02020603050405020304" pitchFamily="18" charset="0"/>
            </a:endParaRPr>
          </a:p>
          <a:p>
            <a:pPr marL="581660">
              <a:spcAft>
                <a:spcPts val="0"/>
              </a:spcAft>
            </a:pPr>
            <a:endParaRPr lang="ru-RU" b="1" kern="0" dirty="0">
              <a:latin typeface="Times New Roman" panose="02020603050405020304" pitchFamily="18" charset="0"/>
              <a:ea typeface="Times New Roman" panose="02020603050405020304" pitchFamily="18" charset="0"/>
            </a:endParaRPr>
          </a:p>
          <a:p>
            <a:pPr marL="581660">
              <a:lnSpc>
                <a:spcPts val="1375"/>
              </a:lnSpc>
              <a:spcAft>
                <a:spcPts val="0"/>
              </a:spcAft>
            </a:pPr>
            <a:r>
              <a:rPr lang="tr-TR" b="1" dirty="0">
                <a:latin typeface="Times New Roman" panose="02020603050405020304" pitchFamily="18" charset="0"/>
                <a:ea typeface="Times New Roman" panose="02020603050405020304" pitchFamily="18" charset="0"/>
              </a:rPr>
              <a:t>B</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(50;</a:t>
            </a:r>
            <a:r>
              <a:rPr lang="tr-TR" b="1" spc="10"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30;</a:t>
            </a:r>
            <a:r>
              <a:rPr lang="tr-TR" b="1" spc="-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30)</a:t>
            </a:r>
            <a:endParaRPr lang="ru-RU" dirty="0">
              <a:latin typeface="Times New Roman" panose="02020603050405020304" pitchFamily="18" charset="0"/>
              <a:ea typeface="Times New Roman" panose="02020603050405020304" pitchFamily="18" charset="0"/>
            </a:endParaRPr>
          </a:p>
        </p:txBody>
      </p:sp>
      <p:cxnSp>
        <p:nvCxnSpPr>
          <p:cNvPr id="8" name="Прямая соединительная линия 7"/>
          <p:cNvCxnSpPr/>
          <p:nvPr/>
        </p:nvCxnSpPr>
        <p:spPr>
          <a:xfrm>
            <a:off x="545910" y="3548420"/>
            <a:ext cx="5374033" cy="44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a:off x="4617720" y="1612900"/>
            <a:ext cx="15240" cy="2528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731510" y="2882900"/>
            <a:ext cx="8637" cy="1367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1859083" y="1612900"/>
            <a:ext cx="0" cy="3711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1357" y="3556789"/>
            <a:ext cx="404278" cy="584775"/>
          </a:xfrm>
          <a:prstGeom prst="rect">
            <a:avLst/>
          </a:prstGeom>
          <a:noFill/>
        </p:spPr>
        <p:txBody>
          <a:bodyPr wrap="none" rtlCol="0">
            <a:spAutoFit/>
          </a:bodyPr>
          <a:lstStyle/>
          <a:p>
            <a:r>
              <a:rPr lang="en-US" sz="3200" i="1" dirty="0">
                <a:latin typeface="ISOCPEUR" panose="020B0604020202020204" pitchFamily="34" charset="0"/>
              </a:rPr>
              <a:t>H</a:t>
            </a:r>
            <a:endParaRPr lang="ru-RU" sz="3200" i="1" dirty="0">
              <a:latin typeface="ISOCPEUR" panose="020B0604020202020204" pitchFamily="34" charset="0"/>
            </a:endParaRPr>
          </a:p>
        </p:txBody>
      </p:sp>
      <p:sp>
        <p:nvSpPr>
          <p:cNvPr id="25" name="TextBox 24"/>
          <p:cNvSpPr txBox="1"/>
          <p:nvPr/>
        </p:nvSpPr>
        <p:spPr>
          <a:xfrm>
            <a:off x="5707157" y="3829648"/>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26" name="TextBox 25"/>
          <p:cNvSpPr txBox="1"/>
          <p:nvPr/>
        </p:nvSpPr>
        <p:spPr>
          <a:xfrm>
            <a:off x="5744501" y="2566998"/>
            <a:ext cx="377026" cy="584775"/>
          </a:xfrm>
          <a:prstGeom prst="rect">
            <a:avLst/>
          </a:prstGeom>
          <a:noFill/>
        </p:spPr>
        <p:txBody>
          <a:bodyPr wrap="non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sp>
        <p:nvSpPr>
          <p:cNvPr id="27" name="TextBox 26"/>
          <p:cNvSpPr txBox="1"/>
          <p:nvPr/>
        </p:nvSpPr>
        <p:spPr>
          <a:xfrm>
            <a:off x="5707157" y="3108351"/>
            <a:ext cx="377026" cy="584775"/>
          </a:xfrm>
          <a:prstGeom prst="rect">
            <a:avLst/>
          </a:prstGeom>
          <a:noFill/>
        </p:spPr>
        <p:txBody>
          <a:bodyPr wrap="none" rtlCol="0">
            <a:spAutoFit/>
          </a:bodyPr>
          <a:lstStyle/>
          <a:p>
            <a:r>
              <a:rPr lang="en-US" sz="3200" i="1" dirty="0">
                <a:latin typeface="ISOCPEUR" panose="020B0604020202020204" pitchFamily="34" charset="0"/>
              </a:rPr>
              <a:t>o</a:t>
            </a:r>
            <a:endParaRPr lang="ru-RU" sz="3200" i="1" dirty="0">
              <a:latin typeface="ISOCPEUR" panose="020B0604020202020204" pitchFamily="34" charset="0"/>
            </a:endParaRPr>
          </a:p>
        </p:txBody>
      </p:sp>
      <p:sp>
        <p:nvSpPr>
          <p:cNvPr id="28" name="TextBox 27"/>
          <p:cNvSpPr txBox="1"/>
          <p:nvPr/>
        </p:nvSpPr>
        <p:spPr>
          <a:xfrm>
            <a:off x="506183" y="3007810"/>
            <a:ext cx="431528" cy="584775"/>
          </a:xfrm>
          <a:prstGeom prst="rect">
            <a:avLst/>
          </a:prstGeom>
          <a:noFill/>
        </p:spPr>
        <p:txBody>
          <a:bodyPr wrap="none" rtlCol="0">
            <a:spAutoFit/>
          </a:bodyPr>
          <a:lstStyle/>
          <a:p>
            <a:r>
              <a:rPr lang="en-US" sz="3200" i="1" dirty="0">
                <a:latin typeface="ISOCPEUR" panose="020B0604020202020204" pitchFamily="34" charset="0"/>
              </a:rPr>
              <a:t>V</a:t>
            </a:r>
            <a:endParaRPr lang="ru-RU" sz="3200" i="1" dirty="0">
              <a:latin typeface="ISOCPEUR" panose="020B0604020202020204" pitchFamily="34" charset="0"/>
            </a:endParaRPr>
          </a:p>
        </p:txBody>
      </p:sp>
      <p:sp>
        <p:nvSpPr>
          <p:cNvPr id="29" name="TextBox 28"/>
          <p:cNvSpPr txBox="1"/>
          <p:nvPr/>
        </p:nvSpPr>
        <p:spPr>
          <a:xfrm>
            <a:off x="198825" y="3217318"/>
            <a:ext cx="377026" cy="584775"/>
          </a:xfrm>
          <a:prstGeom prst="rect">
            <a:avLst/>
          </a:prstGeom>
          <a:noFill/>
        </p:spPr>
        <p:txBody>
          <a:bodyPr wrap="none" rtlCol="0">
            <a:spAutoFit/>
          </a:bodyPr>
          <a:lstStyle/>
          <a:p>
            <a:r>
              <a:rPr lang="en-US" sz="3200" i="1" dirty="0">
                <a:latin typeface="ISOCPEUR" panose="020B0604020202020204" pitchFamily="34" charset="0"/>
              </a:rPr>
              <a:t>x</a:t>
            </a:r>
            <a:endParaRPr lang="ru-RU" sz="3200" i="1" dirty="0">
              <a:latin typeface="ISOCPEUR" panose="020B0604020202020204" pitchFamily="34" charset="0"/>
            </a:endParaRPr>
          </a:p>
        </p:txBody>
      </p:sp>
      <p:sp>
        <p:nvSpPr>
          <p:cNvPr id="30" name="Овал 29"/>
          <p:cNvSpPr/>
          <p:nvPr/>
        </p:nvSpPr>
        <p:spPr>
          <a:xfrm>
            <a:off x="4514205" y="1479708"/>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1751083" y="530061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1724185" y="1485850"/>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4508497" y="986876"/>
            <a:ext cx="473206" cy="584775"/>
          </a:xfrm>
          <a:prstGeom prst="rect">
            <a:avLst/>
          </a:prstGeom>
          <a:noFill/>
        </p:spPr>
        <p:txBody>
          <a:bodyPr wrap="none" rtlCol="0">
            <a:spAutoFit/>
          </a:bodyPr>
          <a:lstStyle/>
          <a:p>
            <a:r>
              <a:rPr lang="en-US" sz="3200" i="1" dirty="0" smtClean="0">
                <a:latin typeface="ISOCPEUR" panose="020B0604020202020204" pitchFamily="34" charset="0"/>
              </a:rPr>
              <a:t>a’</a:t>
            </a:r>
            <a:endParaRPr lang="ru-RU" sz="3200" i="1" dirty="0">
              <a:latin typeface="ISOCPEUR" panose="020B0604020202020204" pitchFamily="34" charset="0"/>
            </a:endParaRPr>
          </a:p>
        </p:txBody>
      </p:sp>
      <p:sp>
        <p:nvSpPr>
          <p:cNvPr id="35" name="TextBox 34"/>
          <p:cNvSpPr txBox="1"/>
          <p:nvPr/>
        </p:nvSpPr>
        <p:spPr>
          <a:xfrm>
            <a:off x="4681987" y="3965717"/>
            <a:ext cx="377026" cy="584775"/>
          </a:xfrm>
          <a:prstGeom prst="rect">
            <a:avLst/>
          </a:prstGeom>
          <a:noFill/>
        </p:spPr>
        <p:txBody>
          <a:bodyPr wrap="square" rtlCol="0">
            <a:spAutoFit/>
          </a:bodyPr>
          <a:lstStyle/>
          <a:p>
            <a:r>
              <a:rPr lang="en-US" sz="3200" i="1" dirty="0">
                <a:latin typeface="ISOCPEUR" panose="020B0604020202020204" pitchFamily="34" charset="0"/>
              </a:rPr>
              <a:t>a</a:t>
            </a:r>
            <a:endParaRPr lang="ru-RU" sz="3200" i="1" dirty="0">
              <a:latin typeface="ISOCPEUR" panose="020B0604020202020204" pitchFamily="34" charset="0"/>
            </a:endParaRPr>
          </a:p>
        </p:txBody>
      </p:sp>
      <p:sp>
        <p:nvSpPr>
          <p:cNvPr id="36" name="TextBox 35"/>
          <p:cNvSpPr txBox="1"/>
          <p:nvPr/>
        </p:nvSpPr>
        <p:spPr>
          <a:xfrm>
            <a:off x="1331897" y="996643"/>
            <a:ext cx="473206" cy="584775"/>
          </a:xfrm>
          <a:prstGeom prst="rect">
            <a:avLst/>
          </a:prstGeom>
          <a:noFill/>
        </p:spPr>
        <p:txBody>
          <a:bodyPr wrap="non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a:t>
            </a:r>
            <a:endParaRPr lang="ru-RU" sz="3200" i="1" dirty="0">
              <a:latin typeface="ISOCPEUR" panose="020B0604020202020204" pitchFamily="34" charset="0"/>
            </a:endParaRPr>
          </a:p>
        </p:txBody>
      </p:sp>
      <p:sp>
        <p:nvSpPr>
          <p:cNvPr id="37" name="TextBox 36"/>
          <p:cNvSpPr txBox="1"/>
          <p:nvPr/>
        </p:nvSpPr>
        <p:spPr>
          <a:xfrm>
            <a:off x="1354342" y="5224231"/>
            <a:ext cx="377026" cy="584775"/>
          </a:xfrm>
          <a:prstGeom prst="rect">
            <a:avLst/>
          </a:prstGeom>
          <a:noFill/>
        </p:spPr>
        <p:txBody>
          <a:bodyPr wrap="square" rtlCol="0">
            <a:spAutoFit/>
          </a:bodyPr>
          <a:lstStyle/>
          <a:p>
            <a:r>
              <a:rPr lang="en-US" sz="3200" i="1" dirty="0">
                <a:latin typeface="ISOCPEUR" panose="020B0604020202020204" pitchFamily="34" charset="0"/>
              </a:rPr>
              <a:t>b</a:t>
            </a:r>
            <a:endParaRPr lang="ru-RU" sz="3200" i="1" dirty="0">
              <a:latin typeface="ISOCPEUR" panose="020B0604020202020204" pitchFamily="34" charset="0"/>
            </a:endParaRPr>
          </a:p>
        </p:txBody>
      </p:sp>
      <p:cxnSp>
        <p:nvCxnSpPr>
          <p:cNvPr id="46" name="Прямая соединительная линия 45"/>
          <p:cNvCxnSpPr>
            <a:stCxn id="32" idx="6"/>
            <a:endCxn id="30" idx="2"/>
          </p:cNvCxnSpPr>
          <p:nvPr/>
        </p:nvCxnSpPr>
        <p:spPr>
          <a:xfrm flipV="1">
            <a:off x="1940185" y="1587708"/>
            <a:ext cx="2574020" cy="614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31" idx="6"/>
            <a:endCxn id="33" idx="3"/>
          </p:cNvCxnSpPr>
          <p:nvPr/>
        </p:nvCxnSpPr>
        <p:spPr>
          <a:xfrm flipV="1">
            <a:off x="1967083" y="4345277"/>
            <a:ext cx="2578754" cy="106334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a:xfrm>
            <a:off x="2941609" y="4258104"/>
            <a:ext cx="1698569" cy="131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20700613">
            <a:off x="3806776" y="4091396"/>
            <a:ext cx="424412" cy="584775"/>
          </a:xfrm>
          <a:prstGeom prst="rect">
            <a:avLst/>
          </a:prstGeom>
          <a:noFill/>
        </p:spPr>
        <p:txBody>
          <a:bodyPr wrap="square" rtlCol="0">
            <a:spAutoFit/>
          </a:bodyPr>
          <a:lstStyle/>
          <a:p>
            <a:r>
              <a:rPr lang="uz-Cyrl-UZ" sz="3200" dirty="0" smtClean="0">
                <a:latin typeface="ISOCPEUR" panose="020B0604020202020204" pitchFamily="34" charset="0"/>
              </a:rPr>
              <a:t>(</a:t>
            </a:r>
            <a:endParaRPr lang="ru-RU" sz="3200"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58" name="TextBox 57"/>
              <p:cNvSpPr txBox="1"/>
              <p:nvPr/>
            </p:nvSpPr>
            <p:spPr>
              <a:xfrm>
                <a:off x="3249681" y="4160909"/>
                <a:ext cx="553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𝛽</m:t>
                      </m:r>
                    </m:oMath>
                  </m:oMathPara>
                </a14:m>
                <a:endParaRPr lang="ru-RU" sz="2800" dirty="0">
                  <a:latin typeface="ISOCPEUR" panose="020B0604020202020204" pitchFamily="34"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249681" y="4160909"/>
                <a:ext cx="553036" cy="523220"/>
              </a:xfrm>
              <a:prstGeom prst="rect">
                <a:avLst/>
              </a:prstGeom>
              <a:blipFill>
                <a:blip r:embed="rId2"/>
                <a:stretch>
                  <a:fillRect/>
                </a:stretch>
              </a:blipFill>
            </p:spPr>
            <p:txBody>
              <a:bodyPr/>
              <a:lstStyle/>
              <a:p>
                <a:r>
                  <a:rPr lang="ru-RU">
                    <a:noFill/>
                  </a:rPr>
                  <a:t> </a:t>
                </a:r>
              </a:p>
            </p:txBody>
          </p:sp>
        </mc:Fallback>
      </mc:AlternateContent>
      <p:sp>
        <p:nvSpPr>
          <p:cNvPr id="33" name="Овал 32"/>
          <p:cNvSpPr/>
          <p:nvPr/>
        </p:nvSpPr>
        <p:spPr>
          <a:xfrm>
            <a:off x="4514205" y="416090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75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outVertical)">
                                      <p:cBhvr>
                                        <p:cTn id="10" dur="500"/>
                                        <p:tgtEl>
                                          <p:spTgt spid="2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outVertical)">
                                      <p:cBhvr>
                                        <p:cTn id="13" dur="500"/>
                                        <p:tgtEl>
                                          <p:spTgt spid="26"/>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arn(outVertical)">
                                      <p:cBhvr>
                                        <p:cTn id="16" dur="500"/>
                                        <p:tgtEl>
                                          <p:spTgt spid="27"/>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outVertical)">
                                      <p:cBhvr>
                                        <p:cTn id="19" dur="500"/>
                                        <p:tgtEl>
                                          <p:spTgt spid="28"/>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arn(outVertical)">
                                      <p:cBhvr>
                                        <p:cTn id="22" dur="500"/>
                                        <p:tgtEl>
                                          <p:spTgt spid="29"/>
                                        </p:tgtEl>
                                      </p:cBhvr>
                                    </p:animEffect>
                                  </p:childTnLst>
                                </p:cTn>
                              </p:par>
                              <p:par>
                                <p:cTn id="23" presetID="16" presetClass="entr" presetSubtype="37"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Vertical)">
                                      <p:cBhvr>
                                        <p:cTn id="25" dur="500"/>
                                        <p:tgtEl>
                                          <p:spTgt spid="8"/>
                                        </p:tgtEl>
                                      </p:cBhvr>
                                    </p:animEffect>
                                  </p:childTnLst>
                                </p:cTn>
                              </p:par>
                              <p:par>
                                <p:cTn id="26" presetID="16" presetClass="entr" presetSubtype="37"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outVertic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out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arn(inVertical)">
                                      <p:cBhvr>
                                        <p:cTn id="38" dur="500"/>
                                        <p:tgtEl>
                                          <p:spTgt spid="3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arn(inVertical)">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arn(outHorizontal)">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barn(inVertical)">
                                      <p:cBhvr>
                                        <p:cTn id="59" dur="500"/>
                                        <p:tgtEl>
                                          <p:spTgt spid="31"/>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barn(inVertical)">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arn(inVertical)">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wipe(right)">
                                      <p:cBhvr>
                                        <p:cTn id="85" dur="500"/>
                                        <p:tgtEl>
                                          <p:spTgt spid="54"/>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right)">
                                      <p:cBhvr>
                                        <p:cTn id="88" dur="500"/>
                                        <p:tgtEl>
                                          <p:spTgt spid="57"/>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right)">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animBg="1"/>
      <p:bldP spid="31" grpId="0" animBg="1"/>
      <p:bldP spid="32" grpId="0" animBg="1"/>
      <p:bldP spid="34" grpId="0"/>
      <p:bldP spid="35" grpId="0"/>
      <p:bldP spid="36" grpId="0"/>
      <p:bldP spid="37" grpId="0"/>
      <p:bldP spid="57" grpId="0"/>
      <p:bldP spid="58"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0818" y="1232156"/>
            <a:ext cx="3197475" cy="5262979"/>
          </a:xfrm>
          <a:prstGeom prst="rect">
            <a:avLst/>
          </a:prstGeom>
        </p:spPr>
        <p:txBody>
          <a:bodyPr wrap="square">
            <a:spAutoFit/>
          </a:bodyPr>
          <a:lstStyle/>
          <a:p>
            <a:pPr marR="431800" lvl="0">
              <a:spcAft>
                <a:spcPts val="0"/>
              </a:spcAft>
              <a:buSzPts val="1200"/>
              <a:tabLst>
                <a:tab pos="823595" algn="l"/>
              </a:tabLst>
            </a:pPr>
            <a:r>
              <a:rPr lang="en-US" sz="2400" spc="-5" dirty="0" smtClean="0">
                <a:latin typeface="Times New Roman" panose="02020603050405020304" pitchFamily="18" charset="0"/>
                <a:ea typeface="Times New Roman" panose="02020603050405020304" pitchFamily="18" charset="0"/>
              </a:rPr>
              <a:t>b) </a:t>
            </a:r>
            <a:r>
              <a:rPr lang="tr-TR" sz="2400" spc="-5" dirty="0" smtClean="0">
                <a:latin typeface="Times New Roman" panose="02020603050405020304" pitchFamily="18" charset="0"/>
                <a:ea typeface="Times New Roman" panose="02020603050405020304" pitchFamily="18" charset="0"/>
              </a:rPr>
              <a:t>Agar </a:t>
            </a:r>
            <a:r>
              <a:rPr lang="tr-TR" sz="2400" spc="-5" dirty="0">
                <a:latin typeface="Times New Roman" panose="02020603050405020304" pitchFamily="18" charset="0"/>
                <a:ea typeface="Times New Roman" panose="02020603050405020304" pitchFamily="18" charset="0"/>
              </a:rPr>
              <a:t>to’g’ri</a:t>
            </a:r>
            <a:r>
              <a:rPr lang="tr-TR" sz="2400" spc="-5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chiziq</a:t>
            </a:r>
            <a:r>
              <a:rPr lang="tr-TR" sz="2400" spc="1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frontal</a:t>
            </a:r>
            <a:r>
              <a:rPr lang="tr-TR" sz="2400" spc="-5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proyeksiyalar tekisligiga</a:t>
            </a:r>
            <a:r>
              <a:rPr lang="tr-TR" sz="2400" spc="-1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parallel</a:t>
            </a:r>
            <a:r>
              <a:rPr lang="tr-TR" sz="2400" spc="-3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bo’lsa, u</a:t>
            </a:r>
            <a:r>
              <a:rPr lang="tr-TR" sz="2400" spc="-1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xolda</a:t>
            </a:r>
            <a:r>
              <a:rPr lang="tr-TR" sz="2400" spc="-1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bu to’g’ri</a:t>
            </a:r>
            <a:r>
              <a:rPr lang="tr-TR" sz="2400" spc="-28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chiziq</a:t>
            </a:r>
            <a:r>
              <a:rPr lang="tr-TR" sz="2400" spc="10" dirty="0">
                <a:latin typeface="Times New Roman" panose="02020603050405020304" pitchFamily="18" charset="0"/>
                <a:ea typeface="Times New Roman" panose="02020603050405020304" pitchFamily="18" charset="0"/>
              </a:rPr>
              <a:t> </a:t>
            </a:r>
            <a:r>
              <a:rPr lang="tr-TR" sz="2400" b="1" spc="-5" dirty="0">
                <a:latin typeface="Times New Roman" panose="02020603050405020304" pitchFamily="18" charset="0"/>
                <a:ea typeface="Times New Roman" panose="02020603050405020304" pitchFamily="18" charset="0"/>
              </a:rPr>
              <a:t>frontal</a:t>
            </a:r>
            <a:r>
              <a:rPr lang="tr-TR" sz="2400" b="1" spc="-15" dirty="0">
                <a:latin typeface="Times New Roman" panose="02020603050405020304" pitchFamily="18" charset="0"/>
                <a:ea typeface="Times New Roman" panose="02020603050405020304" pitchFamily="18" charset="0"/>
              </a:rPr>
              <a:t> </a:t>
            </a:r>
            <a:r>
              <a:rPr lang="tr-TR" sz="2400" b="1" spc="-5" dirty="0">
                <a:latin typeface="Times New Roman" panose="02020603050405020304" pitchFamily="18" charset="0"/>
                <a:ea typeface="Times New Roman" panose="02020603050405020304" pitchFamily="18" charset="0"/>
              </a:rPr>
              <a:t>to’g’ri</a:t>
            </a:r>
            <a:r>
              <a:rPr lang="tr-TR" sz="2400" b="1" spc="20"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chiziq</a:t>
            </a:r>
            <a:r>
              <a:rPr lang="tr-TR" sz="2400" spc="15" dirty="0">
                <a:latin typeface="Times New Roman" panose="02020603050405020304" pitchFamily="18" charset="0"/>
                <a:ea typeface="Times New Roman" panose="02020603050405020304" pitchFamily="18" charset="0"/>
              </a:rPr>
              <a:t> </a:t>
            </a:r>
            <a:r>
              <a:rPr lang="tr-TR" sz="2400" spc="-5" dirty="0">
                <a:latin typeface="Times New Roman" panose="02020603050405020304" pitchFamily="18" charset="0"/>
                <a:ea typeface="Times New Roman" panose="02020603050405020304" pitchFamily="18" charset="0"/>
              </a:rPr>
              <a:t>deyiladi</a:t>
            </a:r>
            <a:r>
              <a:rPr lang="tr-TR" sz="2400" spc="-5" dirty="0" smtClean="0">
                <a:latin typeface="Times New Roman" panose="02020603050405020304" pitchFamily="18" charset="0"/>
                <a:ea typeface="Times New Roman" panose="02020603050405020304" pitchFamily="18" charset="0"/>
              </a:rPr>
              <a:t>.</a:t>
            </a:r>
            <a:r>
              <a:rPr lang="en-US" sz="2400" spc="-5" dirty="0" smtClean="0">
                <a:latin typeface="Times New Roman" panose="02020603050405020304" pitchFamily="18" charset="0"/>
                <a:ea typeface="Times New Roman" panose="02020603050405020304" pitchFamily="18" charset="0"/>
              </a:rPr>
              <a:t> </a:t>
            </a:r>
            <a:endParaRPr lang="en-US" sz="2000" spc="-5" dirty="0">
              <a:latin typeface="Times New Roman" panose="02020603050405020304" pitchFamily="18" charset="0"/>
              <a:ea typeface="Times New Roman" panose="02020603050405020304" pitchFamily="18" charset="0"/>
            </a:endParaRPr>
          </a:p>
          <a:p>
            <a:pPr marR="431800" lvl="0">
              <a:spcAft>
                <a:spcPts val="0"/>
              </a:spcAft>
              <a:buSzPts val="1200"/>
              <a:tabLst>
                <a:tab pos="823595" algn="l"/>
              </a:tabLst>
            </a:pPr>
            <a:r>
              <a:rPr lang="tr-TR" sz="2400" b="1" dirty="0" smtClean="0">
                <a:latin typeface="Times New Roman" panose="02020603050405020304" pitchFamily="18" charset="0"/>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AB]</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V</a:t>
            </a:r>
            <a:r>
              <a:rPr lang="tr-TR" sz="2400" b="1"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a:t>
            </a:r>
            <a:endParaRPr lang="ru-RU" sz="2000" dirty="0">
              <a:latin typeface="Times New Roman" panose="02020603050405020304" pitchFamily="18" charset="0"/>
              <a:ea typeface="Times New Roman" panose="02020603050405020304" pitchFamily="18" charset="0"/>
            </a:endParaRPr>
          </a:p>
          <a:p>
            <a:r>
              <a:rPr lang="tr-TR" sz="2400" dirty="0" smtClean="0">
                <a:latin typeface="Times New Roman" panose="02020603050405020304" pitchFamily="18" charset="0"/>
                <a:ea typeface="Times New Roman" panose="02020603050405020304" pitchFamily="18" charset="0"/>
              </a:rPr>
              <a:t>Koordinatalari</a:t>
            </a:r>
            <a:r>
              <a:rPr lang="tr-TR" sz="2400" spc="-30" dirty="0" smtClean="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berilgan</a:t>
            </a:r>
            <a:r>
              <a:rPr lang="tr-TR" sz="2400" spc="-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[AB]</a:t>
            </a:r>
            <a:r>
              <a:rPr lang="tr-TR" sz="2400" b="1"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fazoviy</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chizmasini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chizamiz</a:t>
            </a:r>
            <a:r>
              <a:rPr lang="tr-TR" sz="2400" spc="-285" dirty="0">
                <a:latin typeface="Times New Roman" panose="02020603050405020304" pitchFamily="18" charset="0"/>
                <a:ea typeface="Times New Roman" panose="02020603050405020304" pitchFamily="18" charset="0"/>
              </a:rPr>
              <a:t> </a:t>
            </a:r>
            <a:endParaRPr lang="ru-RU" sz="2400" dirty="0"/>
          </a:p>
        </p:txBody>
      </p:sp>
      <p:sp>
        <p:nvSpPr>
          <p:cNvPr id="3" name="Прямоугольник 2"/>
          <p:cNvSpPr/>
          <p:nvPr/>
        </p:nvSpPr>
        <p:spPr>
          <a:xfrm>
            <a:off x="0" y="204248"/>
            <a:ext cx="2593075" cy="830997"/>
          </a:xfrm>
          <a:prstGeom prst="rect">
            <a:avLst/>
          </a:prstGeom>
        </p:spPr>
        <p:txBody>
          <a:bodyPr wrap="square">
            <a:spAutoFit/>
          </a:bodyPr>
          <a:lstStyle/>
          <a:p>
            <a:pPr marL="621665">
              <a:spcAft>
                <a:spcPts val="0"/>
              </a:spcAft>
              <a:tabLst>
                <a:tab pos="1654810" algn="l"/>
              </a:tabLst>
            </a:pPr>
            <a:r>
              <a:rPr lang="en-US" sz="2400" b="1" kern="0" spc="5" dirty="0" smtClean="0">
                <a:latin typeface="Times New Roman" panose="02020603050405020304" pitchFamily="18" charset="0"/>
                <a:ea typeface="Times New Roman" panose="02020603050405020304" pitchFamily="18" charset="0"/>
              </a:rPr>
              <a:t>A</a:t>
            </a:r>
            <a:r>
              <a:rPr lang="ru-RU" sz="2400" b="1" kern="0" spc="5" dirty="0" smtClean="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(10;</a:t>
            </a:r>
            <a:r>
              <a:rPr lang="tr-TR" sz="2400" b="1" kern="0" spc="-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20;</a:t>
            </a:r>
            <a:r>
              <a:rPr lang="tr-TR" sz="2400" b="1" kern="0" spc="-5" dirty="0">
                <a:latin typeface="Times New Roman" panose="02020603050405020304" pitchFamily="18" charset="0"/>
                <a:ea typeface="Times New Roman" panose="02020603050405020304" pitchFamily="18" charset="0"/>
              </a:rPr>
              <a:t> </a:t>
            </a:r>
            <a:r>
              <a:rPr lang="tr-TR" sz="2400" b="1" kern="0" dirty="0" smtClean="0">
                <a:latin typeface="Times New Roman" panose="02020603050405020304" pitchFamily="18" charset="0"/>
                <a:ea typeface="Times New Roman" panose="02020603050405020304" pitchFamily="18" charset="0"/>
              </a:rPr>
              <a:t>30)</a:t>
            </a:r>
            <a:endParaRPr lang="en-US" sz="2400" b="1" kern="0" dirty="0">
              <a:latin typeface="Times New Roman" panose="02020603050405020304" pitchFamily="18" charset="0"/>
              <a:ea typeface="Times New Roman" panose="02020603050405020304" pitchFamily="18" charset="0"/>
            </a:endParaRPr>
          </a:p>
          <a:p>
            <a:pPr marL="621665">
              <a:spcAft>
                <a:spcPts val="0"/>
              </a:spcAft>
              <a:tabLst>
                <a:tab pos="1654810" algn="l"/>
              </a:tabLst>
            </a:pPr>
            <a:r>
              <a:rPr lang="tr-TR" sz="2400" b="1" kern="0" dirty="0" smtClean="0">
                <a:latin typeface="Times New Roman" panose="02020603050405020304" pitchFamily="18" charset="0"/>
                <a:ea typeface="Times New Roman" panose="02020603050405020304" pitchFamily="18" charset="0"/>
              </a:rPr>
              <a:t>B</a:t>
            </a:r>
            <a:r>
              <a:rPr lang="tr-TR" sz="2400" b="1" kern="0" spc="-15" dirty="0" smtClean="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(50; 20; 10)</a:t>
            </a:r>
            <a:endParaRPr lang="ru-RU" sz="2400" b="1" kern="0" dirty="0">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3438720" y="394494"/>
            <a:ext cx="5694321" cy="3744000"/>
          </a:xfrm>
          <a:prstGeom prst="rect">
            <a:avLst/>
          </a:prstGeom>
          <a:solidFill>
            <a:schemeClr val="accent2">
              <a:lumMod val="40000"/>
              <a:lumOff val="6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3"/>
          <p:cNvSpPr/>
          <p:nvPr/>
        </p:nvSpPr>
        <p:spPr>
          <a:xfrm>
            <a:off x="3438720" y="4116319"/>
            <a:ext cx="8056105" cy="2428095"/>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4334643"/>
              <a:gd name="connsiteY0" fmla="*/ 0 h 2703860"/>
              <a:gd name="connsiteX1" fmla="*/ 3060603 w 4334643"/>
              <a:gd name="connsiteY1" fmla="*/ 35808 h 2703860"/>
              <a:gd name="connsiteX2" fmla="*/ 4334643 w 4334643"/>
              <a:gd name="connsiteY2" fmla="*/ 2703860 h 2703860"/>
              <a:gd name="connsiteX3" fmla="*/ 1638202 w 4334643"/>
              <a:gd name="connsiteY3" fmla="*/ 2652008 h 2703860"/>
              <a:gd name="connsiteX4" fmla="*/ 0 w 4334643"/>
              <a:gd name="connsiteY4" fmla="*/ 0 h 2703860"/>
              <a:gd name="connsiteX0" fmla="*/ 0 w 4334643"/>
              <a:gd name="connsiteY0" fmla="*/ 0 h 2703860"/>
              <a:gd name="connsiteX1" fmla="*/ 3060603 w 4334643"/>
              <a:gd name="connsiteY1" fmla="*/ 35808 h 2703860"/>
              <a:gd name="connsiteX2" fmla="*/ 4334643 w 4334643"/>
              <a:gd name="connsiteY2" fmla="*/ 2703860 h 2703860"/>
              <a:gd name="connsiteX3" fmla="*/ 1196782 w 4334643"/>
              <a:gd name="connsiteY3" fmla="*/ 2623459 h 2703860"/>
              <a:gd name="connsiteX4" fmla="*/ 0 w 4334643"/>
              <a:gd name="connsiteY4" fmla="*/ 0 h 270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4643" h="2703860">
                <a:moveTo>
                  <a:pt x="0" y="0"/>
                </a:moveTo>
                <a:lnTo>
                  <a:pt x="3060603" y="35808"/>
                </a:lnTo>
                <a:lnTo>
                  <a:pt x="4334643" y="2703860"/>
                </a:lnTo>
                <a:lnTo>
                  <a:pt x="1196782" y="2623459"/>
                </a:lnTo>
                <a:lnTo>
                  <a:pt x="0" y="0"/>
                </a:lnTo>
                <a:close/>
              </a:path>
            </a:pathLst>
          </a:custGeom>
          <a:solidFill>
            <a:srgbClr val="A8F8A4"/>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463821" y="4902100"/>
            <a:ext cx="364758" cy="523220"/>
          </a:xfrm>
          <a:prstGeom prst="rect">
            <a:avLst/>
          </a:prstGeom>
          <a:noFill/>
        </p:spPr>
        <p:txBody>
          <a:bodyPr wrap="square" rtlCol="0">
            <a:spAutoFit/>
          </a:bodyPr>
          <a:lstStyle/>
          <a:p>
            <a:r>
              <a:rPr lang="en-US" sz="2800" dirty="0"/>
              <a:t> </a:t>
            </a:r>
            <a:endParaRPr lang="ru-RU" sz="2800" dirty="0"/>
          </a:p>
        </p:txBody>
      </p:sp>
      <p:cxnSp>
        <p:nvCxnSpPr>
          <p:cNvPr id="8" name="Прямая соединительная линия 7"/>
          <p:cNvCxnSpPr>
            <a:cxnSpLocks/>
          </p:cNvCxnSpPr>
          <p:nvPr/>
        </p:nvCxnSpPr>
        <p:spPr>
          <a:xfrm flipH="1" flipV="1">
            <a:off x="5846533" y="4855280"/>
            <a:ext cx="32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cxnSpLocks/>
          </p:cNvCxnSpPr>
          <p:nvPr/>
        </p:nvCxnSpPr>
        <p:spPr>
          <a:xfrm flipV="1">
            <a:off x="4832783" y="3405940"/>
            <a:ext cx="0" cy="68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cxnSpLocks/>
          </p:cNvCxnSpPr>
          <p:nvPr/>
        </p:nvCxnSpPr>
        <p:spPr>
          <a:xfrm flipH="1" flipV="1">
            <a:off x="8416445" y="4118189"/>
            <a:ext cx="742627" cy="7681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a:xfrm>
            <a:off x="4823051" y="3429001"/>
            <a:ext cx="4309299" cy="68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8434620" y="1872705"/>
            <a:ext cx="0" cy="226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cxnSpLocks/>
          </p:cNvCxnSpPr>
          <p:nvPr/>
        </p:nvCxnSpPr>
        <p:spPr>
          <a:xfrm flipH="1" flipV="1">
            <a:off x="8416122" y="1963388"/>
            <a:ext cx="725937" cy="61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a:cxnSpLocks/>
          </p:cNvCxnSpPr>
          <p:nvPr/>
        </p:nvCxnSpPr>
        <p:spPr>
          <a:xfrm flipH="1" flipV="1">
            <a:off x="4806362" y="3401621"/>
            <a:ext cx="985777" cy="749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cxnSpLocks/>
          </p:cNvCxnSpPr>
          <p:nvPr/>
        </p:nvCxnSpPr>
        <p:spPr>
          <a:xfrm flipV="1">
            <a:off x="9175708" y="2650261"/>
            <a:ext cx="0" cy="219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40086" y="1299519"/>
            <a:ext cx="719017" cy="646331"/>
          </a:xfrm>
          <a:prstGeom prst="rect">
            <a:avLst/>
          </a:prstGeom>
          <a:noFill/>
        </p:spPr>
        <p:txBody>
          <a:bodyPr wrap="square" rtlCol="0">
            <a:spAutoFit/>
          </a:bodyPr>
          <a:lstStyle/>
          <a:p>
            <a:r>
              <a:rPr lang="en-US" sz="3600" i="1" dirty="0">
                <a:latin typeface="ISOCPEUR" panose="020B0604020202020204" pitchFamily="34" charset="0"/>
              </a:rPr>
              <a:t>a’</a:t>
            </a:r>
            <a:r>
              <a:rPr lang="en-US" sz="3600" dirty="0"/>
              <a:t> </a:t>
            </a:r>
            <a:endParaRPr lang="ru-RU" sz="3600" dirty="0"/>
          </a:p>
        </p:txBody>
      </p:sp>
      <p:sp>
        <p:nvSpPr>
          <p:cNvPr id="17" name="TextBox 16"/>
          <p:cNvSpPr txBox="1"/>
          <p:nvPr/>
        </p:nvSpPr>
        <p:spPr>
          <a:xfrm>
            <a:off x="8930429" y="4793501"/>
            <a:ext cx="484306" cy="646331"/>
          </a:xfrm>
          <a:prstGeom prst="rect">
            <a:avLst/>
          </a:prstGeom>
          <a:noFill/>
        </p:spPr>
        <p:txBody>
          <a:bodyPr wrap="square" rtlCol="0">
            <a:spAutoFit/>
          </a:bodyPr>
          <a:lstStyle/>
          <a:p>
            <a:r>
              <a:rPr lang="en-US" sz="3600" i="1" dirty="0">
                <a:latin typeface="ISOCPEUR" panose="020B0604020202020204"/>
              </a:rPr>
              <a:t>a </a:t>
            </a:r>
            <a:endParaRPr lang="ru-RU" sz="3600" i="1" dirty="0"/>
          </a:p>
        </p:txBody>
      </p:sp>
      <p:cxnSp>
        <p:nvCxnSpPr>
          <p:cNvPr id="18" name="Прямая соединительная линия 17"/>
          <p:cNvCxnSpPr>
            <a:cxnSpLocks/>
            <a:stCxn id="60" idx="0"/>
          </p:cNvCxnSpPr>
          <p:nvPr/>
        </p:nvCxnSpPr>
        <p:spPr>
          <a:xfrm flipH="1">
            <a:off x="4856902" y="1869370"/>
            <a:ext cx="3578776" cy="154002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06499" y="4096835"/>
            <a:ext cx="436727" cy="646331"/>
          </a:xfrm>
          <a:prstGeom prst="rect">
            <a:avLst/>
          </a:prstGeom>
          <a:noFill/>
        </p:spPr>
        <p:txBody>
          <a:bodyPr wrap="square" rtlCol="0">
            <a:spAutoFit/>
          </a:bodyPr>
          <a:lstStyle/>
          <a:p>
            <a:r>
              <a:rPr lang="en-US" sz="3600" i="1" dirty="0">
                <a:latin typeface="ISOCPEUR" panose="020B0604020202020204"/>
              </a:rPr>
              <a:t>B </a:t>
            </a:r>
            <a:endParaRPr lang="ru-RU" sz="3600" i="1" dirty="0"/>
          </a:p>
        </p:txBody>
      </p:sp>
      <p:sp>
        <p:nvSpPr>
          <p:cNvPr id="20" name="TextBox 19"/>
          <p:cNvSpPr txBox="1"/>
          <p:nvPr/>
        </p:nvSpPr>
        <p:spPr>
          <a:xfrm>
            <a:off x="9313901" y="2247281"/>
            <a:ext cx="508528" cy="646331"/>
          </a:xfrm>
          <a:prstGeom prst="rect">
            <a:avLst/>
          </a:prstGeom>
          <a:noFill/>
        </p:spPr>
        <p:txBody>
          <a:bodyPr wrap="square" rtlCol="0">
            <a:spAutoFit/>
          </a:bodyPr>
          <a:lstStyle/>
          <a:p>
            <a:r>
              <a:rPr lang="en-US" sz="3600" i="1" dirty="0">
                <a:latin typeface="ISOCPEUR" panose="020B0604020202020204"/>
              </a:rPr>
              <a:t>A </a:t>
            </a:r>
            <a:endParaRPr lang="ru-RU" sz="3600" i="1" dirty="0"/>
          </a:p>
        </p:txBody>
      </p:sp>
      <p:cxnSp>
        <p:nvCxnSpPr>
          <p:cNvPr id="21" name="Прямая соединительная линия 20"/>
          <p:cNvCxnSpPr>
            <a:cxnSpLocks/>
            <a:stCxn id="51" idx="2"/>
          </p:cNvCxnSpPr>
          <p:nvPr/>
        </p:nvCxnSpPr>
        <p:spPr>
          <a:xfrm flipH="1" flipV="1">
            <a:off x="5806529" y="4863643"/>
            <a:ext cx="3238260" cy="44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cxnSpLocks/>
          </p:cNvCxnSpPr>
          <p:nvPr/>
        </p:nvCxnSpPr>
        <p:spPr>
          <a:xfrm flipH="1" flipV="1">
            <a:off x="4795834" y="4093566"/>
            <a:ext cx="1020837" cy="7875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9186092" y="4881124"/>
            <a:ext cx="68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3050403" y="4134374"/>
            <a:ext cx="6084000"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135062" y="3694100"/>
            <a:ext cx="816905" cy="523220"/>
          </a:xfrm>
          <a:prstGeom prst="rect">
            <a:avLst/>
          </a:prstGeom>
          <a:noFill/>
        </p:spPr>
        <p:txBody>
          <a:bodyPr wrap="square" rtlCol="0">
            <a:spAutoFit/>
          </a:bodyPr>
          <a:lstStyle/>
          <a:p>
            <a:r>
              <a:rPr lang="en-US" sz="2800" dirty="0"/>
              <a:t>0 </a:t>
            </a:r>
            <a:endParaRPr lang="ru-RU" sz="2800" dirty="0"/>
          </a:p>
        </p:txBody>
      </p:sp>
      <p:sp>
        <p:nvSpPr>
          <p:cNvPr id="26" name="TextBox 25"/>
          <p:cNvSpPr txBox="1"/>
          <p:nvPr/>
        </p:nvSpPr>
        <p:spPr>
          <a:xfrm>
            <a:off x="2723698" y="3743687"/>
            <a:ext cx="377026" cy="584775"/>
          </a:xfrm>
          <a:prstGeom prst="rect">
            <a:avLst/>
          </a:prstGeom>
          <a:noFill/>
        </p:spPr>
        <p:txBody>
          <a:bodyPr wrap="none" rtlCol="0">
            <a:spAutoFit/>
          </a:bodyPr>
          <a:lstStyle/>
          <a:p>
            <a:r>
              <a:rPr lang="en-US" sz="3200" i="1" dirty="0">
                <a:latin typeface="ISOCPEUR" panose="020B0604020202020204" pitchFamily="34" charset="0"/>
              </a:rPr>
              <a:t>x</a:t>
            </a:r>
            <a:endParaRPr lang="ru-RU" sz="3200" i="1" dirty="0">
              <a:latin typeface="ISOCPEUR" panose="020B0604020202020204" pitchFamily="34" charset="0"/>
            </a:endParaRPr>
          </a:p>
        </p:txBody>
      </p:sp>
      <p:sp>
        <p:nvSpPr>
          <p:cNvPr id="27" name="TextBox 26"/>
          <p:cNvSpPr txBox="1"/>
          <p:nvPr/>
        </p:nvSpPr>
        <p:spPr>
          <a:xfrm>
            <a:off x="11824671" y="6315428"/>
            <a:ext cx="377026" cy="584775"/>
          </a:xfrm>
          <a:prstGeom prst="rect">
            <a:avLst/>
          </a:prstGeom>
          <a:noFill/>
          <a:ln w="38100">
            <a:noFill/>
          </a:ln>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cxnSp>
        <p:nvCxnSpPr>
          <p:cNvPr id="28" name="Прямая соединительная линия 27"/>
          <p:cNvCxnSpPr>
            <a:cxnSpLocks/>
            <a:endCxn id="6" idx="1"/>
          </p:cNvCxnSpPr>
          <p:nvPr/>
        </p:nvCxnSpPr>
        <p:spPr>
          <a:xfrm flipH="1" flipV="1">
            <a:off x="9126971" y="4148475"/>
            <a:ext cx="2635284" cy="271735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99889" y="5781353"/>
            <a:ext cx="816905" cy="646331"/>
          </a:xfrm>
          <a:prstGeom prst="rect">
            <a:avLst/>
          </a:prstGeom>
          <a:noFill/>
        </p:spPr>
        <p:txBody>
          <a:bodyPr wrap="square" rtlCol="0">
            <a:spAutoFit/>
          </a:bodyPr>
          <a:lstStyle/>
          <a:p>
            <a:r>
              <a:rPr lang="en-US" sz="3600" i="1" dirty="0"/>
              <a:t>H</a:t>
            </a:r>
            <a:r>
              <a:rPr lang="en-US" sz="2800" dirty="0"/>
              <a:t> </a:t>
            </a:r>
            <a:endParaRPr lang="ru-RU" sz="2800" dirty="0"/>
          </a:p>
        </p:txBody>
      </p:sp>
      <p:sp>
        <p:nvSpPr>
          <p:cNvPr id="31" name="TextBox 30"/>
          <p:cNvSpPr txBox="1"/>
          <p:nvPr/>
        </p:nvSpPr>
        <p:spPr>
          <a:xfrm>
            <a:off x="3701681" y="374018"/>
            <a:ext cx="816905" cy="646331"/>
          </a:xfrm>
          <a:prstGeom prst="rect">
            <a:avLst/>
          </a:prstGeom>
          <a:noFill/>
        </p:spPr>
        <p:txBody>
          <a:bodyPr wrap="square" rtlCol="0">
            <a:spAutoFit/>
          </a:bodyPr>
          <a:lstStyle/>
          <a:p>
            <a:r>
              <a:rPr lang="en-US" sz="3600" i="1" dirty="0"/>
              <a:t>V</a:t>
            </a:r>
            <a:r>
              <a:rPr lang="en-US" sz="2800" dirty="0"/>
              <a:t> </a:t>
            </a:r>
            <a:endParaRPr lang="ru-RU" sz="2800" dirty="0"/>
          </a:p>
        </p:txBody>
      </p:sp>
      <p:sp>
        <p:nvSpPr>
          <p:cNvPr id="32" name="TextBox 31"/>
          <p:cNvSpPr txBox="1"/>
          <p:nvPr/>
        </p:nvSpPr>
        <p:spPr>
          <a:xfrm rot="10167213">
            <a:off x="6526558" y="3672023"/>
            <a:ext cx="349911" cy="646331"/>
          </a:xfrm>
          <a:prstGeom prst="rect">
            <a:avLst/>
          </a:prstGeom>
          <a:noFill/>
        </p:spPr>
        <p:txBody>
          <a:bodyPr wrap="square" rtlCol="0">
            <a:spAutoFit/>
          </a:bodyPr>
          <a:lstStyle/>
          <a:p>
            <a:r>
              <a:rPr lang="en-US" sz="3600" dirty="0"/>
              <a:t>(</a:t>
            </a:r>
            <a:endParaRPr lang="ru-RU" sz="3600" dirty="0"/>
          </a:p>
        </p:txBody>
      </p:sp>
      <mc:AlternateContent xmlns:mc="http://schemas.openxmlformats.org/markup-compatibility/2006" xmlns:a14="http://schemas.microsoft.com/office/drawing/2010/main">
        <mc:Choice Requires="a14">
          <p:sp>
            <p:nvSpPr>
              <p:cNvPr id="33" name="TextBox 32"/>
              <p:cNvSpPr txBox="1"/>
              <p:nvPr/>
            </p:nvSpPr>
            <p:spPr>
              <a:xfrm>
                <a:off x="6790199" y="3571615"/>
                <a:ext cx="3522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𝛼</m:t>
                      </m:r>
                    </m:oMath>
                  </m:oMathPara>
                </a14:m>
                <a:endParaRPr lang="ru-RU"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790199" y="3571615"/>
                <a:ext cx="352276" cy="492443"/>
              </a:xfrm>
              <a:prstGeom prst="rect">
                <a:avLst/>
              </a:prstGeom>
              <a:blipFill>
                <a:blip r:embed="rId3"/>
                <a:stretch>
                  <a:fillRect/>
                </a:stretch>
              </a:blipFill>
            </p:spPr>
            <p:txBody>
              <a:bodyPr/>
              <a:lstStyle/>
              <a:p>
                <a:r>
                  <a:rPr lang="ru-RU">
                    <a:noFill/>
                  </a:rPr>
                  <a:t> </a:t>
                </a:r>
              </a:p>
            </p:txBody>
          </p:sp>
        </mc:Fallback>
      </mc:AlternateContent>
      <p:sp>
        <p:nvSpPr>
          <p:cNvPr id="34" name="TextBox 33"/>
          <p:cNvSpPr txBox="1"/>
          <p:nvPr/>
        </p:nvSpPr>
        <p:spPr>
          <a:xfrm>
            <a:off x="9268417" y="0"/>
            <a:ext cx="321255" cy="584775"/>
          </a:xfrm>
          <a:prstGeom prst="rect">
            <a:avLst/>
          </a:prstGeom>
          <a:noFill/>
        </p:spPr>
        <p:txBody>
          <a:bodyPr wrap="squar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cxnSp>
        <p:nvCxnSpPr>
          <p:cNvPr id="35" name="Прямая соединительная линия 34"/>
          <p:cNvCxnSpPr/>
          <p:nvPr/>
        </p:nvCxnSpPr>
        <p:spPr>
          <a:xfrm>
            <a:off x="9123348" y="118946"/>
            <a:ext cx="5" cy="3968429"/>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cxnSpLocks/>
            <a:stCxn id="59" idx="2"/>
          </p:cNvCxnSpPr>
          <p:nvPr/>
        </p:nvCxnSpPr>
        <p:spPr>
          <a:xfrm flipH="1">
            <a:off x="5824306" y="2717466"/>
            <a:ext cx="3244952" cy="13691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132B370-6C06-4025-9ECD-EBD81336375E}"/>
              </a:ext>
            </a:extLst>
          </p:cNvPr>
          <p:cNvSpPr txBox="1"/>
          <p:nvPr/>
        </p:nvSpPr>
        <p:spPr>
          <a:xfrm>
            <a:off x="7963208" y="3487818"/>
            <a:ext cx="728941"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a</a:t>
            </a:r>
            <a:r>
              <a:rPr lang="en-US" sz="2800" i="1" dirty="0">
                <a:latin typeface="ISOCPEUR" panose="020B0604020202020204" pitchFamily="34" charset="0"/>
                <a:cs typeface="Times New Roman" panose="02020603050405020304" pitchFamily="18" charset="0"/>
              </a:rPr>
              <a:t>x</a:t>
            </a:r>
            <a:r>
              <a:rPr lang="en-US" sz="3600" dirty="0"/>
              <a:t> </a:t>
            </a:r>
            <a:endParaRPr lang="ru-RU" sz="3600" dirty="0"/>
          </a:p>
        </p:txBody>
      </p:sp>
      <p:cxnSp>
        <p:nvCxnSpPr>
          <p:cNvPr id="39" name="Прямая соединительная линия 38">
            <a:extLst>
              <a:ext uri="{FF2B5EF4-FFF2-40B4-BE49-F238E27FC236}">
                <a16:creationId xmlns:a16="http://schemas.microsoft.com/office/drawing/2014/main" id="{51484C17-563C-42DD-8CE0-79D3B4697629}"/>
              </a:ext>
            </a:extLst>
          </p:cNvPr>
          <p:cNvCxnSpPr/>
          <p:nvPr/>
        </p:nvCxnSpPr>
        <p:spPr>
          <a:xfrm flipH="1" flipV="1">
            <a:off x="8434620" y="4011019"/>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F22F5939-950D-4A41-9905-E4F4B67DEB1C}"/>
              </a:ext>
            </a:extLst>
          </p:cNvPr>
          <p:cNvCxnSpPr>
            <a:cxnSpLocks/>
          </p:cNvCxnSpPr>
          <p:nvPr/>
        </p:nvCxnSpPr>
        <p:spPr>
          <a:xfrm flipV="1">
            <a:off x="9361381" y="4359675"/>
            <a:ext cx="182133" cy="1828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0422978A-A3A2-4E07-A3B5-A0A47E025B0D}"/>
              </a:ext>
            </a:extLst>
          </p:cNvPr>
          <p:cNvCxnSpPr/>
          <p:nvPr/>
        </p:nvCxnSpPr>
        <p:spPr>
          <a:xfrm flipH="1" flipV="1">
            <a:off x="7683596" y="3991551"/>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20B8AF6E-FEAE-4031-AB08-334EAD581C45}"/>
              </a:ext>
            </a:extLst>
          </p:cNvPr>
          <p:cNvCxnSpPr>
            <a:cxnSpLocks/>
          </p:cNvCxnSpPr>
          <p:nvPr/>
        </p:nvCxnSpPr>
        <p:spPr>
          <a:xfrm flipV="1">
            <a:off x="9772297" y="4812856"/>
            <a:ext cx="190962" cy="1837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4DCD0B2-443B-40E7-96CE-B5DF66755248}"/>
              </a:ext>
            </a:extLst>
          </p:cNvPr>
          <p:cNvSpPr txBox="1"/>
          <p:nvPr/>
        </p:nvSpPr>
        <p:spPr>
          <a:xfrm>
            <a:off x="9906628" y="4350889"/>
            <a:ext cx="728941"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a</a:t>
            </a:r>
            <a:r>
              <a:rPr lang="en-US" sz="2800" i="1" dirty="0">
                <a:latin typeface="ISOCPEUR" panose="020B0604020202020204" pitchFamily="34" charset="0"/>
                <a:cs typeface="Times New Roman" panose="02020603050405020304" pitchFamily="18" charset="0"/>
              </a:rPr>
              <a:t>y</a:t>
            </a:r>
            <a:r>
              <a:rPr lang="en-US" sz="3600" dirty="0"/>
              <a:t> </a:t>
            </a:r>
            <a:endParaRPr lang="ru-RU" sz="3600" dirty="0"/>
          </a:p>
        </p:txBody>
      </p:sp>
      <p:cxnSp>
        <p:nvCxnSpPr>
          <p:cNvPr id="44" name="Прямая соединительная линия 43">
            <a:extLst>
              <a:ext uri="{FF2B5EF4-FFF2-40B4-BE49-F238E27FC236}">
                <a16:creationId xmlns:a16="http://schemas.microsoft.com/office/drawing/2014/main" id="{8C1E0908-5D55-485A-8DD5-D5579069A500}"/>
              </a:ext>
            </a:extLst>
          </p:cNvPr>
          <p:cNvCxnSpPr/>
          <p:nvPr/>
        </p:nvCxnSpPr>
        <p:spPr>
          <a:xfrm rot="5580000" flipH="1" flipV="1">
            <a:off x="9137452" y="3294115"/>
            <a:ext cx="0"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a:extLst>
              <a:ext uri="{FF2B5EF4-FFF2-40B4-BE49-F238E27FC236}">
                <a16:creationId xmlns:a16="http://schemas.microsoft.com/office/drawing/2014/main" id="{3DBD09F5-E984-4759-AA5E-BD50916D701A}"/>
              </a:ext>
            </a:extLst>
          </p:cNvPr>
          <p:cNvCxnSpPr/>
          <p:nvPr/>
        </p:nvCxnSpPr>
        <p:spPr>
          <a:xfrm rot="5580000" flipH="1" flipV="1">
            <a:off x="9122857" y="1834773"/>
            <a:ext cx="0"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0EDE984-A5A4-453F-9848-FFD03BD7C6C0}"/>
              </a:ext>
            </a:extLst>
          </p:cNvPr>
          <p:cNvSpPr txBox="1"/>
          <p:nvPr/>
        </p:nvSpPr>
        <p:spPr>
          <a:xfrm>
            <a:off x="9249000" y="1521274"/>
            <a:ext cx="728941" cy="646331"/>
          </a:xfrm>
          <a:prstGeom prst="rect">
            <a:avLst/>
          </a:prstGeom>
          <a:noFill/>
        </p:spPr>
        <p:txBody>
          <a:bodyPr wrap="square" rtlCol="0">
            <a:spAutoFit/>
          </a:bodyPr>
          <a:lstStyle/>
          <a:p>
            <a:r>
              <a:rPr lang="en-US" sz="3600" i="1" dirty="0" err="1">
                <a:latin typeface="ISOCPEUR" panose="020B0604020202020204" pitchFamily="34" charset="0"/>
                <a:cs typeface="Times New Roman" panose="02020603050405020304" pitchFamily="18" charset="0"/>
              </a:rPr>
              <a:t>a</a:t>
            </a:r>
            <a:r>
              <a:rPr lang="en-US" sz="2800" i="1" dirty="0" err="1">
                <a:latin typeface="ISOCPEUR" panose="020B0604020202020204" pitchFamily="34" charset="0"/>
                <a:cs typeface="Times New Roman" panose="02020603050405020304" pitchFamily="18" charset="0"/>
              </a:rPr>
              <a:t>z</a:t>
            </a:r>
            <a:r>
              <a:rPr lang="en-US" sz="3600" dirty="0"/>
              <a:t> </a:t>
            </a:r>
            <a:endParaRPr lang="ru-RU" sz="3600" dirty="0"/>
          </a:p>
        </p:txBody>
      </p:sp>
      <p:cxnSp>
        <p:nvCxnSpPr>
          <p:cNvPr id="47" name="Прямая соединительная линия 46">
            <a:extLst>
              <a:ext uri="{FF2B5EF4-FFF2-40B4-BE49-F238E27FC236}">
                <a16:creationId xmlns:a16="http://schemas.microsoft.com/office/drawing/2014/main" id="{46DD138E-499C-4FF5-AABB-8FB757B91067}"/>
              </a:ext>
            </a:extLst>
          </p:cNvPr>
          <p:cNvCxnSpPr/>
          <p:nvPr/>
        </p:nvCxnSpPr>
        <p:spPr>
          <a:xfrm flipH="1" flipV="1">
            <a:off x="6993382" y="3995763"/>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27E4174-DA3A-4E02-8B34-167223C575B2}"/>
              </a:ext>
            </a:extLst>
          </p:cNvPr>
          <p:cNvSpPr txBox="1"/>
          <p:nvPr/>
        </p:nvSpPr>
        <p:spPr>
          <a:xfrm>
            <a:off x="5708021" y="3420522"/>
            <a:ext cx="728941" cy="646331"/>
          </a:xfrm>
          <a:prstGeom prst="rect">
            <a:avLst/>
          </a:prstGeom>
          <a:noFill/>
        </p:spPr>
        <p:txBody>
          <a:bodyPr wrap="square" rtlCol="0">
            <a:spAutoFit/>
          </a:bodyPr>
          <a:lstStyle/>
          <a:p>
            <a:r>
              <a:rPr lang="en-US" sz="3600" i="1" dirty="0" err="1">
                <a:latin typeface="ISOCPEUR" panose="020B0604020202020204" pitchFamily="34" charset="0"/>
                <a:cs typeface="Times New Roman" panose="02020603050405020304" pitchFamily="18" charset="0"/>
              </a:rPr>
              <a:t>b</a:t>
            </a:r>
            <a:r>
              <a:rPr lang="en-US" sz="2800" i="1" dirty="0" err="1">
                <a:latin typeface="ISOCPEUR" panose="020B0604020202020204" pitchFamily="34" charset="0"/>
                <a:cs typeface="Times New Roman" panose="02020603050405020304" pitchFamily="18" charset="0"/>
              </a:rPr>
              <a:t>x</a:t>
            </a:r>
            <a:r>
              <a:rPr lang="en-US" sz="3600" dirty="0"/>
              <a:t> </a:t>
            </a:r>
            <a:endParaRPr lang="ru-RU" sz="3600"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E292D60-9AE9-4170-954B-A429135C7372}"/>
                  </a:ext>
                </a:extLst>
              </p:cNvPr>
              <p:cNvSpPr txBox="1"/>
              <p:nvPr/>
            </p:nvSpPr>
            <p:spPr>
              <a:xfrm>
                <a:off x="10357804" y="4402615"/>
                <a:ext cx="1088500" cy="646331"/>
              </a:xfrm>
              <a:prstGeom prst="rect">
                <a:avLst/>
              </a:prstGeom>
              <a:noFill/>
            </p:spPr>
            <p:txBody>
              <a:bodyPr wrap="square" rtlCol="0">
                <a:spAutoFit/>
              </a:bodyPr>
              <a:lstStyle/>
              <a:p>
                <a14:m>
                  <m:oMath xmlns:m="http://schemas.openxmlformats.org/officeDocument/2006/math">
                    <m:r>
                      <a:rPr lang="en-US" sz="3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3600" i="1" dirty="0">
                    <a:latin typeface="ISOCPEUR" panose="020B0604020202020204"/>
                    <a:cs typeface="Times New Roman" panose="02020603050405020304" pitchFamily="18" charset="0"/>
                  </a:rPr>
                  <a:t>b</a:t>
                </a:r>
                <a:r>
                  <a:rPr lang="en-US" sz="2800" i="1" dirty="0">
                    <a:latin typeface="ISOCPEUR" panose="020B0604020202020204"/>
                    <a:cs typeface="Times New Roman" panose="02020603050405020304" pitchFamily="18" charset="0"/>
                  </a:rPr>
                  <a:t>y</a:t>
                </a:r>
                <a:r>
                  <a:rPr lang="en-US" sz="3600" dirty="0">
                    <a:latin typeface="ISOCPEUR" panose="020B0604020202020204"/>
                  </a:rPr>
                  <a:t> </a:t>
                </a:r>
                <a:endParaRPr lang="ru-RU" sz="3600" dirty="0"/>
              </a:p>
            </p:txBody>
          </p:sp>
        </mc:Choice>
        <mc:Fallback xmlns="">
          <p:sp>
            <p:nvSpPr>
              <p:cNvPr id="49" name="TextBox 48">
                <a:extLst>
                  <a:ext uri="{FF2B5EF4-FFF2-40B4-BE49-F238E27FC236}">
                    <a16:creationId xmlns:a16="http://schemas.microsoft.com/office/drawing/2014/main" id="{AE292D60-9AE9-4170-954B-A429135C7372}"/>
                  </a:ext>
                </a:extLst>
              </p:cNvPr>
              <p:cNvSpPr txBox="1">
                <a:spLocks noRot="1" noChangeAspect="1" noMove="1" noResize="1" noEditPoints="1" noAdjustHandles="1" noChangeArrowheads="1" noChangeShapeType="1" noTextEdit="1"/>
              </p:cNvSpPr>
              <p:nvPr/>
            </p:nvSpPr>
            <p:spPr>
              <a:xfrm>
                <a:off x="10357804" y="4402615"/>
                <a:ext cx="1088500" cy="646331"/>
              </a:xfrm>
              <a:prstGeom prst="rect">
                <a:avLst/>
              </a:prstGeom>
              <a:blipFill>
                <a:blip r:embed="rId4"/>
                <a:stretch>
                  <a:fillRect t="-14151" b="-34906"/>
                </a:stretch>
              </a:blipFill>
            </p:spPr>
            <p:txBody>
              <a:bodyPr/>
              <a:lstStyle/>
              <a:p>
                <a:r>
                  <a:rPr lang="ru-RU">
                    <a:noFill/>
                  </a:rPr>
                  <a:t> </a:t>
                </a:r>
              </a:p>
            </p:txBody>
          </p:sp>
        </mc:Fallback>
      </mc:AlternateContent>
      <p:sp>
        <p:nvSpPr>
          <p:cNvPr id="50" name="TextBox 49">
            <a:extLst>
              <a:ext uri="{FF2B5EF4-FFF2-40B4-BE49-F238E27FC236}">
                <a16:creationId xmlns:a16="http://schemas.microsoft.com/office/drawing/2014/main" id="{1FAA4634-510D-42E2-A487-FE0C32A7A73B}"/>
              </a:ext>
            </a:extLst>
          </p:cNvPr>
          <p:cNvSpPr txBox="1"/>
          <p:nvPr/>
        </p:nvSpPr>
        <p:spPr>
          <a:xfrm>
            <a:off x="4440448" y="2733646"/>
            <a:ext cx="666230" cy="646331"/>
          </a:xfrm>
          <a:prstGeom prst="rect">
            <a:avLst/>
          </a:prstGeom>
          <a:noFill/>
        </p:spPr>
        <p:txBody>
          <a:bodyPr wrap="square" rtlCol="0">
            <a:spAutoFit/>
          </a:bodyPr>
          <a:lstStyle/>
          <a:p>
            <a:r>
              <a:rPr lang="en-US" sz="3600" i="1" dirty="0">
                <a:latin typeface="ISOCPEUR" panose="020B0604020202020204"/>
              </a:rPr>
              <a:t>b’ </a:t>
            </a:r>
            <a:endParaRPr lang="ru-RU" sz="3600" i="1" dirty="0"/>
          </a:p>
        </p:txBody>
      </p:sp>
      <p:sp>
        <p:nvSpPr>
          <p:cNvPr id="51" name="Овал 50"/>
          <p:cNvSpPr/>
          <p:nvPr/>
        </p:nvSpPr>
        <p:spPr>
          <a:xfrm>
            <a:off x="9044789" y="4760063"/>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2" name="Прямая соединительная линия 51">
            <a:extLst>
              <a:ext uri="{FF2B5EF4-FFF2-40B4-BE49-F238E27FC236}">
                <a16:creationId xmlns:a16="http://schemas.microsoft.com/office/drawing/2014/main" id="{2BDE4BF6-8875-4765-8340-1ADF010612F6}"/>
              </a:ext>
            </a:extLst>
          </p:cNvPr>
          <p:cNvCxnSpPr/>
          <p:nvPr/>
        </p:nvCxnSpPr>
        <p:spPr>
          <a:xfrm rot="5580000" flipH="1" flipV="1">
            <a:off x="9132350" y="2602339"/>
            <a:ext cx="0"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a:extLst>
              <a:ext uri="{FF2B5EF4-FFF2-40B4-BE49-F238E27FC236}">
                <a16:creationId xmlns:a16="http://schemas.microsoft.com/office/drawing/2014/main" id="{41F41A5C-7F8F-4507-87FC-A0C7D4F1812B}"/>
              </a:ext>
            </a:extLst>
          </p:cNvPr>
          <p:cNvCxnSpPr/>
          <p:nvPr/>
        </p:nvCxnSpPr>
        <p:spPr>
          <a:xfrm flipH="1" flipV="1">
            <a:off x="6278552" y="3995763"/>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a:extLst>
              <a:ext uri="{FF2B5EF4-FFF2-40B4-BE49-F238E27FC236}">
                <a16:creationId xmlns:a16="http://schemas.microsoft.com/office/drawing/2014/main" id="{449B8904-F834-4BF5-A71B-194A60F31ECC}"/>
              </a:ext>
            </a:extLst>
          </p:cNvPr>
          <p:cNvCxnSpPr/>
          <p:nvPr/>
        </p:nvCxnSpPr>
        <p:spPr>
          <a:xfrm flipH="1" flipV="1">
            <a:off x="5564422" y="3993860"/>
            <a:ext cx="2484" cy="257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989F65A-AED0-4D8C-8C6D-5A8B127727CD}"/>
              </a:ext>
            </a:extLst>
          </p:cNvPr>
          <p:cNvSpPr txBox="1"/>
          <p:nvPr/>
        </p:nvSpPr>
        <p:spPr>
          <a:xfrm>
            <a:off x="5982117" y="4773427"/>
            <a:ext cx="666230" cy="646331"/>
          </a:xfrm>
          <a:prstGeom prst="rect">
            <a:avLst/>
          </a:prstGeom>
          <a:noFill/>
        </p:spPr>
        <p:txBody>
          <a:bodyPr wrap="square" rtlCol="0">
            <a:spAutoFit/>
          </a:bodyPr>
          <a:lstStyle/>
          <a:p>
            <a:r>
              <a:rPr lang="en-US" sz="3600" i="1" dirty="0">
                <a:latin typeface="ISOCPEUR" panose="020B0604020202020204"/>
              </a:rPr>
              <a:t>b </a:t>
            </a:r>
            <a:endParaRPr lang="ru-RU" sz="3600" i="1" dirty="0"/>
          </a:p>
        </p:txBody>
      </p:sp>
      <p:sp>
        <p:nvSpPr>
          <p:cNvPr id="56" name="TextBox 55">
            <a:extLst>
              <a:ext uri="{FF2B5EF4-FFF2-40B4-BE49-F238E27FC236}">
                <a16:creationId xmlns:a16="http://schemas.microsoft.com/office/drawing/2014/main" id="{1A83AF65-8226-4A22-916C-7907B5473FB9}"/>
              </a:ext>
            </a:extLst>
          </p:cNvPr>
          <p:cNvSpPr txBox="1"/>
          <p:nvPr/>
        </p:nvSpPr>
        <p:spPr>
          <a:xfrm>
            <a:off x="9244330" y="3009103"/>
            <a:ext cx="728941" cy="646331"/>
          </a:xfrm>
          <a:prstGeom prst="rect">
            <a:avLst/>
          </a:prstGeom>
          <a:noFill/>
        </p:spPr>
        <p:txBody>
          <a:bodyPr wrap="square" rtlCol="0">
            <a:spAutoFit/>
          </a:bodyPr>
          <a:lstStyle/>
          <a:p>
            <a:r>
              <a:rPr lang="en-US" sz="3600" i="1" dirty="0">
                <a:latin typeface="ISOCPEUR" panose="020B0604020202020204" pitchFamily="34" charset="0"/>
                <a:cs typeface="Times New Roman" panose="02020603050405020304" pitchFamily="18" charset="0"/>
              </a:rPr>
              <a:t>b</a:t>
            </a:r>
            <a:r>
              <a:rPr lang="en-US" sz="2800" i="1" dirty="0">
                <a:latin typeface="ISOCPEUR" panose="020B0604020202020204" pitchFamily="34" charset="0"/>
                <a:cs typeface="Times New Roman" panose="02020603050405020304" pitchFamily="18" charset="0"/>
              </a:rPr>
              <a:t>y</a:t>
            </a:r>
            <a:r>
              <a:rPr lang="en-US" sz="3600" dirty="0"/>
              <a:t> </a:t>
            </a:r>
            <a:endParaRPr lang="ru-RU" sz="3600" dirty="0"/>
          </a:p>
        </p:txBody>
      </p:sp>
      <p:sp>
        <p:nvSpPr>
          <p:cNvPr id="57" name="Овал 56">
            <a:extLst>
              <a:ext uri="{FF2B5EF4-FFF2-40B4-BE49-F238E27FC236}">
                <a16:creationId xmlns:a16="http://schemas.microsoft.com/office/drawing/2014/main" id="{2BC7EB23-D2FE-4003-AE55-63310F5EB163}"/>
              </a:ext>
            </a:extLst>
          </p:cNvPr>
          <p:cNvSpPr/>
          <p:nvPr/>
        </p:nvSpPr>
        <p:spPr>
          <a:xfrm>
            <a:off x="4739415" y="333003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8" name="Прямая соединительная линия 57">
            <a:extLst>
              <a:ext uri="{FF2B5EF4-FFF2-40B4-BE49-F238E27FC236}">
                <a16:creationId xmlns:a16="http://schemas.microsoft.com/office/drawing/2014/main" id="{0B5794F9-27E6-4803-9EA5-DF19E3D4AC5F}"/>
              </a:ext>
            </a:extLst>
          </p:cNvPr>
          <p:cNvCxnSpPr>
            <a:cxnSpLocks/>
          </p:cNvCxnSpPr>
          <p:nvPr/>
        </p:nvCxnSpPr>
        <p:spPr>
          <a:xfrm flipH="1" flipV="1">
            <a:off x="8445595" y="1936449"/>
            <a:ext cx="742627" cy="7681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Овал 58">
            <a:extLst>
              <a:ext uri="{FF2B5EF4-FFF2-40B4-BE49-F238E27FC236}">
                <a16:creationId xmlns:a16="http://schemas.microsoft.com/office/drawing/2014/main" id="{1F683F04-9C3A-4AE7-B100-677872E3B5C8}"/>
              </a:ext>
            </a:extLst>
          </p:cNvPr>
          <p:cNvSpPr/>
          <p:nvPr/>
        </p:nvSpPr>
        <p:spPr>
          <a:xfrm>
            <a:off x="9069258" y="2609466"/>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0" name="Овал 59">
            <a:extLst>
              <a:ext uri="{FF2B5EF4-FFF2-40B4-BE49-F238E27FC236}">
                <a16:creationId xmlns:a16="http://schemas.microsoft.com/office/drawing/2014/main" id="{4D5674FE-6367-403D-913C-F94C75A130BC}"/>
              </a:ext>
            </a:extLst>
          </p:cNvPr>
          <p:cNvSpPr/>
          <p:nvPr/>
        </p:nvSpPr>
        <p:spPr>
          <a:xfrm>
            <a:off x="8327678" y="1869370"/>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1" name="Прямая соединительная линия 60">
            <a:extLst>
              <a:ext uri="{FF2B5EF4-FFF2-40B4-BE49-F238E27FC236}">
                <a16:creationId xmlns:a16="http://schemas.microsoft.com/office/drawing/2014/main" id="{66014094-38D7-4104-BDB8-01F54E6C9E87}"/>
              </a:ext>
            </a:extLst>
          </p:cNvPr>
          <p:cNvCxnSpPr/>
          <p:nvPr/>
        </p:nvCxnSpPr>
        <p:spPr>
          <a:xfrm flipV="1">
            <a:off x="5798613" y="4136277"/>
            <a:ext cx="0"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Овал 61">
            <a:extLst>
              <a:ext uri="{FF2B5EF4-FFF2-40B4-BE49-F238E27FC236}">
                <a16:creationId xmlns:a16="http://schemas.microsoft.com/office/drawing/2014/main" id="{06FA7769-AE26-4ED5-A092-E99359716DF1}"/>
              </a:ext>
            </a:extLst>
          </p:cNvPr>
          <p:cNvSpPr/>
          <p:nvPr/>
        </p:nvSpPr>
        <p:spPr>
          <a:xfrm>
            <a:off x="5686059" y="4042314"/>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3" name="TextBox 62">
            <a:extLst>
              <a:ext uri="{FF2B5EF4-FFF2-40B4-BE49-F238E27FC236}">
                <a16:creationId xmlns:a16="http://schemas.microsoft.com/office/drawing/2014/main" id="{C3717F88-BA82-4963-B4A8-69651C7E0939}"/>
              </a:ext>
            </a:extLst>
          </p:cNvPr>
          <p:cNvSpPr txBox="1"/>
          <p:nvPr/>
        </p:nvSpPr>
        <p:spPr>
          <a:xfrm rot="10109854">
            <a:off x="5543583" y="2971275"/>
            <a:ext cx="349911" cy="646331"/>
          </a:xfrm>
          <a:prstGeom prst="rect">
            <a:avLst/>
          </a:prstGeom>
          <a:noFill/>
        </p:spPr>
        <p:txBody>
          <a:bodyPr wrap="square" rtlCol="0">
            <a:spAutoFit/>
          </a:bodyPr>
          <a:lstStyle/>
          <a:p>
            <a:r>
              <a:rPr lang="en-US" sz="3600" dirty="0"/>
              <a:t>(</a:t>
            </a:r>
            <a:endParaRPr lang="ru-RU" sz="3600"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1E19658-08F2-4094-B774-282BE6986CB8}"/>
                  </a:ext>
                </a:extLst>
              </p:cNvPr>
              <p:cNvSpPr txBox="1"/>
              <p:nvPr/>
            </p:nvSpPr>
            <p:spPr>
              <a:xfrm>
                <a:off x="6061862" y="2798422"/>
                <a:ext cx="3522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𝛼</m:t>
                      </m:r>
                    </m:oMath>
                  </m:oMathPara>
                </a14:m>
                <a:endParaRPr lang="ru-RU" sz="3200" dirty="0"/>
              </a:p>
            </p:txBody>
          </p:sp>
        </mc:Choice>
        <mc:Fallback xmlns="">
          <p:sp>
            <p:nvSpPr>
              <p:cNvPr id="64" name="TextBox 63">
                <a:extLst>
                  <a:ext uri="{FF2B5EF4-FFF2-40B4-BE49-F238E27FC236}">
                    <a16:creationId xmlns:a16="http://schemas.microsoft.com/office/drawing/2014/main" id="{B1E19658-08F2-4094-B774-282BE6986CB8}"/>
                  </a:ext>
                </a:extLst>
              </p:cNvPr>
              <p:cNvSpPr txBox="1">
                <a:spLocks noRot="1" noChangeAspect="1" noMove="1" noResize="1" noEditPoints="1" noAdjustHandles="1" noChangeArrowheads="1" noChangeShapeType="1" noTextEdit="1"/>
              </p:cNvSpPr>
              <p:nvPr/>
            </p:nvSpPr>
            <p:spPr>
              <a:xfrm>
                <a:off x="6061862" y="2798422"/>
                <a:ext cx="352276" cy="492443"/>
              </a:xfrm>
              <a:prstGeom prst="rect">
                <a:avLst/>
              </a:prstGeom>
              <a:blipFill>
                <a:blip r:embed="rId5"/>
                <a:stretch>
                  <a:fillRect/>
                </a:stretch>
              </a:blipFill>
            </p:spPr>
            <p:txBody>
              <a:bodyPr/>
              <a:lstStyle/>
              <a:p>
                <a:r>
                  <a:rPr lang="ru-RU">
                    <a:noFill/>
                  </a:rPr>
                  <a:t> </a:t>
                </a:r>
              </a:p>
            </p:txBody>
          </p:sp>
        </mc:Fallback>
      </mc:AlternateContent>
      <p:sp>
        <p:nvSpPr>
          <p:cNvPr id="65" name="Овал 64">
            <a:extLst>
              <a:ext uri="{FF2B5EF4-FFF2-40B4-BE49-F238E27FC236}">
                <a16:creationId xmlns:a16="http://schemas.microsoft.com/office/drawing/2014/main" id="{527CBE94-6AB3-4895-8F29-9CAC5EA24982}"/>
              </a:ext>
            </a:extLst>
          </p:cNvPr>
          <p:cNvSpPr/>
          <p:nvPr/>
        </p:nvSpPr>
        <p:spPr>
          <a:xfrm>
            <a:off x="5690908" y="4732210"/>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8337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2000"/>
                                        <p:tgtEl>
                                          <p:spTgt spid="31"/>
                                        </p:tgtEl>
                                      </p:cBhvr>
                                    </p:animEffect>
                                    <p:anim calcmode="lin" valueType="num">
                                      <p:cBhvr>
                                        <p:cTn id="22" dur="2000" fill="hold"/>
                                        <p:tgtEl>
                                          <p:spTgt spid="31"/>
                                        </p:tgtEl>
                                        <p:attrNameLst>
                                          <p:attrName>ppt_w</p:attrName>
                                        </p:attrNameLst>
                                      </p:cBhvr>
                                      <p:tavLst>
                                        <p:tav tm="0" fmla="#ppt_w*sin(2.5*pi*$)">
                                          <p:val>
                                            <p:fltVal val="0"/>
                                          </p:val>
                                        </p:tav>
                                        <p:tav tm="100000">
                                          <p:val>
                                            <p:fltVal val="1"/>
                                          </p:val>
                                        </p:tav>
                                      </p:tavLst>
                                    </p:anim>
                                    <p:anim calcmode="lin" valueType="num">
                                      <p:cBhvr>
                                        <p:cTn id="23" dur="2000" fill="hold"/>
                                        <p:tgtEl>
                                          <p:spTgt spid="31"/>
                                        </p:tgtEl>
                                        <p:attrNameLst>
                                          <p:attrName>ppt_h</p:attrName>
                                        </p:attrNameLst>
                                      </p:cBhvr>
                                      <p:tavLst>
                                        <p:tav tm="0">
                                          <p:val>
                                            <p:strVal val="#ppt_h"/>
                                          </p:val>
                                        </p:tav>
                                        <p:tav tm="100000">
                                          <p:val>
                                            <p:strVal val="#ppt_h"/>
                                          </p:val>
                                        </p:tav>
                                      </p:tavLst>
                                    </p:anim>
                                  </p:childTnLst>
                                </p:cTn>
                              </p:par>
                              <p:par>
                                <p:cTn id="24" presetID="45"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2000"/>
                                        <p:tgtEl>
                                          <p:spTgt spid="30"/>
                                        </p:tgtEl>
                                      </p:cBhvr>
                                    </p:animEffect>
                                    <p:anim calcmode="lin" valueType="num">
                                      <p:cBhvr>
                                        <p:cTn id="27" dur="2000" fill="hold"/>
                                        <p:tgtEl>
                                          <p:spTgt spid="30"/>
                                        </p:tgtEl>
                                        <p:attrNameLst>
                                          <p:attrName>ppt_w</p:attrName>
                                        </p:attrNameLst>
                                      </p:cBhvr>
                                      <p:tavLst>
                                        <p:tav tm="0" fmla="#ppt_w*sin(2.5*pi*$)">
                                          <p:val>
                                            <p:fltVal val="0"/>
                                          </p:val>
                                        </p:tav>
                                        <p:tav tm="100000">
                                          <p:val>
                                            <p:fltVal val="1"/>
                                          </p:val>
                                        </p:tav>
                                      </p:tavLst>
                                    </p:anim>
                                    <p:anim calcmode="lin" valueType="num">
                                      <p:cBhvr>
                                        <p:cTn id="28" dur="20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ppt_x"/>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fill="hold"/>
                                        <p:tgtEl>
                                          <p:spTgt spid="40"/>
                                        </p:tgtEl>
                                        <p:attrNameLst>
                                          <p:attrName>ppt_x</p:attrName>
                                        </p:attrNameLst>
                                      </p:cBhvr>
                                      <p:tavLst>
                                        <p:tav tm="0">
                                          <p:val>
                                            <p:strVal val="#ppt_x"/>
                                          </p:val>
                                        </p:tav>
                                        <p:tav tm="100000">
                                          <p:val>
                                            <p:strVal val="#ppt_x"/>
                                          </p:val>
                                        </p:tav>
                                      </p:tavLst>
                                    </p:anim>
                                    <p:anim calcmode="lin" valueType="num">
                                      <p:cBhvr additive="base">
                                        <p:cTn id="7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down)">
                                      <p:cBhvr>
                                        <p:cTn id="91" dur="500"/>
                                        <p:tgtEl>
                                          <p:spTgt spid="23"/>
                                        </p:tgtEl>
                                      </p:cBhvr>
                                    </p:animEffect>
                                  </p:childTnLst>
                                </p:cTn>
                              </p:par>
                              <p:par>
                                <p:cTn id="92" presetID="22" presetClass="entr" presetSubtype="4"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ppt_x"/>
                                          </p:val>
                                        </p:tav>
                                        <p:tav tm="100000">
                                          <p:val>
                                            <p:strVal val="#ppt_x"/>
                                          </p:val>
                                        </p:tav>
                                      </p:tavLst>
                                    </p:anim>
                                    <p:anim calcmode="lin" valueType="num">
                                      <p:cBhvr additive="base">
                                        <p:cTn id="100" dur="500" fill="hold"/>
                                        <p:tgtEl>
                                          <p:spTgt spid="5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additive="base">
                                        <p:cTn id="109" dur="500" fill="hold"/>
                                        <p:tgtEl>
                                          <p:spTgt spid="44"/>
                                        </p:tgtEl>
                                        <p:attrNameLst>
                                          <p:attrName>ppt_x</p:attrName>
                                        </p:attrNameLst>
                                      </p:cBhvr>
                                      <p:tavLst>
                                        <p:tav tm="0">
                                          <p:val>
                                            <p:strVal val="#ppt_x"/>
                                          </p:val>
                                        </p:tav>
                                        <p:tav tm="100000">
                                          <p:val>
                                            <p:strVal val="#ppt_x"/>
                                          </p:val>
                                        </p:tav>
                                      </p:tavLst>
                                    </p:anim>
                                    <p:anim calcmode="lin" valueType="num">
                                      <p:cBhvr additive="base">
                                        <p:cTn id="11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ppt_x"/>
                                          </p:val>
                                        </p:tav>
                                        <p:tav tm="100000">
                                          <p:val>
                                            <p:strVal val="#ppt_x"/>
                                          </p:val>
                                        </p:tav>
                                      </p:tavLst>
                                    </p:anim>
                                    <p:anim calcmode="lin" valueType="num">
                                      <p:cBhvr additive="base">
                                        <p:cTn id="122" dur="500" fill="hold"/>
                                        <p:tgtEl>
                                          <p:spTgt spid="4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ppt_x"/>
                                          </p:val>
                                        </p:tav>
                                        <p:tav tm="100000">
                                          <p:val>
                                            <p:strVal val="#ppt_x"/>
                                          </p:val>
                                        </p:tav>
                                      </p:tavLst>
                                    </p:anim>
                                    <p:anim calcmode="lin" valueType="num">
                                      <p:cBhvr additive="base">
                                        <p:cTn id="1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nodeType="clickEffect">
                                  <p:stCondLst>
                                    <p:cond delay="0"/>
                                  </p:stCondLst>
                                  <p:childTnLst>
                                    <p:set>
                                      <p:cBhvr>
                                        <p:cTn id="130" dur="1" fill="hold">
                                          <p:stCondLst>
                                            <p:cond delay="0"/>
                                          </p:stCondLst>
                                        </p:cTn>
                                        <p:tgtEl>
                                          <p:spTgt spid="13"/>
                                        </p:tgtEl>
                                        <p:attrNameLst>
                                          <p:attrName>style.visibility</p:attrName>
                                        </p:attrNameLst>
                                      </p:cBhvr>
                                      <p:to>
                                        <p:strVal val="visible"/>
                                      </p:to>
                                    </p:set>
                                    <p:animEffect transition="in" filter="barn(inVertical)">
                                      <p:cBhvr>
                                        <p:cTn id="131" dur="500"/>
                                        <p:tgtEl>
                                          <p:spTgt spid="13"/>
                                        </p:tgtEl>
                                      </p:cBhvr>
                                    </p:animEffect>
                                  </p:childTnLst>
                                </p:cTn>
                              </p:par>
                              <p:par>
                                <p:cTn id="132" presetID="16" presetClass="entr" presetSubtype="21" fill="hold" nodeType="withEffect">
                                  <p:stCondLst>
                                    <p:cond delay="0"/>
                                  </p:stCondLst>
                                  <p:childTnLst>
                                    <p:set>
                                      <p:cBhvr>
                                        <p:cTn id="133" dur="1" fill="hold">
                                          <p:stCondLst>
                                            <p:cond delay="0"/>
                                          </p:stCondLst>
                                        </p:cTn>
                                        <p:tgtEl>
                                          <p:spTgt spid="12"/>
                                        </p:tgtEl>
                                        <p:attrNameLst>
                                          <p:attrName>style.visibility</p:attrName>
                                        </p:attrNameLst>
                                      </p:cBhvr>
                                      <p:to>
                                        <p:strVal val="visible"/>
                                      </p:to>
                                    </p:set>
                                    <p:animEffect transition="in" filter="barn(inVertical)">
                                      <p:cBhvr>
                                        <p:cTn id="134" dur="500"/>
                                        <p:tgtEl>
                                          <p:spTgt spid="12"/>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0"/>
                                        </p:tgtEl>
                                        <p:attrNameLst>
                                          <p:attrName>style.visibility</p:attrName>
                                        </p:attrNameLst>
                                      </p:cBhvr>
                                      <p:to>
                                        <p:strVal val="visible"/>
                                      </p:to>
                                    </p:set>
                                    <p:anim calcmode="lin" valueType="num">
                                      <p:cBhvr additive="base">
                                        <p:cTn id="139" dur="500" fill="hold"/>
                                        <p:tgtEl>
                                          <p:spTgt spid="60"/>
                                        </p:tgtEl>
                                        <p:attrNameLst>
                                          <p:attrName>ppt_x</p:attrName>
                                        </p:attrNameLst>
                                      </p:cBhvr>
                                      <p:tavLst>
                                        <p:tav tm="0">
                                          <p:val>
                                            <p:strVal val="#ppt_x"/>
                                          </p:val>
                                        </p:tav>
                                        <p:tav tm="100000">
                                          <p:val>
                                            <p:strVal val="#ppt_x"/>
                                          </p:val>
                                        </p:tav>
                                      </p:tavLst>
                                    </p:anim>
                                    <p:anim calcmode="lin" valueType="num">
                                      <p:cBhvr additive="base">
                                        <p:cTn id="140" dur="500" fill="hold"/>
                                        <p:tgtEl>
                                          <p:spTgt spid="6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6"/>
                                        </p:tgtEl>
                                        <p:attrNameLst>
                                          <p:attrName>style.visibility</p:attrName>
                                        </p:attrNameLst>
                                      </p:cBhvr>
                                      <p:to>
                                        <p:strVal val="visible"/>
                                      </p:to>
                                    </p:set>
                                    <p:anim calcmode="lin" valueType="num">
                                      <p:cBhvr additive="base">
                                        <p:cTn id="143" dur="500" fill="hold"/>
                                        <p:tgtEl>
                                          <p:spTgt spid="16"/>
                                        </p:tgtEl>
                                        <p:attrNameLst>
                                          <p:attrName>ppt_x</p:attrName>
                                        </p:attrNameLst>
                                      </p:cBhvr>
                                      <p:tavLst>
                                        <p:tav tm="0">
                                          <p:val>
                                            <p:strVal val="#ppt_x"/>
                                          </p:val>
                                        </p:tav>
                                        <p:tav tm="100000">
                                          <p:val>
                                            <p:strVal val="#ppt_x"/>
                                          </p:val>
                                        </p:tav>
                                      </p:tavLst>
                                    </p:anim>
                                    <p:anim calcmode="lin" valueType="num">
                                      <p:cBhvr additive="base">
                                        <p:cTn id="1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 calcmode="lin" valueType="num">
                                      <p:cBhvr additive="base">
                                        <p:cTn id="149" dur="500" fill="hold"/>
                                        <p:tgtEl>
                                          <p:spTgt spid="41"/>
                                        </p:tgtEl>
                                        <p:attrNameLst>
                                          <p:attrName>ppt_x</p:attrName>
                                        </p:attrNameLst>
                                      </p:cBhvr>
                                      <p:tavLst>
                                        <p:tav tm="0">
                                          <p:val>
                                            <p:strVal val="#ppt_x"/>
                                          </p:val>
                                        </p:tav>
                                        <p:tav tm="100000">
                                          <p:val>
                                            <p:strVal val="#ppt_x"/>
                                          </p:val>
                                        </p:tav>
                                      </p:tavLst>
                                    </p:anim>
                                    <p:anim calcmode="lin" valueType="num">
                                      <p:cBhvr additive="base">
                                        <p:cTn id="15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47"/>
                                        </p:tgtEl>
                                        <p:attrNameLst>
                                          <p:attrName>style.visibility</p:attrName>
                                        </p:attrNameLst>
                                      </p:cBhvr>
                                      <p:to>
                                        <p:strVal val="visible"/>
                                      </p:to>
                                    </p:set>
                                    <p:anim calcmode="lin" valueType="num">
                                      <p:cBhvr additive="base">
                                        <p:cTn id="155" dur="500" fill="hold"/>
                                        <p:tgtEl>
                                          <p:spTgt spid="47"/>
                                        </p:tgtEl>
                                        <p:attrNameLst>
                                          <p:attrName>ppt_x</p:attrName>
                                        </p:attrNameLst>
                                      </p:cBhvr>
                                      <p:tavLst>
                                        <p:tav tm="0">
                                          <p:val>
                                            <p:strVal val="#ppt_x"/>
                                          </p:val>
                                        </p:tav>
                                        <p:tav tm="100000">
                                          <p:val>
                                            <p:strVal val="#ppt_x"/>
                                          </p:val>
                                        </p:tav>
                                      </p:tavLst>
                                    </p:anim>
                                    <p:anim calcmode="lin" valueType="num">
                                      <p:cBhvr additive="base">
                                        <p:cTn id="1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53"/>
                                        </p:tgtEl>
                                        <p:attrNameLst>
                                          <p:attrName>style.visibility</p:attrName>
                                        </p:attrNameLst>
                                      </p:cBhvr>
                                      <p:to>
                                        <p:strVal val="visible"/>
                                      </p:to>
                                    </p:set>
                                    <p:anim calcmode="lin" valueType="num">
                                      <p:cBhvr additive="base">
                                        <p:cTn id="161" dur="500" fill="hold"/>
                                        <p:tgtEl>
                                          <p:spTgt spid="53"/>
                                        </p:tgtEl>
                                        <p:attrNameLst>
                                          <p:attrName>ppt_x</p:attrName>
                                        </p:attrNameLst>
                                      </p:cBhvr>
                                      <p:tavLst>
                                        <p:tav tm="0">
                                          <p:val>
                                            <p:strVal val="#ppt_x"/>
                                          </p:val>
                                        </p:tav>
                                        <p:tav tm="100000">
                                          <p:val>
                                            <p:strVal val="#ppt_x"/>
                                          </p:val>
                                        </p:tav>
                                      </p:tavLst>
                                    </p:anim>
                                    <p:anim calcmode="lin" valueType="num">
                                      <p:cBhvr additive="base">
                                        <p:cTn id="16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54"/>
                                        </p:tgtEl>
                                        <p:attrNameLst>
                                          <p:attrName>style.visibility</p:attrName>
                                        </p:attrNameLst>
                                      </p:cBhvr>
                                      <p:to>
                                        <p:strVal val="visible"/>
                                      </p:to>
                                    </p:set>
                                    <p:anim calcmode="lin" valueType="num">
                                      <p:cBhvr additive="base">
                                        <p:cTn id="167" dur="500" fill="hold"/>
                                        <p:tgtEl>
                                          <p:spTgt spid="54"/>
                                        </p:tgtEl>
                                        <p:attrNameLst>
                                          <p:attrName>ppt_x</p:attrName>
                                        </p:attrNameLst>
                                      </p:cBhvr>
                                      <p:tavLst>
                                        <p:tav tm="0">
                                          <p:val>
                                            <p:strVal val="#ppt_x"/>
                                          </p:val>
                                        </p:tav>
                                        <p:tav tm="100000">
                                          <p:val>
                                            <p:strVal val="#ppt_x"/>
                                          </p:val>
                                        </p:tav>
                                      </p:tavLst>
                                    </p:anim>
                                    <p:anim calcmode="lin" valueType="num">
                                      <p:cBhvr additive="base">
                                        <p:cTn id="168" dur="500" fill="hold"/>
                                        <p:tgtEl>
                                          <p:spTgt spid="5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8"/>
                                        </p:tgtEl>
                                        <p:attrNameLst>
                                          <p:attrName>style.visibility</p:attrName>
                                        </p:attrNameLst>
                                      </p:cBhvr>
                                      <p:to>
                                        <p:strVal val="visible"/>
                                      </p:to>
                                    </p:set>
                                    <p:anim calcmode="lin" valueType="num">
                                      <p:cBhvr additive="base">
                                        <p:cTn id="171" dur="500" fill="hold"/>
                                        <p:tgtEl>
                                          <p:spTgt spid="48"/>
                                        </p:tgtEl>
                                        <p:attrNameLst>
                                          <p:attrName>ppt_x</p:attrName>
                                        </p:attrNameLst>
                                      </p:cBhvr>
                                      <p:tavLst>
                                        <p:tav tm="0">
                                          <p:val>
                                            <p:strVal val="#ppt_x"/>
                                          </p:val>
                                        </p:tav>
                                        <p:tav tm="100000">
                                          <p:val>
                                            <p:strVal val="#ppt_x"/>
                                          </p:val>
                                        </p:tav>
                                      </p:tavLst>
                                    </p:anim>
                                    <p:anim calcmode="lin" valueType="num">
                                      <p:cBhvr additive="base">
                                        <p:cTn id="17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nodeType="clickEffect">
                                  <p:stCondLst>
                                    <p:cond delay="0"/>
                                  </p:stCondLst>
                                  <p:childTnLst>
                                    <p:set>
                                      <p:cBhvr>
                                        <p:cTn id="182" dur="1" fill="hold">
                                          <p:stCondLst>
                                            <p:cond delay="0"/>
                                          </p:stCondLst>
                                        </p:cTn>
                                        <p:tgtEl>
                                          <p:spTgt spid="8"/>
                                        </p:tgtEl>
                                        <p:attrNameLst>
                                          <p:attrName>style.visibility</p:attrName>
                                        </p:attrNameLst>
                                      </p:cBhvr>
                                      <p:to>
                                        <p:strVal val="visible"/>
                                      </p:to>
                                    </p:set>
                                    <p:animEffect transition="in" filter="barn(inVertical)">
                                      <p:cBhvr>
                                        <p:cTn id="183" dur="500"/>
                                        <p:tgtEl>
                                          <p:spTgt spid="8"/>
                                        </p:tgtEl>
                                      </p:cBhvr>
                                    </p:animEffect>
                                  </p:childTnLst>
                                </p:cTn>
                              </p:par>
                              <p:par>
                                <p:cTn id="184" presetID="16" presetClass="entr" presetSubtype="21" fill="hold" nodeType="withEffect">
                                  <p:stCondLst>
                                    <p:cond delay="0"/>
                                  </p:stCondLst>
                                  <p:childTnLst>
                                    <p:set>
                                      <p:cBhvr>
                                        <p:cTn id="185" dur="1" fill="hold">
                                          <p:stCondLst>
                                            <p:cond delay="0"/>
                                          </p:stCondLst>
                                        </p:cTn>
                                        <p:tgtEl>
                                          <p:spTgt spid="22"/>
                                        </p:tgtEl>
                                        <p:attrNameLst>
                                          <p:attrName>style.visibility</p:attrName>
                                        </p:attrNameLst>
                                      </p:cBhvr>
                                      <p:to>
                                        <p:strVal val="visible"/>
                                      </p:to>
                                    </p:set>
                                    <p:animEffect transition="in" filter="barn(inVertical)">
                                      <p:cBhvr>
                                        <p:cTn id="186" dur="500"/>
                                        <p:tgtEl>
                                          <p:spTgt spid="22"/>
                                        </p:tgtEl>
                                      </p:cBhvr>
                                    </p:animEffect>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65"/>
                                        </p:tgtEl>
                                        <p:attrNameLst>
                                          <p:attrName>style.visibility</p:attrName>
                                        </p:attrNameLst>
                                      </p:cBhvr>
                                      <p:to>
                                        <p:strVal val="visible"/>
                                      </p:to>
                                    </p:set>
                                    <p:anim calcmode="lin" valueType="num">
                                      <p:cBhvr additive="base">
                                        <p:cTn id="191" dur="500" fill="hold"/>
                                        <p:tgtEl>
                                          <p:spTgt spid="65"/>
                                        </p:tgtEl>
                                        <p:attrNameLst>
                                          <p:attrName>ppt_x</p:attrName>
                                        </p:attrNameLst>
                                      </p:cBhvr>
                                      <p:tavLst>
                                        <p:tav tm="0">
                                          <p:val>
                                            <p:strVal val="#ppt_x"/>
                                          </p:val>
                                        </p:tav>
                                        <p:tav tm="100000">
                                          <p:val>
                                            <p:strVal val="#ppt_x"/>
                                          </p:val>
                                        </p:tav>
                                      </p:tavLst>
                                    </p:anim>
                                    <p:anim calcmode="lin" valueType="num">
                                      <p:cBhvr additive="base">
                                        <p:cTn id="192" dur="500" fill="hold"/>
                                        <p:tgtEl>
                                          <p:spTgt spid="65"/>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55"/>
                                        </p:tgtEl>
                                        <p:attrNameLst>
                                          <p:attrName>style.visibility</p:attrName>
                                        </p:attrNameLst>
                                      </p:cBhvr>
                                      <p:to>
                                        <p:strVal val="visible"/>
                                      </p:to>
                                    </p:set>
                                    <p:anim calcmode="lin" valueType="num">
                                      <p:cBhvr additive="base">
                                        <p:cTn id="195" dur="500" fill="hold"/>
                                        <p:tgtEl>
                                          <p:spTgt spid="55"/>
                                        </p:tgtEl>
                                        <p:attrNameLst>
                                          <p:attrName>ppt_x</p:attrName>
                                        </p:attrNameLst>
                                      </p:cBhvr>
                                      <p:tavLst>
                                        <p:tav tm="0">
                                          <p:val>
                                            <p:strVal val="#ppt_x"/>
                                          </p:val>
                                        </p:tav>
                                        <p:tav tm="100000">
                                          <p:val>
                                            <p:strVal val="#ppt_x"/>
                                          </p:val>
                                        </p:tav>
                                      </p:tavLst>
                                    </p:anim>
                                    <p:anim calcmode="lin" valueType="num">
                                      <p:cBhvr additive="base">
                                        <p:cTn id="19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4" fill="hold" grpId="0" nodeType="clickEffect">
                                  <p:stCondLst>
                                    <p:cond delay="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16" presetClass="entr" presetSubtype="21" fill="hold" nodeType="clickEffect">
                                  <p:stCondLst>
                                    <p:cond delay="0"/>
                                  </p:stCondLst>
                                  <p:childTnLst>
                                    <p:set>
                                      <p:cBhvr>
                                        <p:cTn id="206" dur="1" fill="hold">
                                          <p:stCondLst>
                                            <p:cond delay="0"/>
                                          </p:stCondLst>
                                        </p:cTn>
                                        <p:tgtEl>
                                          <p:spTgt spid="11"/>
                                        </p:tgtEl>
                                        <p:attrNameLst>
                                          <p:attrName>style.visibility</p:attrName>
                                        </p:attrNameLst>
                                      </p:cBhvr>
                                      <p:to>
                                        <p:strVal val="visible"/>
                                      </p:to>
                                    </p:set>
                                    <p:animEffect transition="in" filter="barn(inVertical)">
                                      <p:cBhvr>
                                        <p:cTn id="207" dur="500"/>
                                        <p:tgtEl>
                                          <p:spTgt spid="11"/>
                                        </p:tgtEl>
                                      </p:cBhvr>
                                    </p:animEffect>
                                  </p:childTnLst>
                                </p:cTn>
                              </p:par>
                              <p:par>
                                <p:cTn id="208" presetID="16" presetClass="entr" presetSubtype="21" fill="hold" nodeType="withEffect">
                                  <p:stCondLst>
                                    <p:cond delay="0"/>
                                  </p:stCondLst>
                                  <p:childTnLst>
                                    <p:set>
                                      <p:cBhvr>
                                        <p:cTn id="209" dur="1" fill="hold">
                                          <p:stCondLst>
                                            <p:cond delay="0"/>
                                          </p:stCondLst>
                                        </p:cTn>
                                        <p:tgtEl>
                                          <p:spTgt spid="9"/>
                                        </p:tgtEl>
                                        <p:attrNameLst>
                                          <p:attrName>style.visibility</p:attrName>
                                        </p:attrNameLst>
                                      </p:cBhvr>
                                      <p:to>
                                        <p:strVal val="visible"/>
                                      </p:to>
                                    </p:set>
                                    <p:animEffect transition="in" filter="barn(inVertical)">
                                      <p:cBhvr>
                                        <p:cTn id="210" dur="500"/>
                                        <p:tgtEl>
                                          <p:spTgt spid="9"/>
                                        </p:tgtEl>
                                      </p:cBhvr>
                                    </p:animEffect>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57"/>
                                        </p:tgtEl>
                                        <p:attrNameLst>
                                          <p:attrName>style.visibility</p:attrName>
                                        </p:attrNameLst>
                                      </p:cBhvr>
                                      <p:to>
                                        <p:strVal val="visible"/>
                                      </p:to>
                                    </p:set>
                                    <p:anim calcmode="lin" valueType="num">
                                      <p:cBhvr additive="base">
                                        <p:cTn id="215" dur="500" fill="hold"/>
                                        <p:tgtEl>
                                          <p:spTgt spid="57"/>
                                        </p:tgtEl>
                                        <p:attrNameLst>
                                          <p:attrName>ppt_x</p:attrName>
                                        </p:attrNameLst>
                                      </p:cBhvr>
                                      <p:tavLst>
                                        <p:tav tm="0">
                                          <p:val>
                                            <p:strVal val="#ppt_x"/>
                                          </p:val>
                                        </p:tav>
                                        <p:tav tm="100000">
                                          <p:val>
                                            <p:strVal val="#ppt_x"/>
                                          </p:val>
                                        </p:tav>
                                      </p:tavLst>
                                    </p:anim>
                                    <p:anim calcmode="lin" valueType="num">
                                      <p:cBhvr additive="base">
                                        <p:cTn id="216" dur="500" fill="hold"/>
                                        <p:tgtEl>
                                          <p:spTgt spid="5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50"/>
                                        </p:tgtEl>
                                        <p:attrNameLst>
                                          <p:attrName>style.visibility</p:attrName>
                                        </p:attrNameLst>
                                      </p:cBhvr>
                                      <p:to>
                                        <p:strVal val="visible"/>
                                      </p:to>
                                    </p:set>
                                    <p:anim calcmode="lin" valueType="num">
                                      <p:cBhvr additive="base">
                                        <p:cTn id="219" dur="500" fill="hold"/>
                                        <p:tgtEl>
                                          <p:spTgt spid="50"/>
                                        </p:tgtEl>
                                        <p:attrNameLst>
                                          <p:attrName>ppt_x</p:attrName>
                                        </p:attrNameLst>
                                      </p:cBhvr>
                                      <p:tavLst>
                                        <p:tav tm="0">
                                          <p:val>
                                            <p:strVal val="#ppt_x"/>
                                          </p:val>
                                        </p:tav>
                                        <p:tav tm="100000">
                                          <p:val>
                                            <p:strVal val="#ppt_x"/>
                                          </p:val>
                                        </p:tav>
                                      </p:tavLst>
                                    </p:anim>
                                    <p:anim calcmode="lin" valueType="num">
                                      <p:cBhvr additive="base">
                                        <p:cTn id="2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6" presetClass="entr" presetSubtype="16" fill="hold" nodeType="clickEffect">
                                  <p:stCondLst>
                                    <p:cond delay="0"/>
                                  </p:stCondLst>
                                  <p:childTnLst>
                                    <p:set>
                                      <p:cBhvr>
                                        <p:cTn id="224" dur="1" fill="hold">
                                          <p:stCondLst>
                                            <p:cond delay="0"/>
                                          </p:stCondLst>
                                        </p:cTn>
                                        <p:tgtEl>
                                          <p:spTgt spid="21"/>
                                        </p:tgtEl>
                                        <p:attrNameLst>
                                          <p:attrName>style.visibility</p:attrName>
                                        </p:attrNameLst>
                                      </p:cBhvr>
                                      <p:to>
                                        <p:strVal val="visible"/>
                                      </p:to>
                                    </p:set>
                                    <p:animEffect transition="in" filter="circle(in)">
                                      <p:cBhvr>
                                        <p:cTn id="225" dur="2000"/>
                                        <p:tgtEl>
                                          <p:spTgt spid="21"/>
                                        </p:tgtEl>
                                      </p:cBhvr>
                                    </p:animEffect>
                                  </p:childTnLst>
                                </p:cTn>
                              </p:par>
                            </p:childTnLst>
                          </p:cTn>
                        </p:par>
                      </p:childTnLst>
                    </p:cTn>
                  </p:par>
                  <p:par>
                    <p:cTn id="226" fill="hold">
                      <p:stCondLst>
                        <p:cond delay="indefinite"/>
                      </p:stCondLst>
                      <p:childTnLst>
                        <p:par>
                          <p:cTn id="227" fill="hold">
                            <p:stCondLst>
                              <p:cond delay="0"/>
                            </p:stCondLst>
                            <p:childTnLst>
                              <p:par>
                                <p:cTn id="228" presetID="6" presetClass="entr" presetSubtype="16" fill="hold" nodeType="clickEffect">
                                  <p:stCondLst>
                                    <p:cond delay="0"/>
                                  </p:stCondLst>
                                  <p:childTnLst>
                                    <p:set>
                                      <p:cBhvr>
                                        <p:cTn id="229" dur="1" fill="hold">
                                          <p:stCondLst>
                                            <p:cond delay="0"/>
                                          </p:stCondLst>
                                        </p:cTn>
                                        <p:tgtEl>
                                          <p:spTgt spid="18"/>
                                        </p:tgtEl>
                                        <p:attrNameLst>
                                          <p:attrName>style.visibility</p:attrName>
                                        </p:attrNameLst>
                                      </p:cBhvr>
                                      <p:to>
                                        <p:strVal val="visible"/>
                                      </p:to>
                                    </p:set>
                                    <p:animEffect transition="in" filter="circle(in)">
                                      <p:cBhvr>
                                        <p:cTn id="230" dur="2000"/>
                                        <p:tgtEl>
                                          <p:spTgt spid="18"/>
                                        </p:tgtEl>
                                      </p:cBhvr>
                                    </p:animEffect>
                                  </p:childTnLst>
                                </p:cTn>
                              </p:par>
                            </p:childTnLst>
                          </p:cTn>
                        </p:par>
                      </p:childTnLst>
                    </p:cTn>
                  </p:par>
                  <p:par>
                    <p:cTn id="231" fill="hold">
                      <p:stCondLst>
                        <p:cond delay="indefinite"/>
                      </p:stCondLst>
                      <p:childTnLst>
                        <p:par>
                          <p:cTn id="232" fill="hold">
                            <p:stCondLst>
                              <p:cond delay="0"/>
                            </p:stCondLst>
                            <p:childTnLst>
                              <p:par>
                                <p:cTn id="233" presetID="16" presetClass="entr" presetSubtype="21" fill="hold" nodeType="clickEffect">
                                  <p:stCondLst>
                                    <p:cond delay="0"/>
                                  </p:stCondLst>
                                  <p:childTnLst>
                                    <p:set>
                                      <p:cBhvr>
                                        <p:cTn id="234" dur="1" fill="hold">
                                          <p:stCondLst>
                                            <p:cond delay="0"/>
                                          </p:stCondLst>
                                        </p:cTn>
                                        <p:tgtEl>
                                          <p:spTgt spid="58"/>
                                        </p:tgtEl>
                                        <p:attrNameLst>
                                          <p:attrName>style.visibility</p:attrName>
                                        </p:attrNameLst>
                                      </p:cBhvr>
                                      <p:to>
                                        <p:strVal val="visible"/>
                                      </p:to>
                                    </p:set>
                                    <p:animEffect transition="in" filter="barn(inVertical)">
                                      <p:cBhvr>
                                        <p:cTn id="235" dur="500"/>
                                        <p:tgtEl>
                                          <p:spTgt spid="58"/>
                                        </p:tgtEl>
                                      </p:cBhvr>
                                    </p:animEffect>
                                  </p:childTnLst>
                                </p:cTn>
                              </p:par>
                              <p:par>
                                <p:cTn id="236" presetID="16" presetClass="entr" presetSubtype="21" fill="hold" nodeType="withEffect">
                                  <p:stCondLst>
                                    <p:cond delay="0"/>
                                  </p:stCondLst>
                                  <p:childTnLst>
                                    <p:set>
                                      <p:cBhvr>
                                        <p:cTn id="237" dur="1" fill="hold">
                                          <p:stCondLst>
                                            <p:cond delay="0"/>
                                          </p:stCondLst>
                                        </p:cTn>
                                        <p:tgtEl>
                                          <p:spTgt spid="15"/>
                                        </p:tgtEl>
                                        <p:attrNameLst>
                                          <p:attrName>style.visibility</p:attrName>
                                        </p:attrNameLst>
                                      </p:cBhvr>
                                      <p:to>
                                        <p:strVal val="visible"/>
                                      </p:to>
                                    </p:set>
                                    <p:animEffect transition="in" filter="barn(inVertical)">
                                      <p:cBhvr>
                                        <p:cTn id="238" dur="500"/>
                                        <p:tgtEl>
                                          <p:spTgt spid="15"/>
                                        </p:tgtEl>
                                      </p:cBhvr>
                                    </p:animEffect>
                                  </p:childTnLst>
                                </p:cTn>
                              </p:par>
                            </p:childTnLst>
                          </p:cTn>
                        </p:par>
                      </p:childTnLst>
                    </p:cTn>
                  </p:par>
                  <p:par>
                    <p:cTn id="239" fill="hold">
                      <p:stCondLst>
                        <p:cond delay="indefinite"/>
                      </p:stCondLst>
                      <p:childTnLst>
                        <p:par>
                          <p:cTn id="240" fill="hold">
                            <p:stCondLst>
                              <p:cond delay="0"/>
                            </p:stCondLst>
                            <p:childTnLst>
                              <p:par>
                                <p:cTn id="241" presetID="26" presetClass="entr" presetSubtype="0" fill="hold" grpId="0" nodeType="clickEffect">
                                  <p:stCondLst>
                                    <p:cond delay="0"/>
                                  </p:stCondLst>
                                  <p:childTnLst>
                                    <p:set>
                                      <p:cBhvr>
                                        <p:cTn id="242" dur="1" fill="hold">
                                          <p:stCondLst>
                                            <p:cond delay="0"/>
                                          </p:stCondLst>
                                        </p:cTn>
                                        <p:tgtEl>
                                          <p:spTgt spid="59"/>
                                        </p:tgtEl>
                                        <p:attrNameLst>
                                          <p:attrName>style.visibility</p:attrName>
                                        </p:attrNameLst>
                                      </p:cBhvr>
                                      <p:to>
                                        <p:strVal val="visible"/>
                                      </p:to>
                                    </p:set>
                                    <p:animEffect transition="in" filter="wipe(down)">
                                      <p:cBhvr>
                                        <p:cTn id="243" dur="580">
                                          <p:stCondLst>
                                            <p:cond delay="0"/>
                                          </p:stCondLst>
                                        </p:cTn>
                                        <p:tgtEl>
                                          <p:spTgt spid="59"/>
                                        </p:tgtEl>
                                      </p:cBhvr>
                                    </p:animEffect>
                                    <p:anim calcmode="lin" valueType="num">
                                      <p:cBhvr>
                                        <p:cTn id="244"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245"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246"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247"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248"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249" dur="26">
                                          <p:stCondLst>
                                            <p:cond delay="650"/>
                                          </p:stCondLst>
                                        </p:cTn>
                                        <p:tgtEl>
                                          <p:spTgt spid="59"/>
                                        </p:tgtEl>
                                      </p:cBhvr>
                                      <p:to x="100000" y="60000"/>
                                    </p:animScale>
                                    <p:animScale>
                                      <p:cBhvr>
                                        <p:cTn id="250" dur="166" decel="50000">
                                          <p:stCondLst>
                                            <p:cond delay="676"/>
                                          </p:stCondLst>
                                        </p:cTn>
                                        <p:tgtEl>
                                          <p:spTgt spid="59"/>
                                        </p:tgtEl>
                                      </p:cBhvr>
                                      <p:to x="100000" y="100000"/>
                                    </p:animScale>
                                    <p:animScale>
                                      <p:cBhvr>
                                        <p:cTn id="251" dur="26">
                                          <p:stCondLst>
                                            <p:cond delay="1312"/>
                                          </p:stCondLst>
                                        </p:cTn>
                                        <p:tgtEl>
                                          <p:spTgt spid="59"/>
                                        </p:tgtEl>
                                      </p:cBhvr>
                                      <p:to x="100000" y="80000"/>
                                    </p:animScale>
                                    <p:animScale>
                                      <p:cBhvr>
                                        <p:cTn id="252" dur="166" decel="50000">
                                          <p:stCondLst>
                                            <p:cond delay="1338"/>
                                          </p:stCondLst>
                                        </p:cTn>
                                        <p:tgtEl>
                                          <p:spTgt spid="59"/>
                                        </p:tgtEl>
                                      </p:cBhvr>
                                      <p:to x="100000" y="100000"/>
                                    </p:animScale>
                                    <p:animScale>
                                      <p:cBhvr>
                                        <p:cTn id="253" dur="26">
                                          <p:stCondLst>
                                            <p:cond delay="1642"/>
                                          </p:stCondLst>
                                        </p:cTn>
                                        <p:tgtEl>
                                          <p:spTgt spid="59"/>
                                        </p:tgtEl>
                                      </p:cBhvr>
                                      <p:to x="100000" y="90000"/>
                                    </p:animScale>
                                    <p:animScale>
                                      <p:cBhvr>
                                        <p:cTn id="254" dur="166" decel="50000">
                                          <p:stCondLst>
                                            <p:cond delay="1668"/>
                                          </p:stCondLst>
                                        </p:cTn>
                                        <p:tgtEl>
                                          <p:spTgt spid="59"/>
                                        </p:tgtEl>
                                      </p:cBhvr>
                                      <p:to x="100000" y="100000"/>
                                    </p:animScale>
                                    <p:animScale>
                                      <p:cBhvr>
                                        <p:cTn id="255" dur="26">
                                          <p:stCondLst>
                                            <p:cond delay="1808"/>
                                          </p:stCondLst>
                                        </p:cTn>
                                        <p:tgtEl>
                                          <p:spTgt spid="59"/>
                                        </p:tgtEl>
                                      </p:cBhvr>
                                      <p:to x="100000" y="95000"/>
                                    </p:animScale>
                                    <p:animScale>
                                      <p:cBhvr>
                                        <p:cTn id="256" dur="166" decel="50000">
                                          <p:stCondLst>
                                            <p:cond delay="1834"/>
                                          </p:stCondLst>
                                        </p:cTn>
                                        <p:tgtEl>
                                          <p:spTgt spid="59"/>
                                        </p:tgtEl>
                                      </p:cBhvr>
                                      <p:to x="100000" y="100000"/>
                                    </p:animScale>
                                  </p:childTnLst>
                                </p:cTn>
                              </p:par>
                            </p:childTnLst>
                          </p:cTn>
                        </p:par>
                      </p:childTnLst>
                    </p:cTn>
                  </p:par>
                  <p:par>
                    <p:cTn id="257" fill="hold">
                      <p:stCondLst>
                        <p:cond delay="indefinite"/>
                      </p:stCondLst>
                      <p:childTnLst>
                        <p:par>
                          <p:cTn id="258" fill="hold">
                            <p:stCondLst>
                              <p:cond delay="0"/>
                            </p:stCondLst>
                            <p:childTnLst>
                              <p:par>
                                <p:cTn id="259" presetID="26" presetClass="entr" presetSubtype="0" fill="hold" grpId="0" nodeType="clickEffect">
                                  <p:stCondLst>
                                    <p:cond delay="0"/>
                                  </p:stCondLst>
                                  <p:childTnLst>
                                    <p:set>
                                      <p:cBhvr>
                                        <p:cTn id="260" dur="1" fill="hold">
                                          <p:stCondLst>
                                            <p:cond delay="0"/>
                                          </p:stCondLst>
                                        </p:cTn>
                                        <p:tgtEl>
                                          <p:spTgt spid="20"/>
                                        </p:tgtEl>
                                        <p:attrNameLst>
                                          <p:attrName>style.visibility</p:attrName>
                                        </p:attrNameLst>
                                      </p:cBhvr>
                                      <p:to>
                                        <p:strVal val="visible"/>
                                      </p:to>
                                    </p:set>
                                    <p:animEffect transition="in" filter="wipe(down)">
                                      <p:cBhvr>
                                        <p:cTn id="261" dur="580">
                                          <p:stCondLst>
                                            <p:cond delay="0"/>
                                          </p:stCondLst>
                                        </p:cTn>
                                        <p:tgtEl>
                                          <p:spTgt spid="20"/>
                                        </p:tgtEl>
                                      </p:cBhvr>
                                    </p:animEffect>
                                    <p:anim calcmode="lin" valueType="num">
                                      <p:cBhvr>
                                        <p:cTn id="262"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63"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64"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65"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66"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67" dur="26">
                                          <p:stCondLst>
                                            <p:cond delay="650"/>
                                          </p:stCondLst>
                                        </p:cTn>
                                        <p:tgtEl>
                                          <p:spTgt spid="20"/>
                                        </p:tgtEl>
                                      </p:cBhvr>
                                      <p:to x="100000" y="60000"/>
                                    </p:animScale>
                                    <p:animScale>
                                      <p:cBhvr>
                                        <p:cTn id="268" dur="166" decel="50000">
                                          <p:stCondLst>
                                            <p:cond delay="676"/>
                                          </p:stCondLst>
                                        </p:cTn>
                                        <p:tgtEl>
                                          <p:spTgt spid="20"/>
                                        </p:tgtEl>
                                      </p:cBhvr>
                                      <p:to x="100000" y="100000"/>
                                    </p:animScale>
                                    <p:animScale>
                                      <p:cBhvr>
                                        <p:cTn id="269" dur="26">
                                          <p:stCondLst>
                                            <p:cond delay="1312"/>
                                          </p:stCondLst>
                                        </p:cTn>
                                        <p:tgtEl>
                                          <p:spTgt spid="20"/>
                                        </p:tgtEl>
                                      </p:cBhvr>
                                      <p:to x="100000" y="80000"/>
                                    </p:animScale>
                                    <p:animScale>
                                      <p:cBhvr>
                                        <p:cTn id="270" dur="166" decel="50000">
                                          <p:stCondLst>
                                            <p:cond delay="1338"/>
                                          </p:stCondLst>
                                        </p:cTn>
                                        <p:tgtEl>
                                          <p:spTgt spid="20"/>
                                        </p:tgtEl>
                                      </p:cBhvr>
                                      <p:to x="100000" y="100000"/>
                                    </p:animScale>
                                    <p:animScale>
                                      <p:cBhvr>
                                        <p:cTn id="271" dur="26">
                                          <p:stCondLst>
                                            <p:cond delay="1642"/>
                                          </p:stCondLst>
                                        </p:cTn>
                                        <p:tgtEl>
                                          <p:spTgt spid="20"/>
                                        </p:tgtEl>
                                      </p:cBhvr>
                                      <p:to x="100000" y="90000"/>
                                    </p:animScale>
                                    <p:animScale>
                                      <p:cBhvr>
                                        <p:cTn id="272" dur="166" decel="50000">
                                          <p:stCondLst>
                                            <p:cond delay="1668"/>
                                          </p:stCondLst>
                                        </p:cTn>
                                        <p:tgtEl>
                                          <p:spTgt spid="20"/>
                                        </p:tgtEl>
                                      </p:cBhvr>
                                      <p:to x="100000" y="100000"/>
                                    </p:animScale>
                                    <p:animScale>
                                      <p:cBhvr>
                                        <p:cTn id="273" dur="26">
                                          <p:stCondLst>
                                            <p:cond delay="1808"/>
                                          </p:stCondLst>
                                        </p:cTn>
                                        <p:tgtEl>
                                          <p:spTgt spid="20"/>
                                        </p:tgtEl>
                                      </p:cBhvr>
                                      <p:to x="100000" y="95000"/>
                                    </p:animScale>
                                    <p:animScale>
                                      <p:cBhvr>
                                        <p:cTn id="274" dur="166" decel="50000">
                                          <p:stCondLst>
                                            <p:cond delay="1834"/>
                                          </p:stCondLst>
                                        </p:cTn>
                                        <p:tgtEl>
                                          <p:spTgt spid="20"/>
                                        </p:tgtEl>
                                      </p:cBhvr>
                                      <p:to x="100000" y="100000"/>
                                    </p:animScale>
                                  </p:childTnLst>
                                </p:cTn>
                              </p:par>
                            </p:childTnLst>
                          </p:cTn>
                        </p:par>
                      </p:childTnLst>
                    </p:cTn>
                  </p:par>
                  <p:par>
                    <p:cTn id="275" fill="hold">
                      <p:stCondLst>
                        <p:cond delay="indefinite"/>
                      </p:stCondLst>
                      <p:childTnLst>
                        <p:par>
                          <p:cTn id="276" fill="hold">
                            <p:stCondLst>
                              <p:cond delay="0"/>
                            </p:stCondLst>
                            <p:childTnLst>
                              <p:par>
                                <p:cTn id="277" presetID="16" presetClass="entr" presetSubtype="21" fill="hold" nodeType="clickEffect">
                                  <p:stCondLst>
                                    <p:cond delay="0"/>
                                  </p:stCondLst>
                                  <p:childTnLst>
                                    <p:set>
                                      <p:cBhvr>
                                        <p:cTn id="278" dur="1" fill="hold">
                                          <p:stCondLst>
                                            <p:cond delay="0"/>
                                          </p:stCondLst>
                                        </p:cTn>
                                        <p:tgtEl>
                                          <p:spTgt spid="61"/>
                                        </p:tgtEl>
                                        <p:attrNameLst>
                                          <p:attrName>style.visibility</p:attrName>
                                        </p:attrNameLst>
                                      </p:cBhvr>
                                      <p:to>
                                        <p:strVal val="visible"/>
                                      </p:to>
                                    </p:set>
                                    <p:animEffect transition="in" filter="barn(inVertical)">
                                      <p:cBhvr>
                                        <p:cTn id="279" dur="500"/>
                                        <p:tgtEl>
                                          <p:spTgt spid="61"/>
                                        </p:tgtEl>
                                      </p:cBhvr>
                                    </p:animEffect>
                                  </p:childTnLst>
                                </p:cTn>
                              </p:par>
                              <p:par>
                                <p:cTn id="280" presetID="16" presetClass="entr" presetSubtype="21" fill="hold" nodeType="withEffect">
                                  <p:stCondLst>
                                    <p:cond delay="0"/>
                                  </p:stCondLst>
                                  <p:childTnLst>
                                    <p:set>
                                      <p:cBhvr>
                                        <p:cTn id="281" dur="1" fill="hold">
                                          <p:stCondLst>
                                            <p:cond delay="0"/>
                                          </p:stCondLst>
                                        </p:cTn>
                                        <p:tgtEl>
                                          <p:spTgt spid="14"/>
                                        </p:tgtEl>
                                        <p:attrNameLst>
                                          <p:attrName>style.visibility</p:attrName>
                                        </p:attrNameLst>
                                      </p:cBhvr>
                                      <p:to>
                                        <p:strVal val="visible"/>
                                      </p:to>
                                    </p:set>
                                    <p:animEffect transition="in" filter="barn(inVertical)">
                                      <p:cBhvr>
                                        <p:cTn id="282" dur="500"/>
                                        <p:tgtEl>
                                          <p:spTgt spid="14"/>
                                        </p:tgtEl>
                                      </p:cBhvr>
                                    </p:animEffect>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62"/>
                                        </p:tgtEl>
                                        <p:attrNameLst>
                                          <p:attrName>style.visibility</p:attrName>
                                        </p:attrNameLst>
                                      </p:cBhvr>
                                      <p:to>
                                        <p:strVal val="visible"/>
                                      </p:to>
                                    </p:set>
                                    <p:anim calcmode="lin" valueType="num">
                                      <p:cBhvr additive="base">
                                        <p:cTn id="287" dur="500" fill="hold"/>
                                        <p:tgtEl>
                                          <p:spTgt spid="62"/>
                                        </p:tgtEl>
                                        <p:attrNameLst>
                                          <p:attrName>ppt_x</p:attrName>
                                        </p:attrNameLst>
                                      </p:cBhvr>
                                      <p:tavLst>
                                        <p:tav tm="0">
                                          <p:val>
                                            <p:strVal val="#ppt_x"/>
                                          </p:val>
                                        </p:tav>
                                        <p:tav tm="100000">
                                          <p:val>
                                            <p:strVal val="#ppt_x"/>
                                          </p:val>
                                        </p:tav>
                                      </p:tavLst>
                                    </p:anim>
                                    <p:anim calcmode="lin" valueType="num">
                                      <p:cBhvr additive="base">
                                        <p:cTn id="28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6" presetClass="entr" presetSubtype="0" fill="hold" grpId="0" nodeType="clickEffect">
                                  <p:stCondLst>
                                    <p:cond delay="0"/>
                                  </p:stCondLst>
                                  <p:childTnLst>
                                    <p:set>
                                      <p:cBhvr>
                                        <p:cTn id="292" dur="1" fill="hold">
                                          <p:stCondLst>
                                            <p:cond delay="0"/>
                                          </p:stCondLst>
                                        </p:cTn>
                                        <p:tgtEl>
                                          <p:spTgt spid="19"/>
                                        </p:tgtEl>
                                        <p:attrNameLst>
                                          <p:attrName>style.visibility</p:attrName>
                                        </p:attrNameLst>
                                      </p:cBhvr>
                                      <p:to>
                                        <p:strVal val="visible"/>
                                      </p:to>
                                    </p:set>
                                    <p:animEffect transition="in" filter="wipe(down)">
                                      <p:cBhvr>
                                        <p:cTn id="293" dur="580">
                                          <p:stCondLst>
                                            <p:cond delay="0"/>
                                          </p:stCondLst>
                                        </p:cTn>
                                        <p:tgtEl>
                                          <p:spTgt spid="19"/>
                                        </p:tgtEl>
                                      </p:cBhvr>
                                    </p:animEffect>
                                    <p:anim calcmode="lin" valueType="num">
                                      <p:cBhvr>
                                        <p:cTn id="29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9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9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9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9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99" dur="26">
                                          <p:stCondLst>
                                            <p:cond delay="650"/>
                                          </p:stCondLst>
                                        </p:cTn>
                                        <p:tgtEl>
                                          <p:spTgt spid="19"/>
                                        </p:tgtEl>
                                      </p:cBhvr>
                                      <p:to x="100000" y="60000"/>
                                    </p:animScale>
                                    <p:animScale>
                                      <p:cBhvr>
                                        <p:cTn id="300" dur="166" decel="50000">
                                          <p:stCondLst>
                                            <p:cond delay="676"/>
                                          </p:stCondLst>
                                        </p:cTn>
                                        <p:tgtEl>
                                          <p:spTgt spid="19"/>
                                        </p:tgtEl>
                                      </p:cBhvr>
                                      <p:to x="100000" y="100000"/>
                                    </p:animScale>
                                    <p:animScale>
                                      <p:cBhvr>
                                        <p:cTn id="301" dur="26">
                                          <p:stCondLst>
                                            <p:cond delay="1312"/>
                                          </p:stCondLst>
                                        </p:cTn>
                                        <p:tgtEl>
                                          <p:spTgt spid="19"/>
                                        </p:tgtEl>
                                      </p:cBhvr>
                                      <p:to x="100000" y="80000"/>
                                    </p:animScale>
                                    <p:animScale>
                                      <p:cBhvr>
                                        <p:cTn id="302" dur="166" decel="50000">
                                          <p:stCondLst>
                                            <p:cond delay="1338"/>
                                          </p:stCondLst>
                                        </p:cTn>
                                        <p:tgtEl>
                                          <p:spTgt spid="19"/>
                                        </p:tgtEl>
                                      </p:cBhvr>
                                      <p:to x="100000" y="100000"/>
                                    </p:animScale>
                                    <p:animScale>
                                      <p:cBhvr>
                                        <p:cTn id="303" dur="26">
                                          <p:stCondLst>
                                            <p:cond delay="1642"/>
                                          </p:stCondLst>
                                        </p:cTn>
                                        <p:tgtEl>
                                          <p:spTgt spid="19"/>
                                        </p:tgtEl>
                                      </p:cBhvr>
                                      <p:to x="100000" y="90000"/>
                                    </p:animScale>
                                    <p:animScale>
                                      <p:cBhvr>
                                        <p:cTn id="304" dur="166" decel="50000">
                                          <p:stCondLst>
                                            <p:cond delay="1668"/>
                                          </p:stCondLst>
                                        </p:cTn>
                                        <p:tgtEl>
                                          <p:spTgt spid="19"/>
                                        </p:tgtEl>
                                      </p:cBhvr>
                                      <p:to x="100000" y="100000"/>
                                    </p:animScale>
                                    <p:animScale>
                                      <p:cBhvr>
                                        <p:cTn id="305" dur="26">
                                          <p:stCondLst>
                                            <p:cond delay="1808"/>
                                          </p:stCondLst>
                                        </p:cTn>
                                        <p:tgtEl>
                                          <p:spTgt spid="19"/>
                                        </p:tgtEl>
                                      </p:cBhvr>
                                      <p:to x="100000" y="95000"/>
                                    </p:animScale>
                                    <p:animScale>
                                      <p:cBhvr>
                                        <p:cTn id="306" dur="166" decel="50000">
                                          <p:stCondLst>
                                            <p:cond delay="1834"/>
                                          </p:stCondLst>
                                        </p:cTn>
                                        <p:tgtEl>
                                          <p:spTgt spid="19"/>
                                        </p:tgtEl>
                                      </p:cBhvr>
                                      <p:to x="100000" y="100000"/>
                                    </p:animScale>
                                  </p:childTnLst>
                                </p:cTn>
                              </p:par>
                            </p:childTnLst>
                          </p:cTn>
                        </p:par>
                      </p:childTnLst>
                    </p:cTn>
                  </p:par>
                  <p:par>
                    <p:cTn id="307" fill="hold">
                      <p:stCondLst>
                        <p:cond delay="indefinite"/>
                      </p:stCondLst>
                      <p:childTnLst>
                        <p:par>
                          <p:cTn id="308" fill="hold">
                            <p:stCondLst>
                              <p:cond delay="0"/>
                            </p:stCondLst>
                            <p:childTnLst>
                              <p:par>
                                <p:cTn id="309" presetID="6" presetClass="entr" presetSubtype="16" fill="hold" nodeType="clickEffect">
                                  <p:stCondLst>
                                    <p:cond delay="0"/>
                                  </p:stCondLst>
                                  <p:childTnLst>
                                    <p:set>
                                      <p:cBhvr>
                                        <p:cTn id="310" dur="1" fill="hold">
                                          <p:stCondLst>
                                            <p:cond delay="0"/>
                                          </p:stCondLst>
                                        </p:cTn>
                                        <p:tgtEl>
                                          <p:spTgt spid="36"/>
                                        </p:tgtEl>
                                        <p:attrNameLst>
                                          <p:attrName>style.visibility</p:attrName>
                                        </p:attrNameLst>
                                      </p:cBhvr>
                                      <p:to>
                                        <p:strVal val="visible"/>
                                      </p:to>
                                    </p:set>
                                    <p:animEffect transition="in" filter="circle(in)">
                                      <p:cBhvr>
                                        <p:cTn id="311" dur="2000"/>
                                        <p:tgtEl>
                                          <p:spTgt spid="36"/>
                                        </p:tgtEl>
                                      </p:cBhvr>
                                    </p:animEffect>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32"/>
                                        </p:tgtEl>
                                        <p:attrNameLst>
                                          <p:attrName>style.visibility</p:attrName>
                                        </p:attrNameLst>
                                      </p:cBhvr>
                                      <p:to>
                                        <p:strVal val="visible"/>
                                      </p:to>
                                    </p:set>
                                    <p:anim calcmode="lin" valueType="num">
                                      <p:cBhvr additive="base">
                                        <p:cTn id="316" dur="500" fill="hold"/>
                                        <p:tgtEl>
                                          <p:spTgt spid="32"/>
                                        </p:tgtEl>
                                        <p:attrNameLst>
                                          <p:attrName>ppt_x</p:attrName>
                                        </p:attrNameLst>
                                      </p:cBhvr>
                                      <p:tavLst>
                                        <p:tav tm="0">
                                          <p:val>
                                            <p:strVal val="#ppt_x"/>
                                          </p:val>
                                        </p:tav>
                                        <p:tav tm="100000">
                                          <p:val>
                                            <p:strVal val="#ppt_x"/>
                                          </p:val>
                                        </p:tav>
                                      </p:tavLst>
                                    </p:anim>
                                    <p:anim calcmode="lin" valueType="num">
                                      <p:cBhvr additive="base">
                                        <p:cTn id="317" dur="500" fill="hold"/>
                                        <p:tgtEl>
                                          <p:spTgt spid="32"/>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33"/>
                                        </p:tgtEl>
                                        <p:attrNameLst>
                                          <p:attrName>style.visibility</p:attrName>
                                        </p:attrNameLst>
                                      </p:cBhvr>
                                      <p:to>
                                        <p:strVal val="visible"/>
                                      </p:to>
                                    </p:set>
                                    <p:anim calcmode="lin" valueType="num">
                                      <p:cBhvr additive="base">
                                        <p:cTn id="320" dur="500" fill="hold"/>
                                        <p:tgtEl>
                                          <p:spTgt spid="33"/>
                                        </p:tgtEl>
                                        <p:attrNameLst>
                                          <p:attrName>ppt_x</p:attrName>
                                        </p:attrNameLst>
                                      </p:cBhvr>
                                      <p:tavLst>
                                        <p:tav tm="0">
                                          <p:val>
                                            <p:strVal val="#ppt_x"/>
                                          </p:val>
                                        </p:tav>
                                        <p:tav tm="100000">
                                          <p:val>
                                            <p:strVal val="#ppt_x"/>
                                          </p:val>
                                        </p:tav>
                                      </p:tavLst>
                                    </p:anim>
                                    <p:anim calcmode="lin" valueType="num">
                                      <p:cBhvr additive="base">
                                        <p:cTn id="32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4" fill="hold" grpId="0" nodeType="clickEffect">
                                  <p:stCondLst>
                                    <p:cond delay="0"/>
                                  </p:stCondLst>
                                  <p:childTnLst>
                                    <p:set>
                                      <p:cBhvr>
                                        <p:cTn id="325" dur="1" fill="hold">
                                          <p:stCondLst>
                                            <p:cond delay="0"/>
                                          </p:stCondLst>
                                        </p:cTn>
                                        <p:tgtEl>
                                          <p:spTgt spid="64"/>
                                        </p:tgtEl>
                                        <p:attrNameLst>
                                          <p:attrName>style.visibility</p:attrName>
                                        </p:attrNameLst>
                                      </p:cBhvr>
                                      <p:to>
                                        <p:strVal val="visible"/>
                                      </p:to>
                                    </p:set>
                                    <p:anim calcmode="lin" valueType="num">
                                      <p:cBhvr additive="base">
                                        <p:cTn id="326" dur="500" fill="hold"/>
                                        <p:tgtEl>
                                          <p:spTgt spid="64"/>
                                        </p:tgtEl>
                                        <p:attrNameLst>
                                          <p:attrName>ppt_x</p:attrName>
                                        </p:attrNameLst>
                                      </p:cBhvr>
                                      <p:tavLst>
                                        <p:tav tm="0">
                                          <p:val>
                                            <p:strVal val="#ppt_x"/>
                                          </p:val>
                                        </p:tav>
                                        <p:tav tm="100000">
                                          <p:val>
                                            <p:strVal val="#ppt_x"/>
                                          </p:val>
                                        </p:tav>
                                      </p:tavLst>
                                    </p:anim>
                                    <p:anim calcmode="lin" valueType="num">
                                      <p:cBhvr additive="base">
                                        <p:cTn id="327" dur="500" fill="hold"/>
                                        <p:tgtEl>
                                          <p:spTgt spid="64"/>
                                        </p:tgtEl>
                                        <p:attrNameLst>
                                          <p:attrName>ppt_y</p:attrName>
                                        </p:attrNameLst>
                                      </p:cBhvr>
                                      <p:tavLst>
                                        <p:tav tm="0">
                                          <p:val>
                                            <p:strVal val="1+#ppt_h/2"/>
                                          </p:val>
                                        </p:tav>
                                        <p:tav tm="100000">
                                          <p:val>
                                            <p:strVal val="#ppt_y"/>
                                          </p:val>
                                        </p:tav>
                                      </p:tavLst>
                                    </p:anim>
                                  </p:childTnLst>
                                </p:cTn>
                              </p:par>
                              <p:par>
                                <p:cTn id="328" presetID="2" presetClass="entr" presetSubtype="4" fill="hold" grpId="0" nodeType="withEffect">
                                  <p:stCondLst>
                                    <p:cond delay="0"/>
                                  </p:stCondLst>
                                  <p:childTnLst>
                                    <p:set>
                                      <p:cBhvr>
                                        <p:cTn id="329" dur="1" fill="hold">
                                          <p:stCondLst>
                                            <p:cond delay="0"/>
                                          </p:stCondLst>
                                        </p:cTn>
                                        <p:tgtEl>
                                          <p:spTgt spid="63"/>
                                        </p:tgtEl>
                                        <p:attrNameLst>
                                          <p:attrName>style.visibility</p:attrName>
                                        </p:attrNameLst>
                                      </p:cBhvr>
                                      <p:to>
                                        <p:strVal val="visible"/>
                                      </p:to>
                                    </p:set>
                                    <p:anim calcmode="lin" valueType="num">
                                      <p:cBhvr additive="base">
                                        <p:cTn id="330" dur="500" fill="hold"/>
                                        <p:tgtEl>
                                          <p:spTgt spid="63"/>
                                        </p:tgtEl>
                                        <p:attrNameLst>
                                          <p:attrName>ppt_x</p:attrName>
                                        </p:attrNameLst>
                                      </p:cBhvr>
                                      <p:tavLst>
                                        <p:tav tm="0">
                                          <p:val>
                                            <p:strVal val="#ppt_x"/>
                                          </p:val>
                                        </p:tav>
                                        <p:tav tm="100000">
                                          <p:val>
                                            <p:strVal val="#ppt_x"/>
                                          </p:val>
                                        </p:tav>
                                      </p:tavLst>
                                    </p:anim>
                                    <p:anim calcmode="lin" valueType="num">
                                      <p:cBhvr additive="base">
                                        <p:cTn id="33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p:bldP spid="17" grpId="0"/>
      <p:bldP spid="19" grpId="0"/>
      <p:bldP spid="20" grpId="0"/>
      <p:bldP spid="25" grpId="0"/>
      <p:bldP spid="26" grpId="0"/>
      <p:bldP spid="27" grpId="0"/>
      <p:bldP spid="30" grpId="0"/>
      <p:bldP spid="31" grpId="0"/>
      <p:bldP spid="32" grpId="0"/>
      <p:bldP spid="33" grpId="0"/>
      <p:bldP spid="34" grpId="0"/>
      <p:bldP spid="38" grpId="0"/>
      <p:bldP spid="43" grpId="0"/>
      <p:bldP spid="46" grpId="0"/>
      <p:bldP spid="48" grpId="0"/>
      <p:bldP spid="49" grpId="0"/>
      <p:bldP spid="50" grpId="0"/>
      <p:bldP spid="51" grpId="0" animBg="1"/>
      <p:bldP spid="55" grpId="0"/>
      <p:bldP spid="56" grpId="0"/>
      <p:bldP spid="57" grpId="0" animBg="1"/>
      <p:bldP spid="59" grpId="0" animBg="1"/>
      <p:bldP spid="60" grpId="0" animBg="1"/>
      <p:bldP spid="62" grpId="0" animBg="1"/>
      <p:bldP spid="63" grpId="0"/>
      <p:bldP spid="64" grpId="0"/>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67097" y="471187"/>
            <a:ext cx="10358846" cy="461665"/>
          </a:xfrm>
          <a:prstGeom prst="rect">
            <a:avLst/>
          </a:prstGeom>
        </p:spPr>
        <p:txBody>
          <a:bodyPr wrap="square">
            <a:spAutoFit/>
          </a:bodyPr>
          <a:lstStyle/>
          <a:p>
            <a:r>
              <a:rPr lang="tr-TR" sz="2400" dirty="0">
                <a:latin typeface="Times New Roman" panose="02020603050405020304" pitchFamily="18" charset="0"/>
                <a:ea typeface="Times New Roman" panose="02020603050405020304" pitchFamily="18" charset="0"/>
              </a:rPr>
              <a:t>Koordinatalari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berilgan</a:t>
            </a:r>
            <a:r>
              <a:rPr lang="tr-TR" sz="2400" spc="-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[AB]</a:t>
            </a:r>
            <a:r>
              <a:rPr lang="tr-TR" sz="2400" b="1"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epyurini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chizamiz</a:t>
            </a:r>
            <a:r>
              <a:rPr lang="tr-TR" sz="2400" spc="-285" dirty="0">
                <a:latin typeface="Times New Roman" panose="02020603050405020304" pitchFamily="18" charset="0"/>
                <a:ea typeface="Times New Roman" panose="02020603050405020304" pitchFamily="18" charset="0"/>
              </a:rPr>
              <a:t> </a:t>
            </a:r>
            <a:endParaRPr lang="ru-RU" sz="2400" dirty="0"/>
          </a:p>
        </p:txBody>
      </p:sp>
      <p:sp>
        <p:nvSpPr>
          <p:cNvPr id="3" name="Прямоугольник 2"/>
          <p:cNvSpPr/>
          <p:nvPr/>
        </p:nvSpPr>
        <p:spPr>
          <a:xfrm>
            <a:off x="3370217" y="2313714"/>
            <a:ext cx="9056915" cy="461665"/>
          </a:xfrm>
          <a:prstGeom prst="rect">
            <a:avLst/>
          </a:prstGeom>
        </p:spPr>
        <p:txBody>
          <a:bodyPr wrap="square">
            <a:spAutoFit/>
          </a:bodyPr>
          <a:lstStyle/>
          <a:p>
            <a:pPr marL="3319780">
              <a:spcBef>
                <a:spcPts val="100"/>
              </a:spcBef>
              <a:spcAft>
                <a:spcPts val="0"/>
              </a:spcAft>
            </a:pPr>
            <a:r>
              <a:rPr lang="tr-TR" sz="2400" b="1" kern="0" dirty="0" smtClean="0">
                <a:latin typeface="Times New Roman" panose="02020603050405020304" pitchFamily="18" charset="0"/>
                <a:ea typeface="Times New Roman" panose="02020603050405020304" pitchFamily="18" charset="0"/>
              </a:rPr>
              <a:t>[AB</a:t>
            </a:r>
            <a:r>
              <a:rPr lang="tr-TR" sz="2400" b="1" kern="0" dirty="0">
                <a:latin typeface="Times New Roman" panose="02020603050405020304" pitchFamily="18" charset="0"/>
                <a:ea typeface="Times New Roman" panose="02020603050405020304" pitchFamily="18" charset="0"/>
              </a:rPr>
              <a:t>]</a:t>
            </a:r>
            <a:r>
              <a:rPr lang="tr-TR" sz="2400" b="1" kern="0" spc="-1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t>
            </a:r>
            <a:r>
              <a:rPr lang="tr-TR" sz="2400" b="1" kern="0" spc="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V</a:t>
            </a:r>
            <a:r>
              <a:rPr lang="tr-TR" sz="2400" b="1" kern="0" spc="-35" dirty="0">
                <a:latin typeface="Times New Roman" panose="02020603050405020304" pitchFamily="18" charset="0"/>
                <a:ea typeface="Times New Roman" panose="02020603050405020304" pitchFamily="18" charset="0"/>
              </a:rPr>
              <a:t> </a:t>
            </a:r>
            <a:r>
              <a:rPr lang="tr-TR" sz="2400" kern="0" dirty="0">
                <a:latin typeface="Symbol" panose="05050102010706020507" pitchFamily="18" charset="2"/>
                <a:ea typeface="Times New Roman" panose="02020603050405020304" pitchFamily="18" charset="0"/>
              </a:rPr>
              <a:t>Þ</a:t>
            </a:r>
            <a:r>
              <a:rPr lang="tr-TR" sz="2400" kern="0" spc="2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a:t>
            </a:r>
            <a:r>
              <a:rPr lang="tr-TR" sz="2400" b="1" kern="0" spc="-1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b]</a:t>
            </a:r>
            <a:r>
              <a:rPr lang="tr-TR" sz="2400" b="1" kern="0" spc="-1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t>
            </a:r>
            <a:r>
              <a:rPr lang="tr-TR" sz="2400" b="1" kern="0" spc="-2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[ox)</a:t>
            </a:r>
            <a:r>
              <a:rPr lang="tr-TR" sz="2400" b="1" kern="0" spc="25" dirty="0">
                <a:latin typeface="Times New Roman" panose="02020603050405020304" pitchFamily="18" charset="0"/>
                <a:ea typeface="Times New Roman" panose="02020603050405020304" pitchFamily="18" charset="0"/>
              </a:rPr>
              <a:t> </a:t>
            </a:r>
            <a:r>
              <a:rPr lang="tr-TR" sz="2400" kern="0" dirty="0">
                <a:latin typeface="Symbol" panose="05050102010706020507" pitchFamily="18" charset="2"/>
                <a:ea typeface="Times New Roman" panose="02020603050405020304" pitchFamily="18" charset="0"/>
              </a:rPr>
              <a:t>Ù</a:t>
            </a:r>
            <a:r>
              <a:rPr lang="tr-TR" sz="2400" kern="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a:t>
            </a:r>
            <a:r>
              <a:rPr lang="tr-TR" sz="2400" kern="0" dirty="0">
                <a:latin typeface="Symbol" panose="05050102010706020507" pitchFamily="18" charset="2"/>
                <a:ea typeface="Times New Roman" panose="02020603050405020304" pitchFamily="18" charset="0"/>
              </a:rPr>
              <a:t>¢</a:t>
            </a:r>
            <a:r>
              <a:rPr lang="tr-TR" sz="2400" b="1" kern="0" dirty="0">
                <a:latin typeface="Times New Roman" panose="02020603050405020304" pitchFamily="18" charset="0"/>
                <a:ea typeface="Times New Roman" panose="02020603050405020304" pitchFamily="18" charset="0"/>
              </a:rPr>
              <a:t>b</a:t>
            </a:r>
            <a:r>
              <a:rPr lang="tr-TR" sz="2400" kern="0" dirty="0">
                <a:latin typeface="Symbol" panose="05050102010706020507" pitchFamily="18" charset="2"/>
                <a:ea typeface="Times New Roman" panose="02020603050405020304" pitchFamily="18" charset="0"/>
              </a:rPr>
              <a:t>¢</a:t>
            </a:r>
            <a:r>
              <a:rPr lang="tr-TR" sz="2400" b="1" kern="0" dirty="0">
                <a:latin typeface="Times New Roman" panose="02020603050405020304" pitchFamily="18" charset="0"/>
                <a:ea typeface="Times New Roman" panose="02020603050405020304" pitchFamily="18" charset="0"/>
              </a:rPr>
              <a:t>]</a:t>
            </a:r>
            <a:r>
              <a:rPr lang="tr-TR" sz="2400" b="1" kern="0" spc="1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t>
            </a:r>
            <a:r>
              <a:rPr lang="tr-TR" sz="2400" b="1" kern="0" spc="-1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|AB|</a:t>
            </a:r>
            <a:endParaRPr lang="ru-RU" sz="2400" b="1" kern="0" dirty="0">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6586629" y="3022627"/>
            <a:ext cx="6096000" cy="2677656"/>
          </a:xfrm>
          <a:prstGeom prst="rect">
            <a:avLst/>
          </a:prstGeom>
        </p:spPr>
        <p:txBody>
          <a:bodyPr>
            <a:spAutoFit/>
          </a:bodyPr>
          <a:lstStyle/>
          <a:p>
            <a:pPr marL="260985" marR="549275" algn="ctr">
              <a:spcBef>
                <a:spcPts val="1025"/>
              </a:spcBef>
              <a:spcAft>
                <a:spcPts val="0"/>
              </a:spcAft>
            </a:pPr>
            <a:r>
              <a:rPr lang="tr-TR" sz="2400" dirty="0">
                <a:latin typeface="Times New Roman" panose="02020603050405020304" pitchFamily="18" charset="0"/>
                <a:ea typeface="Times New Roman" panose="02020603050405020304" pitchFamily="18" charset="0"/>
              </a:rPr>
              <a:t>Frontal</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frontal</a:t>
            </a:r>
            <a:r>
              <a:rPr lang="tr-TR" sz="2400" spc="-5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proyeksiyasi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uning</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xaqiqiy</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kattaligiga</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tengdir.</a:t>
            </a:r>
            <a:endParaRPr lang="ru-RU" sz="2400" dirty="0">
              <a:latin typeface="Times New Roman" panose="02020603050405020304" pitchFamily="18" charset="0"/>
              <a:ea typeface="Times New Roman" panose="02020603050405020304" pitchFamily="18" charset="0"/>
            </a:endParaRPr>
          </a:p>
          <a:p>
            <a:pPr marL="276860" marR="549275" algn="ctr">
              <a:spcBef>
                <a:spcPts val="20"/>
              </a:spcBef>
              <a:spcAft>
                <a:spcPts val="0"/>
              </a:spcAft>
            </a:pPr>
            <a:r>
              <a:rPr lang="tr-TR" sz="2400" dirty="0">
                <a:latin typeface="Times New Roman" panose="02020603050405020304" pitchFamily="18" charset="0"/>
                <a:ea typeface="Times New Roman" panose="02020603050405020304" pitchFamily="18" charset="0"/>
              </a:rPr>
              <a:t>Frontal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gorizontal</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proyeksiyalar</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tekisligi</a:t>
            </a:r>
            <a:r>
              <a:rPr lang="tr-TR" sz="2400" spc="2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H</a:t>
            </a:r>
            <a:r>
              <a:rPr lang="tr-TR" sz="2400" b="1"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xosil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qilgan</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burchagi</a:t>
            </a:r>
            <a:r>
              <a:rPr lang="tr-TR" sz="2400" spc="-20" dirty="0">
                <a:latin typeface="Times New Roman" panose="02020603050405020304" pitchFamily="18" charset="0"/>
                <a:ea typeface="Times New Roman" panose="02020603050405020304" pitchFamily="18" charset="0"/>
              </a:rPr>
              <a:t> </a:t>
            </a:r>
            <a:r>
              <a:rPr lang="tr-TR" sz="2400" dirty="0">
                <a:latin typeface="Symbol" panose="05050102010706020507" pitchFamily="18" charset="2"/>
                <a:ea typeface="Times New Roman" panose="02020603050405020304" pitchFamily="18" charset="0"/>
              </a:rPr>
              <a:t>a</a:t>
            </a:r>
            <a:r>
              <a:rPr lang="tr-TR" sz="2400" dirty="0">
                <a:latin typeface="Times New Roman" panose="02020603050405020304" pitchFamily="18" charset="0"/>
                <a:ea typeface="Times New Roman" panose="02020603050405020304" pitchFamily="18" charset="0"/>
              </a:rPr>
              <a:t>.</a:t>
            </a:r>
            <a:endParaRPr lang="ru-RU" sz="2400" dirty="0">
              <a:latin typeface="Times New Roman" panose="02020603050405020304" pitchFamily="18" charset="0"/>
              <a:ea typeface="Times New Roman" panose="02020603050405020304" pitchFamily="18" charset="0"/>
            </a:endParaRPr>
          </a:p>
          <a:p>
            <a:pPr marL="71120" algn="ctr">
              <a:spcAft>
                <a:spcPts val="0"/>
              </a:spcAft>
            </a:pPr>
            <a:r>
              <a:rPr lang="tr-TR" sz="2400" dirty="0">
                <a:latin typeface="Symbol" panose="05050102010706020507" pitchFamily="18" charset="2"/>
                <a:ea typeface="Times New Roman" panose="02020603050405020304" pitchFamily="18" charset="0"/>
              </a:rPr>
              <a:t>Ð</a:t>
            </a:r>
            <a:r>
              <a:rPr lang="tr-TR" sz="2400" spc="-5" dirty="0">
                <a:latin typeface="Times New Roman" panose="02020603050405020304" pitchFamily="18" charset="0"/>
                <a:ea typeface="Times New Roman" panose="02020603050405020304" pitchFamily="18" charset="0"/>
              </a:rPr>
              <a:t> </a:t>
            </a:r>
            <a:r>
              <a:rPr lang="tr-TR" sz="2400" dirty="0">
                <a:latin typeface="Symbol" panose="05050102010706020507" pitchFamily="18" charset="2"/>
                <a:ea typeface="Times New Roman" panose="02020603050405020304" pitchFamily="18" charset="0"/>
              </a:rPr>
              <a:t>a</a:t>
            </a:r>
            <a:r>
              <a:rPr lang="tr-TR" sz="2400" spc="1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[AB]</a:t>
            </a:r>
            <a:r>
              <a:rPr lang="tr-TR" sz="2400" b="1" spc="-5" dirty="0">
                <a:latin typeface="Times New Roman" panose="02020603050405020304" pitchFamily="18" charset="0"/>
                <a:ea typeface="Times New Roman" panose="02020603050405020304" pitchFamily="18" charset="0"/>
              </a:rPr>
              <a:t> </a:t>
            </a:r>
            <a:r>
              <a:rPr lang="tr-TR" sz="2400" b="1" baseline="30000" dirty="0">
                <a:latin typeface="Times New Roman" panose="02020603050405020304" pitchFamily="18" charset="0"/>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 H</a:t>
            </a:r>
            <a:endParaRPr lang="ru-RU" sz="2000" dirty="0">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7607300" y="1128124"/>
            <a:ext cx="2593075" cy="830997"/>
          </a:xfrm>
          <a:prstGeom prst="rect">
            <a:avLst/>
          </a:prstGeom>
        </p:spPr>
        <p:txBody>
          <a:bodyPr wrap="square">
            <a:spAutoFit/>
          </a:bodyPr>
          <a:lstStyle/>
          <a:p>
            <a:pPr marL="621665">
              <a:spcAft>
                <a:spcPts val="0"/>
              </a:spcAft>
              <a:tabLst>
                <a:tab pos="1654810" algn="l"/>
              </a:tabLst>
            </a:pPr>
            <a:r>
              <a:rPr lang="en-US" sz="2400" b="1" kern="0" spc="5" dirty="0" smtClean="0">
                <a:latin typeface="Times New Roman" panose="02020603050405020304" pitchFamily="18" charset="0"/>
                <a:ea typeface="Times New Roman" panose="02020603050405020304" pitchFamily="18" charset="0"/>
              </a:rPr>
              <a:t>A</a:t>
            </a:r>
            <a:r>
              <a:rPr lang="ru-RU" sz="2400" b="1" kern="0" spc="5" dirty="0" smtClean="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(10;</a:t>
            </a:r>
            <a:r>
              <a:rPr lang="tr-TR" sz="2400" b="1" kern="0" spc="-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20;</a:t>
            </a:r>
            <a:r>
              <a:rPr lang="tr-TR" sz="2400" b="1" kern="0" spc="-5" dirty="0">
                <a:latin typeface="Times New Roman" panose="02020603050405020304" pitchFamily="18" charset="0"/>
                <a:ea typeface="Times New Roman" panose="02020603050405020304" pitchFamily="18" charset="0"/>
              </a:rPr>
              <a:t> </a:t>
            </a:r>
            <a:r>
              <a:rPr lang="tr-TR" sz="2400" b="1" kern="0" dirty="0" smtClean="0">
                <a:latin typeface="Times New Roman" panose="02020603050405020304" pitchFamily="18" charset="0"/>
                <a:ea typeface="Times New Roman" panose="02020603050405020304" pitchFamily="18" charset="0"/>
              </a:rPr>
              <a:t>30)</a:t>
            </a:r>
            <a:endParaRPr lang="en-US" sz="2400" b="1" kern="0" dirty="0">
              <a:latin typeface="Times New Roman" panose="02020603050405020304" pitchFamily="18" charset="0"/>
              <a:ea typeface="Times New Roman" panose="02020603050405020304" pitchFamily="18" charset="0"/>
            </a:endParaRPr>
          </a:p>
          <a:p>
            <a:pPr marL="621665">
              <a:spcAft>
                <a:spcPts val="0"/>
              </a:spcAft>
              <a:tabLst>
                <a:tab pos="1654810" algn="l"/>
              </a:tabLst>
            </a:pPr>
            <a:r>
              <a:rPr lang="tr-TR" sz="2400" b="1" kern="0" dirty="0" smtClean="0">
                <a:latin typeface="Times New Roman" panose="02020603050405020304" pitchFamily="18" charset="0"/>
                <a:ea typeface="Times New Roman" panose="02020603050405020304" pitchFamily="18" charset="0"/>
              </a:rPr>
              <a:t>B</a:t>
            </a:r>
            <a:r>
              <a:rPr lang="tr-TR" sz="2400" b="1" kern="0" spc="-15" dirty="0" smtClean="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(50; 20; 10)</a:t>
            </a:r>
            <a:endParaRPr lang="ru-RU" sz="2400" b="1" kern="0" dirty="0">
              <a:latin typeface="Times New Roman" panose="02020603050405020304" pitchFamily="18" charset="0"/>
              <a:ea typeface="Times New Roman" panose="02020603050405020304" pitchFamily="18" charset="0"/>
            </a:endParaRPr>
          </a:p>
        </p:txBody>
      </p:sp>
      <p:cxnSp>
        <p:nvCxnSpPr>
          <p:cNvPr id="8" name="Прямая соединительная линия 7"/>
          <p:cNvCxnSpPr/>
          <p:nvPr/>
        </p:nvCxnSpPr>
        <p:spPr>
          <a:xfrm>
            <a:off x="545910" y="4097059"/>
            <a:ext cx="5374033" cy="441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a:stCxn id="18" idx="4"/>
            <a:endCxn id="30" idx="0"/>
          </p:cNvCxnSpPr>
          <p:nvPr/>
        </p:nvCxnSpPr>
        <p:spPr>
          <a:xfrm flipH="1">
            <a:off x="4967587" y="1937098"/>
            <a:ext cx="9984" cy="3425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5731510" y="3431539"/>
            <a:ext cx="8637" cy="1367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stCxn id="20" idx="4"/>
            <a:endCxn id="19" idx="0"/>
          </p:cNvCxnSpPr>
          <p:nvPr/>
        </p:nvCxnSpPr>
        <p:spPr>
          <a:xfrm>
            <a:off x="1932818" y="3281909"/>
            <a:ext cx="0" cy="20602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1357" y="4105428"/>
            <a:ext cx="404278" cy="584775"/>
          </a:xfrm>
          <a:prstGeom prst="rect">
            <a:avLst/>
          </a:prstGeom>
          <a:noFill/>
        </p:spPr>
        <p:txBody>
          <a:bodyPr wrap="none" rtlCol="0">
            <a:spAutoFit/>
          </a:bodyPr>
          <a:lstStyle/>
          <a:p>
            <a:r>
              <a:rPr lang="en-US" sz="3200" i="1" dirty="0">
                <a:latin typeface="ISOCPEUR" panose="020B0604020202020204" pitchFamily="34" charset="0"/>
              </a:rPr>
              <a:t>H</a:t>
            </a:r>
            <a:endParaRPr lang="ru-RU" sz="3200" i="1" dirty="0">
              <a:latin typeface="ISOCPEUR" panose="020B0604020202020204" pitchFamily="34" charset="0"/>
            </a:endParaRPr>
          </a:p>
        </p:txBody>
      </p:sp>
      <p:sp>
        <p:nvSpPr>
          <p:cNvPr id="13" name="TextBox 12"/>
          <p:cNvSpPr txBox="1"/>
          <p:nvPr/>
        </p:nvSpPr>
        <p:spPr>
          <a:xfrm>
            <a:off x="5707157" y="4378287"/>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14" name="TextBox 13"/>
          <p:cNvSpPr txBox="1"/>
          <p:nvPr/>
        </p:nvSpPr>
        <p:spPr>
          <a:xfrm>
            <a:off x="5744501" y="3115637"/>
            <a:ext cx="377026" cy="584775"/>
          </a:xfrm>
          <a:prstGeom prst="rect">
            <a:avLst/>
          </a:prstGeom>
          <a:noFill/>
        </p:spPr>
        <p:txBody>
          <a:bodyPr wrap="non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sp>
        <p:nvSpPr>
          <p:cNvPr id="15" name="TextBox 14"/>
          <p:cNvSpPr txBox="1"/>
          <p:nvPr/>
        </p:nvSpPr>
        <p:spPr>
          <a:xfrm>
            <a:off x="5707157" y="3656990"/>
            <a:ext cx="377026" cy="584775"/>
          </a:xfrm>
          <a:prstGeom prst="rect">
            <a:avLst/>
          </a:prstGeom>
          <a:noFill/>
        </p:spPr>
        <p:txBody>
          <a:bodyPr wrap="none" rtlCol="0">
            <a:spAutoFit/>
          </a:bodyPr>
          <a:lstStyle/>
          <a:p>
            <a:r>
              <a:rPr lang="en-US" sz="3200" i="1" dirty="0">
                <a:latin typeface="ISOCPEUR" panose="020B0604020202020204" pitchFamily="34" charset="0"/>
              </a:rPr>
              <a:t>o</a:t>
            </a:r>
            <a:endParaRPr lang="ru-RU" sz="3200" i="1" dirty="0">
              <a:latin typeface="ISOCPEUR" panose="020B0604020202020204" pitchFamily="34" charset="0"/>
            </a:endParaRPr>
          </a:p>
        </p:txBody>
      </p:sp>
      <p:sp>
        <p:nvSpPr>
          <p:cNvPr id="16" name="TextBox 15"/>
          <p:cNvSpPr txBox="1"/>
          <p:nvPr/>
        </p:nvSpPr>
        <p:spPr>
          <a:xfrm>
            <a:off x="506183" y="3556449"/>
            <a:ext cx="431528" cy="584775"/>
          </a:xfrm>
          <a:prstGeom prst="rect">
            <a:avLst/>
          </a:prstGeom>
          <a:noFill/>
        </p:spPr>
        <p:txBody>
          <a:bodyPr wrap="none" rtlCol="0">
            <a:spAutoFit/>
          </a:bodyPr>
          <a:lstStyle/>
          <a:p>
            <a:r>
              <a:rPr lang="en-US" sz="3200" i="1" dirty="0">
                <a:latin typeface="ISOCPEUR" panose="020B0604020202020204" pitchFamily="34" charset="0"/>
              </a:rPr>
              <a:t>V</a:t>
            </a:r>
            <a:endParaRPr lang="ru-RU" sz="3200" i="1" dirty="0">
              <a:latin typeface="ISOCPEUR" panose="020B0604020202020204" pitchFamily="34" charset="0"/>
            </a:endParaRPr>
          </a:p>
        </p:txBody>
      </p:sp>
      <p:sp>
        <p:nvSpPr>
          <p:cNvPr id="17" name="TextBox 16"/>
          <p:cNvSpPr txBox="1"/>
          <p:nvPr/>
        </p:nvSpPr>
        <p:spPr>
          <a:xfrm>
            <a:off x="198825" y="3765957"/>
            <a:ext cx="377026" cy="584775"/>
          </a:xfrm>
          <a:prstGeom prst="rect">
            <a:avLst/>
          </a:prstGeom>
          <a:noFill/>
        </p:spPr>
        <p:txBody>
          <a:bodyPr wrap="none" rtlCol="0">
            <a:spAutoFit/>
          </a:bodyPr>
          <a:lstStyle/>
          <a:p>
            <a:r>
              <a:rPr lang="en-US" sz="3200" i="1" dirty="0">
                <a:latin typeface="ISOCPEUR" panose="020B0604020202020204" pitchFamily="34" charset="0"/>
              </a:rPr>
              <a:t>x</a:t>
            </a:r>
            <a:endParaRPr lang="ru-RU" sz="3200" i="1" dirty="0">
              <a:latin typeface="ISOCPEUR" panose="020B0604020202020204" pitchFamily="34" charset="0"/>
            </a:endParaRPr>
          </a:p>
        </p:txBody>
      </p:sp>
      <p:sp>
        <p:nvSpPr>
          <p:cNvPr id="18" name="Овал 17"/>
          <p:cNvSpPr/>
          <p:nvPr/>
        </p:nvSpPr>
        <p:spPr>
          <a:xfrm>
            <a:off x="4869571" y="1721098"/>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1824818" y="5342121"/>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1824818" y="306590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4512790" y="1125776"/>
            <a:ext cx="473206" cy="584775"/>
          </a:xfrm>
          <a:prstGeom prst="rect">
            <a:avLst/>
          </a:prstGeom>
          <a:noFill/>
        </p:spPr>
        <p:txBody>
          <a:bodyPr wrap="none" rtlCol="0">
            <a:spAutoFit/>
          </a:bodyPr>
          <a:lstStyle/>
          <a:p>
            <a:r>
              <a:rPr lang="en-US" sz="3200" i="1" dirty="0" smtClean="0">
                <a:latin typeface="ISOCPEUR" panose="020B0604020202020204" pitchFamily="34" charset="0"/>
              </a:rPr>
              <a:t>a’</a:t>
            </a:r>
            <a:endParaRPr lang="ru-RU" sz="3200" i="1" dirty="0">
              <a:latin typeface="ISOCPEUR" panose="020B0604020202020204" pitchFamily="34" charset="0"/>
            </a:endParaRPr>
          </a:p>
        </p:txBody>
      </p:sp>
      <p:sp>
        <p:nvSpPr>
          <p:cNvPr id="22" name="TextBox 21"/>
          <p:cNvSpPr txBox="1"/>
          <p:nvPr/>
        </p:nvSpPr>
        <p:spPr>
          <a:xfrm>
            <a:off x="5027369" y="5154813"/>
            <a:ext cx="377026" cy="584775"/>
          </a:xfrm>
          <a:prstGeom prst="rect">
            <a:avLst/>
          </a:prstGeom>
          <a:noFill/>
        </p:spPr>
        <p:txBody>
          <a:bodyPr wrap="square" rtlCol="0">
            <a:spAutoFit/>
          </a:bodyPr>
          <a:lstStyle/>
          <a:p>
            <a:r>
              <a:rPr lang="en-US" sz="3200" i="1" dirty="0">
                <a:latin typeface="ISOCPEUR" panose="020B0604020202020204" pitchFamily="34" charset="0"/>
              </a:rPr>
              <a:t>a</a:t>
            </a:r>
            <a:endParaRPr lang="ru-RU" sz="3200" i="1" dirty="0">
              <a:latin typeface="ISOCPEUR" panose="020B0604020202020204" pitchFamily="34" charset="0"/>
            </a:endParaRPr>
          </a:p>
        </p:txBody>
      </p:sp>
      <p:sp>
        <p:nvSpPr>
          <p:cNvPr id="23" name="TextBox 22"/>
          <p:cNvSpPr txBox="1"/>
          <p:nvPr/>
        </p:nvSpPr>
        <p:spPr>
          <a:xfrm>
            <a:off x="1459612" y="2477099"/>
            <a:ext cx="473206" cy="584775"/>
          </a:xfrm>
          <a:prstGeom prst="rect">
            <a:avLst/>
          </a:prstGeom>
          <a:noFill/>
        </p:spPr>
        <p:txBody>
          <a:bodyPr wrap="non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a:t>
            </a:r>
            <a:endParaRPr lang="ru-RU" sz="3200" i="1" dirty="0">
              <a:latin typeface="ISOCPEUR" panose="020B0604020202020204" pitchFamily="34" charset="0"/>
            </a:endParaRPr>
          </a:p>
        </p:txBody>
      </p:sp>
      <p:sp>
        <p:nvSpPr>
          <p:cNvPr id="24" name="TextBox 23"/>
          <p:cNvSpPr txBox="1"/>
          <p:nvPr/>
        </p:nvSpPr>
        <p:spPr>
          <a:xfrm>
            <a:off x="1428077" y="5341933"/>
            <a:ext cx="377026" cy="584775"/>
          </a:xfrm>
          <a:prstGeom prst="rect">
            <a:avLst/>
          </a:prstGeom>
          <a:noFill/>
        </p:spPr>
        <p:txBody>
          <a:bodyPr wrap="square" rtlCol="0">
            <a:spAutoFit/>
          </a:bodyPr>
          <a:lstStyle/>
          <a:p>
            <a:r>
              <a:rPr lang="en-US" sz="3200" i="1" dirty="0">
                <a:latin typeface="ISOCPEUR" panose="020B0604020202020204" pitchFamily="34" charset="0"/>
              </a:rPr>
              <a:t>b</a:t>
            </a:r>
            <a:endParaRPr lang="ru-RU" sz="3200" i="1" dirty="0">
              <a:latin typeface="ISOCPEUR" panose="020B0604020202020204" pitchFamily="34" charset="0"/>
            </a:endParaRPr>
          </a:p>
        </p:txBody>
      </p:sp>
      <p:cxnSp>
        <p:nvCxnSpPr>
          <p:cNvPr id="25" name="Прямая соединительная линия 24"/>
          <p:cNvCxnSpPr>
            <a:stCxn id="20" idx="7"/>
            <a:endCxn id="18" idx="2"/>
          </p:cNvCxnSpPr>
          <p:nvPr/>
        </p:nvCxnSpPr>
        <p:spPr>
          <a:xfrm flipV="1">
            <a:off x="2009186" y="1829098"/>
            <a:ext cx="2860385" cy="126844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19" idx="6"/>
            <a:endCxn id="30" idx="2"/>
          </p:cNvCxnSpPr>
          <p:nvPr/>
        </p:nvCxnSpPr>
        <p:spPr>
          <a:xfrm>
            <a:off x="2040818" y="5450121"/>
            <a:ext cx="2818769" cy="2094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V="1">
            <a:off x="1961946" y="3162300"/>
            <a:ext cx="1682954" cy="188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0099905">
            <a:off x="2362483" y="2746982"/>
            <a:ext cx="424412" cy="584775"/>
          </a:xfrm>
          <a:prstGeom prst="rect">
            <a:avLst/>
          </a:prstGeom>
          <a:noFill/>
        </p:spPr>
        <p:txBody>
          <a:bodyPr wrap="square" rtlCol="0">
            <a:spAutoFit/>
          </a:bodyPr>
          <a:lstStyle/>
          <a:p>
            <a:r>
              <a:rPr lang="uz-Cyrl-UZ" sz="3200" dirty="0" smtClean="0">
                <a:latin typeface="ISOCPEUR" panose="020B0604020202020204" pitchFamily="34" charset="0"/>
              </a:rPr>
              <a:t>(</a:t>
            </a:r>
            <a:endParaRPr lang="ru-RU" sz="3200"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29" name="TextBox 28"/>
              <p:cNvSpPr txBox="1"/>
              <p:nvPr/>
            </p:nvSpPr>
            <p:spPr>
              <a:xfrm>
                <a:off x="2565126" y="2653388"/>
                <a:ext cx="553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𝛼</m:t>
                      </m:r>
                    </m:oMath>
                  </m:oMathPara>
                </a14:m>
                <a:endParaRPr lang="ru-RU" sz="2800" dirty="0">
                  <a:latin typeface="ISOCPEUR" panose="020B060402020202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565126" y="2653388"/>
                <a:ext cx="553036" cy="523220"/>
              </a:xfrm>
              <a:prstGeom prst="rect">
                <a:avLst/>
              </a:prstGeom>
              <a:blipFill>
                <a:blip r:embed="rId2"/>
                <a:stretch>
                  <a:fillRect/>
                </a:stretch>
              </a:blipFill>
            </p:spPr>
            <p:txBody>
              <a:bodyPr/>
              <a:lstStyle/>
              <a:p>
                <a:r>
                  <a:rPr lang="ru-RU">
                    <a:noFill/>
                  </a:rPr>
                  <a:t> </a:t>
                </a:r>
              </a:p>
            </p:txBody>
          </p:sp>
        </mc:Fallback>
      </mc:AlternateContent>
      <p:sp>
        <p:nvSpPr>
          <p:cNvPr id="30" name="Овал 29"/>
          <p:cNvSpPr/>
          <p:nvPr/>
        </p:nvSpPr>
        <p:spPr>
          <a:xfrm>
            <a:off x="4859587" y="5363068"/>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5572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outVertical)">
                                      <p:cBhvr>
                                        <p:cTn id="10" dur="500"/>
                                        <p:tgtEl>
                                          <p:spTgt spid="13"/>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outVertical)">
                                      <p:cBhvr>
                                        <p:cTn id="13" dur="500"/>
                                        <p:tgtEl>
                                          <p:spTgt spid="14"/>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outVertical)">
                                      <p:cBhvr>
                                        <p:cTn id="16" dur="500"/>
                                        <p:tgtEl>
                                          <p:spTgt spid="15"/>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outVertical)">
                                      <p:cBhvr>
                                        <p:cTn id="22" dur="500"/>
                                        <p:tgtEl>
                                          <p:spTgt spid="17"/>
                                        </p:tgtEl>
                                      </p:cBhvr>
                                    </p:animEffect>
                                  </p:childTnLst>
                                </p:cTn>
                              </p:par>
                              <p:par>
                                <p:cTn id="23" presetID="16" presetClass="entr" presetSubtype="37"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Vertical)">
                                      <p:cBhvr>
                                        <p:cTn id="25" dur="500"/>
                                        <p:tgtEl>
                                          <p:spTgt spid="8"/>
                                        </p:tgtEl>
                                      </p:cBhvr>
                                    </p:animEffect>
                                  </p:childTnLst>
                                </p:cTn>
                              </p:par>
                              <p:par>
                                <p:cTn id="26" presetID="16" presetClass="entr" presetSubtype="37"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out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out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inVertical)">
                                      <p:cBhvr>
                                        <p:cTn id="38" dur="500"/>
                                        <p:tgtEl>
                                          <p:spTgt spid="3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arn(inVertical)">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arn(inVertical)">
                                      <p:cBhvr>
                                        <p:cTn id="46" dur="500"/>
                                        <p:tgtEl>
                                          <p:spTgt spid="1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outHorizontal)">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Vertical)">
                                      <p:cBhvr>
                                        <p:cTn id="59" dur="500"/>
                                        <p:tgtEl>
                                          <p:spTgt spid="1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arn(inVertical)">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arn(inVertic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barn(inVertical)">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right)">
                                      <p:cBhvr>
                                        <p:cTn id="85" dur="500"/>
                                        <p:tgtEl>
                                          <p:spTgt spid="27"/>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right)">
                                      <p:cBhvr>
                                        <p:cTn id="88" dur="500"/>
                                        <p:tgtEl>
                                          <p:spTgt spid="28"/>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right)">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animBg="1"/>
      <p:bldP spid="19" grpId="0" animBg="1"/>
      <p:bldP spid="20" grpId="0" animBg="1"/>
      <p:bldP spid="21" grpId="0"/>
      <p:bldP spid="22" grpId="0"/>
      <p:bldP spid="23" grpId="0"/>
      <p:bldP spid="24" grpId="0"/>
      <p:bldP spid="28" grpId="0"/>
      <p:bldP spid="29" grpId="0"/>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rot="2343358">
            <a:off x="3051932" y="1670973"/>
            <a:ext cx="5665726" cy="3115149"/>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471875"/>
              <a:gd name="connsiteY0" fmla="*/ 248290 h 2658535"/>
              <a:gd name="connsiteX1" fmla="*/ 3448341 w 5471875"/>
              <a:gd name="connsiteY1" fmla="*/ 0 h 2658535"/>
              <a:gd name="connsiteX2" fmla="*/ 5471875 w 5471875"/>
              <a:gd name="connsiteY2" fmla="*/ 2658535 h 2658535"/>
              <a:gd name="connsiteX3" fmla="*/ 2025940 w 5471875"/>
              <a:gd name="connsiteY3" fmla="*/ 2616200 h 2658535"/>
              <a:gd name="connsiteX4" fmla="*/ 0 w 5471875"/>
              <a:gd name="connsiteY4" fmla="*/ 248290 h 2658535"/>
              <a:gd name="connsiteX0" fmla="*/ 0 w 5471875"/>
              <a:gd name="connsiteY0" fmla="*/ 248290 h 3478725"/>
              <a:gd name="connsiteX1" fmla="*/ 3448341 w 5471875"/>
              <a:gd name="connsiteY1" fmla="*/ 0 h 3478725"/>
              <a:gd name="connsiteX2" fmla="*/ 5471875 w 5471875"/>
              <a:gd name="connsiteY2" fmla="*/ 2658535 h 3478725"/>
              <a:gd name="connsiteX3" fmla="*/ 1678231 w 5471875"/>
              <a:gd name="connsiteY3" fmla="*/ 3478724 h 3478725"/>
              <a:gd name="connsiteX4" fmla="*/ 0 w 5471875"/>
              <a:gd name="connsiteY4" fmla="*/ 248290 h 3478725"/>
              <a:gd name="connsiteX0" fmla="*/ 0 w 4760729"/>
              <a:gd name="connsiteY0" fmla="*/ 248290 h 3478724"/>
              <a:gd name="connsiteX1" fmla="*/ 3448341 w 4760729"/>
              <a:gd name="connsiteY1" fmla="*/ 0 h 3478724"/>
              <a:gd name="connsiteX2" fmla="*/ 4760729 w 4760729"/>
              <a:gd name="connsiteY2" fmla="*/ 2882532 h 3478724"/>
              <a:gd name="connsiteX3" fmla="*/ 1678231 w 4760729"/>
              <a:gd name="connsiteY3" fmla="*/ 3478724 h 3478724"/>
              <a:gd name="connsiteX4" fmla="*/ 0 w 4760729"/>
              <a:gd name="connsiteY4" fmla="*/ 248290 h 3478724"/>
              <a:gd name="connsiteX0" fmla="*/ 0 w 4760729"/>
              <a:gd name="connsiteY0" fmla="*/ 616177 h 3846611"/>
              <a:gd name="connsiteX1" fmla="*/ 3057732 w 4760729"/>
              <a:gd name="connsiteY1" fmla="*/ 1 h 3846611"/>
              <a:gd name="connsiteX2" fmla="*/ 4760729 w 4760729"/>
              <a:gd name="connsiteY2" fmla="*/ 3250419 h 3846611"/>
              <a:gd name="connsiteX3" fmla="*/ 1678231 w 4760729"/>
              <a:gd name="connsiteY3" fmla="*/ 3846611 h 3846611"/>
              <a:gd name="connsiteX4" fmla="*/ 0 w 4760729"/>
              <a:gd name="connsiteY4" fmla="*/ 616177 h 3846611"/>
              <a:gd name="connsiteX0" fmla="*/ 0 w 4377229"/>
              <a:gd name="connsiteY0" fmla="*/ 616176 h 3846610"/>
              <a:gd name="connsiteX1" fmla="*/ 3057732 w 4377229"/>
              <a:gd name="connsiteY1" fmla="*/ 0 h 3846610"/>
              <a:gd name="connsiteX2" fmla="*/ 4377229 w 4377229"/>
              <a:gd name="connsiteY2" fmla="*/ 2184147 h 3846610"/>
              <a:gd name="connsiteX3" fmla="*/ 1678231 w 4377229"/>
              <a:gd name="connsiteY3" fmla="*/ 3846610 h 3846610"/>
              <a:gd name="connsiteX4" fmla="*/ 0 w 4377229"/>
              <a:gd name="connsiteY4" fmla="*/ 616176 h 3846610"/>
              <a:gd name="connsiteX0" fmla="*/ 0 w 4387445"/>
              <a:gd name="connsiteY0" fmla="*/ 694207 h 3846610"/>
              <a:gd name="connsiteX1" fmla="*/ 3067948 w 4387445"/>
              <a:gd name="connsiteY1" fmla="*/ 0 h 3846610"/>
              <a:gd name="connsiteX2" fmla="*/ 4387445 w 4387445"/>
              <a:gd name="connsiteY2" fmla="*/ 2184147 h 3846610"/>
              <a:gd name="connsiteX3" fmla="*/ 1688447 w 4387445"/>
              <a:gd name="connsiteY3" fmla="*/ 3846610 h 3846610"/>
              <a:gd name="connsiteX4" fmla="*/ 0 w 4387445"/>
              <a:gd name="connsiteY4" fmla="*/ 694207 h 3846610"/>
              <a:gd name="connsiteX0" fmla="*/ 0 w 4380042"/>
              <a:gd name="connsiteY0" fmla="*/ 694207 h 3846610"/>
              <a:gd name="connsiteX1" fmla="*/ 3067948 w 4380042"/>
              <a:gd name="connsiteY1" fmla="*/ 0 h 3846610"/>
              <a:gd name="connsiteX2" fmla="*/ 4380042 w 4380042"/>
              <a:gd name="connsiteY2" fmla="*/ 3333996 h 3846610"/>
              <a:gd name="connsiteX3" fmla="*/ 1688447 w 4380042"/>
              <a:gd name="connsiteY3" fmla="*/ 3846610 h 3846610"/>
              <a:gd name="connsiteX4" fmla="*/ 0 w 4380042"/>
              <a:gd name="connsiteY4" fmla="*/ 694207 h 3846610"/>
              <a:gd name="connsiteX0" fmla="*/ 0 w 4380042"/>
              <a:gd name="connsiteY0" fmla="*/ 536032 h 3688435"/>
              <a:gd name="connsiteX1" fmla="*/ 2691135 w 4380042"/>
              <a:gd name="connsiteY1" fmla="*/ 0 h 3688435"/>
              <a:gd name="connsiteX2" fmla="*/ 4380042 w 4380042"/>
              <a:gd name="connsiteY2" fmla="*/ 3175821 h 3688435"/>
              <a:gd name="connsiteX3" fmla="*/ 1688447 w 4380042"/>
              <a:gd name="connsiteY3" fmla="*/ 3688435 h 3688435"/>
              <a:gd name="connsiteX4" fmla="*/ 0 w 4380042"/>
              <a:gd name="connsiteY4" fmla="*/ 536032 h 3688435"/>
              <a:gd name="connsiteX0" fmla="*/ 0 w 4406933"/>
              <a:gd name="connsiteY0" fmla="*/ 437714 h 3688435"/>
              <a:gd name="connsiteX1" fmla="*/ 2718026 w 4406933"/>
              <a:gd name="connsiteY1" fmla="*/ 0 h 3688435"/>
              <a:gd name="connsiteX2" fmla="*/ 4406933 w 4406933"/>
              <a:gd name="connsiteY2" fmla="*/ 3175821 h 3688435"/>
              <a:gd name="connsiteX3" fmla="*/ 1715338 w 4406933"/>
              <a:gd name="connsiteY3" fmla="*/ 3688435 h 3688435"/>
              <a:gd name="connsiteX4" fmla="*/ 0 w 4406933"/>
              <a:gd name="connsiteY4" fmla="*/ 437714 h 3688435"/>
              <a:gd name="connsiteX0" fmla="*/ 0 w 4150274"/>
              <a:gd name="connsiteY0" fmla="*/ 437714 h 3688435"/>
              <a:gd name="connsiteX1" fmla="*/ 2718026 w 4150274"/>
              <a:gd name="connsiteY1" fmla="*/ 0 h 3688435"/>
              <a:gd name="connsiteX2" fmla="*/ 4150274 w 4150274"/>
              <a:gd name="connsiteY2" fmla="*/ 3475872 h 3688435"/>
              <a:gd name="connsiteX3" fmla="*/ 1715338 w 4150274"/>
              <a:gd name="connsiteY3" fmla="*/ 3688435 h 3688435"/>
              <a:gd name="connsiteX4" fmla="*/ 0 w 4150274"/>
              <a:gd name="connsiteY4" fmla="*/ 437714 h 3688435"/>
              <a:gd name="connsiteX0" fmla="*/ 0 w 4150274"/>
              <a:gd name="connsiteY0" fmla="*/ 218224 h 3468945"/>
              <a:gd name="connsiteX1" fmla="*/ 2409177 w 4150274"/>
              <a:gd name="connsiteY1" fmla="*/ 0 h 3468945"/>
              <a:gd name="connsiteX2" fmla="*/ 4150274 w 4150274"/>
              <a:gd name="connsiteY2" fmla="*/ 3256382 h 3468945"/>
              <a:gd name="connsiteX3" fmla="*/ 1715338 w 4150274"/>
              <a:gd name="connsiteY3" fmla="*/ 3468945 h 3468945"/>
              <a:gd name="connsiteX4" fmla="*/ 0 w 4150274"/>
              <a:gd name="connsiteY4" fmla="*/ 218224 h 3468945"/>
              <a:gd name="connsiteX0" fmla="*/ 0 w 4195614"/>
              <a:gd name="connsiteY0" fmla="*/ 247320 h 3468945"/>
              <a:gd name="connsiteX1" fmla="*/ 2454517 w 4195614"/>
              <a:gd name="connsiteY1" fmla="*/ 0 h 3468945"/>
              <a:gd name="connsiteX2" fmla="*/ 4195614 w 4195614"/>
              <a:gd name="connsiteY2" fmla="*/ 3256382 h 3468945"/>
              <a:gd name="connsiteX3" fmla="*/ 1760678 w 4195614"/>
              <a:gd name="connsiteY3" fmla="*/ 3468945 h 3468945"/>
              <a:gd name="connsiteX4" fmla="*/ 0 w 4195614"/>
              <a:gd name="connsiteY4" fmla="*/ 247320 h 3468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5614" h="3468945">
                <a:moveTo>
                  <a:pt x="0" y="247320"/>
                </a:moveTo>
                <a:lnTo>
                  <a:pt x="2454517" y="0"/>
                </a:lnTo>
                <a:lnTo>
                  <a:pt x="4195614" y="3256382"/>
                </a:lnTo>
                <a:lnTo>
                  <a:pt x="1760678" y="3468945"/>
                </a:lnTo>
                <a:lnTo>
                  <a:pt x="0" y="247320"/>
                </a:lnTo>
                <a:close/>
              </a:path>
            </a:pathLst>
          </a:custGeom>
          <a:solidFill>
            <a:srgbClr val="EFD1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484619" y="394494"/>
            <a:ext cx="4068912" cy="37308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3"/>
          <p:cNvSpPr/>
          <p:nvPr/>
        </p:nvSpPr>
        <p:spPr>
          <a:xfrm>
            <a:off x="448027" y="4094730"/>
            <a:ext cx="6760921" cy="1973146"/>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4137" h="2694343">
                <a:moveTo>
                  <a:pt x="0" y="0"/>
                </a:moveTo>
                <a:lnTo>
                  <a:pt x="3060603" y="35808"/>
                </a:lnTo>
                <a:lnTo>
                  <a:pt x="5084137" y="2694343"/>
                </a:lnTo>
                <a:lnTo>
                  <a:pt x="2016393" y="2689467"/>
                </a:lnTo>
                <a:lnTo>
                  <a:pt x="0" y="0"/>
                </a:lnTo>
                <a:close/>
              </a:path>
            </a:pathLst>
          </a:custGeom>
          <a:solidFill>
            <a:srgbClr val="A8F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8227707" y="4902100"/>
            <a:ext cx="364758" cy="523220"/>
          </a:xfrm>
          <a:prstGeom prst="rect">
            <a:avLst/>
          </a:prstGeom>
          <a:noFill/>
        </p:spPr>
        <p:txBody>
          <a:bodyPr wrap="square" rtlCol="0">
            <a:spAutoFit/>
          </a:bodyPr>
          <a:lstStyle/>
          <a:p>
            <a:r>
              <a:rPr lang="en-US" sz="2800" dirty="0"/>
              <a:t> </a:t>
            </a:r>
            <a:endParaRPr lang="ru-RU" sz="2800" dirty="0"/>
          </a:p>
        </p:txBody>
      </p:sp>
      <p:sp>
        <p:nvSpPr>
          <p:cNvPr id="8" name="TextBox 7"/>
          <p:cNvSpPr txBox="1"/>
          <p:nvPr/>
        </p:nvSpPr>
        <p:spPr>
          <a:xfrm>
            <a:off x="1034643" y="2717399"/>
            <a:ext cx="461437" cy="523220"/>
          </a:xfrm>
          <a:prstGeom prst="rect">
            <a:avLst/>
          </a:prstGeom>
          <a:noFill/>
        </p:spPr>
        <p:txBody>
          <a:bodyPr wrap="square" rtlCol="0">
            <a:spAutoFit/>
          </a:bodyPr>
          <a:lstStyle/>
          <a:p>
            <a:r>
              <a:rPr lang="en-US" sz="2400" i="1" dirty="0">
                <a:latin typeface="ISOCPEUR"/>
              </a:rPr>
              <a:t>b’</a:t>
            </a:r>
            <a:r>
              <a:rPr lang="en-US" sz="2800" i="1" dirty="0">
                <a:latin typeface="ISOCPEUR"/>
              </a:rPr>
              <a:t> </a:t>
            </a:r>
            <a:endParaRPr lang="ru-RU" sz="2800" i="1" dirty="0">
              <a:latin typeface="ISOCPEUR"/>
            </a:endParaRPr>
          </a:p>
        </p:txBody>
      </p:sp>
      <p:cxnSp>
        <p:nvCxnSpPr>
          <p:cNvPr id="9" name="Прямая соединительная линия 8"/>
          <p:cNvCxnSpPr>
            <a:stCxn id="36" idx="4"/>
          </p:cNvCxnSpPr>
          <p:nvPr/>
        </p:nvCxnSpPr>
        <p:spPr>
          <a:xfrm flipH="1" flipV="1">
            <a:off x="2537252" y="2792096"/>
            <a:ext cx="27829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endCxn id="18" idx="4"/>
          </p:cNvCxnSpPr>
          <p:nvPr/>
        </p:nvCxnSpPr>
        <p:spPr>
          <a:xfrm flipH="1" flipV="1">
            <a:off x="1798907" y="2203795"/>
            <a:ext cx="4039" cy="19125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flipV="1">
            <a:off x="1798907" y="2146700"/>
            <a:ext cx="817432" cy="666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3668983" y="4400848"/>
            <a:ext cx="2772000" cy="148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6476833" y="4494582"/>
            <a:ext cx="0" cy="104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flipV="1">
            <a:off x="1741480" y="2146700"/>
            <a:ext cx="2826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flipV="1">
            <a:off x="3612928" y="4391091"/>
            <a:ext cx="0" cy="11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3627978" y="5532560"/>
            <a:ext cx="28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15266" y="4051585"/>
            <a:ext cx="541532" cy="523220"/>
          </a:xfrm>
          <a:prstGeom prst="rect">
            <a:avLst/>
          </a:prstGeom>
          <a:noFill/>
        </p:spPr>
        <p:txBody>
          <a:bodyPr wrap="square" rtlCol="0">
            <a:spAutoFit/>
          </a:bodyPr>
          <a:lstStyle/>
          <a:p>
            <a:r>
              <a:rPr lang="en-US" sz="2400" i="1" dirty="0">
                <a:latin typeface="ISOCPEUR"/>
              </a:rPr>
              <a:t>b’’</a:t>
            </a:r>
            <a:r>
              <a:rPr lang="en-US" sz="2800" i="1" dirty="0">
                <a:latin typeface="ISOCPEUR"/>
              </a:rPr>
              <a:t> </a:t>
            </a:r>
            <a:endParaRPr lang="ru-RU" sz="2800" i="1" dirty="0">
              <a:latin typeface="ISOCPEUR"/>
            </a:endParaRPr>
          </a:p>
        </p:txBody>
      </p:sp>
      <p:sp>
        <p:nvSpPr>
          <p:cNvPr id="18" name="Овал 17"/>
          <p:cNvSpPr/>
          <p:nvPr/>
        </p:nvSpPr>
        <p:spPr>
          <a:xfrm>
            <a:off x="1726907" y="205979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p:cNvSpPr txBox="1"/>
          <p:nvPr/>
        </p:nvSpPr>
        <p:spPr>
          <a:xfrm>
            <a:off x="2055515" y="4630865"/>
            <a:ext cx="364758" cy="523220"/>
          </a:xfrm>
          <a:prstGeom prst="rect">
            <a:avLst/>
          </a:prstGeom>
          <a:noFill/>
        </p:spPr>
        <p:txBody>
          <a:bodyPr wrap="square" rtlCol="0">
            <a:spAutoFit/>
          </a:bodyPr>
          <a:lstStyle/>
          <a:p>
            <a:r>
              <a:rPr lang="en-US" sz="2400" i="1" dirty="0">
                <a:latin typeface="ISOCPEUR"/>
              </a:rPr>
              <a:t>a</a:t>
            </a:r>
            <a:r>
              <a:rPr lang="en-US" sz="2800" i="1" dirty="0">
                <a:latin typeface="ISOCPEUR"/>
              </a:rPr>
              <a:t> </a:t>
            </a:r>
            <a:endParaRPr lang="ru-RU" sz="2800" i="1" dirty="0">
              <a:latin typeface="ISOCPEUR"/>
            </a:endParaRPr>
          </a:p>
        </p:txBody>
      </p:sp>
      <p:sp>
        <p:nvSpPr>
          <p:cNvPr id="20" name="TextBox 19"/>
          <p:cNvSpPr txBox="1"/>
          <p:nvPr/>
        </p:nvSpPr>
        <p:spPr>
          <a:xfrm>
            <a:off x="4017705" y="5499754"/>
            <a:ext cx="461437" cy="523220"/>
          </a:xfrm>
          <a:prstGeom prst="rect">
            <a:avLst/>
          </a:prstGeom>
          <a:noFill/>
        </p:spPr>
        <p:txBody>
          <a:bodyPr wrap="square" rtlCol="0">
            <a:spAutoFit/>
          </a:bodyPr>
          <a:lstStyle/>
          <a:p>
            <a:r>
              <a:rPr lang="en-US" sz="2400" i="1" dirty="0">
                <a:latin typeface="ISOCPEUR"/>
              </a:rPr>
              <a:t>b</a:t>
            </a:r>
            <a:r>
              <a:rPr lang="en-US" sz="2800" i="1" dirty="0">
                <a:latin typeface="ISOCPEUR"/>
              </a:rPr>
              <a:t> </a:t>
            </a:r>
            <a:endParaRPr lang="ru-RU" sz="2800" i="1" dirty="0">
              <a:latin typeface="ISOCPEUR"/>
            </a:endParaRPr>
          </a:p>
        </p:txBody>
      </p:sp>
      <p:sp>
        <p:nvSpPr>
          <p:cNvPr id="21" name="TextBox 20"/>
          <p:cNvSpPr txBox="1"/>
          <p:nvPr/>
        </p:nvSpPr>
        <p:spPr>
          <a:xfrm>
            <a:off x="3111913" y="4260402"/>
            <a:ext cx="436727" cy="461665"/>
          </a:xfrm>
          <a:prstGeom prst="rect">
            <a:avLst/>
          </a:prstGeom>
          <a:noFill/>
        </p:spPr>
        <p:txBody>
          <a:bodyPr wrap="square" rtlCol="0">
            <a:spAutoFit/>
          </a:bodyPr>
          <a:lstStyle/>
          <a:p>
            <a:r>
              <a:rPr lang="en-US" sz="2400" i="1" dirty="0">
                <a:latin typeface="ISOCPEUR"/>
              </a:rPr>
              <a:t>B </a:t>
            </a:r>
            <a:endParaRPr lang="ru-RU" sz="2400" i="1" dirty="0">
              <a:latin typeface="ISOCPEUR"/>
            </a:endParaRPr>
          </a:p>
        </p:txBody>
      </p:sp>
      <p:cxnSp>
        <p:nvCxnSpPr>
          <p:cNvPr id="22" name="Прямая соединительная линия 21"/>
          <p:cNvCxnSpPr/>
          <p:nvPr/>
        </p:nvCxnSpPr>
        <p:spPr>
          <a:xfrm flipH="1" flipV="1">
            <a:off x="5281880" y="2832318"/>
            <a:ext cx="1214152" cy="161678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cxnSpLocks/>
            <a:stCxn id="54" idx="5"/>
          </p:cNvCxnSpPr>
          <p:nvPr/>
        </p:nvCxnSpPr>
        <p:spPr>
          <a:xfrm flipH="1" flipV="1">
            <a:off x="1799694" y="4122730"/>
            <a:ext cx="788470" cy="64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4553531" y="2138960"/>
            <a:ext cx="745683" cy="645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53932" y="4109019"/>
            <a:ext cx="4499599"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67492" y="3691690"/>
            <a:ext cx="816905" cy="523220"/>
          </a:xfrm>
          <a:prstGeom prst="rect">
            <a:avLst/>
          </a:prstGeom>
          <a:noFill/>
        </p:spPr>
        <p:txBody>
          <a:bodyPr wrap="square" rtlCol="0">
            <a:spAutoFit/>
          </a:bodyPr>
          <a:lstStyle/>
          <a:p>
            <a:r>
              <a:rPr lang="en-US" sz="2800" i="1" dirty="0">
                <a:latin typeface="ISOCPEUR"/>
              </a:rPr>
              <a:t>0 </a:t>
            </a:r>
            <a:endParaRPr lang="ru-RU" sz="2800" i="1" dirty="0">
              <a:latin typeface="ISOCPEUR"/>
            </a:endParaRPr>
          </a:p>
        </p:txBody>
      </p:sp>
      <p:sp>
        <p:nvSpPr>
          <p:cNvPr id="27" name="TextBox 26"/>
          <p:cNvSpPr txBox="1"/>
          <p:nvPr/>
        </p:nvSpPr>
        <p:spPr>
          <a:xfrm>
            <a:off x="85426" y="3943372"/>
            <a:ext cx="373820" cy="584775"/>
          </a:xfrm>
          <a:prstGeom prst="rect">
            <a:avLst/>
          </a:prstGeom>
          <a:noFill/>
        </p:spPr>
        <p:txBody>
          <a:bodyPr wrap="none" rtlCol="0">
            <a:spAutoFit/>
          </a:bodyPr>
          <a:lstStyle/>
          <a:p>
            <a:r>
              <a:rPr lang="en-US" sz="3200" i="1" dirty="0">
                <a:latin typeface="ISOCPEUR"/>
              </a:rPr>
              <a:t>x</a:t>
            </a:r>
            <a:endParaRPr lang="ru-RU" sz="3200" i="1" dirty="0">
              <a:latin typeface="ISOCPEUR"/>
            </a:endParaRPr>
          </a:p>
        </p:txBody>
      </p:sp>
      <p:sp>
        <p:nvSpPr>
          <p:cNvPr id="28" name="TextBox 27"/>
          <p:cNvSpPr txBox="1"/>
          <p:nvPr/>
        </p:nvSpPr>
        <p:spPr>
          <a:xfrm>
            <a:off x="7756049" y="6162114"/>
            <a:ext cx="377026" cy="584775"/>
          </a:xfrm>
          <a:prstGeom prst="rect">
            <a:avLst/>
          </a:prstGeom>
          <a:noFill/>
        </p:spPr>
        <p:txBody>
          <a:bodyPr wrap="none" rtlCol="0">
            <a:spAutoFit/>
          </a:bodyPr>
          <a:lstStyle/>
          <a:p>
            <a:r>
              <a:rPr lang="en-US" sz="3200" i="1" dirty="0">
                <a:latin typeface="ISOCPEUR"/>
              </a:rPr>
              <a:t>y</a:t>
            </a:r>
            <a:endParaRPr lang="ru-RU" sz="3200" i="1" dirty="0">
              <a:latin typeface="ISOCPEUR"/>
            </a:endParaRPr>
          </a:p>
        </p:txBody>
      </p:sp>
      <p:cxnSp>
        <p:nvCxnSpPr>
          <p:cNvPr id="29" name="Прямая соединительная линия 28"/>
          <p:cNvCxnSpPr/>
          <p:nvPr/>
        </p:nvCxnSpPr>
        <p:spPr>
          <a:xfrm flipH="1" flipV="1">
            <a:off x="4510573" y="4095741"/>
            <a:ext cx="3183557" cy="234047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5962" y="394494"/>
            <a:ext cx="816905" cy="646331"/>
          </a:xfrm>
          <a:prstGeom prst="rect">
            <a:avLst/>
          </a:prstGeom>
          <a:noFill/>
        </p:spPr>
        <p:txBody>
          <a:bodyPr wrap="square" rtlCol="0">
            <a:spAutoFit/>
          </a:bodyPr>
          <a:lstStyle/>
          <a:p>
            <a:r>
              <a:rPr lang="en-US" sz="3600" i="1" dirty="0">
                <a:latin typeface="ISOCPEUR"/>
              </a:rPr>
              <a:t>V</a:t>
            </a:r>
            <a:r>
              <a:rPr lang="en-US" sz="2800" i="1" dirty="0">
                <a:latin typeface="ISOCPEUR"/>
              </a:rPr>
              <a:t> </a:t>
            </a:r>
            <a:endParaRPr lang="ru-RU" sz="2800" i="1" dirty="0">
              <a:latin typeface="ISOCPEUR"/>
            </a:endParaRPr>
          </a:p>
        </p:txBody>
      </p:sp>
      <p:cxnSp>
        <p:nvCxnSpPr>
          <p:cNvPr id="32" name="Прямая соединительная линия 31"/>
          <p:cNvCxnSpPr/>
          <p:nvPr/>
        </p:nvCxnSpPr>
        <p:spPr>
          <a:xfrm>
            <a:off x="2587638" y="2780417"/>
            <a:ext cx="1064143" cy="16410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V="1">
            <a:off x="2544067" y="2802570"/>
            <a:ext cx="0" cy="190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H="1">
            <a:off x="2596255" y="4710570"/>
            <a:ext cx="27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V="1">
            <a:off x="5336767" y="2846295"/>
            <a:ext cx="0" cy="18577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Овал 35"/>
          <p:cNvSpPr/>
          <p:nvPr/>
        </p:nvSpPr>
        <p:spPr>
          <a:xfrm>
            <a:off x="5248185" y="275611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6634639" y="2199964"/>
            <a:ext cx="816905" cy="646331"/>
          </a:xfrm>
          <a:prstGeom prst="rect">
            <a:avLst/>
          </a:prstGeom>
          <a:noFill/>
        </p:spPr>
        <p:txBody>
          <a:bodyPr wrap="square" rtlCol="0">
            <a:spAutoFit/>
          </a:bodyPr>
          <a:lstStyle/>
          <a:p>
            <a:r>
              <a:rPr lang="en-US" sz="3600" i="1" dirty="0">
                <a:latin typeface="ISOCPEUR"/>
              </a:rPr>
              <a:t>W</a:t>
            </a:r>
            <a:r>
              <a:rPr lang="en-US" sz="2800" i="1" dirty="0">
                <a:latin typeface="ISOCPEUR"/>
              </a:rPr>
              <a:t> </a:t>
            </a:r>
            <a:endParaRPr lang="ru-RU" sz="2800" i="1" dirty="0">
              <a:latin typeface="ISOCPEUR"/>
            </a:endParaRPr>
          </a:p>
        </p:txBody>
      </p:sp>
      <p:cxnSp>
        <p:nvCxnSpPr>
          <p:cNvPr id="38" name="Прямая соединительная линия 37"/>
          <p:cNvCxnSpPr/>
          <p:nvPr/>
        </p:nvCxnSpPr>
        <p:spPr>
          <a:xfrm>
            <a:off x="4544288" y="143161"/>
            <a:ext cx="0" cy="39600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70714" y="1501305"/>
            <a:ext cx="541532" cy="523220"/>
          </a:xfrm>
          <a:prstGeom prst="rect">
            <a:avLst/>
          </a:prstGeom>
          <a:noFill/>
        </p:spPr>
        <p:txBody>
          <a:bodyPr wrap="square" rtlCol="0">
            <a:spAutoFit/>
          </a:bodyPr>
          <a:lstStyle/>
          <a:p>
            <a:r>
              <a:rPr lang="en-US" sz="2400" i="1" dirty="0">
                <a:latin typeface="ISOCPEUR"/>
              </a:rPr>
              <a:t>a’</a:t>
            </a:r>
            <a:r>
              <a:rPr lang="en-US" sz="2800" i="1" dirty="0">
                <a:latin typeface="ISOCPEUR"/>
              </a:rPr>
              <a:t> </a:t>
            </a:r>
            <a:endParaRPr lang="ru-RU" sz="2800" i="1" dirty="0">
              <a:latin typeface="ISOCPEUR"/>
            </a:endParaRPr>
          </a:p>
        </p:txBody>
      </p:sp>
      <p:sp>
        <p:nvSpPr>
          <p:cNvPr id="40" name="TextBox 39"/>
          <p:cNvSpPr txBox="1"/>
          <p:nvPr/>
        </p:nvSpPr>
        <p:spPr>
          <a:xfrm>
            <a:off x="5342285" y="2375709"/>
            <a:ext cx="541532" cy="523220"/>
          </a:xfrm>
          <a:prstGeom prst="rect">
            <a:avLst/>
          </a:prstGeom>
          <a:noFill/>
        </p:spPr>
        <p:txBody>
          <a:bodyPr wrap="square" rtlCol="0">
            <a:spAutoFit/>
          </a:bodyPr>
          <a:lstStyle/>
          <a:p>
            <a:r>
              <a:rPr lang="en-US" sz="2400" i="1" dirty="0">
                <a:latin typeface="ISOCPEUR"/>
              </a:rPr>
              <a:t>a’’</a:t>
            </a:r>
            <a:r>
              <a:rPr lang="en-US" sz="2800" i="1" dirty="0">
                <a:latin typeface="ISOCPEUR"/>
              </a:rPr>
              <a:t> </a:t>
            </a:r>
            <a:endParaRPr lang="ru-RU" sz="2800" i="1" dirty="0">
              <a:latin typeface="ISOCPEUR"/>
            </a:endParaRPr>
          </a:p>
        </p:txBody>
      </p:sp>
      <p:cxnSp>
        <p:nvCxnSpPr>
          <p:cNvPr id="41" name="Прямая соединительная линия 40"/>
          <p:cNvCxnSpPr/>
          <p:nvPr/>
        </p:nvCxnSpPr>
        <p:spPr>
          <a:xfrm flipH="1" flipV="1">
            <a:off x="1802206" y="2979009"/>
            <a:ext cx="1769416" cy="1420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flipH="1" flipV="1">
            <a:off x="1800397" y="2196878"/>
            <a:ext cx="6757" cy="88941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789883" y="-29761"/>
            <a:ext cx="372121" cy="584775"/>
          </a:xfrm>
          <a:prstGeom prst="rect">
            <a:avLst/>
          </a:prstGeom>
          <a:noFill/>
        </p:spPr>
        <p:txBody>
          <a:bodyPr wrap="square" rtlCol="0">
            <a:spAutoFit/>
          </a:bodyPr>
          <a:lstStyle/>
          <a:p>
            <a:r>
              <a:rPr lang="en-US" sz="3200" i="1" dirty="0">
                <a:latin typeface="ISOCPEUR"/>
              </a:rPr>
              <a:t>z</a:t>
            </a:r>
            <a:endParaRPr lang="ru-RU" sz="3200" i="1" dirty="0">
              <a:latin typeface="ISOCPEUR"/>
            </a:endParaRPr>
          </a:p>
        </p:txBody>
      </p:sp>
      <p:sp>
        <p:nvSpPr>
          <p:cNvPr id="44" name="TextBox 43"/>
          <p:cNvSpPr txBox="1"/>
          <p:nvPr/>
        </p:nvSpPr>
        <p:spPr>
          <a:xfrm>
            <a:off x="2573193" y="2369897"/>
            <a:ext cx="436727" cy="461665"/>
          </a:xfrm>
          <a:prstGeom prst="rect">
            <a:avLst/>
          </a:prstGeom>
          <a:noFill/>
        </p:spPr>
        <p:txBody>
          <a:bodyPr wrap="square" rtlCol="0">
            <a:spAutoFit/>
          </a:bodyPr>
          <a:lstStyle/>
          <a:p>
            <a:r>
              <a:rPr lang="en-US" sz="2400" i="1" dirty="0">
                <a:latin typeface="ISOCPEUR"/>
              </a:rPr>
              <a:t>A </a:t>
            </a:r>
            <a:endParaRPr lang="ru-RU" sz="2400" i="1" dirty="0">
              <a:latin typeface="ISOCPEUR"/>
            </a:endParaRPr>
          </a:p>
        </p:txBody>
      </p:sp>
      <p:sp>
        <p:nvSpPr>
          <p:cNvPr id="45" name="TextBox 44"/>
          <p:cNvSpPr txBox="1"/>
          <p:nvPr/>
        </p:nvSpPr>
        <p:spPr>
          <a:xfrm>
            <a:off x="3037221" y="5530820"/>
            <a:ext cx="816905" cy="646331"/>
          </a:xfrm>
          <a:prstGeom prst="rect">
            <a:avLst/>
          </a:prstGeom>
          <a:noFill/>
        </p:spPr>
        <p:txBody>
          <a:bodyPr wrap="square" rtlCol="0">
            <a:spAutoFit/>
          </a:bodyPr>
          <a:lstStyle/>
          <a:p>
            <a:r>
              <a:rPr lang="en-US" sz="3600" i="1" dirty="0">
                <a:latin typeface="ISOCPEUR" panose="020B0604020202020204" pitchFamily="34" charset="0"/>
              </a:rPr>
              <a:t>H</a:t>
            </a:r>
            <a:r>
              <a:rPr lang="en-US" sz="2800" dirty="0"/>
              <a:t> </a:t>
            </a:r>
            <a:endParaRPr lang="ru-RU" sz="2800" dirty="0"/>
          </a:p>
        </p:txBody>
      </p:sp>
      <p:cxnSp>
        <p:nvCxnSpPr>
          <p:cNvPr id="46" name="Прямая соединительная линия 45">
            <a:extLst>
              <a:ext uri="{FF2B5EF4-FFF2-40B4-BE49-F238E27FC236}">
                <a16:creationId xmlns:a16="http://schemas.microsoft.com/office/drawing/2014/main" id="{2F713745-093D-4BD2-B70E-9F1527ACFA46}"/>
              </a:ext>
            </a:extLst>
          </p:cNvPr>
          <p:cNvCxnSpPr>
            <a:cxnSpLocks/>
          </p:cNvCxnSpPr>
          <p:nvPr/>
        </p:nvCxnSpPr>
        <p:spPr>
          <a:xfrm flipH="1">
            <a:off x="1812345" y="3029829"/>
            <a:ext cx="27126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a:extLst>
              <a:ext uri="{FF2B5EF4-FFF2-40B4-BE49-F238E27FC236}">
                <a16:creationId xmlns:a16="http://schemas.microsoft.com/office/drawing/2014/main" id="{CF02AB3B-3E98-42F7-BA3C-AEB8A543024A}"/>
              </a:ext>
            </a:extLst>
          </p:cNvPr>
          <p:cNvCxnSpPr>
            <a:cxnSpLocks/>
            <a:endCxn id="52" idx="4"/>
          </p:cNvCxnSpPr>
          <p:nvPr/>
        </p:nvCxnSpPr>
        <p:spPr>
          <a:xfrm>
            <a:off x="4539435" y="3015692"/>
            <a:ext cx="1912834" cy="14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A0A1916C-20DC-4C63-B364-5AD508E6367C}"/>
              </a:ext>
            </a:extLst>
          </p:cNvPr>
          <p:cNvCxnSpPr>
            <a:cxnSpLocks/>
            <a:stCxn id="55" idx="5"/>
          </p:cNvCxnSpPr>
          <p:nvPr/>
        </p:nvCxnSpPr>
        <p:spPr>
          <a:xfrm flipH="1" flipV="1">
            <a:off x="1809800" y="4103742"/>
            <a:ext cx="1826302" cy="15050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Овал 48">
            <a:extLst>
              <a:ext uri="{FF2B5EF4-FFF2-40B4-BE49-F238E27FC236}">
                <a16:creationId xmlns:a16="http://schemas.microsoft.com/office/drawing/2014/main" id="{5BEE94ED-A1A2-4CE7-A9B3-E92BD9629FBA}"/>
              </a:ext>
            </a:extLst>
          </p:cNvPr>
          <p:cNvSpPr/>
          <p:nvPr/>
        </p:nvSpPr>
        <p:spPr>
          <a:xfrm>
            <a:off x="2510611" y="2673946"/>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0" name="Овал 49">
            <a:extLst>
              <a:ext uri="{FF2B5EF4-FFF2-40B4-BE49-F238E27FC236}">
                <a16:creationId xmlns:a16="http://schemas.microsoft.com/office/drawing/2014/main" id="{3B78A543-7B68-4939-8FA2-1F0AC9F432A2}"/>
              </a:ext>
            </a:extLst>
          </p:cNvPr>
          <p:cNvSpPr/>
          <p:nvPr/>
        </p:nvSpPr>
        <p:spPr>
          <a:xfrm>
            <a:off x="3536069" y="4313195"/>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Овал 50"/>
          <p:cNvSpPr/>
          <p:nvPr/>
        </p:nvSpPr>
        <p:spPr>
          <a:xfrm>
            <a:off x="1730206" y="2950341"/>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p:cNvSpPr/>
          <p:nvPr/>
        </p:nvSpPr>
        <p:spPr>
          <a:xfrm>
            <a:off x="6380269" y="4343677"/>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3" name="Прямая соединительная линия 52"/>
          <p:cNvCxnSpPr/>
          <p:nvPr/>
        </p:nvCxnSpPr>
        <p:spPr>
          <a:xfrm>
            <a:off x="2537252" y="4713686"/>
            <a:ext cx="1041679" cy="864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4" name="Овал 53"/>
          <p:cNvSpPr/>
          <p:nvPr/>
        </p:nvSpPr>
        <p:spPr>
          <a:xfrm>
            <a:off x="2465252" y="464556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3513190" y="5485900"/>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Прямоугольник 107"/>
          <p:cNvSpPr/>
          <p:nvPr/>
        </p:nvSpPr>
        <p:spPr>
          <a:xfrm>
            <a:off x="7483757" y="336648"/>
            <a:ext cx="4778931" cy="2264081"/>
          </a:xfrm>
          <a:prstGeom prst="rect">
            <a:avLst/>
          </a:prstGeom>
        </p:spPr>
        <p:txBody>
          <a:bodyPr wrap="square">
            <a:spAutoFit/>
          </a:bodyPr>
          <a:lstStyle/>
          <a:p>
            <a:pPr marL="276860" marR="506095" indent="359410">
              <a:lnSpc>
                <a:spcPct val="98000"/>
              </a:lnSpc>
              <a:spcBef>
                <a:spcPts val="20"/>
              </a:spcBef>
              <a:spcAft>
                <a:spcPts val="0"/>
              </a:spcAft>
            </a:pPr>
            <a:r>
              <a:rPr lang="tr-TR" sz="2400" dirty="0">
                <a:latin typeface="Times New Roman" panose="02020603050405020304" pitchFamily="18" charset="0"/>
                <a:ea typeface="Times New Roman" panose="02020603050405020304" pitchFamily="18" charset="0"/>
              </a:rPr>
              <a:t>v) Agar to’g’ri chiziq profil proyeksiyalar tekisligiga parallel bo’lsa, u xolda bu to’g’ri</a:t>
            </a:r>
            <a:r>
              <a:rPr lang="tr-TR" sz="2400" spc="-2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a:t>
            </a:r>
            <a:r>
              <a:rPr lang="tr-TR" sz="2400"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profil</a:t>
            </a:r>
            <a:r>
              <a:rPr lang="tr-TR" sz="2400" b="1" spc="-1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to’g’ri</a:t>
            </a:r>
            <a:r>
              <a:rPr lang="tr-TR" sz="2400" b="1"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deyiladi</a:t>
            </a:r>
            <a:r>
              <a:rPr lang="tr-TR" sz="2400" dirty="0" smtClean="0">
                <a:latin typeface="Times New Roman" panose="02020603050405020304" pitchFamily="18"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     </a:t>
            </a:r>
            <a:r>
              <a:rPr lang="tr-TR" sz="2400" b="1" dirty="0" smtClean="0">
                <a:latin typeface="Times New Roman" panose="02020603050405020304" pitchFamily="18" charset="0"/>
                <a:ea typeface="Times New Roman" panose="02020603050405020304" pitchFamily="18" charset="0"/>
              </a:rPr>
              <a:t>[</a:t>
            </a:r>
            <a:r>
              <a:rPr lang="tr-TR" sz="2400" b="1" dirty="0">
                <a:latin typeface="Times New Roman" panose="02020603050405020304" pitchFamily="18" charset="0"/>
                <a:ea typeface="Times New Roman" panose="02020603050405020304" pitchFamily="18" charset="0"/>
              </a:rPr>
              <a:t>AB]</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W</a:t>
            </a:r>
            <a:r>
              <a:rPr lang="tr-TR" sz="2400" b="1"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profil</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a:t>
            </a:r>
            <a:r>
              <a:rPr lang="tr-TR" sz="2400" dirty="0" smtClean="0">
                <a:latin typeface="Times New Roman" panose="02020603050405020304" pitchFamily="18" charset="0"/>
                <a:ea typeface="Times New Roman" panose="02020603050405020304" pitchFamily="18" charset="0"/>
              </a:rPr>
              <a:t>.</a:t>
            </a:r>
            <a:endParaRPr lang="ru-RU" sz="2400" dirty="0">
              <a:latin typeface="Times New Roman" panose="02020603050405020304" pitchFamily="18" charset="0"/>
              <a:ea typeface="Times New Roman" panose="02020603050405020304" pitchFamily="18" charset="0"/>
            </a:endParaRPr>
          </a:p>
        </p:txBody>
      </p:sp>
      <p:sp>
        <p:nvSpPr>
          <p:cNvPr id="109" name="Прямоугольник 108"/>
          <p:cNvSpPr/>
          <p:nvPr/>
        </p:nvSpPr>
        <p:spPr>
          <a:xfrm>
            <a:off x="7936400" y="3544018"/>
            <a:ext cx="3773368" cy="1569660"/>
          </a:xfrm>
          <a:prstGeom prst="rect">
            <a:avLst/>
          </a:prstGeom>
        </p:spPr>
        <p:txBody>
          <a:bodyPr wrap="square">
            <a:spAutoFit/>
          </a:bodyPr>
          <a:lstStyle/>
          <a:p>
            <a:r>
              <a:rPr lang="tr-TR" sz="2400" dirty="0">
                <a:latin typeface="Times New Roman" panose="02020603050405020304" pitchFamily="18" charset="0"/>
                <a:ea typeface="Times New Roman" panose="02020603050405020304" pitchFamily="18" charset="0"/>
              </a:rPr>
              <a:t>Koordinatalari bilan berilgan </a:t>
            </a:r>
            <a:r>
              <a:rPr lang="tr-TR" sz="2400" b="1" dirty="0">
                <a:latin typeface="Times New Roman" panose="02020603050405020304" pitchFamily="18" charset="0"/>
                <a:ea typeface="Times New Roman" panose="02020603050405020304" pitchFamily="18" charset="0"/>
              </a:rPr>
              <a:t>[AB] </a:t>
            </a:r>
            <a:r>
              <a:rPr lang="tr-TR" sz="2400" dirty="0">
                <a:latin typeface="Times New Roman" panose="02020603050405020304" pitchFamily="18" charset="0"/>
                <a:ea typeface="Times New Roman" panose="02020603050405020304" pitchFamily="18" charset="0"/>
              </a:rPr>
              <a:t>profil</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 chiziqning fazoviy chizmasini chizamiz</a:t>
            </a:r>
            <a:r>
              <a:rPr lang="tr-TR" sz="2400" spc="5" dirty="0">
                <a:latin typeface="Times New Roman" panose="02020603050405020304" pitchFamily="18" charset="0"/>
                <a:ea typeface="Times New Roman" panose="02020603050405020304" pitchFamily="18" charset="0"/>
              </a:rPr>
              <a:t> </a:t>
            </a:r>
            <a:endParaRPr lang="ru-RU" sz="2400" dirty="0"/>
          </a:p>
        </p:txBody>
      </p:sp>
    </p:spTree>
    <p:extLst>
      <p:ext uri="{BB962C8B-B14F-4D97-AF65-F5344CB8AC3E}">
        <p14:creationId xmlns:p14="http://schemas.microsoft.com/office/powerpoint/2010/main" val="23650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circle(in)">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circle(in)">
                                      <p:cBhvr>
                                        <p:cTn id="30" dur="2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anim calcmode="lin" valueType="num">
                                      <p:cBhvr>
                                        <p:cTn id="51" dur="1000" fill="hold"/>
                                        <p:tgtEl>
                                          <p:spTgt spid="28"/>
                                        </p:tgtEl>
                                        <p:attrNameLst>
                                          <p:attrName>ppt_x</p:attrName>
                                        </p:attrNameLst>
                                      </p:cBhvr>
                                      <p:tavLst>
                                        <p:tav tm="0">
                                          <p:val>
                                            <p:strVal val="#ppt_x"/>
                                          </p:val>
                                        </p:tav>
                                        <p:tav tm="100000">
                                          <p:val>
                                            <p:strVal val="#ppt_x"/>
                                          </p:val>
                                        </p:tav>
                                      </p:tavLst>
                                    </p:anim>
                                    <p:anim calcmode="lin" valueType="num">
                                      <p:cBhvr>
                                        <p:cTn id="52" dur="1000" fill="hold"/>
                                        <p:tgtEl>
                                          <p:spTgt spid="2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1000"/>
                                        <p:tgtEl>
                                          <p:spTgt spid="38"/>
                                        </p:tgtEl>
                                      </p:cBhvr>
                                    </p:animEffect>
                                    <p:anim calcmode="lin" valueType="num">
                                      <p:cBhvr>
                                        <p:cTn id="56" dur="1000" fill="hold"/>
                                        <p:tgtEl>
                                          <p:spTgt spid="38"/>
                                        </p:tgtEl>
                                        <p:attrNameLst>
                                          <p:attrName>ppt_x</p:attrName>
                                        </p:attrNameLst>
                                      </p:cBhvr>
                                      <p:tavLst>
                                        <p:tav tm="0">
                                          <p:val>
                                            <p:strVal val="#ppt_x"/>
                                          </p:val>
                                        </p:tav>
                                        <p:tav tm="100000">
                                          <p:val>
                                            <p:strVal val="#ppt_x"/>
                                          </p:val>
                                        </p:tav>
                                      </p:tavLst>
                                    </p:anim>
                                    <p:anim calcmode="lin" valueType="num">
                                      <p:cBhvr>
                                        <p:cTn id="57" dur="1000" fill="hold"/>
                                        <p:tgtEl>
                                          <p:spTgt spid="3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1000"/>
                                        <p:tgtEl>
                                          <p:spTgt spid="43"/>
                                        </p:tgtEl>
                                      </p:cBhvr>
                                    </p:animEffect>
                                    <p:anim calcmode="lin" valueType="num">
                                      <p:cBhvr>
                                        <p:cTn id="61" dur="1000" fill="hold"/>
                                        <p:tgtEl>
                                          <p:spTgt spid="43"/>
                                        </p:tgtEl>
                                        <p:attrNameLst>
                                          <p:attrName>ppt_x</p:attrName>
                                        </p:attrNameLst>
                                      </p:cBhvr>
                                      <p:tavLst>
                                        <p:tav tm="0">
                                          <p:val>
                                            <p:strVal val="#ppt_x"/>
                                          </p:val>
                                        </p:tav>
                                        <p:tav tm="100000">
                                          <p:val>
                                            <p:strVal val="#ppt_x"/>
                                          </p:val>
                                        </p:tav>
                                      </p:tavLst>
                                    </p:anim>
                                    <p:anim calcmode="lin" valueType="num">
                                      <p:cBhvr>
                                        <p:cTn id="6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up)">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right)">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ppt_x"/>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ppt_x"/>
                                          </p:val>
                                        </p:tav>
                                        <p:tav tm="100000">
                                          <p:val>
                                            <p:strVal val="#ppt_x"/>
                                          </p:val>
                                        </p:tav>
                                      </p:tavLst>
                                    </p:anim>
                                    <p:anim calcmode="lin" valueType="num">
                                      <p:cBhvr additive="base">
                                        <p:cTn id="8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additive="base">
                                        <p:cTn id="93" dur="500" fill="hold"/>
                                        <p:tgtEl>
                                          <p:spTgt spid="10"/>
                                        </p:tgtEl>
                                        <p:attrNameLst>
                                          <p:attrName>ppt_x</p:attrName>
                                        </p:attrNameLst>
                                      </p:cBhvr>
                                      <p:tavLst>
                                        <p:tav tm="0">
                                          <p:val>
                                            <p:strVal val="#ppt_x"/>
                                          </p:val>
                                        </p:tav>
                                        <p:tav tm="100000">
                                          <p:val>
                                            <p:strVal val="#ppt_x"/>
                                          </p:val>
                                        </p:tav>
                                      </p:tavLst>
                                    </p:anim>
                                    <p:anim calcmode="lin" valueType="num">
                                      <p:cBhvr additive="base">
                                        <p:cTn id="9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right)">
                                      <p:cBhvr>
                                        <p:cTn id="99" dur="500"/>
                                        <p:tgtEl>
                                          <p:spTgt spid="1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500" fill="hold"/>
                                        <p:tgtEl>
                                          <p:spTgt spid="18"/>
                                        </p:tgtEl>
                                        <p:attrNameLst>
                                          <p:attrName>ppt_x</p:attrName>
                                        </p:attrNameLst>
                                      </p:cBhvr>
                                      <p:tavLst>
                                        <p:tav tm="0">
                                          <p:val>
                                            <p:strVal val="#ppt_x"/>
                                          </p:val>
                                        </p:tav>
                                        <p:tav tm="100000">
                                          <p:val>
                                            <p:strVal val="#ppt_x"/>
                                          </p:val>
                                        </p:tav>
                                      </p:tavLst>
                                    </p:anim>
                                    <p:anim calcmode="lin" valueType="num">
                                      <p:cBhvr additive="base">
                                        <p:cTn id="105" dur="500" fill="hold"/>
                                        <p:tgtEl>
                                          <p:spTgt spid="1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 calcmode="lin" valueType="num">
                                      <p:cBhvr additive="base">
                                        <p:cTn id="108" dur="500" fill="hold"/>
                                        <p:tgtEl>
                                          <p:spTgt spid="39"/>
                                        </p:tgtEl>
                                        <p:attrNameLst>
                                          <p:attrName>ppt_x</p:attrName>
                                        </p:attrNameLst>
                                      </p:cBhvr>
                                      <p:tavLst>
                                        <p:tav tm="0">
                                          <p:val>
                                            <p:strVal val="#ppt_x"/>
                                          </p:val>
                                        </p:tav>
                                        <p:tav tm="100000">
                                          <p:val>
                                            <p:strVal val="#ppt_x"/>
                                          </p:val>
                                        </p:tav>
                                      </p:tavLst>
                                    </p:anim>
                                    <p:anim calcmode="lin" valueType="num">
                                      <p:cBhvr additive="base">
                                        <p:cTn id="10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6" presetClass="entr" presetSubtype="37"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barn(outVertical)">
                                      <p:cBhvr>
                                        <p:cTn id="114" dur="500"/>
                                        <p:tgtEl>
                                          <p:spTgt spid="35"/>
                                        </p:tgtEl>
                                      </p:cBhvr>
                                    </p:animEffect>
                                  </p:childTnLst>
                                </p:cTn>
                              </p:par>
                              <p:par>
                                <p:cTn id="115" presetID="16" presetClass="entr" presetSubtype="37" fill="hold" nodeType="with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barn(outVertical)">
                                      <p:cBhvr>
                                        <p:cTn id="117" dur="5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 calcmode="lin" valueType="num">
                                      <p:cBhvr additive="base">
                                        <p:cTn id="122" dur="500" fill="hold"/>
                                        <p:tgtEl>
                                          <p:spTgt spid="40"/>
                                        </p:tgtEl>
                                        <p:attrNameLst>
                                          <p:attrName>ppt_x</p:attrName>
                                        </p:attrNameLst>
                                      </p:cBhvr>
                                      <p:tavLst>
                                        <p:tav tm="0">
                                          <p:val>
                                            <p:strVal val="#ppt_x"/>
                                          </p:val>
                                        </p:tav>
                                        <p:tav tm="100000">
                                          <p:val>
                                            <p:strVal val="#ppt_x"/>
                                          </p:val>
                                        </p:tav>
                                      </p:tavLst>
                                    </p:anim>
                                    <p:anim calcmode="lin" valueType="num">
                                      <p:cBhvr additive="base">
                                        <p:cTn id="123" dur="500" fill="hold"/>
                                        <p:tgtEl>
                                          <p:spTgt spid="40"/>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additive="base">
                                        <p:cTn id="126" dur="500" fill="hold"/>
                                        <p:tgtEl>
                                          <p:spTgt spid="36"/>
                                        </p:tgtEl>
                                        <p:attrNameLst>
                                          <p:attrName>ppt_x</p:attrName>
                                        </p:attrNameLst>
                                      </p:cBhvr>
                                      <p:tavLst>
                                        <p:tav tm="0">
                                          <p:val>
                                            <p:strVal val="#ppt_x"/>
                                          </p:val>
                                        </p:tav>
                                        <p:tav tm="100000">
                                          <p:val>
                                            <p:strVal val="#ppt_x"/>
                                          </p:val>
                                        </p:tav>
                                      </p:tavLst>
                                    </p:anim>
                                    <p:anim calcmode="lin" valueType="num">
                                      <p:cBhvr additive="base">
                                        <p:cTn id="1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barn(inVertical)">
                                      <p:cBhvr>
                                        <p:cTn id="132" dur="500"/>
                                        <p:tgtEl>
                                          <p:spTgt spid="9"/>
                                        </p:tgtEl>
                                      </p:cBhvr>
                                    </p:animEffect>
                                  </p:childTnLst>
                                </p:cTn>
                              </p:par>
                              <p:par>
                                <p:cTn id="133" presetID="16" presetClass="entr" presetSubtype="21" fill="hold"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barn(inVertical)">
                                      <p:cBhvr>
                                        <p:cTn id="135" dur="500"/>
                                        <p:tgtEl>
                                          <p:spTgt spid="11"/>
                                        </p:tgtEl>
                                      </p:cBhvr>
                                    </p:animEffect>
                                  </p:childTnLst>
                                </p:cTn>
                              </p:par>
                              <p:par>
                                <p:cTn id="136" presetID="16" presetClass="entr" presetSubtype="21" fill="hold"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barn(inVertical)">
                                      <p:cBhvr>
                                        <p:cTn id="138" dur="500"/>
                                        <p:tgtEl>
                                          <p:spTgt spid="33"/>
                                        </p:tgtEl>
                                      </p:cBhvr>
                                    </p:animEffect>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grpId="0" nodeType="click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down)">
                                      <p:cBhvr>
                                        <p:cTn id="143" dur="580">
                                          <p:stCondLst>
                                            <p:cond delay="0"/>
                                          </p:stCondLst>
                                        </p:cTn>
                                        <p:tgtEl>
                                          <p:spTgt spid="49"/>
                                        </p:tgtEl>
                                      </p:cBhvr>
                                    </p:animEffect>
                                    <p:anim calcmode="lin" valueType="num">
                                      <p:cBhvr>
                                        <p:cTn id="144"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49" dur="26">
                                          <p:stCondLst>
                                            <p:cond delay="650"/>
                                          </p:stCondLst>
                                        </p:cTn>
                                        <p:tgtEl>
                                          <p:spTgt spid="49"/>
                                        </p:tgtEl>
                                      </p:cBhvr>
                                      <p:to x="100000" y="60000"/>
                                    </p:animScale>
                                    <p:animScale>
                                      <p:cBhvr>
                                        <p:cTn id="150" dur="166" decel="50000">
                                          <p:stCondLst>
                                            <p:cond delay="676"/>
                                          </p:stCondLst>
                                        </p:cTn>
                                        <p:tgtEl>
                                          <p:spTgt spid="49"/>
                                        </p:tgtEl>
                                      </p:cBhvr>
                                      <p:to x="100000" y="100000"/>
                                    </p:animScale>
                                    <p:animScale>
                                      <p:cBhvr>
                                        <p:cTn id="151" dur="26">
                                          <p:stCondLst>
                                            <p:cond delay="1312"/>
                                          </p:stCondLst>
                                        </p:cTn>
                                        <p:tgtEl>
                                          <p:spTgt spid="49"/>
                                        </p:tgtEl>
                                      </p:cBhvr>
                                      <p:to x="100000" y="80000"/>
                                    </p:animScale>
                                    <p:animScale>
                                      <p:cBhvr>
                                        <p:cTn id="152" dur="166" decel="50000">
                                          <p:stCondLst>
                                            <p:cond delay="1338"/>
                                          </p:stCondLst>
                                        </p:cTn>
                                        <p:tgtEl>
                                          <p:spTgt spid="49"/>
                                        </p:tgtEl>
                                      </p:cBhvr>
                                      <p:to x="100000" y="100000"/>
                                    </p:animScale>
                                    <p:animScale>
                                      <p:cBhvr>
                                        <p:cTn id="153" dur="26">
                                          <p:stCondLst>
                                            <p:cond delay="1642"/>
                                          </p:stCondLst>
                                        </p:cTn>
                                        <p:tgtEl>
                                          <p:spTgt spid="49"/>
                                        </p:tgtEl>
                                      </p:cBhvr>
                                      <p:to x="100000" y="90000"/>
                                    </p:animScale>
                                    <p:animScale>
                                      <p:cBhvr>
                                        <p:cTn id="154" dur="166" decel="50000">
                                          <p:stCondLst>
                                            <p:cond delay="1668"/>
                                          </p:stCondLst>
                                        </p:cTn>
                                        <p:tgtEl>
                                          <p:spTgt spid="49"/>
                                        </p:tgtEl>
                                      </p:cBhvr>
                                      <p:to x="100000" y="100000"/>
                                    </p:animScale>
                                    <p:animScale>
                                      <p:cBhvr>
                                        <p:cTn id="155" dur="26">
                                          <p:stCondLst>
                                            <p:cond delay="1808"/>
                                          </p:stCondLst>
                                        </p:cTn>
                                        <p:tgtEl>
                                          <p:spTgt spid="49"/>
                                        </p:tgtEl>
                                      </p:cBhvr>
                                      <p:to x="100000" y="95000"/>
                                    </p:animScale>
                                    <p:animScale>
                                      <p:cBhvr>
                                        <p:cTn id="156" dur="166" decel="50000">
                                          <p:stCondLst>
                                            <p:cond delay="1834"/>
                                          </p:stCondLst>
                                        </p:cTn>
                                        <p:tgtEl>
                                          <p:spTgt spid="49"/>
                                        </p:tgtEl>
                                      </p:cBhvr>
                                      <p:to x="100000" y="100000"/>
                                    </p:animScale>
                                  </p:childTnLst>
                                </p:cTn>
                              </p:par>
                              <p:par>
                                <p:cTn id="157" presetID="26" presetClass="entr" presetSubtype="0" fill="hold" grpId="0" nodeType="with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wipe(down)">
                                      <p:cBhvr>
                                        <p:cTn id="159" dur="580">
                                          <p:stCondLst>
                                            <p:cond delay="0"/>
                                          </p:stCondLst>
                                        </p:cTn>
                                        <p:tgtEl>
                                          <p:spTgt spid="44"/>
                                        </p:tgtEl>
                                      </p:cBhvr>
                                    </p:animEffect>
                                    <p:anim calcmode="lin" valueType="num">
                                      <p:cBhvr>
                                        <p:cTn id="160"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65" dur="26">
                                          <p:stCondLst>
                                            <p:cond delay="650"/>
                                          </p:stCondLst>
                                        </p:cTn>
                                        <p:tgtEl>
                                          <p:spTgt spid="44"/>
                                        </p:tgtEl>
                                      </p:cBhvr>
                                      <p:to x="100000" y="60000"/>
                                    </p:animScale>
                                    <p:animScale>
                                      <p:cBhvr>
                                        <p:cTn id="166" dur="166" decel="50000">
                                          <p:stCondLst>
                                            <p:cond delay="676"/>
                                          </p:stCondLst>
                                        </p:cTn>
                                        <p:tgtEl>
                                          <p:spTgt spid="44"/>
                                        </p:tgtEl>
                                      </p:cBhvr>
                                      <p:to x="100000" y="100000"/>
                                    </p:animScale>
                                    <p:animScale>
                                      <p:cBhvr>
                                        <p:cTn id="167" dur="26">
                                          <p:stCondLst>
                                            <p:cond delay="1312"/>
                                          </p:stCondLst>
                                        </p:cTn>
                                        <p:tgtEl>
                                          <p:spTgt spid="44"/>
                                        </p:tgtEl>
                                      </p:cBhvr>
                                      <p:to x="100000" y="80000"/>
                                    </p:animScale>
                                    <p:animScale>
                                      <p:cBhvr>
                                        <p:cTn id="168" dur="166" decel="50000">
                                          <p:stCondLst>
                                            <p:cond delay="1338"/>
                                          </p:stCondLst>
                                        </p:cTn>
                                        <p:tgtEl>
                                          <p:spTgt spid="44"/>
                                        </p:tgtEl>
                                      </p:cBhvr>
                                      <p:to x="100000" y="100000"/>
                                    </p:animScale>
                                    <p:animScale>
                                      <p:cBhvr>
                                        <p:cTn id="169" dur="26">
                                          <p:stCondLst>
                                            <p:cond delay="1642"/>
                                          </p:stCondLst>
                                        </p:cTn>
                                        <p:tgtEl>
                                          <p:spTgt spid="44"/>
                                        </p:tgtEl>
                                      </p:cBhvr>
                                      <p:to x="100000" y="90000"/>
                                    </p:animScale>
                                    <p:animScale>
                                      <p:cBhvr>
                                        <p:cTn id="170" dur="166" decel="50000">
                                          <p:stCondLst>
                                            <p:cond delay="1668"/>
                                          </p:stCondLst>
                                        </p:cTn>
                                        <p:tgtEl>
                                          <p:spTgt spid="44"/>
                                        </p:tgtEl>
                                      </p:cBhvr>
                                      <p:to x="100000" y="100000"/>
                                    </p:animScale>
                                    <p:animScale>
                                      <p:cBhvr>
                                        <p:cTn id="171" dur="26">
                                          <p:stCondLst>
                                            <p:cond delay="1808"/>
                                          </p:stCondLst>
                                        </p:cTn>
                                        <p:tgtEl>
                                          <p:spTgt spid="44"/>
                                        </p:tgtEl>
                                      </p:cBhvr>
                                      <p:to x="100000" y="95000"/>
                                    </p:animScale>
                                    <p:animScale>
                                      <p:cBhvr>
                                        <p:cTn id="172" dur="166" decel="50000">
                                          <p:stCondLst>
                                            <p:cond delay="1834"/>
                                          </p:stCondLst>
                                        </p:cTn>
                                        <p:tgtEl>
                                          <p:spTgt spid="44"/>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nodeType="clickEffect">
                                  <p:stCondLst>
                                    <p:cond delay="0"/>
                                  </p:stCondLst>
                                  <p:childTnLst>
                                    <p:set>
                                      <p:cBhvr>
                                        <p:cTn id="176" dur="1" fill="hold">
                                          <p:stCondLst>
                                            <p:cond delay="0"/>
                                          </p:stCondLst>
                                        </p:cTn>
                                        <p:tgtEl>
                                          <p:spTgt spid="48"/>
                                        </p:tgtEl>
                                        <p:attrNameLst>
                                          <p:attrName>style.visibility</p:attrName>
                                        </p:attrNameLst>
                                      </p:cBhvr>
                                      <p:to>
                                        <p:strVal val="visible"/>
                                      </p:to>
                                    </p:set>
                                    <p:animEffect transition="in" filter="wipe(up)">
                                      <p:cBhvr>
                                        <p:cTn id="177" dur="500"/>
                                        <p:tgtEl>
                                          <p:spTgt spid="48"/>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2" fill="hold" nodeType="clickEffect">
                                  <p:stCondLst>
                                    <p:cond delay="0"/>
                                  </p:stCondLst>
                                  <p:childTnLst>
                                    <p:set>
                                      <p:cBhvr>
                                        <p:cTn id="181" dur="1" fill="hold">
                                          <p:stCondLst>
                                            <p:cond delay="0"/>
                                          </p:stCondLst>
                                        </p:cTn>
                                        <p:tgtEl>
                                          <p:spTgt spid="16"/>
                                        </p:tgtEl>
                                        <p:attrNameLst>
                                          <p:attrName>style.visibility</p:attrName>
                                        </p:attrNameLst>
                                      </p:cBhvr>
                                      <p:to>
                                        <p:strVal val="visible"/>
                                      </p:to>
                                    </p:set>
                                    <p:animEffect transition="in" filter="wipe(right)">
                                      <p:cBhvr>
                                        <p:cTn id="182" dur="500"/>
                                        <p:tgtEl>
                                          <p:spTgt spid="16"/>
                                        </p:tgtEl>
                                      </p:cBhvr>
                                    </p:animEffec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20"/>
                                        </p:tgtEl>
                                        <p:attrNameLst>
                                          <p:attrName>style.visibility</p:attrName>
                                        </p:attrNameLst>
                                      </p:cBhvr>
                                      <p:to>
                                        <p:strVal val="visible"/>
                                      </p:to>
                                    </p:set>
                                    <p:anim calcmode="lin" valueType="num">
                                      <p:cBhvr additive="base">
                                        <p:cTn id="187" dur="500" fill="hold"/>
                                        <p:tgtEl>
                                          <p:spTgt spid="20"/>
                                        </p:tgtEl>
                                        <p:attrNameLst>
                                          <p:attrName>ppt_x</p:attrName>
                                        </p:attrNameLst>
                                      </p:cBhvr>
                                      <p:tavLst>
                                        <p:tav tm="0">
                                          <p:val>
                                            <p:strVal val="#ppt_x"/>
                                          </p:val>
                                        </p:tav>
                                        <p:tav tm="100000">
                                          <p:val>
                                            <p:strVal val="#ppt_x"/>
                                          </p:val>
                                        </p:tav>
                                      </p:tavLst>
                                    </p:anim>
                                    <p:anim calcmode="lin" valueType="num">
                                      <p:cBhvr additive="base">
                                        <p:cTn id="188" dur="500" fill="hold"/>
                                        <p:tgtEl>
                                          <p:spTgt spid="2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5"/>
                                        </p:tgtEl>
                                        <p:attrNameLst>
                                          <p:attrName>style.visibility</p:attrName>
                                        </p:attrNameLst>
                                      </p:cBhvr>
                                      <p:to>
                                        <p:strVal val="visible"/>
                                      </p:to>
                                    </p:set>
                                    <p:anim calcmode="lin" valueType="num">
                                      <p:cBhvr additive="base">
                                        <p:cTn id="191" dur="500" fill="hold"/>
                                        <p:tgtEl>
                                          <p:spTgt spid="55"/>
                                        </p:tgtEl>
                                        <p:attrNameLst>
                                          <p:attrName>ppt_x</p:attrName>
                                        </p:attrNameLst>
                                      </p:cBhvr>
                                      <p:tavLst>
                                        <p:tav tm="0">
                                          <p:val>
                                            <p:strVal val="#ppt_x"/>
                                          </p:val>
                                        </p:tav>
                                        <p:tav tm="100000">
                                          <p:val>
                                            <p:strVal val="#ppt_x"/>
                                          </p:val>
                                        </p:tav>
                                      </p:tavLst>
                                    </p:anim>
                                    <p:anim calcmode="lin" valueType="num">
                                      <p:cBhvr additive="base">
                                        <p:cTn id="19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2" fill="hold" nodeType="clickEffect">
                                  <p:stCondLst>
                                    <p:cond delay="0"/>
                                  </p:stCondLst>
                                  <p:childTnLst>
                                    <p:set>
                                      <p:cBhvr>
                                        <p:cTn id="196" dur="1" fill="hold">
                                          <p:stCondLst>
                                            <p:cond delay="0"/>
                                          </p:stCondLst>
                                        </p:cTn>
                                        <p:tgtEl>
                                          <p:spTgt spid="46"/>
                                        </p:tgtEl>
                                        <p:attrNameLst>
                                          <p:attrName>style.visibility</p:attrName>
                                        </p:attrNameLst>
                                      </p:cBhvr>
                                      <p:to>
                                        <p:strVal val="visible"/>
                                      </p:to>
                                    </p:set>
                                    <p:animEffect transition="in" filter="wipe(right)">
                                      <p:cBhvr>
                                        <p:cTn id="197" dur="500"/>
                                        <p:tgtEl>
                                          <p:spTgt spid="46"/>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51"/>
                                        </p:tgtEl>
                                        <p:attrNameLst>
                                          <p:attrName>style.visibility</p:attrName>
                                        </p:attrNameLst>
                                      </p:cBhvr>
                                      <p:to>
                                        <p:strVal val="visible"/>
                                      </p:to>
                                    </p:set>
                                    <p:anim calcmode="lin" valueType="num">
                                      <p:cBhvr additive="base">
                                        <p:cTn id="202" dur="500" fill="hold"/>
                                        <p:tgtEl>
                                          <p:spTgt spid="51"/>
                                        </p:tgtEl>
                                        <p:attrNameLst>
                                          <p:attrName>ppt_x</p:attrName>
                                        </p:attrNameLst>
                                      </p:cBhvr>
                                      <p:tavLst>
                                        <p:tav tm="0">
                                          <p:val>
                                            <p:strVal val="#ppt_x"/>
                                          </p:val>
                                        </p:tav>
                                        <p:tav tm="100000">
                                          <p:val>
                                            <p:strVal val="#ppt_x"/>
                                          </p:val>
                                        </p:tav>
                                      </p:tavLst>
                                    </p:anim>
                                    <p:anim calcmode="lin" valueType="num">
                                      <p:cBhvr additive="base">
                                        <p:cTn id="203" dur="500" fill="hold"/>
                                        <p:tgtEl>
                                          <p:spTgt spid="51"/>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8"/>
                                        </p:tgtEl>
                                        <p:attrNameLst>
                                          <p:attrName>style.visibility</p:attrName>
                                        </p:attrNameLst>
                                      </p:cBhvr>
                                      <p:to>
                                        <p:strVal val="visible"/>
                                      </p:to>
                                    </p:set>
                                    <p:anim calcmode="lin" valueType="num">
                                      <p:cBhvr additive="base">
                                        <p:cTn id="206" dur="500" fill="hold"/>
                                        <p:tgtEl>
                                          <p:spTgt spid="8"/>
                                        </p:tgtEl>
                                        <p:attrNameLst>
                                          <p:attrName>ppt_x</p:attrName>
                                        </p:attrNameLst>
                                      </p:cBhvr>
                                      <p:tavLst>
                                        <p:tav tm="0">
                                          <p:val>
                                            <p:strVal val="#ppt_x"/>
                                          </p:val>
                                        </p:tav>
                                        <p:tav tm="100000">
                                          <p:val>
                                            <p:strVal val="#ppt_x"/>
                                          </p:val>
                                        </p:tav>
                                      </p:tavLst>
                                    </p:anim>
                                    <p:anim calcmode="lin" valueType="num">
                                      <p:cBhvr additive="base">
                                        <p:cTn id="20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16" presetClass="entr" presetSubtype="21" fill="hold" nodeType="clickEffect">
                                  <p:stCondLst>
                                    <p:cond delay="0"/>
                                  </p:stCondLst>
                                  <p:childTnLst>
                                    <p:set>
                                      <p:cBhvr>
                                        <p:cTn id="211" dur="1" fill="hold">
                                          <p:stCondLst>
                                            <p:cond delay="0"/>
                                          </p:stCondLst>
                                        </p:cTn>
                                        <p:tgtEl>
                                          <p:spTgt spid="13"/>
                                        </p:tgtEl>
                                        <p:attrNameLst>
                                          <p:attrName>style.visibility</p:attrName>
                                        </p:attrNameLst>
                                      </p:cBhvr>
                                      <p:to>
                                        <p:strVal val="visible"/>
                                      </p:to>
                                    </p:set>
                                    <p:animEffect transition="in" filter="barn(inVertical)">
                                      <p:cBhvr>
                                        <p:cTn id="212" dur="500"/>
                                        <p:tgtEl>
                                          <p:spTgt spid="13"/>
                                        </p:tgtEl>
                                      </p:cBhvr>
                                    </p:animEffect>
                                  </p:childTnLst>
                                </p:cTn>
                              </p:par>
                              <p:par>
                                <p:cTn id="213" presetID="16" presetClass="entr" presetSubtype="21" fill="hold" nodeType="with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barn(inVertical)">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2" presetClass="entr" presetSubtype="4" fill="hold" grpId="0" nodeType="clickEffect">
                                  <p:stCondLst>
                                    <p:cond delay="0"/>
                                  </p:stCondLst>
                                  <p:childTnLst>
                                    <p:set>
                                      <p:cBhvr>
                                        <p:cTn id="219" dur="1" fill="hold">
                                          <p:stCondLst>
                                            <p:cond delay="0"/>
                                          </p:stCondLst>
                                        </p:cTn>
                                        <p:tgtEl>
                                          <p:spTgt spid="52"/>
                                        </p:tgtEl>
                                        <p:attrNameLst>
                                          <p:attrName>style.visibility</p:attrName>
                                        </p:attrNameLst>
                                      </p:cBhvr>
                                      <p:to>
                                        <p:strVal val="visible"/>
                                      </p:to>
                                    </p:set>
                                    <p:anim calcmode="lin" valueType="num">
                                      <p:cBhvr additive="base">
                                        <p:cTn id="220" dur="500" fill="hold"/>
                                        <p:tgtEl>
                                          <p:spTgt spid="52"/>
                                        </p:tgtEl>
                                        <p:attrNameLst>
                                          <p:attrName>ppt_x</p:attrName>
                                        </p:attrNameLst>
                                      </p:cBhvr>
                                      <p:tavLst>
                                        <p:tav tm="0">
                                          <p:val>
                                            <p:strVal val="#ppt_x"/>
                                          </p:val>
                                        </p:tav>
                                        <p:tav tm="100000">
                                          <p:val>
                                            <p:strVal val="#ppt_x"/>
                                          </p:val>
                                        </p:tav>
                                      </p:tavLst>
                                    </p:anim>
                                    <p:anim calcmode="lin" valueType="num">
                                      <p:cBhvr additive="base">
                                        <p:cTn id="221" dur="500" fill="hold"/>
                                        <p:tgtEl>
                                          <p:spTgt spid="52"/>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17"/>
                                        </p:tgtEl>
                                        <p:attrNameLst>
                                          <p:attrName>style.visibility</p:attrName>
                                        </p:attrNameLst>
                                      </p:cBhvr>
                                      <p:to>
                                        <p:strVal val="visible"/>
                                      </p:to>
                                    </p:set>
                                    <p:anim calcmode="lin" valueType="num">
                                      <p:cBhvr additive="base">
                                        <p:cTn id="224" dur="500" fill="hold"/>
                                        <p:tgtEl>
                                          <p:spTgt spid="17"/>
                                        </p:tgtEl>
                                        <p:attrNameLst>
                                          <p:attrName>ppt_x</p:attrName>
                                        </p:attrNameLst>
                                      </p:cBhvr>
                                      <p:tavLst>
                                        <p:tav tm="0">
                                          <p:val>
                                            <p:strVal val="#ppt_x"/>
                                          </p:val>
                                        </p:tav>
                                        <p:tav tm="100000">
                                          <p:val>
                                            <p:strVal val="#ppt_x"/>
                                          </p:val>
                                        </p:tav>
                                      </p:tavLst>
                                    </p:anim>
                                    <p:anim calcmode="lin" valueType="num">
                                      <p:cBhvr additive="base">
                                        <p:cTn id="2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6" presetClass="entr" presetSubtype="16" fill="hold" nodeType="clickEffect">
                                  <p:stCondLst>
                                    <p:cond delay="0"/>
                                  </p:stCondLst>
                                  <p:childTnLst>
                                    <p:set>
                                      <p:cBhvr>
                                        <p:cTn id="229" dur="1" fill="hold">
                                          <p:stCondLst>
                                            <p:cond delay="0"/>
                                          </p:stCondLst>
                                        </p:cTn>
                                        <p:tgtEl>
                                          <p:spTgt spid="53"/>
                                        </p:tgtEl>
                                        <p:attrNameLst>
                                          <p:attrName>style.visibility</p:attrName>
                                        </p:attrNameLst>
                                      </p:cBhvr>
                                      <p:to>
                                        <p:strVal val="visible"/>
                                      </p:to>
                                    </p:set>
                                    <p:animEffect transition="in" filter="circle(in)">
                                      <p:cBhvr>
                                        <p:cTn id="230" dur="2000"/>
                                        <p:tgtEl>
                                          <p:spTgt spid="53"/>
                                        </p:tgtEl>
                                      </p:cBhvr>
                                    </p:animEffect>
                                  </p:childTnLst>
                                </p:cTn>
                              </p:par>
                            </p:childTnLst>
                          </p:cTn>
                        </p:par>
                      </p:childTnLst>
                    </p:cTn>
                  </p:par>
                  <p:par>
                    <p:cTn id="231" fill="hold">
                      <p:stCondLst>
                        <p:cond delay="indefinite"/>
                      </p:stCondLst>
                      <p:childTnLst>
                        <p:par>
                          <p:cTn id="232" fill="hold">
                            <p:stCondLst>
                              <p:cond delay="0"/>
                            </p:stCondLst>
                            <p:childTnLst>
                              <p:par>
                                <p:cTn id="233" presetID="6" presetClass="entr" presetSubtype="16" fill="hold" nodeType="clickEffect">
                                  <p:stCondLst>
                                    <p:cond delay="0"/>
                                  </p:stCondLst>
                                  <p:childTnLst>
                                    <p:set>
                                      <p:cBhvr>
                                        <p:cTn id="234" dur="1" fill="hold">
                                          <p:stCondLst>
                                            <p:cond delay="0"/>
                                          </p:stCondLst>
                                        </p:cTn>
                                        <p:tgtEl>
                                          <p:spTgt spid="42"/>
                                        </p:tgtEl>
                                        <p:attrNameLst>
                                          <p:attrName>style.visibility</p:attrName>
                                        </p:attrNameLst>
                                      </p:cBhvr>
                                      <p:to>
                                        <p:strVal val="visible"/>
                                      </p:to>
                                    </p:set>
                                    <p:animEffect transition="in" filter="circle(in)">
                                      <p:cBhvr>
                                        <p:cTn id="235" dur="2000"/>
                                        <p:tgtEl>
                                          <p:spTgt spid="42"/>
                                        </p:tgtEl>
                                      </p:cBhvr>
                                    </p:animEffect>
                                  </p:childTnLst>
                                </p:cTn>
                              </p:par>
                            </p:childTnLst>
                          </p:cTn>
                        </p:par>
                      </p:childTnLst>
                    </p:cTn>
                  </p:par>
                  <p:par>
                    <p:cTn id="236" fill="hold">
                      <p:stCondLst>
                        <p:cond delay="indefinite"/>
                      </p:stCondLst>
                      <p:childTnLst>
                        <p:par>
                          <p:cTn id="237" fill="hold">
                            <p:stCondLst>
                              <p:cond delay="0"/>
                            </p:stCondLst>
                            <p:childTnLst>
                              <p:par>
                                <p:cTn id="238" presetID="6" presetClass="entr" presetSubtype="16" fill="hold" nodeType="clickEffect">
                                  <p:stCondLst>
                                    <p:cond delay="0"/>
                                  </p:stCondLst>
                                  <p:childTnLst>
                                    <p:set>
                                      <p:cBhvr>
                                        <p:cTn id="239" dur="1" fill="hold">
                                          <p:stCondLst>
                                            <p:cond delay="0"/>
                                          </p:stCondLst>
                                        </p:cTn>
                                        <p:tgtEl>
                                          <p:spTgt spid="22"/>
                                        </p:tgtEl>
                                        <p:attrNameLst>
                                          <p:attrName>style.visibility</p:attrName>
                                        </p:attrNameLst>
                                      </p:cBhvr>
                                      <p:to>
                                        <p:strVal val="visible"/>
                                      </p:to>
                                    </p:set>
                                    <p:animEffect transition="in" filter="circle(in)">
                                      <p:cBhvr>
                                        <p:cTn id="240" dur="2000"/>
                                        <p:tgtEl>
                                          <p:spTgt spid="22"/>
                                        </p:tgtEl>
                                      </p:cBhvr>
                                    </p:animEffect>
                                  </p:childTnLst>
                                </p:cTn>
                              </p:par>
                            </p:childTnLst>
                          </p:cTn>
                        </p:par>
                      </p:childTnLst>
                    </p:cTn>
                  </p:par>
                  <p:par>
                    <p:cTn id="241" fill="hold">
                      <p:stCondLst>
                        <p:cond delay="indefinite"/>
                      </p:stCondLst>
                      <p:childTnLst>
                        <p:par>
                          <p:cTn id="242" fill="hold">
                            <p:stCondLst>
                              <p:cond delay="0"/>
                            </p:stCondLst>
                            <p:childTnLst>
                              <p:par>
                                <p:cTn id="243" presetID="16" presetClass="entr" presetSubtype="21" fill="hold" nodeType="clickEffect">
                                  <p:stCondLst>
                                    <p:cond delay="0"/>
                                  </p:stCondLst>
                                  <p:childTnLst>
                                    <p:set>
                                      <p:cBhvr>
                                        <p:cTn id="244" dur="1" fill="hold">
                                          <p:stCondLst>
                                            <p:cond delay="0"/>
                                          </p:stCondLst>
                                        </p:cTn>
                                        <p:tgtEl>
                                          <p:spTgt spid="41"/>
                                        </p:tgtEl>
                                        <p:attrNameLst>
                                          <p:attrName>style.visibility</p:attrName>
                                        </p:attrNameLst>
                                      </p:cBhvr>
                                      <p:to>
                                        <p:strVal val="visible"/>
                                      </p:to>
                                    </p:set>
                                    <p:animEffect transition="in" filter="barn(inVertical)">
                                      <p:cBhvr>
                                        <p:cTn id="245" dur="500"/>
                                        <p:tgtEl>
                                          <p:spTgt spid="41"/>
                                        </p:tgtEl>
                                      </p:cBhvr>
                                    </p:animEffect>
                                  </p:childTnLst>
                                </p:cTn>
                              </p:par>
                              <p:par>
                                <p:cTn id="246" presetID="16" presetClass="entr" presetSubtype="21" fill="hold" nodeType="withEffect">
                                  <p:stCondLst>
                                    <p:cond delay="0"/>
                                  </p:stCondLst>
                                  <p:childTnLst>
                                    <p:set>
                                      <p:cBhvr>
                                        <p:cTn id="247" dur="1" fill="hold">
                                          <p:stCondLst>
                                            <p:cond delay="0"/>
                                          </p:stCondLst>
                                        </p:cTn>
                                        <p:tgtEl>
                                          <p:spTgt spid="15"/>
                                        </p:tgtEl>
                                        <p:attrNameLst>
                                          <p:attrName>style.visibility</p:attrName>
                                        </p:attrNameLst>
                                      </p:cBhvr>
                                      <p:to>
                                        <p:strVal val="visible"/>
                                      </p:to>
                                    </p:set>
                                    <p:animEffect transition="in" filter="barn(inVertical)">
                                      <p:cBhvr>
                                        <p:cTn id="248" dur="500"/>
                                        <p:tgtEl>
                                          <p:spTgt spid="15"/>
                                        </p:tgtEl>
                                      </p:cBhvr>
                                    </p:animEffect>
                                  </p:childTnLst>
                                </p:cTn>
                              </p:par>
                              <p:par>
                                <p:cTn id="249" presetID="16" presetClass="entr" presetSubtype="21" fill="hold" nodeType="withEffect">
                                  <p:stCondLst>
                                    <p:cond delay="0"/>
                                  </p:stCondLst>
                                  <p:childTnLst>
                                    <p:set>
                                      <p:cBhvr>
                                        <p:cTn id="250" dur="1" fill="hold">
                                          <p:stCondLst>
                                            <p:cond delay="0"/>
                                          </p:stCondLst>
                                        </p:cTn>
                                        <p:tgtEl>
                                          <p:spTgt spid="12"/>
                                        </p:tgtEl>
                                        <p:attrNameLst>
                                          <p:attrName>style.visibility</p:attrName>
                                        </p:attrNameLst>
                                      </p:cBhvr>
                                      <p:to>
                                        <p:strVal val="visible"/>
                                      </p:to>
                                    </p:set>
                                    <p:animEffect transition="in" filter="barn(inVertical)">
                                      <p:cBhvr>
                                        <p:cTn id="251" dur="500"/>
                                        <p:tgtEl>
                                          <p:spTgt spid="12"/>
                                        </p:tgtEl>
                                      </p:cBhvr>
                                    </p:animEffect>
                                  </p:childTnLst>
                                </p:cTn>
                              </p:par>
                            </p:childTnLst>
                          </p:cTn>
                        </p:par>
                      </p:childTnLst>
                    </p:cTn>
                  </p:par>
                  <p:par>
                    <p:cTn id="252" fill="hold">
                      <p:stCondLst>
                        <p:cond delay="indefinite"/>
                      </p:stCondLst>
                      <p:childTnLst>
                        <p:par>
                          <p:cTn id="253" fill="hold">
                            <p:stCondLst>
                              <p:cond delay="0"/>
                            </p:stCondLst>
                            <p:childTnLst>
                              <p:par>
                                <p:cTn id="254" presetID="26" presetClass="entr" presetSubtype="0" fill="hold" grpId="0" nodeType="clickEffect">
                                  <p:stCondLst>
                                    <p:cond delay="0"/>
                                  </p:stCondLst>
                                  <p:childTnLst>
                                    <p:set>
                                      <p:cBhvr>
                                        <p:cTn id="255" dur="1" fill="hold">
                                          <p:stCondLst>
                                            <p:cond delay="0"/>
                                          </p:stCondLst>
                                        </p:cTn>
                                        <p:tgtEl>
                                          <p:spTgt spid="21"/>
                                        </p:tgtEl>
                                        <p:attrNameLst>
                                          <p:attrName>style.visibility</p:attrName>
                                        </p:attrNameLst>
                                      </p:cBhvr>
                                      <p:to>
                                        <p:strVal val="visible"/>
                                      </p:to>
                                    </p:set>
                                    <p:animEffect transition="in" filter="wipe(down)">
                                      <p:cBhvr>
                                        <p:cTn id="256" dur="580">
                                          <p:stCondLst>
                                            <p:cond delay="0"/>
                                          </p:stCondLst>
                                        </p:cTn>
                                        <p:tgtEl>
                                          <p:spTgt spid="21"/>
                                        </p:tgtEl>
                                      </p:cBhvr>
                                    </p:animEffect>
                                    <p:anim calcmode="lin" valueType="num">
                                      <p:cBhvr>
                                        <p:cTn id="25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5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6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6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62" dur="26">
                                          <p:stCondLst>
                                            <p:cond delay="650"/>
                                          </p:stCondLst>
                                        </p:cTn>
                                        <p:tgtEl>
                                          <p:spTgt spid="21"/>
                                        </p:tgtEl>
                                      </p:cBhvr>
                                      <p:to x="100000" y="60000"/>
                                    </p:animScale>
                                    <p:animScale>
                                      <p:cBhvr>
                                        <p:cTn id="263" dur="166" decel="50000">
                                          <p:stCondLst>
                                            <p:cond delay="676"/>
                                          </p:stCondLst>
                                        </p:cTn>
                                        <p:tgtEl>
                                          <p:spTgt spid="21"/>
                                        </p:tgtEl>
                                      </p:cBhvr>
                                      <p:to x="100000" y="100000"/>
                                    </p:animScale>
                                    <p:animScale>
                                      <p:cBhvr>
                                        <p:cTn id="264" dur="26">
                                          <p:stCondLst>
                                            <p:cond delay="1312"/>
                                          </p:stCondLst>
                                        </p:cTn>
                                        <p:tgtEl>
                                          <p:spTgt spid="21"/>
                                        </p:tgtEl>
                                      </p:cBhvr>
                                      <p:to x="100000" y="80000"/>
                                    </p:animScale>
                                    <p:animScale>
                                      <p:cBhvr>
                                        <p:cTn id="265" dur="166" decel="50000">
                                          <p:stCondLst>
                                            <p:cond delay="1338"/>
                                          </p:stCondLst>
                                        </p:cTn>
                                        <p:tgtEl>
                                          <p:spTgt spid="21"/>
                                        </p:tgtEl>
                                      </p:cBhvr>
                                      <p:to x="100000" y="100000"/>
                                    </p:animScale>
                                    <p:animScale>
                                      <p:cBhvr>
                                        <p:cTn id="266" dur="26">
                                          <p:stCondLst>
                                            <p:cond delay="1642"/>
                                          </p:stCondLst>
                                        </p:cTn>
                                        <p:tgtEl>
                                          <p:spTgt spid="21"/>
                                        </p:tgtEl>
                                      </p:cBhvr>
                                      <p:to x="100000" y="90000"/>
                                    </p:animScale>
                                    <p:animScale>
                                      <p:cBhvr>
                                        <p:cTn id="267" dur="166" decel="50000">
                                          <p:stCondLst>
                                            <p:cond delay="1668"/>
                                          </p:stCondLst>
                                        </p:cTn>
                                        <p:tgtEl>
                                          <p:spTgt spid="21"/>
                                        </p:tgtEl>
                                      </p:cBhvr>
                                      <p:to x="100000" y="100000"/>
                                    </p:animScale>
                                    <p:animScale>
                                      <p:cBhvr>
                                        <p:cTn id="268" dur="26">
                                          <p:stCondLst>
                                            <p:cond delay="1808"/>
                                          </p:stCondLst>
                                        </p:cTn>
                                        <p:tgtEl>
                                          <p:spTgt spid="21"/>
                                        </p:tgtEl>
                                      </p:cBhvr>
                                      <p:to x="100000" y="95000"/>
                                    </p:animScale>
                                    <p:animScale>
                                      <p:cBhvr>
                                        <p:cTn id="269" dur="166" decel="50000">
                                          <p:stCondLst>
                                            <p:cond delay="1834"/>
                                          </p:stCondLst>
                                        </p:cTn>
                                        <p:tgtEl>
                                          <p:spTgt spid="21"/>
                                        </p:tgtEl>
                                      </p:cBhvr>
                                      <p:to x="100000" y="100000"/>
                                    </p:animScale>
                                  </p:childTnLst>
                                </p:cTn>
                              </p:par>
                              <p:par>
                                <p:cTn id="270" presetID="26" presetClass="entr" presetSubtype="0" fill="hold" grpId="0" nodeType="withEffect">
                                  <p:stCondLst>
                                    <p:cond delay="0"/>
                                  </p:stCondLst>
                                  <p:childTnLst>
                                    <p:set>
                                      <p:cBhvr>
                                        <p:cTn id="271" dur="1" fill="hold">
                                          <p:stCondLst>
                                            <p:cond delay="0"/>
                                          </p:stCondLst>
                                        </p:cTn>
                                        <p:tgtEl>
                                          <p:spTgt spid="50"/>
                                        </p:tgtEl>
                                        <p:attrNameLst>
                                          <p:attrName>style.visibility</p:attrName>
                                        </p:attrNameLst>
                                      </p:cBhvr>
                                      <p:to>
                                        <p:strVal val="visible"/>
                                      </p:to>
                                    </p:set>
                                    <p:animEffect transition="in" filter="wipe(down)">
                                      <p:cBhvr>
                                        <p:cTn id="272" dur="580">
                                          <p:stCondLst>
                                            <p:cond delay="0"/>
                                          </p:stCondLst>
                                        </p:cTn>
                                        <p:tgtEl>
                                          <p:spTgt spid="50"/>
                                        </p:tgtEl>
                                      </p:cBhvr>
                                    </p:animEffect>
                                    <p:anim calcmode="lin" valueType="num">
                                      <p:cBhvr>
                                        <p:cTn id="273"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274"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275"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276"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277"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278" dur="26">
                                          <p:stCondLst>
                                            <p:cond delay="650"/>
                                          </p:stCondLst>
                                        </p:cTn>
                                        <p:tgtEl>
                                          <p:spTgt spid="50"/>
                                        </p:tgtEl>
                                      </p:cBhvr>
                                      <p:to x="100000" y="60000"/>
                                    </p:animScale>
                                    <p:animScale>
                                      <p:cBhvr>
                                        <p:cTn id="279" dur="166" decel="50000">
                                          <p:stCondLst>
                                            <p:cond delay="676"/>
                                          </p:stCondLst>
                                        </p:cTn>
                                        <p:tgtEl>
                                          <p:spTgt spid="50"/>
                                        </p:tgtEl>
                                      </p:cBhvr>
                                      <p:to x="100000" y="100000"/>
                                    </p:animScale>
                                    <p:animScale>
                                      <p:cBhvr>
                                        <p:cTn id="280" dur="26">
                                          <p:stCondLst>
                                            <p:cond delay="1312"/>
                                          </p:stCondLst>
                                        </p:cTn>
                                        <p:tgtEl>
                                          <p:spTgt spid="50"/>
                                        </p:tgtEl>
                                      </p:cBhvr>
                                      <p:to x="100000" y="80000"/>
                                    </p:animScale>
                                    <p:animScale>
                                      <p:cBhvr>
                                        <p:cTn id="281" dur="166" decel="50000">
                                          <p:stCondLst>
                                            <p:cond delay="1338"/>
                                          </p:stCondLst>
                                        </p:cTn>
                                        <p:tgtEl>
                                          <p:spTgt spid="50"/>
                                        </p:tgtEl>
                                      </p:cBhvr>
                                      <p:to x="100000" y="100000"/>
                                    </p:animScale>
                                    <p:animScale>
                                      <p:cBhvr>
                                        <p:cTn id="282" dur="26">
                                          <p:stCondLst>
                                            <p:cond delay="1642"/>
                                          </p:stCondLst>
                                        </p:cTn>
                                        <p:tgtEl>
                                          <p:spTgt spid="50"/>
                                        </p:tgtEl>
                                      </p:cBhvr>
                                      <p:to x="100000" y="90000"/>
                                    </p:animScale>
                                    <p:animScale>
                                      <p:cBhvr>
                                        <p:cTn id="283" dur="166" decel="50000">
                                          <p:stCondLst>
                                            <p:cond delay="1668"/>
                                          </p:stCondLst>
                                        </p:cTn>
                                        <p:tgtEl>
                                          <p:spTgt spid="50"/>
                                        </p:tgtEl>
                                      </p:cBhvr>
                                      <p:to x="100000" y="100000"/>
                                    </p:animScale>
                                    <p:animScale>
                                      <p:cBhvr>
                                        <p:cTn id="284" dur="26">
                                          <p:stCondLst>
                                            <p:cond delay="1808"/>
                                          </p:stCondLst>
                                        </p:cTn>
                                        <p:tgtEl>
                                          <p:spTgt spid="50"/>
                                        </p:tgtEl>
                                      </p:cBhvr>
                                      <p:to x="100000" y="95000"/>
                                    </p:animScale>
                                    <p:animScale>
                                      <p:cBhvr>
                                        <p:cTn id="285" dur="166" decel="50000">
                                          <p:stCondLst>
                                            <p:cond delay="1834"/>
                                          </p:stCondLst>
                                        </p:cTn>
                                        <p:tgtEl>
                                          <p:spTgt spid="50"/>
                                        </p:tgtEl>
                                      </p:cBhvr>
                                      <p:to x="100000" y="100000"/>
                                    </p:animScale>
                                  </p:childTnLst>
                                </p:cTn>
                              </p:par>
                            </p:childTnLst>
                          </p:cTn>
                        </p:par>
                      </p:childTnLst>
                    </p:cTn>
                  </p:par>
                  <p:par>
                    <p:cTn id="286" fill="hold">
                      <p:stCondLst>
                        <p:cond delay="indefinite"/>
                      </p:stCondLst>
                      <p:childTnLst>
                        <p:par>
                          <p:cTn id="287" fill="hold">
                            <p:stCondLst>
                              <p:cond delay="0"/>
                            </p:stCondLst>
                            <p:childTnLst>
                              <p:par>
                                <p:cTn id="288" presetID="6" presetClass="entr" presetSubtype="16" fill="hold" nodeType="clickEffect">
                                  <p:stCondLst>
                                    <p:cond delay="0"/>
                                  </p:stCondLst>
                                  <p:childTnLst>
                                    <p:set>
                                      <p:cBhvr>
                                        <p:cTn id="289" dur="1" fill="hold">
                                          <p:stCondLst>
                                            <p:cond delay="0"/>
                                          </p:stCondLst>
                                        </p:cTn>
                                        <p:tgtEl>
                                          <p:spTgt spid="32"/>
                                        </p:tgtEl>
                                        <p:attrNameLst>
                                          <p:attrName>style.visibility</p:attrName>
                                        </p:attrNameLst>
                                      </p:cBhvr>
                                      <p:to>
                                        <p:strVal val="visible"/>
                                      </p:to>
                                    </p:set>
                                    <p:animEffect transition="in" filter="circle(in)">
                                      <p:cBhvr>
                                        <p:cTn id="29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7" grpId="0"/>
      <p:bldP spid="18" grpId="0" animBg="1"/>
      <p:bldP spid="19" grpId="0"/>
      <p:bldP spid="20" grpId="0"/>
      <p:bldP spid="21" grpId="0"/>
      <p:bldP spid="26" grpId="0"/>
      <p:bldP spid="27" grpId="0"/>
      <p:bldP spid="28" grpId="0"/>
      <p:bldP spid="31" grpId="0"/>
      <p:bldP spid="36" grpId="0" animBg="1"/>
      <p:bldP spid="37" grpId="0"/>
      <p:bldP spid="39" grpId="0"/>
      <p:bldP spid="40" grpId="0"/>
      <p:bldP spid="43" grpId="0"/>
      <p:bldP spid="44" grpId="0"/>
      <p:bldP spid="45" grpId="0"/>
      <p:bldP spid="49" grpId="0" animBg="1"/>
      <p:bldP spid="50" grpId="0" animBg="1"/>
      <p:bldP spid="51" grpId="0" animBg="1"/>
      <p:bldP spid="52"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1882" y="516580"/>
            <a:ext cx="4719216" cy="6247864"/>
          </a:xfrm>
          <a:prstGeom prst="rect">
            <a:avLst/>
          </a:prstGeom>
        </p:spPr>
        <p:txBody>
          <a:bodyPr wrap="square">
            <a:spAutoFit/>
          </a:bodyPr>
          <a:lstStyle/>
          <a:p>
            <a:pPr marL="73660" algn="ctr">
              <a:spcAft>
                <a:spcPts val="0"/>
              </a:spcAft>
            </a:pPr>
            <a:r>
              <a:rPr lang="tr-TR" sz="2000" b="1" dirty="0">
                <a:latin typeface="Times New Roman" panose="02020603050405020304" pitchFamily="18" charset="0"/>
                <a:ea typeface="Times New Roman" panose="02020603050405020304" pitchFamily="18" charset="0"/>
              </a:rPr>
              <a:t>[AB]</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W</a:t>
            </a:r>
            <a:r>
              <a:rPr lang="tr-TR" sz="2000" b="1" spc="-3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Þ</a:t>
            </a:r>
            <a:r>
              <a:rPr lang="tr-TR" sz="2000" spc="2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[ox)</a:t>
            </a:r>
            <a:r>
              <a:rPr lang="tr-TR" sz="2000" b="1" spc="2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b</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a:t>
            </a:r>
            <a:r>
              <a:rPr lang="tr-TR" sz="2000" b="1" spc="-5" dirty="0" smtClean="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[ox)</a:t>
            </a:r>
            <a:r>
              <a:rPr lang="tr-TR" sz="2000" b="1"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a:t>
            </a:r>
            <a:r>
              <a:rPr lang="tr-TR"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b</a:t>
            </a:r>
            <a:r>
              <a:rPr lang="tr-TR"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AB|</a:t>
            </a:r>
            <a:endParaRPr lang="en-US" sz="2000" dirty="0">
              <a:latin typeface="Times New Roman" panose="02020603050405020304" pitchFamily="18" charset="0"/>
              <a:ea typeface="Times New Roman" panose="02020603050405020304" pitchFamily="18" charset="0"/>
            </a:endParaRPr>
          </a:p>
          <a:p>
            <a:pPr marL="73660" algn="ctr">
              <a:spcAft>
                <a:spcPts val="0"/>
              </a:spcAft>
            </a:pPr>
            <a:r>
              <a:rPr lang="tr-TR" sz="2000" dirty="0" smtClean="0">
                <a:latin typeface="Times New Roman" panose="02020603050405020304" pitchFamily="18" charset="0"/>
                <a:ea typeface="Times New Roman" panose="02020603050405020304" pitchFamily="18" charset="0"/>
              </a:rPr>
              <a:t>Profil</a:t>
            </a:r>
            <a:r>
              <a:rPr lang="tr-TR" sz="2000" spc="-4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 profil</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uning xaqiqiy</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kattaligiga</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tengdir.</a:t>
            </a:r>
            <a:endParaRPr lang="ru-RU" sz="2000" dirty="0">
              <a:latin typeface="Times New Roman" panose="02020603050405020304" pitchFamily="18" charset="0"/>
              <a:ea typeface="Times New Roman" panose="02020603050405020304" pitchFamily="18" charset="0"/>
            </a:endParaRPr>
          </a:p>
          <a:p>
            <a:pPr algn="just">
              <a:spcBef>
                <a:spcPts val="25"/>
              </a:spcBef>
              <a:spcAft>
                <a:spcPts val="0"/>
              </a:spcAft>
            </a:pP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Profil</a:t>
            </a:r>
            <a:r>
              <a:rPr lang="tr-TR" sz="2000" spc="-4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4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proyeksiyalar</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tekisligi</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 xosil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qilgan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burchagi</a:t>
            </a:r>
            <a:r>
              <a:rPr lang="tr-TR" sz="2000" spc="-2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a:t>
            </a:r>
            <a:r>
              <a:rPr lang="tr-TR" sz="2000" b="1" dirty="0" smtClean="0">
                <a:latin typeface="Times New Roman" panose="02020603050405020304" pitchFamily="18" charset="0"/>
                <a:ea typeface="Times New Roman" panose="02020603050405020304" pitchFamily="18" charset="0"/>
              </a:rPr>
              <a:t>.</a:t>
            </a:r>
            <a:r>
              <a:rPr lang="en-US" sz="2000" b="1" dirty="0" smtClean="0">
                <a:latin typeface="Times New Roman" panose="02020603050405020304" pitchFamily="18" charset="0"/>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Ð</a:t>
            </a:r>
            <a:r>
              <a:rPr lang="tr-TR" sz="2000" spc="-5" dirty="0" smtClean="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b="1" baseline="30000" dirty="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 H</a:t>
            </a:r>
            <a:endParaRPr lang="ru-RU" sz="2000" dirty="0">
              <a:latin typeface="Times New Roman" panose="02020603050405020304" pitchFamily="18" charset="0"/>
              <a:ea typeface="Times New Roman" panose="02020603050405020304" pitchFamily="18" charset="0"/>
            </a:endParaRPr>
          </a:p>
          <a:p>
            <a:pPr indent="266700" algn="just">
              <a:spcAft>
                <a:spcPts val="0"/>
              </a:spcAft>
            </a:pPr>
            <a:r>
              <a:rPr lang="tr-TR" sz="2000" dirty="0">
                <a:latin typeface="Times New Roman" panose="02020603050405020304" pitchFamily="18" charset="0"/>
                <a:ea typeface="Times New Roman" panose="02020603050405020304" pitchFamily="18" charset="0"/>
              </a:rPr>
              <a:t>Profil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tekisligi </a:t>
            </a:r>
            <a:r>
              <a:rPr lang="tr-TR" sz="2000" b="1" dirty="0">
                <a:latin typeface="Times New Roman" panose="02020603050405020304" pitchFamily="18" charset="0"/>
                <a:ea typeface="Times New Roman" panose="02020603050405020304" pitchFamily="18" charset="0"/>
              </a:rPr>
              <a:t>V</a:t>
            </a:r>
            <a:r>
              <a:rPr lang="tr-TR" sz="2000" b="1"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xosil</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qilgan</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burchagi</a:t>
            </a:r>
            <a:r>
              <a:rPr lang="tr-TR" sz="2000"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b</a:t>
            </a:r>
            <a:r>
              <a:rPr lang="tr-TR" sz="2000" b="1" dirty="0" smtClean="0">
                <a:latin typeface="Times New Roman" panose="02020603050405020304" pitchFamily="18" charset="0"/>
                <a:ea typeface="Times New Roman" panose="02020603050405020304" pitchFamily="18" charset="0"/>
              </a:rPr>
              <a:t>.</a:t>
            </a:r>
            <a:r>
              <a:rPr lang="en-US" sz="2000" b="1" dirty="0" smtClean="0">
                <a:latin typeface="Times New Roman" panose="02020603050405020304" pitchFamily="18" charset="0"/>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Ð</a:t>
            </a:r>
            <a:r>
              <a:rPr lang="tr-TR" sz="2000" spc="-5" dirty="0" smtClean="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b</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b="1" baseline="30000" dirty="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 V</a:t>
            </a:r>
            <a:endParaRPr lang="ru-RU" sz="2000" dirty="0">
              <a:latin typeface="Times New Roman" panose="02020603050405020304" pitchFamily="18" charset="0"/>
              <a:ea typeface="Times New Roman" panose="02020603050405020304" pitchFamily="18" charset="0"/>
            </a:endParaRPr>
          </a:p>
          <a:p>
            <a:pPr lvl="0">
              <a:spcBef>
                <a:spcPts val="10"/>
              </a:spcBef>
              <a:spcAft>
                <a:spcPts val="0"/>
              </a:spcAft>
              <a:buSzPts val="1200"/>
              <a:tabLst>
                <a:tab pos="941705" algn="l"/>
                <a:tab pos="942340" algn="l"/>
                <a:tab pos="1969135" algn="l"/>
                <a:tab pos="3033395" algn="l"/>
                <a:tab pos="3579495" algn="l"/>
                <a:tab pos="4886960" algn="l"/>
                <a:tab pos="5542915" algn="l"/>
              </a:tabLst>
            </a:pPr>
            <a:r>
              <a:rPr lang="en-US" sz="2000" dirty="0" smtClean="0">
                <a:latin typeface="Times New Roman" panose="02020603050405020304" pitchFamily="18" charset="0"/>
                <a:ea typeface="Times New Roman" panose="02020603050405020304" pitchFamily="18" charset="0"/>
              </a:rPr>
              <a:t>    1.</a:t>
            </a:r>
            <a:r>
              <a:rPr lang="tr-TR" sz="2000" dirty="0" smtClean="0">
                <a:latin typeface="Times New Roman" panose="02020603050405020304" pitchFamily="18" charset="0"/>
                <a:ea typeface="Times New Roman" panose="02020603050405020304" pitchFamily="18" charset="0"/>
              </a:rPr>
              <a:t>Proyeksiyalar</a:t>
            </a:r>
            <a:r>
              <a:rPr lang="tr-TR" sz="2000" dirty="0">
                <a:latin typeface="Times New Roman" panose="02020603050405020304" pitchFamily="18" charset="0"/>
                <a:ea typeface="Times New Roman" panose="02020603050405020304" pitchFamily="18" charset="0"/>
              </a:rPr>
              <a:t>	tekisliklaridan	</a:t>
            </a:r>
            <a:r>
              <a:rPr lang="tr-TR" sz="2000" dirty="0" smtClean="0">
                <a:latin typeface="Times New Roman" panose="02020603050405020304" pitchFamily="18" charset="0"/>
                <a:ea typeface="Times New Roman" panose="02020603050405020304" pitchFamily="18" charset="0"/>
              </a:rPr>
              <a:t>biriga</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perpendikulyar</a:t>
            </a:r>
            <a:r>
              <a:rPr lang="tr-TR" sz="200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bo’lgan</a:t>
            </a:r>
            <a:r>
              <a:rPr lang="en-US" sz="200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chiziqlarga</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proyeksiyalovchi</a:t>
            </a:r>
            <a:r>
              <a:rPr lang="tr-TR" sz="2000" b="1" spc="-20"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to’g’ri</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chiziqlar</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deyiladi.</a:t>
            </a:r>
            <a:endParaRPr lang="ru-RU" sz="2000" dirty="0">
              <a:latin typeface="Times New Roman" panose="02020603050405020304" pitchFamily="18" charset="0"/>
              <a:ea typeface="Times New Roman" panose="02020603050405020304" pitchFamily="18" charset="0"/>
            </a:endParaRPr>
          </a:p>
          <a:p>
            <a:pPr marR="391160" lvl="0" algn="just">
              <a:spcAft>
                <a:spcPts val="0"/>
              </a:spcAft>
              <a:buSzPts val="1200"/>
              <a:tabLst>
                <a:tab pos="810895" algn="l"/>
              </a:tabLst>
            </a:pPr>
            <a:r>
              <a:rPr lang="en-US" sz="2000" spc="-5" dirty="0" smtClean="0">
                <a:latin typeface="Times New Roman" panose="02020603050405020304" pitchFamily="18" charset="0"/>
                <a:ea typeface="Times New Roman" panose="02020603050405020304" pitchFamily="18" charset="0"/>
              </a:rPr>
              <a:t>a) </a:t>
            </a:r>
            <a:r>
              <a:rPr lang="tr-TR" sz="2000" spc="-5" dirty="0" smtClean="0">
                <a:latin typeface="Times New Roman" panose="02020603050405020304" pitchFamily="18" charset="0"/>
                <a:ea typeface="Times New Roman" panose="02020603050405020304" pitchFamily="18" charset="0"/>
              </a:rPr>
              <a:t>Agar</a:t>
            </a:r>
            <a:r>
              <a:rPr lang="tr-TR" sz="2000" spc="-15" dirty="0" smtClean="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to’g’ri</a:t>
            </a:r>
            <a:r>
              <a:rPr lang="tr-TR" sz="2000" spc="-6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2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gorizontal</a:t>
            </a:r>
            <a:r>
              <a:rPr lang="tr-TR" sz="2000" spc="-6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proyeksiyalar</a:t>
            </a:r>
            <a:r>
              <a:rPr lang="tr-TR" sz="2000" spc="-1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tekisligiga</a:t>
            </a:r>
            <a:r>
              <a:rPr lang="tr-TR" sz="2000" spc="-2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perpendikulyar</a:t>
            </a:r>
            <a:r>
              <a:rPr lang="tr-TR" sz="2000" spc="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bo’lsa,</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u</a:t>
            </a:r>
            <a:r>
              <a:rPr lang="tr-TR" sz="2000" spc="-2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xolda</a:t>
            </a:r>
            <a:r>
              <a:rPr lang="tr-TR" sz="2000" spc="-28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bu</a:t>
            </a:r>
            <a:r>
              <a:rPr lang="tr-TR" sz="2000" spc="5"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20" dirty="0">
                <a:latin typeface="Times New Roman" panose="02020603050405020304" pitchFamily="18" charset="0"/>
                <a:ea typeface="Times New Roman" panose="02020603050405020304" pitchFamily="18" charset="0"/>
              </a:rPr>
              <a:t> </a:t>
            </a:r>
            <a:r>
              <a:rPr lang="tr-TR" sz="2000" b="1" spc="-5" dirty="0">
                <a:latin typeface="Times New Roman" panose="02020603050405020304" pitchFamily="18" charset="0"/>
                <a:ea typeface="Times New Roman" panose="02020603050405020304" pitchFamily="18" charset="0"/>
              </a:rPr>
              <a:t>gorizontal</a:t>
            </a:r>
            <a:r>
              <a:rPr lang="tr-TR" sz="2000" b="1" spc="-20" dirty="0">
                <a:latin typeface="Times New Roman" panose="02020603050405020304" pitchFamily="18" charset="0"/>
                <a:ea typeface="Times New Roman" panose="02020603050405020304" pitchFamily="18" charset="0"/>
              </a:rPr>
              <a:t> </a:t>
            </a:r>
            <a:r>
              <a:rPr lang="tr-TR" sz="2000" b="1" spc="-5" dirty="0">
                <a:latin typeface="Times New Roman" panose="02020603050405020304" pitchFamily="18" charset="0"/>
                <a:ea typeface="Times New Roman" panose="02020603050405020304" pitchFamily="18" charset="0"/>
              </a:rPr>
              <a:t>proyeksiyalovchi</a:t>
            </a:r>
            <a:r>
              <a:rPr lang="tr-TR" sz="2000" b="1" spc="3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spc="-5" dirty="0">
                <a:latin typeface="Times New Roman" panose="02020603050405020304" pitchFamily="18" charset="0"/>
                <a:ea typeface="Times New Roman" panose="02020603050405020304" pitchFamily="18" charset="0"/>
              </a:rPr>
              <a:t>deyiladi.</a:t>
            </a:r>
            <a:endParaRPr lang="ru-RU" sz="2000" spc="-5" dirty="0">
              <a:latin typeface="Times New Roman" panose="02020603050405020304" pitchFamily="18" charset="0"/>
              <a:ea typeface="Times New Roman" panose="02020603050405020304" pitchFamily="18" charset="0"/>
            </a:endParaRPr>
          </a:p>
          <a:p>
            <a:pPr algn="just">
              <a:spcBef>
                <a:spcPts val="5"/>
              </a:spcBef>
              <a:spcAft>
                <a:spcPts val="0"/>
              </a:spcAft>
            </a:pPr>
            <a:r>
              <a:rPr lang="tr-TR" sz="2000" b="1" dirty="0">
                <a:latin typeface="Times New Roman" panose="02020603050405020304" pitchFamily="18" charset="0"/>
                <a:ea typeface="Times New Roman" panose="02020603050405020304" pitchFamily="18" charset="0"/>
              </a:rPr>
              <a:t>[AB</a:t>
            </a: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a:t>
            </a:r>
            <a:r>
              <a:rPr lang="tr-TR" sz="2000" spc="5"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endParaRPr lang="ru-RU" sz="2000" dirty="0">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510502" y="54915"/>
            <a:ext cx="10813990" cy="461665"/>
          </a:xfrm>
          <a:prstGeom prst="rect">
            <a:avLst/>
          </a:prstGeom>
        </p:spPr>
        <p:txBody>
          <a:bodyPr wrap="square">
            <a:spAutoFit/>
          </a:bodyPr>
          <a:lstStyle/>
          <a:p>
            <a:pPr marL="68580" marR="114300" indent="359410">
              <a:lnSpc>
                <a:spcPct val="100000"/>
              </a:lnSpc>
              <a:spcAft>
                <a:spcPts val="0"/>
              </a:spcAft>
            </a:pPr>
            <a:r>
              <a:rPr lang="tr-TR" sz="2400" dirty="0">
                <a:latin typeface="Times New Roman" panose="02020603050405020304" pitchFamily="18" charset="0"/>
                <a:ea typeface="Times New Roman" panose="02020603050405020304" pitchFamily="18" charset="0"/>
              </a:rPr>
              <a:t>Koordinatalari bilan berilgan </a:t>
            </a:r>
            <a:r>
              <a:rPr lang="tr-TR" sz="2400" b="1" dirty="0">
                <a:latin typeface="Times New Roman" panose="02020603050405020304" pitchFamily="18" charset="0"/>
                <a:ea typeface="Times New Roman" panose="02020603050405020304" pitchFamily="18" charset="0"/>
              </a:rPr>
              <a:t>[AB] </a:t>
            </a:r>
            <a:r>
              <a:rPr lang="tr-TR" sz="2400" dirty="0">
                <a:latin typeface="Times New Roman" panose="02020603050405020304" pitchFamily="18" charset="0"/>
                <a:ea typeface="Times New Roman" panose="02020603050405020304" pitchFamily="18" charset="0"/>
              </a:rPr>
              <a:t>profil</a:t>
            </a:r>
            <a:r>
              <a:rPr lang="tr-TR" sz="2400" spc="-28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epyurini</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chizamiz</a:t>
            </a:r>
            <a:endParaRPr lang="ru-RU" sz="2000" dirty="0">
              <a:effectLst/>
              <a:latin typeface="Times New Roman" panose="02020603050405020304" pitchFamily="18" charset="0"/>
              <a:ea typeface="Times New Roman" panose="02020603050405020304" pitchFamily="18" charset="0"/>
            </a:endParaRPr>
          </a:p>
        </p:txBody>
      </p:sp>
      <p:sp>
        <p:nvSpPr>
          <p:cNvPr id="5" name="TextBox 4"/>
          <p:cNvSpPr txBox="1"/>
          <p:nvPr/>
        </p:nvSpPr>
        <p:spPr>
          <a:xfrm flipH="1">
            <a:off x="5972847" y="2773062"/>
            <a:ext cx="569555" cy="646331"/>
          </a:xfrm>
          <a:prstGeom prst="rect">
            <a:avLst/>
          </a:prstGeom>
          <a:noFill/>
        </p:spPr>
        <p:txBody>
          <a:bodyPr wrap="square" rtlCol="0">
            <a:spAutoFit/>
          </a:bodyPr>
          <a:lstStyle/>
          <a:p>
            <a:r>
              <a:rPr lang="en-US" sz="3600" i="1" dirty="0">
                <a:latin typeface="ISOCPEUR" panose="020B0604020202020204" pitchFamily="34" charset="0"/>
              </a:rPr>
              <a:t>b’</a:t>
            </a:r>
            <a:r>
              <a:rPr lang="en-US" sz="3600" dirty="0"/>
              <a:t> </a:t>
            </a:r>
            <a:endParaRPr lang="ru-RU" sz="3600" dirty="0"/>
          </a:p>
        </p:txBody>
      </p:sp>
      <p:cxnSp>
        <p:nvCxnSpPr>
          <p:cNvPr id="6" name="Прямая соединительная линия 5"/>
          <p:cNvCxnSpPr/>
          <p:nvPr/>
        </p:nvCxnSpPr>
        <p:spPr>
          <a:xfrm flipH="1">
            <a:off x="6670443" y="1434595"/>
            <a:ext cx="0" cy="175525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58228" y="4114642"/>
            <a:ext cx="461437" cy="646331"/>
          </a:xfrm>
          <a:prstGeom prst="rect">
            <a:avLst/>
          </a:prstGeom>
          <a:noFill/>
        </p:spPr>
        <p:txBody>
          <a:bodyPr wrap="square" rtlCol="0">
            <a:spAutoFit/>
          </a:bodyPr>
          <a:lstStyle/>
          <a:p>
            <a:r>
              <a:rPr lang="en-US" sz="3600" i="1" dirty="0">
                <a:latin typeface="ISOCPEUR" panose="020B0604020202020204" pitchFamily="34" charset="0"/>
              </a:rPr>
              <a:t>a</a:t>
            </a:r>
            <a:r>
              <a:rPr lang="en-US" sz="3200" dirty="0"/>
              <a:t> </a:t>
            </a:r>
            <a:endParaRPr lang="ru-RU" sz="3200" dirty="0"/>
          </a:p>
        </p:txBody>
      </p:sp>
      <p:cxnSp>
        <p:nvCxnSpPr>
          <p:cNvPr id="8" name="Прямая соединительная линия 7"/>
          <p:cNvCxnSpPr/>
          <p:nvPr/>
        </p:nvCxnSpPr>
        <p:spPr>
          <a:xfrm flipV="1">
            <a:off x="5701122" y="3894740"/>
            <a:ext cx="5448181" cy="1749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04113" y="3477638"/>
            <a:ext cx="617303" cy="769441"/>
          </a:xfrm>
          <a:prstGeom prst="rect">
            <a:avLst/>
          </a:prstGeom>
          <a:noFill/>
        </p:spPr>
        <p:txBody>
          <a:bodyPr wrap="square" rtlCol="0">
            <a:spAutoFit/>
          </a:bodyPr>
          <a:lstStyle/>
          <a:p>
            <a:r>
              <a:rPr lang="en-US" sz="4400" i="1" dirty="0">
                <a:latin typeface="ISOCPEUR" panose="020B0604020202020204" pitchFamily="34" charset="0"/>
              </a:rPr>
              <a:t>x</a:t>
            </a:r>
            <a:endParaRPr lang="ru-RU" sz="4400" i="1" dirty="0">
              <a:latin typeface="ISOCPEUR" panose="020B0604020202020204" pitchFamily="34" charset="0"/>
            </a:endParaRPr>
          </a:p>
        </p:txBody>
      </p:sp>
      <p:sp>
        <p:nvSpPr>
          <p:cNvPr id="10" name="TextBox 9"/>
          <p:cNvSpPr txBox="1"/>
          <p:nvPr/>
        </p:nvSpPr>
        <p:spPr>
          <a:xfrm>
            <a:off x="8321491" y="3862359"/>
            <a:ext cx="816905" cy="523220"/>
          </a:xfrm>
          <a:prstGeom prst="rect">
            <a:avLst/>
          </a:prstGeom>
          <a:noFill/>
        </p:spPr>
        <p:txBody>
          <a:bodyPr wrap="square" rtlCol="0">
            <a:spAutoFit/>
          </a:bodyPr>
          <a:lstStyle/>
          <a:p>
            <a:r>
              <a:rPr lang="en-US" sz="2800" dirty="0"/>
              <a:t>0 </a:t>
            </a:r>
            <a:endParaRPr lang="ru-RU" sz="2800" dirty="0"/>
          </a:p>
        </p:txBody>
      </p:sp>
      <p:sp>
        <p:nvSpPr>
          <p:cNvPr id="11" name="TextBox 10"/>
          <p:cNvSpPr txBox="1"/>
          <p:nvPr/>
        </p:nvSpPr>
        <p:spPr>
          <a:xfrm>
            <a:off x="11568014" y="4301591"/>
            <a:ext cx="461437" cy="646331"/>
          </a:xfrm>
          <a:prstGeom prst="rect">
            <a:avLst/>
          </a:prstGeom>
          <a:noFill/>
        </p:spPr>
        <p:txBody>
          <a:bodyPr wrap="square" rtlCol="0">
            <a:spAutoFit/>
          </a:bodyPr>
          <a:lstStyle/>
          <a:p>
            <a:r>
              <a:rPr lang="en-US" sz="3600" i="1" dirty="0">
                <a:latin typeface="ISOCPEUR" panose="020B0604020202020204" pitchFamily="34" charset="0"/>
              </a:rPr>
              <a:t>b</a:t>
            </a:r>
            <a:r>
              <a:rPr lang="en-US" sz="3200" dirty="0"/>
              <a:t> </a:t>
            </a:r>
            <a:endParaRPr lang="ru-RU" sz="3200" dirty="0"/>
          </a:p>
        </p:txBody>
      </p:sp>
      <p:cxnSp>
        <p:nvCxnSpPr>
          <p:cNvPr id="12" name="Прямая соединительная линия 11"/>
          <p:cNvCxnSpPr/>
          <p:nvPr/>
        </p:nvCxnSpPr>
        <p:spPr>
          <a:xfrm>
            <a:off x="8975893" y="1461629"/>
            <a:ext cx="1491578" cy="170525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48301" y="947868"/>
            <a:ext cx="605081" cy="646331"/>
          </a:xfrm>
          <a:prstGeom prst="rect">
            <a:avLst/>
          </a:prstGeom>
          <a:noFill/>
        </p:spPr>
        <p:txBody>
          <a:bodyPr wrap="square" rtlCol="0">
            <a:spAutoFit/>
          </a:bodyPr>
          <a:lstStyle/>
          <a:p>
            <a:r>
              <a:rPr lang="en-US" sz="3600" i="1" dirty="0">
                <a:latin typeface="ISOCPEUR" panose="020B0604020202020204" pitchFamily="34" charset="0"/>
              </a:rPr>
              <a:t>a’</a:t>
            </a:r>
            <a:r>
              <a:rPr lang="en-US" sz="3600" dirty="0"/>
              <a:t> </a:t>
            </a:r>
            <a:endParaRPr lang="ru-RU" sz="3600" dirty="0"/>
          </a:p>
        </p:txBody>
      </p:sp>
      <p:cxnSp>
        <p:nvCxnSpPr>
          <p:cNvPr id="14" name="Прямая соединительная линия 13"/>
          <p:cNvCxnSpPr/>
          <p:nvPr/>
        </p:nvCxnSpPr>
        <p:spPr>
          <a:xfrm flipH="1">
            <a:off x="6661272" y="1440907"/>
            <a:ext cx="15942" cy="46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V="1">
            <a:off x="6652935" y="1448129"/>
            <a:ext cx="2386966" cy="56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6686864" y="3189845"/>
            <a:ext cx="37392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8973425" y="2114771"/>
                <a:ext cx="4953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𝛽</m:t>
                      </m:r>
                    </m:oMath>
                  </m:oMathPara>
                </a14:m>
                <a:endParaRPr lang="ru-RU" sz="2800" dirty="0"/>
              </a:p>
            </p:txBody>
          </p:sp>
        </mc:Choice>
        <mc:Fallback>
          <p:sp>
            <p:nvSpPr>
              <p:cNvPr id="20" name="TextBox 19"/>
              <p:cNvSpPr txBox="1">
                <a:spLocks noRot="1" noChangeAspect="1" noMove="1" noResize="1" noEditPoints="1" noAdjustHandles="1" noChangeArrowheads="1" noChangeShapeType="1" noTextEdit="1"/>
              </p:cNvSpPr>
              <p:nvPr/>
            </p:nvSpPr>
            <p:spPr>
              <a:xfrm>
                <a:off x="8973425" y="2114771"/>
                <a:ext cx="495328" cy="523220"/>
              </a:xfrm>
              <a:prstGeom prst="rect">
                <a:avLst/>
              </a:prstGeom>
              <a:blipFill>
                <a:blip r:embed="rId2"/>
                <a:stretch>
                  <a:fillRect/>
                </a:stretch>
              </a:blipFill>
            </p:spPr>
            <p:txBody>
              <a:bodyPr/>
              <a:lstStyle/>
              <a:p>
                <a:r>
                  <a:rPr lang="ru-RU">
                    <a:noFill/>
                  </a:rPr>
                  <a:t> </a:t>
                </a:r>
              </a:p>
            </p:txBody>
          </p:sp>
        </mc:Fallback>
      </mc:AlternateContent>
      <p:sp>
        <p:nvSpPr>
          <p:cNvPr id="21" name="TextBox 20"/>
          <p:cNvSpPr txBox="1"/>
          <p:nvPr/>
        </p:nvSpPr>
        <p:spPr>
          <a:xfrm rot="14555587">
            <a:off x="8987165" y="1711955"/>
            <a:ext cx="349911" cy="646331"/>
          </a:xfrm>
          <a:prstGeom prst="rect">
            <a:avLst/>
          </a:prstGeom>
          <a:noFill/>
        </p:spPr>
        <p:txBody>
          <a:bodyPr wrap="square" rtlCol="0">
            <a:spAutoFit/>
          </a:bodyPr>
          <a:lstStyle/>
          <a:p>
            <a:r>
              <a:rPr lang="en-US" sz="3600" dirty="0"/>
              <a:t>(</a:t>
            </a:r>
            <a:endParaRPr lang="ru-RU" sz="3600" dirty="0"/>
          </a:p>
        </p:txBody>
      </p:sp>
      <p:cxnSp>
        <p:nvCxnSpPr>
          <p:cNvPr id="23" name="Прямая соединительная линия 22"/>
          <p:cNvCxnSpPr/>
          <p:nvPr/>
        </p:nvCxnSpPr>
        <p:spPr>
          <a:xfrm>
            <a:off x="8321491" y="1146485"/>
            <a:ext cx="0" cy="5171438"/>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181568" y="3377584"/>
            <a:ext cx="617303" cy="646331"/>
          </a:xfrm>
          <a:prstGeom prst="rect">
            <a:avLst/>
          </a:prstGeom>
          <a:noFill/>
        </p:spPr>
        <p:txBody>
          <a:bodyPr wrap="square" rtlCol="0">
            <a:spAutoFit/>
          </a:bodyPr>
          <a:lstStyle/>
          <a:p>
            <a:r>
              <a:rPr lang="uz-Cyrl-UZ" sz="3600" i="1" dirty="0">
                <a:latin typeface="ISOCPEUR" panose="020B0604020202020204" pitchFamily="34" charset="0"/>
              </a:rPr>
              <a:t>у</a:t>
            </a:r>
            <a:endParaRPr lang="ru-RU" sz="3600" i="1" dirty="0">
              <a:latin typeface="ISOCPEUR" panose="020B0604020202020204" pitchFamily="34" charset="0"/>
            </a:endParaRPr>
          </a:p>
        </p:txBody>
      </p:sp>
      <p:cxnSp>
        <p:nvCxnSpPr>
          <p:cNvPr id="25" name="Прямая соединительная линия 24"/>
          <p:cNvCxnSpPr/>
          <p:nvPr/>
        </p:nvCxnSpPr>
        <p:spPr>
          <a:xfrm>
            <a:off x="10426105" y="3174740"/>
            <a:ext cx="0" cy="7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9003325" y="1460110"/>
            <a:ext cx="0" cy="2452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a:off x="6686864" y="6056567"/>
            <a:ext cx="16346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a:off x="6575097" y="4621410"/>
            <a:ext cx="17463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8324850" y="3901757"/>
            <a:ext cx="2095904" cy="2149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flipV="1">
            <a:off x="8321490" y="3904950"/>
            <a:ext cx="689526" cy="7198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a:off x="6660851" y="4562673"/>
            <a:ext cx="0" cy="151200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Овал 31"/>
          <p:cNvSpPr/>
          <p:nvPr/>
        </p:nvSpPr>
        <p:spPr>
          <a:xfrm>
            <a:off x="6581921" y="4529077"/>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8997248" y="890572"/>
            <a:ext cx="892353" cy="646331"/>
          </a:xfrm>
          <a:prstGeom prst="rect">
            <a:avLst/>
          </a:prstGeom>
          <a:noFill/>
        </p:spPr>
        <p:txBody>
          <a:bodyPr wrap="square" rtlCol="0">
            <a:spAutoFit/>
          </a:bodyPr>
          <a:lstStyle/>
          <a:p>
            <a:r>
              <a:rPr lang="en-US" sz="3600" i="1" dirty="0">
                <a:latin typeface="ISOCPEUR" panose="020B0604020202020204" pitchFamily="34" charset="0"/>
              </a:rPr>
              <a:t>a’’ </a:t>
            </a:r>
            <a:endParaRPr lang="ru-RU" sz="3600" i="1" dirty="0">
              <a:latin typeface="ISOCPEUR" panose="020B0604020202020204" pitchFamily="34" charset="0"/>
            </a:endParaRPr>
          </a:p>
        </p:txBody>
      </p:sp>
      <p:sp>
        <p:nvSpPr>
          <p:cNvPr id="35" name="TextBox 34"/>
          <p:cNvSpPr txBox="1"/>
          <p:nvPr/>
        </p:nvSpPr>
        <p:spPr>
          <a:xfrm flipH="1">
            <a:off x="10467470" y="2718959"/>
            <a:ext cx="681833" cy="646331"/>
          </a:xfrm>
          <a:prstGeom prst="rect">
            <a:avLst/>
          </a:prstGeom>
          <a:noFill/>
        </p:spPr>
        <p:txBody>
          <a:bodyPr wrap="square" rtlCol="0">
            <a:spAutoFit/>
          </a:bodyPr>
          <a:lstStyle/>
          <a:p>
            <a:r>
              <a:rPr lang="en-US" sz="3600" i="1" dirty="0">
                <a:latin typeface="ISOCPEUR" panose="020B0604020202020204" pitchFamily="34" charset="0"/>
              </a:rPr>
              <a:t>b’’ </a:t>
            </a:r>
            <a:endParaRPr lang="ru-RU" sz="3600" i="1" dirty="0">
              <a:latin typeface="ISOCPEUR" panose="020B0604020202020204" pitchFamily="34" charset="0"/>
            </a:endParaRPr>
          </a:p>
        </p:txBody>
      </p:sp>
      <p:sp>
        <p:nvSpPr>
          <p:cNvPr id="36" name="TextBox 35"/>
          <p:cNvSpPr txBox="1"/>
          <p:nvPr/>
        </p:nvSpPr>
        <p:spPr>
          <a:xfrm flipH="1">
            <a:off x="6138401" y="5618807"/>
            <a:ext cx="569555" cy="646331"/>
          </a:xfrm>
          <a:prstGeom prst="rect">
            <a:avLst/>
          </a:prstGeom>
          <a:noFill/>
        </p:spPr>
        <p:txBody>
          <a:bodyPr wrap="square" rtlCol="0">
            <a:spAutoFit/>
          </a:bodyPr>
          <a:lstStyle/>
          <a:p>
            <a:r>
              <a:rPr lang="en-US" sz="3600" i="1" dirty="0">
                <a:latin typeface="ISOCPEUR" panose="020B0604020202020204" pitchFamily="34" charset="0"/>
              </a:rPr>
              <a:t>b</a:t>
            </a:r>
            <a:r>
              <a:rPr lang="en-US" sz="3200" dirty="0"/>
              <a:t> </a:t>
            </a:r>
            <a:endParaRPr lang="ru-RU" sz="3200" dirty="0"/>
          </a:p>
        </p:txBody>
      </p:sp>
      <p:sp>
        <p:nvSpPr>
          <p:cNvPr id="37" name="TextBox 36"/>
          <p:cNvSpPr txBox="1"/>
          <p:nvPr/>
        </p:nvSpPr>
        <p:spPr>
          <a:xfrm>
            <a:off x="8405256" y="5910958"/>
            <a:ext cx="617303" cy="646331"/>
          </a:xfrm>
          <a:prstGeom prst="rect">
            <a:avLst/>
          </a:prstGeom>
          <a:noFill/>
        </p:spPr>
        <p:txBody>
          <a:bodyPr wrap="square" rtlCol="0">
            <a:spAutoFit/>
          </a:bodyPr>
          <a:lstStyle/>
          <a:p>
            <a:r>
              <a:rPr lang="uz-Cyrl-UZ" sz="3600" i="1" dirty="0">
                <a:latin typeface="ISOCPEUR" panose="020B0604020202020204" pitchFamily="34" charset="0"/>
              </a:rPr>
              <a:t>у</a:t>
            </a:r>
            <a:endParaRPr lang="ru-RU" sz="3600" i="1" dirty="0">
              <a:latin typeface="ISOCPEUR" panose="020B0604020202020204" pitchFamily="34" charset="0"/>
            </a:endParaRPr>
          </a:p>
        </p:txBody>
      </p:sp>
      <p:sp>
        <p:nvSpPr>
          <p:cNvPr id="38" name="TextBox 37"/>
          <p:cNvSpPr txBox="1"/>
          <p:nvPr/>
        </p:nvSpPr>
        <p:spPr>
          <a:xfrm>
            <a:off x="8352836" y="547113"/>
            <a:ext cx="617303" cy="646331"/>
          </a:xfrm>
          <a:prstGeom prst="rect">
            <a:avLst/>
          </a:prstGeom>
          <a:noFill/>
        </p:spPr>
        <p:txBody>
          <a:bodyPr wrap="square" rtlCol="0">
            <a:spAutoFit/>
          </a:bodyPr>
          <a:lstStyle/>
          <a:p>
            <a:r>
              <a:rPr lang="en-US" sz="3600" i="1" dirty="0">
                <a:latin typeface="ISOCPEUR" panose="020B0604020202020204" pitchFamily="34" charset="0"/>
              </a:rPr>
              <a:t>z</a:t>
            </a:r>
            <a:endParaRPr lang="ru-RU" sz="3600" i="1" dirty="0">
              <a:latin typeface="ISOCPEUR" panose="020B0604020202020204" pitchFamily="34" charset="0"/>
            </a:endParaRPr>
          </a:p>
        </p:txBody>
      </p:sp>
      <p:sp>
        <p:nvSpPr>
          <p:cNvPr id="40" name="TextBox 39"/>
          <p:cNvSpPr txBox="1"/>
          <p:nvPr/>
        </p:nvSpPr>
        <p:spPr>
          <a:xfrm rot="1559598">
            <a:off x="9875176" y="2630747"/>
            <a:ext cx="349911" cy="646331"/>
          </a:xfrm>
          <a:prstGeom prst="rect">
            <a:avLst/>
          </a:prstGeom>
          <a:noFill/>
        </p:spPr>
        <p:txBody>
          <a:bodyPr wrap="square" rtlCol="0">
            <a:spAutoFit/>
          </a:bodyPr>
          <a:lstStyle/>
          <a:p>
            <a:r>
              <a:rPr lang="en-US" sz="3600" dirty="0"/>
              <a:t>(</a:t>
            </a:r>
            <a:endParaRPr lang="ru-RU" sz="3600" dirty="0"/>
          </a:p>
        </p:txBody>
      </p:sp>
      <mc:AlternateContent xmlns:mc="http://schemas.openxmlformats.org/markup-compatibility/2006" xmlns:a14="http://schemas.microsoft.com/office/drawing/2010/main">
        <mc:Choice Requires="a14">
          <p:sp>
            <p:nvSpPr>
              <p:cNvPr id="41" name="TextBox 40"/>
              <p:cNvSpPr txBox="1"/>
              <p:nvPr/>
            </p:nvSpPr>
            <p:spPr>
              <a:xfrm>
                <a:off x="9597528" y="2648012"/>
                <a:ext cx="35227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𝛼</m:t>
                      </m:r>
                    </m:oMath>
                  </m:oMathPara>
                </a14:m>
                <a:endParaRPr lang="ru-RU" sz="3200" dirty="0"/>
              </a:p>
            </p:txBody>
          </p:sp>
        </mc:Choice>
        <mc:Fallback xmlns="">
          <p:sp>
            <p:nvSpPr>
              <p:cNvPr id="41" name="TextBox 40"/>
              <p:cNvSpPr txBox="1">
                <a:spLocks noRot="1" noChangeAspect="1" noMove="1" noResize="1" noEditPoints="1" noAdjustHandles="1" noChangeArrowheads="1" noChangeShapeType="1" noTextEdit="1"/>
              </p:cNvSpPr>
              <p:nvPr/>
            </p:nvSpPr>
            <p:spPr>
              <a:xfrm>
                <a:off x="9597528" y="2648012"/>
                <a:ext cx="352276" cy="492443"/>
              </a:xfrm>
              <a:prstGeom prst="rect">
                <a:avLst/>
              </a:prstGeom>
              <a:blipFill>
                <a:blip r:embed="rId4"/>
                <a:stretch>
                  <a:fillRect/>
                </a:stretch>
              </a:blipFill>
            </p:spPr>
            <p:txBody>
              <a:bodyPr/>
              <a:lstStyle/>
              <a:p>
                <a:r>
                  <a:rPr lang="ru-RU">
                    <a:noFill/>
                  </a:rPr>
                  <a:t> </a:t>
                </a:r>
              </a:p>
            </p:txBody>
          </p:sp>
        </mc:Fallback>
      </mc:AlternateContent>
      <p:sp>
        <p:nvSpPr>
          <p:cNvPr id="43" name="Овал 42"/>
          <p:cNvSpPr/>
          <p:nvPr/>
        </p:nvSpPr>
        <p:spPr>
          <a:xfrm>
            <a:off x="6581921" y="5989410"/>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p:cNvSpPr/>
          <p:nvPr/>
        </p:nvSpPr>
        <p:spPr>
          <a:xfrm>
            <a:off x="6587857" y="3093921"/>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p:cNvSpPr/>
          <p:nvPr/>
        </p:nvSpPr>
        <p:spPr>
          <a:xfrm>
            <a:off x="10348754" y="3085244"/>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8933433" y="1414687"/>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6598443" y="1389678"/>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TextBox 41"/>
          <p:cNvSpPr txBox="1"/>
          <p:nvPr/>
        </p:nvSpPr>
        <p:spPr>
          <a:xfrm>
            <a:off x="8243947" y="4375353"/>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r>
              <a:rPr lang="en-US" sz="2000" i="1" dirty="0">
                <a:latin typeface="ISOCPEUR" panose="020B0604020202020204" pitchFamily="34" charset="0"/>
              </a:rPr>
              <a:t>y</a:t>
            </a:r>
            <a:r>
              <a:rPr lang="en-US" sz="3200" dirty="0" smtClean="0"/>
              <a:t> </a:t>
            </a:r>
            <a:endParaRPr lang="ru-RU" sz="3200" dirty="0"/>
          </a:p>
        </p:txBody>
      </p:sp>
      <p:sp>
        <p:nvSpPr>
          <p:cNvPr id="48" name="TextBox 47"/>
          <p:cNvSpPr txBox="1"/>
          <p:nvPr/>
        </p:nvSpPr>
        <p:spPr>
          <a:xfrm>
            <a:off x="8939051" y="3312847"/>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r>
              <a:rPr lang="en-US" sz="2000" i="1" dirty="0">
                <a:latin typeface="ISOCPEUR" panose="020B0604020202020204" pitchFamily="34" charset="0"/>
              </a:rPr>
              <a:t>y</a:t>
            </a:r>
            <a:r>
              <a:rPr lang="en-US" sz="3200" dirty="0" smtClean="0"/>
              <a:t> </a:t>
            </a:r>
            <a:endParaRPr lang="ru-RU" sz="3200" dirty="0"/>
          </a:p>
        </p:txBody>
      </p:sp>
      <p:sp>
        <p:nvSpPr>
          <p:cNvPr id="49" name="TextBox 48"/>
          <p:cNvSpPr txBox="1"/>
          <p:nvPr/>
        </p:nvSpPr>
        <p:spPr>
          <a:xfrm>
            <a:off x="8259662" y="5161635"/>
            <a:ext cx="593643" cy="646331"/>
          </a:xfrm>
          <a:prstGeom prst="rect">
            <a:avLst/>
          </a:prstGeom>
          <a:noFill/>
        </p:spPr>
        <p:txBody>
          <a:bodyPr wrap="square" rtlCol="0">
            <a:spAutoFit/>
          </a:bodyPr>
          <a:lstStyle/>
          <a:p>
            <a:r>
              <a:rPr lang="en-US" sz="3600" i="1" dirty="0">
                <a:latin typeface="ISOCPEUR" panose="020B0604020202020204" pitchFamily="34" charset="0"/>
              </a:rPr>
              <a:t>b</a:t>
            </a:r>
            <a:r>
              <a:rPr lang="en-US" sz="2000" i="1" dirty="0" smtClean="0">
                <a:latin typeface="ISOCPEUR" panose="020B0604020202020204" pitchFamily="34" charset="0"/>
              </a:rPr>
              <a:t>y</a:t>
            </a:r>
            <a:r>
              <a:rPr lang="en-US" sz="3200" dirty="0" smtClean="0"/>
              <a:t> </a:t>
            </a:r>
            <a:endParaRPr lang="ru-RU" sz="3200" dirty="0"/>
          </a:p>
        </p:txBody>
      </p:sp>
      <p:sp>
        <p:nvSpPr>
          <p:cNvPr id="50" name="TextBox 49"/>
          <p:cNvSpPr txBox="1"/>
          <p:nvPr/>
        </p:nvSpPr>
        <p:spPr>
          <a:xfrm>
            <a:off x="10348064" y="3806693"/>
            <a:ext cx="593643" cy="646331"/>
          </a:xfrm>
          <a:prstGeom prst="rect">
            <a:avLst/>
          </a:prstGeom>
          <a:noFill/>
        </p:spPr>
        <p:txBody>
          <a:bodyPr wrap="square" rtlCol="0">
            <a:spAutoFit/>
          </a:bodyPr>
          <a:lstStyle/>
          <a:p>
            <a:r>
              <a:rPr lang="en-US" sz="3600" i="1" dirty="0">
                <a:latin typeface="ISOCPEUR" panose="020B0604020202020204" pitchFamily="34" charset="0"/>
              </a:rPr>
              <a:t>b</a:t>
            </a:r>
            <a:r>
              <a:rPr lang="en-US" sz="2000" i="1" dirty="0" smtClean="0">
                <a:latin typeface="ISOCPEUR" panose="020B0604020202020204" pitchFamily="34" charset="0"/>
              </a:rPr>
              <a:t>y</a:t>
            </a:r>
            <a:r>
              <a:rPr lang="en-US" sz="3200" dirty="0" smtClean="0"/>
              <a:t> </a:t>
            </a:r>
            <a:endParaRPr lang="ru-RU" sz="3200" dirty="0"/>
          </a:p>
        </p:txBody>
      </p:sp>
      <p:sp>
        <p:nvSpPr>
          <p:cNvPr id="51" name="TextBox 50"/>
          <p:cNvSpPr txBox="1"/>
          <p:nvPr/>
        </p:nvSpPr>
        <p:spPr>
          <a:xfrm>
            <a:off x="6580587" y="3339544"/>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r>
              <a:rPr lang="en-US" sz="2000" i="1" dirty="0" smtClean="0">
                <a:latin typeface="ISOCPEUR" panose="020B0604020202020204" pitchFamily="34" charset="0"/>
              </a:rPr>
              <a:t>x</a:t>
            </a:r>
            <a:endParaRPr lang="ru-RU" sz="3200" dirty="0"/>
          </a:p>
        </p:txBody>
      </p:sp>
      <mc:AlternateContent xmlns:mc="http://schemas.openxmlformats.org/markup-compatibility/2006">
        <mc:Choice xmlns:a14="http://schemas.microsoft.com/office/drawing/2010/main" Requires="a14">
          <p:sp>
            <p:nvSpPr>
              <p:cNvPr id="4" name="TextBox 3"/>
              <p:cNvSpPr txBox="1"/>
              <p:nvPr/>
            </p:nvSpPr>
            <p:spPr>
              <a:xfrm>
                <a:off x="7084367" y="3472945"/>
                <a:ext cx="560718" cy="430887"/>
              </a:xfrm>
              <a:prstGeom prst="rect">
                <a:avLst/>
              </a:prstGeom>
              <a:noFill/>
            </p:spPr>
            <p:txBody>
              <a:bodyPr wrap="square" lIns="0" tIns="0" rIns="0" bIns="0" rtlCol="0">
                <a:spAutoFit/>
              </a:bodyPr>
              <a:lstStyle/>
              <a:p>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smtClean="0"/>
                  <a:t> </a:t>
                </a:r>
                <a:r>
                  <a:rPr lang="en-US" sz="2800" i="1" dirty="0" smtClean="0">
                    <a:latin typeface="ISOCPEUR" panose="020B0604020202020204" pitchFamily="34" charset="0"/>
                  </a:rPr>
                  <a:t>b</a:t>
                </a:r>
                <a:r>
                  <a:rPr lang="en-US" sz="2000" i="1" dirty="0" smtClean="0">
                    <a:latin typeface="ISOCPEUR" panose="020B0604020202020204" pitchFamily="34" charset="0"/>
                  </a:rPr>
                  <a:t>x</a:t>
                </a:r>
                <a:endParaRPr lang="ru-RU" dirty="0"/>
              </a:p>
            </p:txBody>
          </p:sp>
        </mc:Choice>
        <mc:Fallback>
          <p:sp>
            <p:nvSpPr>
              <p:cNvPr id="4" name="TextBox 3"/>
              <p:cNvSpPr txBox="1">
                <a:spLocks noRot="1" noChangeAspect="1" noMove="1" noResize="1" noEditPoints="1" noAdjustHandles="1" noChangeArrowheads="1" noChangeShapeType="1" noTextEdit="1"/>
              </p:cNvSpPr>
              <p:nvPr/>
            </p:nvSpPr>
            <p:spPr>
              <a:xfrm>
                <a:off x="7084367" y="3472945"/>
                <a:ext cx="560718" cy="430887"/>
              </a:xfrm>
              <a:prstGeom prst="rect">
                <a:avLst/>
              </a:prstGeom>
              <a:blipFill>
                <a:blip r:embed="rId5"/>
                <a:stretch>
                  <a:fillRect t="-25714" r="-20652" b="-50000"/>
                </a:stretch>
              </a:blipFill>
            </p:spPr>
            <p:txBody>
              <a:bodyPr/>
              <a:lstStyle/>
              <a:p>
                <a:r>
                  <a:rPr lang="ru-RU">
                    <a:noFill/>
                  </a:rPr>
                  <a:t> </a:t>
                </a:r>
              </a:p>
            </p:txBody>
          </p:sp>
        </mc:Fallback>
      </mc:AlternateContent>
      <p:sp>
        <p:nvSpPr>
          <p:cNvPr id="52" name="TextBox 51"/>
          <p:cNvSpPr txBox="1"/>
          <p:nvPr/>
        </p:nvSpPr>
        <p:spPr>
          <a:xfrm>
            <a:off x="8238608" y="2589703"/>
            <a:ext cx="593643" cy="646331"/>
          </a:xfrm>
          <a:prstGeom prst="rect">
            <a:avLst/>
          </a:prstGeom>
          <a:noFill/>
        </p:spPr>
        <p:txBody>
          <a:bodyPr wrap="square" rtlCol="0">
            <a:spAutoFit/>
          </a:bodyPr>
          <a:lstStyle/>
          <a:p>
            <a:r>
              <a:rPr lang="en-US" sz="3600" i="1" dirty="0" err="1">
                <a:latin typeface="ISOCPEUR" panose="020B0604020202020204" pitchFamily="34" charset="0"/>
              </a:rPr>
              <a:t>b</a:t>
            </a:r>
            <a:r>
              <a:rPr lang="en-US" sz="2000" i="1" dirty="0" err="1" smtClean="0">
                <a:latin typeface="ISOCPEUR" panose="020B0604020202020204" pitchFamily="34" charset="0"/>
              </a:rPr>
              <a:t>z</a:t>
            </a:r>
            <a:r>
              <a:rPr lang="en-US" sz="3200" dirty="0" smtClean="0"/>
              <a:t> </a:t>
            </a:r>
            <a:endParaRPr lang="ru-RU" sz="3200" dirty="0"/>
          </a:p>
        </p:txBody>
      </p:sp>
      <p:sp>
        <p:nvSpPr>
          <p:cNvPr id="53" name="TextBox 52"/>
          <p:cNvSpPr txBox="1"/>
          <p:nvPr/>
        </p:nvSpPr>
        <p:spPr>
          <a:xfrm>
            <a:off x="8238608" y="1321655"/>
            <a:ext cx="593643" cy="646331"/>
          </a:xfrm>
          <a:prstGeom prst="rect">
            <a:avLst/>
          </a:prstGeom>
          <a:noFill/>
        </p:spPr>
        <p:txBody>
          <a:bodyPr wrap="square" rtlCol="0">
            <a:spAutoFit/>
          </a:bodyPr>
          <a:lstStyle/>
          <a:p>
            <a:r>
              <a:rPr lang="en-US" sz="3600" i="1" dirty="0" err="1" smtClean="0">
                <a:latin typeface="ISOCPEUR" panose="020B0604020202020204" pitchFamily="34" charset="0"/>
              </a:rPr>
              <a:t>a</a:t>
            </a:r>
            <a:r>
              <a:rPr lang="en-US" sz="2000" i="1" dirty="0" err="1" smtClean="0">
                <a:latin typeface="ISOCPEUR" panose="020B0604020202020204" pitchFamily="34" charset="0"/>
              </a:rPr>
              <a:t>z</a:t>
            </a:r>
            <a:r>
              <a:rPr lang="en-US" sz="3200" dirty="0" smtClean="0"/>
              <a:t> </a:t>
            </a:r>
            <a:endParaRPr lang="ru-RU" sz="3200" dirty="0"/>
          </a:p>
        </p:txBody>
      </p:sp>
    </p:spTree>
    <p:extLst>
      <p:ext uri="{BB962C8B-B14F-4D97-AF65-F5344CB8AC3E}">
        <p14:creationId xmlns:p14="http://schemas.microsoft.com/office/powerpoint/2010/main" val="29756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barn(inVertical)">
                                      <p:cBhvr>
                                        <p:cTn id="35" dur="5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arn(inVertical)">
                                      <p:cBhvr>
                                        <p:cTn id="40" dur="500"/>
                                        <p:tgtEl>
                                          <p:spTgt spid="42"/>
                                        </p:tgtEl>
                                      </p:cBhvr>
                                    </p:animEffect>
                                  </p:childTnLst>
                                </p:cTn>
                              </p:par>
                              <p:par>
                                <p:cTn id="41" presetID="16" presetClass="entr" presetSubtype="21"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arn(inVertical)">
                                      <p:cBhvr>
                                        <p:cTn id="43" dur="500"/>
                                        <p:tgtEl>
                                          <p:spTgt spid="3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barn(inVertical)">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barn(inVertical)">
                                      <p:cBhvr>
                                        <p:cTn id="54" dur="500"/>
                                        <p:tgtEl>
                                          <p:spTgt spid="5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arn(inVertical)">
                                      <p:cBhvr>
                                        <p:cTn id="59" dur="500"/>
                                        <p:tgtEl>
                                          <p:spTgt spid="28"/>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arn(inVertical)">
                                      <p:cBhvr>
                                        <p:cTn id="62" dur="500"/>
                                        <p:tgtEl>
                                          <p:spTgt spid="32"/>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barn(inVertical)">
                                      <p:cBhvr>
                                        <p:cTn id="70" dur="500"/>
                                        <p:tgtEl>
                                          <p:spTgt spid="4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arn(inVertic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barn(inVertical)">
                                      <p:cBhvr>
                                        <p:cTn id="78" dur="500"/>
                                        <p:tgtEl>
                                          <p:spTgt spid="46"/>
                                        </p:tgtEl>
                                      </p:cBhvr>
                                    </p:animEffect>
                                  </p:childTnLst>
                                </p:cTn>
                              </p:par>
                              <p:par>
                                <p:cTn id="79" presetID="16" presetClass="entr" presetSubtype="21"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arn(inVertical)">
                                      <p:cBhvr>
                                        <p:cTn id="81" dur="500"/>
                                        <p:tgtEl>
                                          <p:spTgt spid="2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arn(inVertical)">
                                      <p:cBhvr>
                                        <p:cTn id="84" dur="500"/>
                                        <p:tgtEl>
                                          <p:spTgt spid="34"/>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barn(inVertical)">
                                      <p:cBhvr>
                                        <p:cTn id="89" dur="500"/>
                                        <p:tgtEl>
                                          <p:spTgt spid="4"/>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barn(inVertical)">
                                      <p:cBhvr>
                                        <p:cTn id="94" dur="500"/>
                                        <p:tgtEl>
                                          <p:spTgt spid="49"/>
                                        </p:tgtEl>
                                      </p:cBhvr>
                                    </p:animEffect>
                                  </p:childTnLst>
                                </p:cTn>
                              </p:par>
                              <p:par>
                                <p:cTn id="95" presetID="16" presetClass="entr" presetSubtype="21"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arn(inVertical)">
                                      <p:cBhvr>
                                        <p:cTn id="97" dur="500"/>
                                        <p:tgtEl>
                                          <p:spTgt spid="29"/>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barn(inVertical)">
                                      <p:cBhvr>
                                        <p:cTn id="100" dur="500"/>
                                        <p:tgtEl>
                                          <p:spTgt spid="50"/>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37"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barn(outVertical)">
                                      <p:cBhvr>
                                        <p:cTn id="105" dur="500"/>
                                        <p:tgtEl>
                                          <p:spTgt spid="19"/>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barn(outVertical)">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barn(inVertical)">
                                      <p:cBhvr>
                                        <p:cTn id="113" dur="500"/>
                                        <p:tgtEl>
                                          <p:spTgt spid="27"/>
                                        </p:tgtEl>
                                      </p:cBhvr>
                                    </p:animEffect>
                                  </p:childTnLst>
                                </p:cTn>
                              </p:par>
                              <p:par>
                                <p:cTn id="114" presetID="16" presetClass="entr" presetSubtype="21"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barn(inVertical)">
                                      <p:cBhvr>
                                        <p:cTn id="116" dur="500"/>
                                        <p:tgtEl>
                                          <p:spTgt spid="43"/>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barn(inVertical)">
                                      <p:cBhvr>
                                        <p:cTn id="119" dur="500"/>
                                        <p:tgtEl>
                                          <p:spTgt spid="36"/>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barn(inVertical)">
                                      <p:cBhvr>
                                        <p:cTn id="124" dur="500"/>
                                        <p:tgtEl>
                                          <p:spTgt spid="4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5"/>
                                        </p:tgtEl>
                                        <p:attrNameLst>
                                          <p:attrName>style.visibility</p:attrName>
                                        </p:attrNameLst>
                                      </p:cBhvr>
                                      <p:to>
                                        <p:strVal val="visible"/>
                                      </p:to>
                                    </p:set>
                                    <p:animEffect transition="in" filter="barn(inVertical)">
                                      <p:cBhvr>
                                        <p:cTn id="127" dur="500"/>
                                        <p:tgtEl>
                                          <p:spTgt spid="5"/>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25"/>
                                        </p:tgtEl>
                                        <p:attrNameLst>
                                          <p:attrName>style.visibility</p:attrName>
                                        </p:attrNameLst>
                                      </p:cBhvr>
                                      <p:to>
                                        <p:strVal val="visible"/>
                                      </p:to>
                                    </p:set>
                                    <p:animEffect transition="in" filter="barn(inVertical)">
                                      <p:cBhvr>
                                        <p:cTn id="132" dur="500"/>
                                        <p:tgtEl>
                                          <p:spTgt spid="25"/>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barn(inVertical)">
                                      <p:cBhvr>
                                        <p:cTn id="135" dur="500"/>
                                        <p:tgtEl>
                                          <p:spTgt spid="45"/>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barn(inVertical)">
                                      <p:cBhvr>
                                        <p:cTn id="138" dur="500"/>
                                        <p:tgtEl>
                                          <p:spTgt spid="35"/>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barn(inVertical)">
                                      <p:cBhvr>
                                        <p:cTn id="143" dur="500"/>
                                        <p:tgtEl>
                                          <p:spTgt spid="31"/>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21" fill="hold" nodeType="click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barn(inVertical)">
                                      <p:cBhvr>
                                        <p:cTn id="148" dur="500"/>
                                        <p:tgtEl>
                                          <p:spTgt spid="6"/>
                                        </p:tgtEl>
                                      </p:cBhvr>
                                    </p:animEffect>
                                  </p:childTnLst>
                                </p:cTn>
                              </p:par>
                            </p:childTnLst>
                          </p:cTn>
                        </p:par>
                      </p:childTnLst>
                    </p:cTn>
                  </p:par>
                  <p:par>
                    <p:cTn id="149" fill="hold">
                      <p:stCondLst>
                        <p:cond delay="indefinite"/>
                      </p:stCondLst>
                      <p:childTnLst>
                        <p:par>
                          <p:cTn id="150" fill="hold">
                            <p:stCondLst>
                              <p:cond delay="0"/>
                            </p:stCondLst>
                            <p:childTnLst>
                              <p:par>
                                <p:cTn id="151" presetID="16" presetClass="entr" presetSubtype="21" fill="hold" nodeType="clickEffect">
                                  <p:stCondLst>
                                    <p:cond delay="0"/>
                                  </p:stCondLst>
                                  <p:childTnLst>
                                    <p:set>
                                      <p:cBhvr>
                                        <p:cTn id="152" dur="1" fill="hold">
                                          <p:stCondLst>
                                            <p:cond delay="0"/>
                                          </p:stCondLst>
                                        </p:cTn>
                                        <p:tgtEl>
                                          <p:spTgt spid="12"/>
                                        </p:tgtEl>
                                        <p:attrNameLst>
                                          <p:attrName>style.visibility</p:attrName>
                                        </p:attrNameLst>
                                      </p:cBhvr>
                                      <p:to>
                                        <p:strVal val="visible"/>
                                      </p:to>
                                    </p:set>
                                    <p:animEffect transition="in" filter="barn(inVertical)">
                                      <p:cBhvr>
                                        <p:cTn id="153" dur="500"/>
                                        <p:tgtEl>
                                          <p:spTgt spid="12"/>
                                        </p:tgtEl>
                                      </p:cBhvr>
                                    </p:animEffec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grpId="0" nodeType="click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barn(inVertical)">
                                      <p:cBhvr>
                                        <p:cTn id="158" dur="500"/>
                                        <p:tgtEl>
                                          <p:spTgt spid="21"/>
                                        </p:tgtEl>
                                      </p:cBhvr>
                                    </p:animEffect>
                                  </p:childTnLst>
                                </p:cTn>
                              </p:par>
                              <p:par>
                                <p:cTn id="159" presetID="16" presetClass="entr" presetSubtype="21" fill="hold" grpId="0" nodeType="withEffect">
                                  <p:stCondLst>
                                    <p:cond delay="0"/>
                                  </p:stCondLst>
                                  <p:childTnLst>
                                    <p:set>
                                      <p:cBhvr>
                                        <p:cTn id="160" dur="1" fill="hold">
                                          <p:stCondLst>
                                            <p:cond delay="0"/>
                                          </p:stCondLst>
                                        </p:cTn>
                                        <p:tgtEl>
                                          <p:spTgt spid="20"/>
                                        </p:tgtEl>
                                        <p:attrNameLst>
                                          <p:attrName>style.visibility</p:attrName>
                                        </p:attrNameLst>
                                      </p:cBhvr>
                                      <p:to>
                                        <p:strVal val="visible"/>
                                      </p:to>
                                    </p:set>
                                    <p:animEffect transition="in" filter="barn(inVertical)">
                                      <p:cBhvr>
                                        <p:cTn id="161" dur="500"/>
                                        <p:tgtEl>
                                          <p:spTgt spid="20"/>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grpId="0" nodeType="click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barn(inVertical)">
                                      <p:cBhvr>
                                        <p:cTn id="166" dur="500"/>
                                        <p:tgtEl>
                                          <p:spTgt spid="40"/>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barn(inVertical)">
                                      <p:cBhvr>
                                        <p:cTn id="16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3" grpId="0"/>
      <p:bldP spid="20" grpId="0"/>
      <p:bldP spid="21" grpId="0"/>
      <p:bldP spid="24" grpId="0"/>
      <p:bldP spid="32" grpId="0" animBg="1"/>
      <p:bldP spid="34" grpId="0"/>
      <p:bldP spid="35" grpId="0"/>
      <p:bldP spid="36" grpId="0"/>
      <p:bldP spid="37" grpId="0"/>
      <p:bldP spid="38" grpId="0"/>
      <p:bldP spid="40" grpId="0"/>
      <p:bldP spid="41" grpId="0"/>
      <p:bldP spid="43" grpId="0" animBg="1"/>
      <p:bldP spid="44" grpId="0" animBg="1"/>
      <p:bldP spid="45" grpId="0" animBg="1"/>
      <p:bldP spid="46" grpId="0" animBg="1"/>
      <p:bldP spid="47" grpId="0" animBg="1"/>
      <p:bldP spid="42" grpId="0"/>
      <p:bldP spid="48" grpId="0"/>
      <p:bldP spid="49" grpId="0"/>
      <p:bldP spid="50" grpId="0"/>
      <p:bldP spid="51" grpId="0"/>
      <p:bldP spid="4"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Прямая соединительная линия 38"/>
          <p:cNvCxnSpPr>
            <a:endCxn id="52" idx="0"/>
          </p:cNvCxnSpPr>
          <p:nvPr/>
        </p:nvCxnSpPr>
        <p:spPr>
          <a:xfrm flipH="1" flipV="1">
            <a:off x="8206965" y="1221195"/>
            <a:ext cx="9551" cy="25366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535660" y="43972"/>
            <a:ext cx="3519781" cy="2246769"/>
          </a:xfrm>
          <a:prstGeom prst="rect">
            <a:avLst/>
          </a:prstGeom>
        </p:spPr>
        <p:txBody>
          <a:bodyPr wrap="square">
            <a:spAutoFit/>
          </a:bodyPr>
          <a:lstStyle/>
          <a:p>
            <a:r>
              <a:rPr lang="tr-TR" sz="2000" dirty="0">
                <a:latin typeface="Times New Roman" panose="02020603050405020304" pitchFamily="18" charset="0"/>
                <a:ea typeface="Times New Roman" panose="02020603050405020304" pitchFamily="18" charset="0"/>
              </a:rPr>
              <a:t>Koordinatalari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 proyeksiyalovchi to’g’ri 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a:t>
            </a:r>
            <a:r>
              <a:rPr lang="tr-TR" sz="2000" spc="-5" dirty="0">
                <a:latin typeface="Times New Roman" panose="02020603050405020304" pitchFamily="18" charset="0"/>
                <a:ea typeface="Times New Roman" panose="02020603050405020304" pitchFamily="18" charset="0"/>
              </a:rPr>
              <a:t> </a:t>
            </a:r>
            <a:endParaRPr lang="en-US" sz="2000" spc="-5" dirty="0" smtClean="0">
              <a:latin typeface="Times New Roman" panose="02020603050405020304" pitchFamily="18" charset="0"/>
              <a:ea typeface="Times New Roman" panose="02020603050405020304" pitchFamily="18" charset="0"/>
            </a:endParaRPr>
          </a:p>
          <a:p>
            <a:r>
              <a:rPr lang="tr-TR" sz="2000" b="1" dirty="0" smtClean="0">
                <a:latin typeface="Times New Roman" panose="02020603050405020304" pitchFamily="18" charset="0"/>
                <a:ea typeface="Times New Roman" panose="02020603050405020304" pitchFamily="18" charset="0"/>
              </a:rPr>
              <a:t>A </a:t>
            </a:r>
            <a:r>
              <a:rPr lang="tr-TR" sz="2000" b="1" dirty="0">
                <a:latin typeface="Times New Roman" panose="02020603050405020304" pitchFamily="18" charset="0"/>
                <a:ea typeface="Times New Roman" panose="02020603050405020304" pitchFamily="18" charset="0"/>
              </a:rPr>
              <a:t>(40;</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10;</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30</a:t>
            </a:r>
            <a:r>
              <a:rPr lang="tr-TR" sz="2000" b="1" dirty="0" smtClean="0">
                <a:latin typeface="Times New Roman" panose="02020603050405020304" pitchFamily="18" charset="0"/>
                <a:ea typeface="Times New Roman" panose="02020603050405020304" pitchFamily="18" charset="0"/>
              </a:rPr>
              <a:t>)</a:t>
            </a:r>
            <a:endParaRPr lang="en-US" sz="2000" b="1" dirty="0" smtClean="0">
              <a:latin typeface="Times New Roman" panose="02020603050405020304" pitchFamily="18" charset="0"/>
              <a:ea typeface="Times New Roman" panose="02020603050405020304" pitchFamily="18" charset="0"/>
            </a:endParaRPr>
          </a:p>
          <a:p>
            <a:r>
              <a:rPr lang="tr-TR" sz="2000" b="1" spc="-5"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 (40;</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10;</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5)</a:t>
            </a:r>
            <a:endParaRPr lang="ru-RU" sz="2000" dirty="0"/>
          </a:p>
        </p:txBody>
      </p:sp>
      <p:sp>
        <p:nvSpPr>
          <p:cNvPr id="3" name="Прямоугольник 2"/>
          <p:cNvSpPr/>
          <p:nvPr/>
        </p:nvSpPr>
        <p:spPr>
          <a:xfrm>
            <a:off x="8146279" y="117631"/>
            <a:ext cx="4501440" cy="1015663"/>
          </a:xfrm>
          <a:prstGeom prst="rect">
            <a:avLst/>
          </a:prstGeom>
        </p:spPr>
        <p:txBody>
          <a:bodyPr wrap="square">
            <a:spAutoFit/>
          </a:bodyPr>
          <a:lstStyle/>
          <a:p>
            <a:r>
              <a:rPr lang="tr-TR" sz="2000" dirty="0">
                <a:latin typeface="Times New Roman" panose="02020603050405020304" pitchFamily="18" charset="0"/>
                <a:ea typeface="Times New Roman" panose="02020603050405020304" pitchFamily="18" charset="0"/>
              </a:rPr>
              <a:t>Koordinatalari bilan berilgan </a:t>
            </a:r>
            <a:r>
              <a:rPr lang="tr-TR" sz="2000" b="1" dirty="0">
                <a:latin typeface="Times New Roman" panose="02020603050405020304" pitchFamily="18" charset="0"/>
                <a:ea typeface="Times New Roman" panose="02020603050405020304" pitchFamily="18" charset="0"/>
              </a:rPr>
              <a:t>[AB] </a:t>
            </a:r>
            <a:r>
              <a:rPr lang="tr-TR" sz="2000" dirty="0">
                <a:latin typeface="Times New Roman" panose="02020603050405020304" pitchFamily="18" charset="0"/>
                <a:ea typeface="Times New Roman" panose="02020603050405020304" pitchFamily="18" charset="0"/>
              </a:rPr>
              <a:t>gorizontal</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epyurini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 </a:t>
            </a:r>
            <a:endParaRPr lang="ru-RU" sz="2000" dirty="0"/>
          </a:p>
        </p:txBody>
      </p:sp>
      <p:sp>
        <p:nvSpPr>
          <p:cNvPr id="6" name="Прямоугольник 5"/>
          <p:cNvSpPr/>
          <p:nvPr/>
        </p:nvSpPr>
        <p:spPr>
          <a:xfrm>
            <a:off x="6525040" y="4923613"/>
            <a:ext cx="5688367" cy="2462213"/>
          </a:xfrm>
          <a:prstGeom prst="rect">
            <a:avLst/>
          </a:prstGeom>
        </p:spPr>
        <p:txBody>
          <a:bodyPr wrap="square">
            <a:spAutoFit/>
          </a:bodyPr>
          <a:lstStyle/>
          <a:p>
            <a:pPr marL="73660" algn="ctr">
              <a:spcBef>
                <a:spcPts val="70"/>
              </a:spcBef>
              <a:spcAft>
                <a:spcPts val="0"/>
              </a:spcAft>
            </a:pP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r>
              <a:rPr lang="tr-TR" sz="2000" b="1" spc="-3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Þ</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b</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[ox)</a:t>
            </a:r>
            <a:r>
              <a:rPr lang="tr-TR" sz="2000" b="1"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b</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endParaRPr lang="ru-RU" sz="2000" dirty="0">
              <a:latin typeface="Times New Roman" panose="02020603050405020304" pitchFamily="18" charset="0"/>
              <a:ea typeface="Times New Roman" panose="02020603050405020304" pitchFamily="18" charset="0"/>
            </a:endParaRPr>
          </a:p>
          <a:p>
            <a:pPr>
              <a:spcBef>
                <a:spcPts val="15"/>
              </a:spcBef>
              <a:spcAft>
                <a:spcPts val="0"/>
              </a:spcAft>
            </a:pPr>
            <a:r>
              <a:rPr lang="tr-TR" sz="2200" b="1" dirty="0">
                <a:latin typeface="Times New Roman" panose="02020603050405020304" pitchFamily="18" charset="0"/>
                <a:ea typeface="Times New Roman" panose="02020603050405020304" pitchFamily="18" charset="0"/>
              </a:rPr>
              <a:t> </a:t>
            </a:r>
            <a:r>
              <a:rPr lang="en-US" sz="2200" b="1"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Gorizontal </a:t>
            </a:r>
            <a:r>
              <a:rPr lang="tr-TR" sz="2000" dirty="0">
                <a:latin typeface="Times New Roman" panose="02020603050405020304" pitchFamily="18" charset="0"/>
                <a:ea typeface="Times New Roman" panose="02020603050405020304" pitchFamily="18" charset="0"/>
              </a:rPr>
              <a:t>proyeksiyalovchi to’g’ri chiziqning frontal proyeksiyasi uning xaqiqiy</a:t>
            </a:r>
            <a:r>
              <a:rPr lang="tr-TR" sz="2000" spc="-29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kattaligiga tengdir.</a:t>
            </a:r>
            <a:endParaRPr lang="ru-RU" sz="2000" dirty="0">
              <a:latin typeface="Times New Roman" panose="02020603050405020304" pitchFamily="18" charset="0"/>
              <a:ea typeface="Times New Roman" panose="02020603050405020304" pitchFamily="18" charset="0"/>
            </a:endParaRPr>
          </a:p>
          <a:p>
            <a:pPr indent="182563">
              <a:spcBef>
                <a:spcPts val="15"/>
              </a:spcBef>
              <a:spcAft>
                <a:spcPts val="0"/>
              </a:spcAft>
            </a:pPr>
            <a:r>
              <a:rPr lang="tr-TR" sz="2000" dirty="0">
                <a:latin typeface="Times New Roman" panose="02020603050405020304" pitchFamily="18" charset="0"/>
                <a:ea typeface="Times New Roman" panose="02020603050405020304" pitchFamily="18" charset="0"/>
              </a:rPr>
              <a:t>Gorizontal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 gorizontal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ustma</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ust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tushadi</a:t>
            </a:r>
            <a:r>
              <a:rPr lang="tr-TR" sz="2000"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a:t>
            </a:r>
          </a:p>
          <a:p>
            <a:pPr indent="182563">
              <a:spcBef>
                <a:spcPts val="15"/>
              </a:spcBef>
              <a:spcAft>
                <a:spcPts val="0"/>
              </a:spcAft>
            </a:pPr>
            <a:r>
              <a:rPr lang="en-US"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a</a:t>
            </a:r>
            <a:r>
              <a:rPr lang="tr-TR" sz="2000" kern="0" dirty="0">
                <a:latin typeface="Symbol" panose="05050102010706020507" pitchFamily="18" charset="2"/>
                <a:ea typeface="Times New Roman" panose="02020603050405020304" pitchFamily="18" charset="0"/>
              </a:rPr>
              <a:t>º</a:t>
            </a:r>
            <a:r>
              <a:rPr lang="tr-TR" sz="2000" b="1" kern="0" dirty="0">
                <a:latin typeface="Times New Roman" panose="02020603050405020304" pitchFamily="18" charset="0"/>
                <a:ea typeface="Times New Roman" panose="02020603050405020304" pitchFamily="18" charset="0"/>
              </a:rPr>
              <a:t>b]</a:t>
            </a:r>
            <a:endParaRPr lang="ru-RU" sz="2000" b="1" kern="0" dirty="0">
              <a:latin typeface="Times New Roman" panose="02020603050405020304" pitchFamily="18" charset="0"/>
              <a:ea typeface="Times New Roman" panose="02020603050405020304" pitchFamily="18" charset="0"/>
            </a:endParaRPr>
          </a:p>
          <a:p>
            <a:pPr>
              <a:spcBef>
                <a:spcPts val="40"/>
              </a:spcBef>
              <a:spcAft>
                <a:spcPts val="0"/>
              </a:spcAft>
            </a:pPr>
            <a:r>
              <a:rPr lang="tr-TR" sz="1600" dirty="0">
                <a:latin typeface="Times New Roman" panose="02020603050405020304" pitchFamily="18" charset="0"/>
                <a:ea typeface="Times New Roman" panose="02020603050405020304" pitchFamily="18" charset="0"/>
              </a:rPr>
              <a:t/>
            </a:r>
            <a:br>
              <a:rPr lang="tr-TR" sz="1600" dirty="0">
                <a:latin typeface="Times New Roman" panose="02020603050405020304" pitchFamily="18" charset="0"/>
                <a:ea typeface="Times New Roman" panose="02020603050405020304" pitchFamily="18" charset="0"/>
              </a:rPr>
            </a:br>
            <a:endParaRPr lang="ru-RU" sz="1600" dirty="0">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445621" y="609297"/>
            <a:ext cx="3581323" cy="3730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3"/>
          <p:cNvSpPr/>
          <p:nvPr/>
        </p:nvSpPr>
        <p:spPr>
          <a:xfrm>
            <a:off x="412607" y="4312783"/>
            <a:ext cx="6073504" cy="1987563"/>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9687 h 2714030"/>
              <a:gd name="connsiteX1" fmla="*/ 3001562 w 5084137"/>
              <a:gd name="connsiteY1" fmla="*/ 0 h 2714030"/>
              <a:gd name="connsiteX2" fmla="*/ 5084137 w 5084137"/>
              <a:gd name="connsiteY2" fmla="*/ 2714030 h 2714030"/>
              <a:gd name="connsiteX3" fmla="*/ 2016393 w 5084137"/>
              <a:gd name="connsiteY3" fmla="*/ 2709154 h 2714030"/>
              <a:gd name="connsiteX4" fmla="*/ 0 w 5084137"/>
              <a:gd name="connsiteY4" fmla="*/ 19687 h 2714030"/>
              <a:gd name="connsiteX0" fmla="*/ 0 w 5041965"/>
              <a:gd name="connsiteY0" fmla="*/ 19687 h 2714030"/>
              <a:gd name="connsiteX1" fmla="*/ 3001562 w 5041965"/>
              <a:gd name="connsiteY1" fmla="*/ 0 h 2714030"/>
              <a:gd name="connsiteX2" fmla="*/ 5041965 w 5041965"/>
              <a:gd name="connsiteY2" fmla="*/ 2714030 h 2714030"/>
              <a:gd name="connsiteX3" fmla="*/ 2016393 w 5041965"/>
              <a:gd name="connsiteY3" fmla="*/ 2709154 h 2714030"/>
              <a:gd name="connsiteX4" fmla="*/ 0 w 5041965"/>
              <a:gd name="connsiteY4" fmla="*/ 19687 h 271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1965" h="2714030">
                <a:moveTo>
                  <a:pt x="0" y="19687"/>
                </a:moveTo>
                <a:lnTo>
                  <a:pt x="3001562" y="0"/>
                </a:lnTo>
                <a:lnTo>
                  <a:pt x="5041965" y="2714030"/>
                </a:lnTo>
                <a:lnTo>
                  <a:pt x="2016393" y="2709154"/>
                </a:lnTo>
                <a:lnTo>
                  <a:pt x="0" y="19687"/>
                </a:lnTo>
                <a:close/>
              </a:path>
            </a:pathLst>
          </a:custGeom>
          <a:solidFill>
            <a:srgbClr val="9DF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p:nvCxnSpPr>
        <p:spPr>
          <a:xfrm flipH="1" flipV="1">
            <a:off x="2065135" y="1446587"/>
            <a:ext cx="5292" cy="288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a:endCxn id="34" idx="0"/>
          </p:cNvCxnSpPr>
          <p:nvPr/>
        </p:nvCxnSpPr>
        <p:spPr>
          <a:xfrm flipV="1">
            <a:off x="2982577" y="1981607"/>
            <a:ext cx="12718" cy="30912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204082" y="4994214"/>
                <a:ext cx="707050" cy="523220"/>
              </a:xfrm>
              <a:prstGeom prst="rect">
                <a:avLst/>
              </a:prstGeom>
              <a:noFill/>
            </p:spPr>
            <p:txBody>
              <a:bodyPr wrap="square" rtlCol="0">
                <a:spAutoFit/>
              </a:bodyPr>
              <a:lstStyle/>
              <a:p>
                <a14:m>
                  <m:oMath xmlns:m="http://schemas.openxmlformats.org/officeDocument/2006/math">
                    <m:r>
                      <a:rPr lang="en-US" sz="2400" b="1" i="1" smtClean="0">
                        <a:latin typeface="Cambria Math" panose="02040503050406030204" pitchFamily="18" charset="0"/>
                        <a:ea typeface="Cambria Math" panose="02040503050406030204" pitchFamily="18" charset="0"/>
                      </a:rPr>
                      <m:t>≡</m:t>
                    </m:r>
                  </m:oMath>
                </a14:m>
                <a:r>
                  <a:rPr lang="en-US" sz="2800" b="1" dirty="0"/>
                  <a:t> </a:t>
                </a:r>
                <a:endParaRPr lang="ru-RU" sz="2800" b="1" dirty="0"/>
              </a:p>
            </p:txBody>
          </p:sp>
        </mc:Choice>
        <mc:Fallback>
          <p:sp>
            <p:nvSpPr>
              <p:cNvPr id="11" name="TextBox 10"/>
              <p:cNvSpPr txBox="1">
                <a:spLocks noRot="1" noChangeAspect="1" noMove="1" noResize="1" noEditPoints="1" noAdjustHandles="1" noChangeArrowheads="1" noChangeShapeType="1" noTextEdit="1"/>
              </p:cNvSpPr>
              <p:nvPr/>
            </p:nvSpPr>
            <p:spPr>
              <a:xfrm>
                <a:off x="3204082" y="4994214"/>
                <a:ext cx="707050" cy="523220"/>
              </a:xfrm>
              <a:prstGeom prst="rect">
                <a:avLst/>
              </a:prstGeom>
              <a:blipFill>
                <a:blip r:embed="rId2"/>
                <a:stretch>
                  <a:fillRect/>
                </a:stretch>
              </a:blipFill>
            </p:spPr>
            <p:txBody>
              <a:bodyPr/>
              <a:lstStyle/>
              <a:p>
                <a:r>
                  <a:rPr lang="ru-RU">
                    <a:noFill/>
                  </a:rPr>
                  <a:t> </a:t>
                </a:r>
              </a:p>
            </p:txBody>
          </p:sp>
        </mc:Fallback>
      </mc:AlternateContent>
      <p:sp>
        <p:nvSpPr>
          <p:cNvPr id="12" name="TextBox 11"/>
          <p:cNvSpPr txBox="1"/>
          <p:nvPr/>
        </p:nvSpPr>
        <p:spPr>
          <a:xfrm>
            <a:off x="3059167" y="3710554"/>
            <a:ext cx="436727" cy="584775"/>
          </a:xfrm>
          <a:prstGeom prst="rect">
            <a:avLst/>
          </a:prstGeom>
          <a:noFill/>
        </p:spPr>
        <p:txBody>
          <a:bodyPr wrap="square" rtlCol="0">
            <a:spAutoFit/>
          </a:bodyPr>
          <a:lstStyle/>
          <a:p>
            <a:r>
              <a:rPr lang="en-US" sz="3200" i="1" dirty="0">
                <a:latin typeface="ISOCPEUR"/>
              </a:rPr>
              <a:t>B </a:t>
            </a:r>
            <a:endParaRPr lang="ru-RU" sz="3200" i="1" dirty="0">
              <a:latin typeface="ISOCPEUR"/>
            </a:endParaRPr>
          </a:p>
        </p:txBody>
      </p:sp>
      <p:cxnSp>
        <p:nvCxnSpPr>
          <p:cNvPr id="13" name="Прямая соединительная линия 12"/>
          <p:cNvCxnSpPr/>
          <p:nvPr/>
        </p:nvCxnSpPr>
        <p:spPr>
          <a:xfrm flipH="1" flipV="1">
            <a:off x="2070536" y="4346281"/>
            <a:ext cx="873112" cy="7229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2085558" y="1428074"/>
            <a:ext cx="897019" cy="613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129584" y="4322872"/>
            <a:ext cx="392400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16125" y="3970874"/>
            <a:ext cx="816905" cy="523220"/>
          </a:xfrm>
          <a:prstGeom prst="rect">
            <a:avLst/>
          </a:prstGeom>
          <a:noFill/>
        </p:spPr>
        <p:txBody>
          <a:bodyPr wrap="square" rtlCol="0">
            <a:spAutoFit/>
          </a:bodyPr>
          <a:lstStyle/>
          <a:p>
            <a:r>
              <a:rPr lang="en-US" sz="2800" i="1" dirty="0">
                <a:latin typeface="ISOCPEUR" panose="020B0604020202020204" pitchFamily="34" charset="0"/>
              </a:rPr>
              <a:t>0</a:t>
            </a:r>
            <a:r>
              <a:rPr lang="en-US" sz="2800" dirty="0"/>
              <a:t> </a:t>
            </a:r>
            <a:endParaRPr lang="ru-RU" sz="2800" dirty="0"/>
          </a:p>
        </p:txBody>
      </p:sp>
      <p:sp>
        <p:nvSpPr>
          <p:cNvPr id="17" name="TextBox 16"/>
          <p:cNvSpPr txBox="1"/>
          <p:nvPr/>
        </p:nvSpPr>
        <p:spPr>
          <a:xfrm>
            <a:off x="108698" y="4186831"/>
            <a:ext cx="389850" cy="584775"/>
          </a:xfrm>
          <a:prstGeom prst="rect">
            <a:avLst/>
          </a:prstGeom>
          <a:noFill/>
        </p:spPr>
        <p:txBody>
          <a:bodyPr wrap="none" rtlCol="0">
            <a:spAutoFit/>
          </a:bodyPr>
          <a:lstStyle/>
          <a:p>
            <a:r>
              <a:rPr lang="en-US" sz="3200" i="1" dirty="0">
                <a:latin typeface="ISOCPEUR" panose="020B0604020202020204" pitchFamily="34" charset="0"/>
              </a:rPr>
              <a:t>x</a:t>
            </a:r>
            <a:endParaRPr lang="ru-RU" sz="3200" i="1" dirty="0">
              <a:latin typeface="ISOCPEUR" panose="020B0604020202020204" pitchFamily="34" charset="0"/>
            </a:endParaRPr>
          </a:p>
        </p:txBody>
      </p:sp>
      <p:sp>
        <p:nvSpPr>
          <p:cNvPr id="18" name="TextBox 17"/>
          <p:cNvSpPr txBox="1"/>
          <p:nvPr/>
        </p:nvSpPr>
        <p:spPr>
          <a:xfrm>
            <a:off x="6127700" y="5463925"/>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20" name="TextBox 19"/>
          <p:cNvSpPr txBox="1"/>
          <p:nvPr/>
        </p:nvSpPr>
        <p:spPr>
          <a:xfrm>
            <a:off x="456758" y="617139"/>
            <a:ext cx="816905" cy="646331"/>
          </a:xfrm>
          <a:prstGeom prst="rect">
            <a:avLst/>
          </a:prstGeom>
          <a:noFill/>
        </p:spPr>
        <p:txBody>
          <a:bodyPr wrap="square" rtlCol="0">
            <a:spAutoFit/>
          </a:bodyPr>
          <a:lstStyle/>
          <a:p>
            <a:r>
              <a:rPr lang="en-US" sz="3600" i="1" dirty="0">
                <a:solidFill>
                  <a:srgbClr val="0070C0"/>
                </a:solidFill>
                <a:latin typeface="ISOCPEUR" panose="020B0604020202020204" pitchFamily="34" charset="0"/>
              </a:rPr>
              <a:t>V</a:t>
            </a:r>
            <a:r>
              <a:rPr lang="en-US" sz="2800" dirty="0"/>
              <a:t> </a:t>
            </a:r>
            <a:endParaRPr lang="ru-RU" sz="2800" dirty="0"/>
          </a:p>
        </p:txBody>
      </p:sp>
      <p:cxnSp>
        <p:nvCxnSpPr>
          <p:cNvPr id="21" name="Прямая соединительная линия 20"/>
          <p:cNvCxnSpPr/>
          <p:nvPr/>
        </p:nvCxnSpPr>
        <p:spPr>
          <a:xfrm flipH="1">
            <a:off x="2987906" y="2033983"/>
            <a:ext cx="0" cy="19368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cxnSpLocks/>
          </p:cNvCxnSpPr>
          <p:nvPr/>
        </p:nvCxnSpPr>
        <p:spPr>
          <a:xfrm flipH="1" flipV="1">
            <a:off x="2024746" y="3063277"/>
            <a:ext cx="951290" cy="830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26129" y="136392"/>
            <a:ext cx="372121" cy="584775"/>
          </a:xfrm>
          <a:prstGeom prst="rect">
            <a:avLst/>
          </a:prstGeom>
          <a:noFill/>
        </p:spPr>
        <p:txBody>
          <a:bodyPr wrap="squar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sp>
        <p:nvSpPr>
          <p:cNvPr id="24" name="TextBox 23"/>
          <p:cNvSpPr txBox="1"/>
          <p:nvPr/>
        </p:nvSpPr>
        <p:spPr>
          <a:xfrm>
            <a:off x="3086035" y="1633945"/>
            <a:ext cx="436727" cy="584775"/>
          </a:xfrm>
          <a:prstGeom prst="rect">
            <a:avLst/>
          </a:prstGeom>
          <a:noFill/>
        </p:spPr>
        <p:txBody>
          <a:bodyPr wrap="square" rtlCol="0">
            <a:spAutoFit/>
          </a:bodyPr>
          <a:lstStyle/>
          <a:p>
            <a:r>
              <a:rPr lang="en-US" sz="3200" i="1" dirty="0">
                <a:latin typeface="ISOCPEUR"/>
              </a:rPr>
              <a:t>A </a:t>
            </a:r>
            <a:endParaRPr lang="ru-RU" sz="3200" i="1" dirty="0">
              <a:latin typeface="ISOCPEUR"/>
            </a:endParaRPr>
          </a:p>
        </p:txBody>
      </p:sp>
      <p:sp>
        <p:nvSpPr>
          <p:cNvPr id="25" name="TextBox 24"/>
          <p:cNvSpPr txBox="1"/>
          <p:nvPr/>
        </p:nvSpPr>
        <p:spPr>
          <a:xfrm>
            <a:off x="2799879" y="5654015"/>
            <a:ext cx="816905" cy="646331"/>
          </a:xfrm>
          <a:prstGeom prst="rect">
            <a:avLst/>
          </a:prstGeom>
          <a:noFill/>
        </p:spPr>
        <p:txBody>
          <a:bodyPr wrap="square" rtlCol="0">
            <a:spAutoFit/>
          </a:bodyPr>
          <a:lstStyle/>
          <a:p>
            <a:r>
              <a:rPr lang="en-US" sz="3600" i="1" dirty="0">
                <a:latin typeface="ISOCPEUR" panose="020B0604020202020204" pitchFamily="34" charset="0"/>
              </a:rPr>
              <a:t>H</a:t>
            </a:r>
            <a:r>
              <a:rPr lang="en-US" sz="2800" i="1" dirty="0">
                <a:latin typeface="ISOCPEUR" panose="020B0604020202020204" pitchFamily="34" charset="0"/>
              </a:rPr>
              <a:t> </a:t>
            </a:r>
            <a:endParaRPr lang="ru-RU" sz="2800" i="1" dirty="0">
              <a:latin typeface="ISOCPEUR" panose="020B0604020202020204" pitchFamily="34" charset="0"/>
            </a:endParaRPr>
          </a:p>
        </p:txBody>
      </p:sp>
      <p:cxnSp>
        <p:nvCxnSpPr>
          <p:cNvPr id="26" name="Прямая соединительная линия 25"/>
          <p:cNvCxnSpPr/>
          <p:nvPr/>
        </p:nvCxnSpPr>
        <p:spPr>
          <a:xfrm flipV="1">
            <a:off x="2065135" y="1407609"/>
            <a:ext cx="0" cy="1656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10A3CF-12B5-4D3C-B8F2-B3AA4F71022F}"/>
              </a:ext>
            </a:extLst>
          </p:cNvPr>
          <p:cNvSpPr txBox="1"/>
          <p:nvPr/>
        </p:nvSpPr>
        <p:spPr>
          <a:xfrm>
            <a:off x="1560644" y="2820850"/>
            <a:ext cx="461437" cy="523220"/>
          </a:xfrm>
          <a:prstGeom prst="rect">
            <a:avLst/>
          </a:prstGeom>
          <a:noFill/>
        </p:spPr>
        <p:txBody>
          <a:bodyPr wrap="square" rtlCol="0">
            <a:spAutoFit/>
          </a:bodyPr>
          <a:lstStyle/>
          <a:p>
            <a:r>
              <a:rPr lang="en-US" sz="2400" i="1" dirty="0">
                <a:latin typeface="ISOCPEUR"/>
              </a:rPr>
              <a:t>b’</a:t>
            </a:r>
            <a:r>
              <a:rPr lang="en-US" sz="2800" i="1" dirty="0">
                <a:latin typeface="ISOCPEUR"/>
              </a:rPr>
              <a:t> </a:t>
            </a:r>
            <a:endParaRPr lang="ru-RU" sz="2800" i="1" dirty="0">
              <a:latin typeface="ISOCPEUR"/>
            </a:endParaRPr>
          </a:p>
        </p:txBody>
      </p:sp>
      <p:sp>
        <p:nvSpPr>
          <p:cNvPr id="28" name="TextBox 27">
            <a:extLst>
              <a:ext uri="{FF2B5EF4-FFF2-40B4-BE49-F238E27FC236}">
                <a16:creationId xmlns:a16="http://schemas.microsoft.com/office/drawing/2014/main" id="{55C3C6C9-8D62-47F1-A457-8BC092A02EB4}"/>
              </a:ext>
            </a:extLst>
          </p:cNvPr>
          <p:cNvSpPr txBox="1"/>
          <p:nvPr/>
        </p:nvSpPr>
        <p:spPr>
          <a:xfrm>
            <a:off x="3466677" y="5007772"/>
            <a:ext cx="461437" cy="523220"/>
          </a:xfrm>
          <a:prstGeom prst="rect">
            <a:avLst/>
          </a:prstGeom>
          <a:noFill/>
        </p:spPr>
        <p:txBody>
          <a:bodyPr wrap="square" rtlCol="0">
            <a:spAutoFit/>
          </a:bodyPr>
          <a:lstStyle/>
          <a:p>
            <a:r>
              <a:rPr lang="en-US" sz="2400" i="1" dirty="0">
                <a:latin typeface="ISOCPEUR"/>
              </a:rPr>
              <a:t>b</a:t>
            </a:r>
            <a:r>
              <a:rPr lang="en-US" sz="2800" i="1" dirty="0">
                <a:latin typeface="ISOCPEUR"/>
              </a:rPr>
              <a:t> </a:t>
            </a:r>
            <a:endParaRPr lang="ru-RU" sz="2800" i="1" dirty="0">
              <a:latin typeface="ISOCPEUR"/>
            </a:endParaRPr>
          </a:p>
        </p:txBody>
      </p:sp>
      <p:sp>
        <p:nvSpPr>
          <p:cNvPr id="29" name="TextBox 28">
            <a:extLst>
              <a:ext uri="{FF2B5EF4-FFF2-40B4-BE49-F238E27FC236}">
                <a16:creationId xmlns:a16="http://schemas.microsoft.com/office/drawing/2014/main" id="{3E183D0A-C6CD-4CF1-B57B-0410C5B6ED5F}"/>
              </a:ext>
            </a:extLst>
          </p:cNvPr>
          <p:cNvSpPr txBox="1"/>
          <p:nvPr/>
        </p:nvSpPr>
        <p:spPr>
          <a:xfrm>
            <a:off x="1644154" y="937960"/>
            <a:ext cx="541532" cy="523220"/>
          </a:xfrm>
          <a:prstGeom prst="rect">
            <a:avLst/>
          </a:prstGeom>
          <a:noFill/>
        </p:spPr>
        <p:txBody>
          <a:bodyPr wrap="square" rtlCol="0">
            <a:spAutoFit/>
          </a:bodyPr>
          <a:lstStyle/>
          <a:p>
            <a:r>
              <a:rPr lang="en-US" sz="2400" i="1" dirty="0">
                <a:latin typeface="ISOCPEUR"/>
              </a:rPr>
              <a:t>a’</a:t>
            </a:r>
            <a:r>
              <a:rPr lang="en-US" sz="2800" i="1" dirty="0">
                <a:latin typeface="ISOCPEUR"/>
              </a:rPr>
              <a:t> </a:t>
            </a:r>
            <a:endParaRPr lang="ru-RU" sz="2800" i="1" dirty="0">
              <a:latin typeface="ISOCPEUR"/>
            </a:endParaRPr>
          </a:p>
        </p:txBody>
      </p:sp>
      <p:sp>
        <p:nvSpPr>
          <p:cNvPr id="30" name="Овал 29">
            <a:extLst>
              <a:ext uri="{FF2B5EF4-FFF2-40B4-BE49-F238E27FC236}">
                <a16:creationId xmlns:a16="http://schemas.microsoft.com/office/drawing/2014/main" id="{BEE945BF-06C0-4162-B3FB-E8B59276A635}"/>
              </a:ext>
            </a:extLst>
          </p:cNvPr>
          <p:cNvSpPr/>
          <p:nvPr/>
        </p:nvSpPr>
        <p:spPr>
          <a:xfrm>
            <a:off x="1980961" y="3032213"/>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6B9093B3-BE1A-4D56-BA4F-088122C6AF46}"/>
              </a:ext>
            </a:extLst>
          </p:cNvPr>
          <p:cNvSpPr/>
          <p:nvPr/>
        </p:nvSpPr>
        <p:spPr>
          <a:xfrm>
            <a:off x="1982840" y="1335609"/>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20494AB3-35A6-425E-B7E5-1C01E9992903}"/>
              </a:ext>
            </a:extLst>
          </p:cNvPr>
          <p:cNvSpPr/>
          <p:nvPr/>
        </p:nvSpPr>
        <p:spPr>
          <a:xfrm>
            <a:off x="2889872" y="5008685"/>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024AB9B4-0084-4B6C-9AA0-79610DADD7EE}"/>
              </a:ext>
            </a:extLst>
          </p:cNvPr>
          <p:cNvSpPr txBox="1"/>
          <p:nvPr/>
        </p:nvSpPr>
        <p:spPr>
          <a:xfrm>
            <a:off x="2963322" y="4983471"/>
            <a:ext cx="364758" cy="523220"/>
          </a:xfrm>
          <a:prstGeom prst="rect">
            <a:avLst/>
          </a:prstGeom>
          <a:noFill/>
        </p:spPr>
        <p:txBody>
          <a:bodyPr wrap="square" rtlCol="0">
            <a:spAutoFit/>
          </a:bodyPr>
          <a:lstStyle/>
          <a:p>
            <a:r>
              <a:rPr lang="en-US" sz="2400" i="1" dirty="0">
                <a:latin typeface="ISOCPEUR"/>
              </a:rPr>
              <a:t>a</a:t>
            </a:r>
            <a:r>
              <a:rPr lang="en-US" sz="2800" i="1" dirty="0">
                <a:latin typeface="ISOCPEUR"/>
              </a:rPr>
              <a:t> </a:t>
            </a:r>
            <a:endParaRPr lang="ru-RU" sz="2800" i="1" dirty="0">
              <a:latin typeface="ISOCPEUR"/>
            </a:endParaRPr>
          </a:p>
        </p:txBody>
      </p:sp>
      <p:sp>
        <p:nvSpPr>
          <p:cNvPr id="34" name="Овал 33">
            <a:extLst>
              <a:ext uri="{FF2B5EF4-FFF2-40B4-BE49-F238E27FC236}">
                <a16:creationId xmlns:a16="http://schemas.microsoft.com/office/drawing/2014/main" id="{1CD25305-67A2-462D-B5EF-6139BCC29BEF}"/>
              </a:ext>
            </a:extLst>
          </p:cNvPr>
          <p:cNvSpPr/>
          <p:nvPr/>
        </p:nvSpPr>
        <p:spPr>
          <a:xfrm>
            <a:off x="2905295" y="1981607"/>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Овал 34">
            <a:extLst>
              <a:ext uri="{FF2B5EF4-FFF2-40B4-BE49-F238E27FC236}">
                <a16:creationId xmlns:a16="http://schemas.microsoft.com/office/drawing/2014/main" id="{FF197BCA-38C2-482A-8A76-703788395B53}"/>
              </a:ext>
            </a:extLst>
          </p:cNvPr>
          <p:cNvSpPr/>
          <p:nvPr/>
        </p:nvSpPr>
        <p:spPr>
          <a:xfrm>
            <a:off x="2891689" y="3834901"/>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Box 35"/>
          <p:cNvSpPr txBox="1"/>
          <p:nvPr/>
        </p:nvSpPr>
        <p:spPr>
          <a:xfrm>
            <a:off x="8248719" y="2508069"/>
            <a:ext cx="1223107" cy="584775"/>
          </a:xfrm>
          <a:prstGeom prst="rect">
            <a:avLst/>
          </a:prstGeom>
          <a:noFill/>
        </p:spPr>
        <p:txBody>
          <a:bodyPr wrap="square" rtlCol="0">
            <a:spAutoFit/>
          </a:bodyPr>
          <a:lstStyle/>
          <a:p>
            <a:r>
              <a:rPr lang="en-US" sz="3200" i="1" dirty="0">
                <a:latin typeface="ISOCPEUR" panose="020B0604020202020204" pitchFamily="34" charset="0"/>
              </a:rPr>
              <a:t>b’ </a:t>
            </a:r>
            <a:endParaRPr lang="ru-RU" sz="3200" i="1" dirty="0">
              <a:latin typeface="ISOCPEUR" panose="020B0604020202020204" pitchFamily="34" charset="0"/>
            </a:endParaRPr>
          </a:p>
        </p:txBody>
      </p:sp>
      <p:cxnSp>
        <p:nvCxnSpPr>
          <p:cNvPr id="38" name="Прямая соединительная линия 37"/>
          <p:cNvCxnSpPr/>
          <p:nvPr/>
        </p:nvCxnSpPr>
        <p:spPr>
          <a:xfrm flipH="1" flipV="1">
            <a:off x="8225803" y="1263408"/>
            <a:ext cx="0" cy="1656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V="1">
            <a:off x="8216516" y="3785496"/>
            <a:ext cx="0" cy="93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18740" y="949154"/>
            <a:ext cx="541532" cy="584775"/>
          </a:xfrm>
          <a:prstGeom prst="rect">
            <a:avLst/>
          </a:prstGeom>
          <a:noFill/>
        </p:spPr>
        <p:txBody>
          <a:bodyPr wrap="square" rtlCol="0">
            <a:spAutoFit/>
          </a:bodyPr>
          <a:lstStyle/>
          <a:p>
            <a:r>
              <a:rPr lang="en-US" sz="3200" i="1" dirty="0">
                <a:latin typeface="ISOCPEUR" panose="020B0604020202020204" pitchFamily="34" charset="0"/>
              </a:rPr>
              <a:t>a’ </a:t>
            </a:r>
            <a:endParaRPr lang="ru-RU" sz="3200" i="1" dirty="0">
              <a:latin typeface="ISOCPEUR" panose="020B0604020202020204" pitchFamily="34" charset="0"/>
            </a:endParaRPr>
          </a:p>
        </p:txBody>
      </p:sp>
      <p:cxnSp>
        <p:nvCxnSpPr>
          <p:cNvPr id="44" name="Прямая соединительная линия 43"/>
          <p:cNvCxnSpPr/>
          <p:nvPr/>
        </p:nvCxnSpPr>
        <p:spPr>
          <a:xfrm flipV="1">
            <a:off x="5864476" y="3757813"/>
            <a:ext cx="44906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305115" y="3497272"/>
            <a:ext cx="816905" cy="523220"/>
          </a:xfrm>
          <a:prstGeom prst="rect">
            <a:avLst/>
          </a:prstGeom>
          <a:noFill/>
        </p:spPr>
        <p:txBody>
          <a:bodyPr wrap="square" rtlCol="0">
            <a:spAutoFit/>
          </a:bodyPr>
          <a:lstStyle/>
          <a:p>
            <a:r>
              <a:rPr lang="en-US" sz="2800" i="1" dirty="0">
                <a:latin typeface="ISOCPEUR" panose="020B0604020202020204" pitchFamily="34" charset="0"/>
              </a:rPr>
              <a:t>0 </a:t>
            </a:r>
            <a:endParaRPr lang="ru-RU" sz="2800" i="1" dirty="0">
              <a:latin typeface="ISOCPEUR" panose="020B0604020202020204" pitchFamily="34" charset="0"/>
            </a:endParaRPr>
          </a:p>
        </p:txBody>
      </p:sp>
      <p:sp>
        <p:nvSpPr>
          <p:cNvPr id="46" name="TextBox 45"/>
          <p:cNvSpPr txBox="1"/>
          <p:nvPr/>
        </p:nvSpPr>
        <p:spPr>
          <a:xfrm>
            <a:off x="5501876" y="3435717"/>
            <a:ext cx="377026" cy="584775"/>
          </a:xfrm>
          <a:prstGeom prst="rect">
            <a:avLst/>
          </a:prstGeom>
          <a:noFill/>
        </p:spPr>
        <p:txBody>
          <a:bodyPr wrap="none" rtlCol="0">
            <a:spAutoFit/>
          </a:bodyPr>
          <a:lstStyle/>
          <a:p>
            <a:r>
              <a:rPr lang="en-US" sz="3200" i="1" dirty="0">
                <a:latin typeface="ISOCPEUR" panose="020B0604020202020204" pitchFamily="34" charset="0"/>
              </a:rPr>
              <a:t>x</a:t>
            </a:r>
            <a:endParaRPr lang="ru-RU" sz="3200" i="1" dirty="0">
              <a:latin typeface="ISOCPEUR" panose="020B0604020202020204" pitchFamily="34" charset="0"/>
            </a:endParaRPr>
          </a:p>
        </p:txBody>
      </p:sp>
      <p:sp>
        <p:nvSpPr>
          <p:cNvPr id="48" name="TextBox 47"/>
          <p:cNvSpPr txBox="1"/>
          <p:nvPr/>
        </p:nvSpPr>
        <p:spPr>
          <a:xfrm>
            <a:off x="8860272" y="4344696"/>
            <a:ext cx="461437" cy="584775"/>
          </a:xfrm>
          <a:prstGeom prst="rect">
            <a:avLst/>
          </a:prstGeom>
          <a:noFill/>
        </p:spPr>
        <p:txBody>
          <a:bodyPr wrap="square" rtlCol="0">
            <a:spAutoFit/>
          </a:bodyPr>
          <a:lstStyle/>
          <a:p>
            <a:r>
              <a:rPr lang="en-US" sz="3200" i="1" dirty="0" smtClean="0">
                <a:latin typeface="ISOCPEUR" panose="020B0604020202020204" pitchFamily="34" charset="0"/>
              </a:rPr>
              <a:t> </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49" name="TextBox 48"/>
              <p:cNvSpPr txBox="1"/>
              <p:nvPr/>
            </p:nvSpPr>
            <p:spPr>
              <a:xfrm rot="10800000">
                <a:off x="8079050" y="3417700"/>
                <a:ext cx="576000" cy="576000"/>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endParaRPr lang="ru-RU" sz="4000" dirty="0">
                  <a:solidFill>
                    <a:schemeClr val="tx1"/>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rot="10800000">
                <a:off x="8079050" y="3417700"/>
                <a:ext cx="576000" cy="576000"/>
              </a:xfrm>
              <a:prstGeom prst="rect">
                <a:avLst/>
              </a:prstGeom>
              <a:blipFill>
                <a:blip r:embed="rId6"/>
                <a:stretch>
                  <a:fillRect/>
                </a:stretch>
              </a:blipFill>
            </p:spPr>
            <p:txBody>
              <a:bodyPr/>
              <a:lstStyle/>
              <a:p>
                <a:r>
                  <a:rPr lang="ru-RU">
                    <a:noFill/>
                  </a:rPr>
                  <a:t> </a:t>
                </a:r>
              </a:p>
            </p:txBody>
          </p:sp>
        </mc:Fallback>
      </mc:AlternateContent>
      <p:sp>
        <p:nvSpPr>
          <p:cNvPr id="50" name="Овал 49"/>
          <p:cNvSpPr/>
          <p:nvPr/>
        </p:nvSpPr>
        <p:spPr>
          <a:xfrm>
            <a:off x="8292263" y="356478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p:cNvSpPr/>
          <p:nvPr/>
        </p:nvSpPr>
        <p:spPr>
          <a:xfrm>
            <a:off x="8134965" y="1221195"/>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p:cNvSpPr/>
          <p:nvPr/>
        </p:nvSpPr>
        <p:spPr>
          <a:xfrm>
            <a:off x="8144040" y="4643062"/>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8141026" y="2850717"/>
            <a:ext cx="144000" cy="144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5" name="Прямая соединительная линия 54"/>
          <p:cNvCxnSpPr/>
          <p:nvPr/>
        </p:nvCxnSpPr>
        <p:spPr>
          <a:xfrm>
            <a:off x="4026129" y="295275"/>
            <a:ext cx="8405" cy="406252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endCxn id="8" idx="1"/>
          </p:cNvCxnSpPr>
          <p:nvPr/>
        </p:nvCxnSpPr>
        <p:spPr>
          <a:xfrm flipH="1" flipV="1">
            <a:off x="4028261" y="4312783"/>
            <a:ext cx="2582089" cy="210706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03130" y="3744614"/>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r>
              <a:rPr lang="en-US" sz="2000" i="1" dirty="0" smtClean="0">
                <a:latin typeface="ISOCPEUR" panose="020B0604020202020204" pitchFamily="34" charset="0"/>
              </a:rPr>
              <a:t>x</a:t>
            </a:r>
            <a:endParaRPr lang="ru-RU" sz="3200" dirty="0"/>
          </a:p>
        </p:txBody>
      </p:sp>
      <mc:AlternateContent xmlns:mc="http://schemas.openxmlformats.org/markup-compatibility/2006">
        <mc:Choice xmlns:a14="http://schemas.microsoft.com/office/drawing/2010/main" Requires="a14">
          <p:sp>
            <p:nvSpPr>
              <p:cNvPr id="57" name="TextBox 56"/>
              <p:cNvSpPr txBox="1"/>
              <p:nvPr/>
            </p:nvSpPr>
            <p:spPr>
              <a:xfrm>
                <a:off x="1406910" y="3878015"/>
                <a:ext cx="560718" cy="430887"/>
              </a:xfrm>
              <a:prstGeom prst="rect">
                <a:avLst/>
              </a:prstGeom>
              <a:noFill/>
            </p:spPr>
            <p:txBody>
              <a:bodyPr wrap="square" lIns="0" tIns="0" rIns="0" bIns="0" rtlCol="0">
                <a:spAutoFit/>
              </a:bodyPr>
              <a:lstStyle/>
              <a:p>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smtClean="0"/>
                  <a:t> </a:t>
                </a:r>
                <a:r>
                  <a:rPr lang="en-US" sz="2800" i="1" dirty="0" smtClean="0">
                    <a:latin typeface="ISOCPEUR" panose="020B0604020202020204" pitchFamily="34" charset="0"/>
                  </a:rPr>
                  <a:t>b</a:t>
                </a:r>
                <a:r>
                  <a:rPr lang="en-US" sz="2000" i="1" dirty="0" smtClean="0">
                    <a:latin typeface="ISOCPEUR" panose="020B0604020202020204" pitchFamily="34" charset="0"/>
                  </a:rPr>
                  <a:t>x</a:t>
                </a:r>
                <a:endParaRPr lang="ru-RU" dirty="0"/>
              </a:p>
            </p:txBody>
          </p:sp>
        </mc:Choice>
        <mc:Fallback>
          <p:sp>
            <p:nvSpPr>
              <p:cNvPr id="57" name="TextBox 56"/>
              <p:cNvSpPr txBox="1">
                <a:spLocks noRot="1" noChangeAspect="1" noMove="1" noResize="1" noEditPoints="1" noAdjustHandles="1" noChangeArrowheads="1" noChangeShapeType="1" noTextEdit="1"/>
              </p:cNvSpPr>
              <p:nvPr/>
            </p:nvSpPr>
            <p:spPr>
              <a:xfrm>
                <a:off x="1406910" y="3878015"/>
                <a:ext cx="560718" cy="430887"/>
              </a:xfrm>
              <a:prstGeom prst="rect">
                <a:avLst/>
              </a:prstGeom>
              <a:blipFill>
                <a:blip r:embed="rId7"/>
                <a:stretch>
                  <a:fillRect t="-25352" r="-19565" b="-49296"/>
                </a:stretch>
              </a:blipFill>
            </p:spPr>
            <p:txBody>
              <a:bodyPr/>
              <a:lstStyle/>
              <a:p>
                <a:r>
                  <a:rPr lang="ru-RU">
                    <a:noFill/>
                  </a:rPr>
                  <a:t> </a:t>
                </a:r>
              </a:p>
            </p:txBody>
          </p:sp>
        </mc:Fallback>
      </mc:AlternateContent>
      <p:sp>
        <p:nvSpPr>
          <p:cNvPr id="58" name="Овал 57">
            <a:extLst>
              <a:ext uri="{FF2B5EF4-FFF2-40B4-BE49-F238E27FC236}">
                <a16:creationId xmlns:a16="http://schemas.microsoft.com/office/drawing/2014/main" id="{6B9093B3-BE1A-4D56-BA4F-088122C6AF46}"/>
              </a:ext>
            </a:extLst>
          </p:cNvPr>
          <p:cNvSpPr/>
          <p:nvPr/>
        </p:nvSpPr>
        <p:spPr>
          <a:xfrm>
            <a:off x="2007966" y="4246634"/>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9" name="Прямая соединительная линия 58"/>
          <p:cNvCxnSpPr>
            <a:stCxn id="31" idx="5"/>
          </p:cNvCxnSpPr>
          <p:nvPr/>
        </p:nvCxnSpPr>
        <p:spPr>
          <a:xfrm>
            <a:off x="2105752" y="1458521"/>
            <a:ext cx="1928782" cy="2108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Овал 59">
            <a:extLst>
              <a:ext uri="{FF2B5EF4-FFF2-40B4-BE49-F238E27FC236}">
                <a16:creationId xmlns:a16="http://schemas.microsoft.com/office/drawing/2014/main" id="{6B9093B3-BE1A-4D56-BA4F-088122C6AF46}"/>
              </a:ext>
            </a:extLst>
          </p:cNvPr>
          <p:cNvSpPr/>
          <p:nvPr/>
        </p:nvSpPr>
        <p:spPr>
          <a:xfrm>
            <a:off x="3951958" y="1428074"/>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a:extLst>
              <a:ext uri="{FF2B5EF4-FFF2-40B4-BE49-F238E27FC236}">
                <a16:creationId xmlns:a16="http://schemas.microsoft.com/office/drawing/2014/main" id="{6B9093B3-BE1A-4D56-BA4F-088122C6AF46}"/>
              </a:ext>
            </a:extLst>
          </p:cNvPr>
          <p:cNvSpPr/>
          <p:nvPr/>
        </p:nvSpPr>
        <p:spPr>
          <a:xfrm>
            <a:off x="4956815" y="5044685"/>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a:extLst>
              <a:ext uri="{FF2B5EF4-FFF2-40B4-BE49-F238E27FC236}">
                <a16:creationId xmlns:a16="http://schemas.microsoft.com/office/drawing/2014/main" id="{6B9093B3-BE1A-4D56-BA4F-088122C6AF46}"/>
              </a:ext>
            </a:extLst>
          </p:cNvPr>
          <p:cNvSpPr/>
          <p:nvPr/>
        </p:nvSpPr>
        <p:spPr>
          <a:xfrm>
            <a:off x="3969962" y="3058236"/>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TextBox 62"/>
          <p:cNvSpPr txBox="1"/>
          <p:nvPr/>
        </p:nvSpPr>
        <p:spPr>
          <a:xfrm>
            <a:off x="4090701" y="1104908"/>
            <a:ext cx="593643" cy="646331"/>
          </a:xfrm>
          <a:prstGeom prst="rect">
            <a:avLst/>
          </a:prstGeom>
          <a:noFill/>
        </p:spPr>
        <p:txBody>
          <a:bodyPr wrap="square" rtlCol="0">
            <a:spAutoFit/>
          </a:bodyPr>
          <a:lstStyle/>
          <a:p>
            <a:r>
              <a:rPr lang="en-US" sz="3600" i="1" dirty="0" err="1" smtClean="0">
                <a:latin typeface="ISOCPEUR" panose="020B0604020202020204" pitchFamily="34" charset="0"/>
              </a:rPr>
              <a:t>a</a:t>
            </a:r>
            <a:r>
              <a:rPr lang="en-US" sz="2000" i="1" dirty="0" err="1">
                <a:latin typeface="ISOCPEUR" panose="020B0604020202020204" pitchFamily="34" charset="0"/>
              </a:rPr>
              <a:t>z</a:t>
            </a:r>
            <a:endParaRPr lang="ru-RU" sz="3200" dirty="0"/>
          </a:p>
        </p:txBody>
      </p:sp>
      <p:sp>
        <p:nvSpPr>
          <p:cNvPr id="64" name="TextBox 63"/>
          <p:cNvSpPr txBox="1"/>
          <p:nvPr/>
        </p:nvSpPr>
        <p:spPr>
          <a:xfrm>
            <a:off x="4764277" y="4422946"/>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r>
              <a:rPr lang="en-US" sz="2000" i="1" dirty="0">
                <a:latin typeface="ISOCPEUR" panose="020B0604020202020204" pitchFamily="34" charset="0"/>
              </a:rPr>
              <a:t>y</a:t>
            </a:r>
            <a:endParaRPr lang="ru-RU" sz="3200" dirty="0"/>
          </a:p>
        </p:txBody>
      </p:sp>
      <p:sp>
        <p:nvSpPr>
          <p:cNvPr id="66" name="TextBox 65"/>
          <p:cNvSpPr txBox="1"/>
          <p:nvPr/>
        </p:nvSpPr>
        <p:spPr>
          <a:xfrm>
            <a:off x="4132930" y="3120259"/>
            <a:ext cx="593643" cy="646331"/>
          </a:xfrm>
          <a:prstGeom prst="rect">
            <a:avLst/>
          </a:prstGeom>
          <a:noFill/>
        </p:spPr>
        <p:txBody>
          <a:bodyPr wrap="square" rtlCol="0">
            <a:spAutoFit/>
          </a:bodyPr>
          <a:lstStyle/>
          <a:p>
            <a:r>
              <a:rPr lang="en-US" sz="3600" i="1" dirty="0" err="1">
                <a:latin typeface="ISOCPEUR" panose="020B0604020202020204" pitchFamily="34" charset="0"/>
              </a:rPr>
              <a:t>b</a:t>
            </a:r>
            <a:r>
              <a:rPr lang="en-US" sz="2000" i="1" dirty="0" err="1" smtClean="0">
                <a:latin typeface="ISOCPEUR" panose="020B0604020202020204" pitchFamily="34" charset="0"/>
              </a:rPr>
              <a:t>z</a:t>
            </a:r>
            <a:endParaRPr lang="ru-RU" sz="3200" dirty="0"/>
          </a:p>
        </p:txBody>
      </p:sp>
      <mc:AlternateContent xmlns:mc="http://schemas.openxmlformats.org/markup-compatibility/2006">
        <mc:Choice xmlns:a14="http://schemas.microsoft.com/office/drawing/2010/main" Requires="a14">
          <p:sp>
            <p:nvSpPr>
              <p:cNvPr id="68" name="TextBox 67"/>
              <p:cNvSpPr txBox="1"/>
              <p:nvPr/>
            </p:nvSpPr>
            <p:spPr>
              <a:xfrm>
                <a:off x="5267525" y="4530667"/>
                <a:ext cx="560718" cy="430887"/>
              </a:xfrm>
              <a:prstGeom prst="rect">
                <a:avLst/>
              </a:prstGeom>
              <a:noFill/>
            </p:spPr>
            <p:txBody>
              <a:bodyPr wrap="square" lIns="0" tIns="0" rIns="0" bIns="0" rtlCol="0">
                <a:spAutoFit/>
              </a:bodyPr>
              <a:lstStyle/>
              <a:p>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smtClean="0"/>
                  <a:t> </a:t>
                </a:r>
                <a:r>
                  <a:rPr lang="en-US" sz="2800" i="1" dirty="0" smtClean="0">
                    <a:latin typeface="ISOCPEUR" panose="020B0604020202020204" pitchFamily="34" charset="0"/>
                  </a:rPr>
                  <a:t>b</a:t>
                </a:r>
                <a:r>
                  <a:rPr lang="en-US" sz="2000" i="1" dirty="0">
                    <a:latin typeface="ISOCPEUR" panose="020B0604020202020204" pitchFamily="34" charset="0"/>
                  </a:rPr>
                  <a:t>y</a:t>
                </a:r>
                <a:endParaRPr lang="ru-RU" dirty="0"/>
              </a:p>
            </p:txBody>
          </p:sp>
        </mc:Choice>
        <mc:Fallback>
          <p:sp>
            <p:nvSpPr>
              <p:cNvPr id="68" name="TextBox 67"/>
              <p:cNvSpPr txBox="1">
                <a:spLocks noRot="1" noChangeAspect="1" noMove="1" noResize="1" noEditPoints="1" noAdjustHandles="1" noChangeArrowheads="1" noChangeShapeType="1" noTextEdit="1"/>
              </p:cNvSpPr>
              <p:nvPr/>
            </p:nvSpPr>
            <p:spPr>
              <a:xfrm>
                <a:off x="5267525" y="4530667"/>
                <a:ext cx="560718" cy="430887"/>
              </a:xfrm>
              <a:prstGeom prst="rect">
                <a:avLst/>
              </a:prstGeom>
              <a:blipFill>
                <a:blip r:embed="rId8"/>
                <a:stretch>
                  <a:fillRect t="-25352" r="-20652" b="-49296"/>
                </a:stretch>
              </a:blipFill>
            </p:spPr>
            <p:txBody>
              <a:bodyPr/>
              <a:lstStyle/>
              <a:p>
                <a:r>
                  <a:rPr lang="ru-RU">
                    <a:noFill/>
                  </a:rPr>
                  <a:t> </a:t>
                </a:r>
              </a:p>
            </p:txBody>
          </p:sp>
        </mc:Fallback>
      </mc:AlternateContent>
      <p:cxnSp>
        <p:nvCxnSpPr>
          <p:cNvPr id="69" name="Прямая соединительная линия 68"/>
          <p:cNvCxnSpPr/>
          <p:nvPr/>
        </p:nvCxnSpPr>
        <p:spPr>
          <a:xfrm>
            <a:off x="3001701" y="5078278"/>
            <a:ext cx="1989649" cy="3005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a:stCxn id="30" idx="6"/>
          </p:cNvCxnSpPr>
          <p:nvPr/>
        </p:nvCxnSpPr>
        <p:spPr>
          <a:xfrm>
            <a:off x="2124961" y="3104213"/>
            <a:ext cx="1928623" cy="1604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240269" y="4368643"/>
            <a:ext cx="593643" cy="646331"/>
          </a:xfrm>
          <a:prstGeom prst="rect">
            <a:avLst/>
          </a:prstGeom>
          <a:noFill/>
        </p:spPr>
        <p:txBody>
          <a:bodyPr wrap="square" rtlCol="0">
            <a:spAutoFit/>
          </a:bodyPr>
          <a:lstStyle/>
          <a:p>
            <a:r>
              <a:rPr lang="en-US" sz="3600" i="1" dirty="0" smtClean="0">
                <a:latin typeface="ISOCPEUR" panose="020B0604020202020204" pitchFamily="34" charset="0"/>
              </a:rPr>
              <a:t>a</a:t>
            </a:r>
            <a:endParaRPr lang="ru-RU" sz="3200" dirty="0"/>
          </a:p>
        </p:txBody>
      </p:sp>
      <mc:AlternateContent xmlns:mc="http://schemas.openxmlformats.org/markup-compatibility/2006">
        <mc:Choice xmlns:a14="http://schemas.microsoft.com/office/drawing/2010/main" Requires="a14">
          <p:sp>
            <p:nvSpPr>
              <p:cNvPr id="77" name="TextBox 76"/>
              <p:cNvSpPr txBox="1"/>
              <p:nvPr/>
            </p:nvSpPr>
            <p:spPr>
              <a:xfrm>
                <a:off x="8744049" y="4502044"/>
                <a:ext cx="560718" cy="430887"/>
              </a:xfrm>
              <a:prstGeom prst="rect">
                <a:avLst/>
              </a:prstGeom>
              <a:noFill/>
            </p:spPr>
            <p:txBody>
              <a:bodyPr wrap="square" lIns="0" tIns="0" rIns="0" bIns="0" rtlCol="0">
                <a:spAutoFit/>
              </a:bodyPr>
              <a:lstStyle/>
              <a:p>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smtClean="0"/>
                  <a:t> </a:t>
                </a:r>
                <a:r>
                  <a:rPr lang="en-US" sz="2800" i="1" dirty="0" smtClean="0">
                    <a:latin typeface="ISOCPEUR" panose="020B0604020202020204" pitchFamily="34" charset="0"/>
                  </a:rPr>
                  <a:t>b</a:t>
                </a:r>
                <a:endParaRPr lang="ru-RU" dirty="0"/>
              </a:p>
            </p:txBody>
          </p:sp>
        </mc:Choice>
        <mc:Fallback>
          <p:sp>
            <p:nvSpPr>
              <p:cNvPr id="77" name="TextBox 76"/>
              <p:cNvSpPr txBox="1">
                <a:spLocks noRot="1" noChangeAspect="1" noMove="1" noResize="1" noEditPoints="1" noAdjustHandles="1" noChangeArrowheads="1" noChangeShapeType="1" noTextEdit="1"/>
              </p:cNvSpPr>
              <p:nvPr/>
            </p:nvSpPr>
            <p:spPr>
              <a:xfrm>
                <a:off x="8744049" y="4502044"/>
                <a:ext cx="560718" cy="430887"/>
              </a:xfrm>
              <a:prstGeom prst="rect">
                <a:avLst/>
              </a:prstGeom>
              <a:blipFill>
                <a:blip r:embed="rId9"/>
                <a:stretch>
                  <a:fillRect t="-25714" r="-9783" b="-50000"/>
                </a:stretch>
              </a:blipFill>
            </p:spPr>
            <p:txBody>
              <a:bodyPr/>
              <a:lstStyle/>
              <a:p>
                <a:r>
                  <a:rPr lang="ru-RU">
                    <a:noFill/>
                  </a:rPr>
                  <a:t> </a:t>
                </a:r>
              </a:p>
            </p:txBody>
          </p:sp>
        </mc:Fallback>
      </mc:AlternateContent>
    </p:spTree>
    <p:extLst>
      <p:ext uri="{BB962C8B-B14F-4D97-AF65-F5344CB8AC3E}">
        <p14:creationId xmlns:p14="http://schemas.microsoft.com/office/powerpoint/2010/main" val="310248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arn(inVertical)">
                                      <p:cBhvr>
                                        <p:cTn id="29" dur="500"/>
                                        <p:tgtEl>
                                          <p:spTgt spid="5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arn(inVertical)">
                                      <p:cBhvr>
                                        <p:cTn id="38" dur="500"/>
                                        <p:tgtEl>
                                          <p:spTgt spid="5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inVertical)">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arn(inVertical)">
                                      <p:cBhvr>
                                        <p:cTn id="46" dur="500"/>
                                        <p:tgtEl>
                                          <p:spTgt spid="58"/>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arn(inVertical)">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arn(inVertical)">
                                      <p:cBhvr>
                                        <p:cTn id="54" dur="500"/>
                                        <p:tgtEl>
                                          <p:spTgt spid="6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arn(inVertic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barn(inVertical)">
                                      <p:cBhvr>
                                        <p:cTn id="62" dur="500"/>
                                        <p:tgtEl>
                                          <p:spTgt spid="6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barn(inVertical)">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right)">
                                      <p:cBhvr>
                                        <p:cTn id="70" dur="500"/>
                                        <p:tgtEl>
                                          <p:spTgt spid="69"/>
                                        </p:tgtEl>
                                      </p:cBhvr>
                                    </p:animEffect>
                                  </p:childTnLst>
                                </p:cTn>
                              </p:par>
                              <p:par>
                                <p:cTn id="71" presetID="22" presetClass="entr" presetSubtype="2"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right)">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barn(inVertical)">
                                      <p:cBhvr>
                                        <p:cTn id="78" dur="500"/>
                                        <p:tgtEl>
                                          <p:spTgt spid="32"/>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barn(inVertical)">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arn(inVertical)">
                                      <p:cBhvr>
                                        <p:cTn id="86" dur="500"/>
                                        <p:tgtEl>
                                          <p:spTgt spid="9"/>
                                        </p:tgtEl>
                                      </p:cBhvr>
                                    </p:animEffect>
                                  </p:childTnLst>
                                </p:cTn>
                              </p:par>
                              <p:par>
                                <p:cTn id="87" presetID="16" presetClass="entr" presetSubtype="21"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barn(inVertical)">
                                      <p:cBhvr>
                                        <p:cTn id="89" dur="500"/>
                                        <p:tgtEl>
                                          <p:spTgt spid="5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barn(inVertical)">
                                      <p:cBhvr>
                                        <p:cTn id="94" dur="500"/>
                                        <p:tgtEl>
                                          <p:spTgt spid="31"/>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arn(inVertical)">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barn(inVertical)">
                                      <p:cBhvr>
                                        <p:cTn id="102" dur="5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barn(inVertical)">
                                      <p:cBhvr>
                                        <p:cTn id="107" dur="500"/>
                                        <p:tgtEl>
                                          <p:spTgt spid="6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barn(inVertical)">
                                      <p:cBhvr>
                                        <p:cTn id="112" dur="500"/>
                                        <p:tgtEl>
                                          <p:spTgt spid="62"/>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barn(inVertical)">
                                      <p:cBhvr>
                                        <p:cTn id="115" dur="500"/>
                                        <p:tgtEl>
                                          <p:spTgt spid="66"/>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barn(inVertical)">
                                      <p:cBhvr>
                                        <p:cTn id="120" dur="500"/>
                                        <p:tgtEl>
                                          <p:spTgt spid="11"/>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barn(inVertical)">
                                      <p:cBhvr>
                                        <p:cTn id="123" dur="500"/>
                                        <p:tgtEl>
                                          <p:spTgt spid="28"/>
                                        </p:tgtEl>
                                      </p:cBhvr>
                                    </p:animEffect>
                                  </p:childTnLst>
                                </p:cTn>
                              </p:par>
                            </p:childTnLst>
                          </p:cTn>
                        </p:par>
                      </p:childTnLst>
                    </p:cTn>
                  </p:par>
                  <p:par>
                    <p:cTn id="124" fill="hold">
                      <p:stCondLst>
                        <p:cond delay="indefinite"/>
                      </p:stCondLst>
                      <p:childTnLst>
                        <p:par>
                          <p:cTn id="125" fill="hold">
                            <p:stCondLst>
                              <p:cond delay="0"/>
                            </p:stCondLst>
                            <p:childTnLst>
                              <p:par>
                                <p:cTn id="126" presetID="16" presetClass="entr" presetSubtype="21" fill="hold" nodeType="click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barn(inVertical)">
                                      <p:cBhvr>
                                        <p:cTn id="128" dur="500"/>
                                        <p:tgtEl>
                                          <p:spTgt spid="70"/>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30"/>
                                        </p:tgtEl>
                                        <p:attrNameLst>
                                          <p:attrName>style.visibility</p:attrName>
                                        </p:attrNameLst>
                                      </p:cBhvr>
                                      <p:to>
                                        <p:strVal val="visible"/>
                                      </p:to>
                                    </p:set>
                                    <p:animEffect transition="in" filter="barn(inVertical)">
                                      <p:cBhvr>
                                        <p:cTn id="131" dur="500"/>
                                        <p:tgtEl>
                                          <p:spTgt spid="30"/>
                                        </p:tgtEl>
                                      </p:cBhvr>
                                    </p:animEffect>
                                  </p:childTnLst>
                                </p:cTn>
                              </p:par>
                              <p:par>
                                <p:cTn id="132" presetID="16" presetClass="entr" presetSubtype="21" fill="hold" grpId="0" nodeType="withEffect">
                                  <p:stCondLst>
                                    <p:cond delay="0"/>
                                  </p:stCondLst>
                                  <p:childTnLst>
                                    <p:set>
                                      <p:cBhvr>
                                        <p:cTn id="133" dur="1" fill="hold">
                                          <p:stCondLst>
                                            <p:cond delay="0"/>
                                          </p:stCondLst>
                                        </p:cTn>
                                        <p:tgtEl>
                                          <p:spTgt spid="27"/>
                                        </p:tgtEl>
                                        <p:attrNameLst>
                                          <p:attrName>style.visibility</p:attrName>
                                        </p:attrNameLst>
                                      </p:cBhvr>
                                      <p:to>
                                        <p:strVal val="visible"/>
                                      </p:to>
                                    </p:set>
                                    <p:animEffect transition="in" filter="barn(inVertical)">
                                      <p:cBhvr>
                                        <p:cTn id="134" dur="500"/>
                                        <p:tgtEl>
                                          <p:spTgt spid="27"/>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Effect transition="in" filter="barn(inVertical)">
                                      <p:cBhvr>
                                        <p:cTn id="139" dur="500"/>
                                        <p:tgtEl>
                                          <p:spTgt spid="26"/>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10"/>
                                        </p:tgtEl>
                                        <p:attrNameLst>
                                          <p:attrName>style.visibility</p:attrName>
                                        </p:attrNameLst>
                                      </p:cBhvr>
                                      <p:to>
                                        <p:strVal val="visible"/>
                                      </p:to>
                                    </p:set>
                                    <p:animEffect transition="in" filter="barn(inVertical)">
                                      <p:cBhvr>
                                        <p:cTn id="144" dur="500"/>
                                        <p:tgtEl>
                                          <p:spTgt spid="10"/>
                                        </p:tgtEl>
                                      </p:cBhvr>
                                    </p:animEffect>
                                  </p:childTnLst>
                                </p:cTn>
                              </p:par>
                              <p:par>
                                <p:cTn id="145" presetID="16" presetClass="entr" presetSubtype="21" fill="hold" nodeType="withEffect">
                                  <p:stCondLst>
                                    <p:cond delay="0"/>
                                  </p:stCondLst>
                                  <p:childTnLst>
                                    <p:set>
                                      <p:cBhvr>
                                        <p:cTn id="146" dur="1" fill="hold">
                                          <p:stCondLst>
                                            <p:cond delay="0"/>
                                          </p:stCondLst>
                                        </p:cTn>
                                        <p:tgtEl>
                                          <p:spTgt spid="14"/>
                                        </p:tgtEl>
                                        <p:attrNameLst>
                                          <p:attrName>style.visibility</p:attrName>
                                        </p:attrNameLst>
                                      </p:cBhvr>
                                      <p:to>
                                        <p:strVal val="visible"/>
                                      </p:to>
                                    </p:set>
                                    <p:animEffect transition="in" filter="barn(inVertical)">
                                      <p:cBhvr>
                                        <p:cTn id="147" dur="500"/>
                                        <p:tgtEl>
                                          <p:spTgt spid="14"/>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barn(inVertical)">
                                      <p:cBhvr>
                                        <p:cTn id="150" dur="500"/>
                                        <p:tgtEl>
                                          <p:spTgt spid="34"/>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barn(inVertical)">
                                      <p:cBhvr>
                                        <p:cTn id="153" dur="500"/>
                                        <p:tgtEl>
                                          <p:spTgt spid="24"/>
                                        </p:tgtEl>
                                      </p:cBhvr>
                                    </p:animEffec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barn(inVertical)">
                                      <p:cBhvr>
                                        <p:cTn id="158" dur="500"/>
                                        <p:tgtEl>
                                          <p:spTgt spid="22"/>
                                        </p:tgtEl>
                                      </p:cBhvr>
                                    </p:animEffect>
                                  </p:childTnLst>
                                </p:cTn>
                              </p:par>
                              <p:par>
                                <p:cTn id="159" presetID="16" presetClass="entr" presetSubtype="21" fill="hold" grpId="0" nodeType="with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barn(inVertical)">
                                      <p:cBhvr>
                                        <p:cTn id="161" dur="500"/>
                                        <p:tgtEl>
                                          <p:spTgt spid="35"/>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12"/>
                                        </p:tgtEl>
                                        <p:attrNameLst>
                                          <p:attrName>style.visibility</p:attrName>
                                        </p:attrNameLst>
                                      </p:cBhvr>
                                      <p:to>
                                        <p:strVal val="visible"/>
                                      </p:to>
                                    </p:set>
                                    <p:animEffect transition="in" filter="barn(inVertical)">
                                      <p:cBhvr>
                                        <p:cTn id="164" dur="500"/>
                                        <p:tgtEl>
                                          <p:spTgt spid="12"/>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ntr" presetSubtype="21" fill="hold" nodeType="clickEffect">
                                  <p:stCondLst>
                                    <p:cond delay="0"/>
                                  </p:stCondLst>
                                  <p:childTnLst>
                                    <p:set>
                                      <p:cBhvr>
                                        <p:cTn id="168" dur="1" fill="hold">
                                          <p:stCondLst>
                                            <p:cond delay="0"/>
                                          </p:stCondLst>
                                        </p:cTn>
                                        <p:tgtEl>
                                          <p:spTgt spid="21"/>
                                        </p:tgtEl>
                                        <p:attrNameLst>
                                          <p:attrName>style.visibility</p:attrName>
                                        </p:attrNameLst>
                                      </p:cBhvr>
                                      <p:to>
                                        <p:strVal val="visible"/>
                                      </p:to>
                                    </p:set>
                                    <p:animEffect transition="in" filter="barn(inVertical)">
                                      <p:cBhvr>
                                        <p:cTn id="169" dur="500"/>
                                        <p:tgtEl>
                                          <p:spTgt spid="21"/>
                                        </p:tgtEl>
                                      </p:cBhvr>
                                    </p:animEffect>
                                  </p:childTnLst>
                                </p:cTn>
                              </p:par>
                            </p:childTnLst>
                          </p:cTn>
                        </p:par>
                      </p:childTnLst>
                    </p:cTn>
                  </p:par>
                  <p:par>
                    <p:cTn id="170" fill="hold">
                      <p:stCondLst>
                        <p:cond delay="indefinite"/>
                      </p:stCondLst>
                      <p:childTnLst>
                        <p:par>
                          <p:cTn id="171" fill="hold">
                            <p:stCondLst>
                              <p:cond delay="0"/>
                            </p:stCondLst>
                            <p:childTnLst>
                              <p:par>
                                <p:cTn id="172" presetID="16" presetClass="entr" presetSubtype="21"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barn(inVertical)">
                                      <p:cBhvr>
                                        <p:cTn id="174" dur="500"/>
                                        <p:tgtEl>
                                          <p:spTgt spid="44"/>
                                        </p:tgtEl>
                                      </p:cBhvr>
                                    </p:animEffect>
                                  </p:childTnLst>
                                </p:cTn>
                              </p:par>
                              <p:par>
                                <p:cTn id="175" presetID="16" presetClass="entr" presetSubtype="21" fill="hold" grpId="0" nodeType="with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barn(inVertical)">
                                      <p:cBhvr>
                                        <p:cTn id="177" dur="500"/>
                                        <p:tgtEl>
                                          <p:spTgt spid="46"/>
                                        </p:tgtEl>
                                      </p:cBhvr>
                                    </p:animEffect>
                                  </p:childTnLst>
                                </p:cTn>
                              </p:par>
                              <p:par>
                                <p:cTn id="178" presetID="16" presetClass="entr" presetSubtype="21" fill="hold" grpId="0"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barn(inVertical)">
                                      <p:cBhvr>
                                        <p:cTn id="180" dur="500"/>
                                        <p:tgtEl>
                                          <p:spTgt spid="45"/>
                                        </p:tgtEl>
                                      </p:cBhvr>
                                    </p:animEffect>
                                  </p:childTnLst>
                                </p:cTn>
                              </p:par>
                            </p:childTnLst>
                          </p:cTn>
                        </p:par>
                      </p:childTnLst>
                    </p:cTn>
                  </p:par>
                  <p:par>
                    <p:cTn id="181" fill="hold">
                      <p:stCondLst>
                        <p:cond delay="indefinite"/>
                      </p:stCondLst>
                      <p:childTnLst>
                        <p:par>
                          <p:cTn id="182" fill="hold">
                            <p:stCondLst>
                              <p:cond delay="0"/>
                            </p:stCondLst>
                            <p:childTnLst>
                              <p:par>
                                <p:cTn id="183" presetID="16" presetClass="entr" presetSubtype="21" fill="hold" nodeType="clickEffect">
                                  <p:stCondLst>
                                    <p:cond delay="0"/>
                                  </p:stCondLst>
                                  <p:childTnLst>
                                    <p:set>
                                      <p:cBhvr>
                                        <p:cTn id="184" dur="1" fill="hold">
                                          <p:stCondLst>
                                            <p:cond delay="0"/>
                                          </p:stCondLst>
                                        </p:cTn>
                                        <p:tgtEl>
                                          <p:spTgt spid="40"/>
                                        </p:tgtEl>
                                        <p:attrNameLst>
                                          <p:attrName>style.visibility</p:attrName>
                                        </p:attrNameLst>
                                      </p:cBhvr>
                                      <p:to>
                                        <p:strVal val="visible"/>
                                      </p:to>
                                    </p:set>
                                    <p:animEffect transition="in" filter="barn(inVertical)">
                                      <p:cBhvr>
                                        <p:cTn id="185" dur="500"/>
                                        <p:tgtEl>
                                          <p:spTgt spid="40"/>
                                        </p:tgtEl>
                                      </p:cBhvr>
                                    </p:animEffect>
                                  </p:childTnLst>
                                </p:cTn>
                              </p:par>
                              <p:par>
                                <p:cTn id="186" presetID="16" presetClass="entr" presetSubtype="21" fill="hold" nodeType="withEffect">
                                  <p:stCondLst>
                                    <p:cond delay="0"/>
                                  </p:stCondLst>
                                  <p:childTnLst>
                                    <p:set>
                                      <p:cBhvr>
                                        <p:cTn id="187" dur="1" fill="hold">
                                          <p:stCondLst>
                                            <p:cond delay="0"/>
                                          </p:stCondLst>
                                        </p:cTn>
                                        <p:tgtEl>
                                          <p:spTgt spid="39"/>
                                        </p:tgtEl>
                                        <p:attrNameLst>
                                          <p:attrName>style.visibility</p:attrName>
                                        </p:attrNameLst>
                                      </p:cBhvr>
                                      <p:to>
                                        <p:strVal val="visible"/>
                                      </p:to>
                                    </p:set>
                                    <p:animEffect transition="in" filter="barn(inVertical)">
                                      <p:cBhvr>
                                        <p:cTn id="188" dur="500"/>
                                        <p:tgtEl>
                                          <p:spTgt spid="39"/>
                                        </p:tgtEl>
                                      </p:cBhvr>
                                    </p:animEffect>
                                  </p:childTnLst>
                                </p:cTn>
                              </p:par>
                            </p:childTnLst>
                          </p:cTn>
                        </p:par>
                      </p:childTnLst>
                    </p:cTn>
                  </p:par>
                  <p:par>
                    <p:cTn id="189" fill="hold">
                      <p:stCondLst>
                        <p:cond delay="indefinite"/>
                      </p:stCondLst>
                      <p:childTnLst>
                        <p:par>
                          <p:cTn id="190" fill="hold">
                            <p:stCondLst>
                              <p:cond delay="0"/>
                            </p:stCondLst>
                            <p:childTnLst>
                              <p:par>
                                <p:cTn id="191" presetID="16" presetClass="entr" presetSubtype="21" fill="hold" grpId="0" nodeType="clickEffect">
                                  <p:stCondLst>
                                    <p:cond delay="0"/>
                                  </p:stCondLst>
                                  <p:childTnLst>
                                    <p:set>
                                      <p:cBhvr>
                                        <p:cTn id="192" dur="1" fill="hold">
                                          <p:stCondLst>
                                            <p:cond delay="0"/>
                                          </p:stCondLst>
                                        </p:cTn>
                                        <p:tgtEl>
                                          <p:spTgt spid="49"/>
                                        </p:tgtEl>
                                        <p:attrNameLst>
                                          <p:attrName>style.visibility</p:attrName>
                                        </p:attrNameLst>
                                      </p:cBhvr>
                                      <p:to>
                                        <p:strVal val="visible"/>
                                      </p:to>
                                    </p:set>
                                    <p:animEffect transition="in" filter="barn(inVertical)">
                                      <p:cBhvr>
                                        <p:cTn id="193" dur="500"/>
                                        <p:tgtEl>
                                          <p:spTgt spid="49"/>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barn(inVertical)">
                                      <p:cBhvr>
                                        <p:cTn id="196" dur="500"/>
                                        <p:tgtEl>
                                          <p:spTgt spid="50"/>
                                        </p:tgtEl>
                                      </p:cBhvr>
                                    </p:animEffect>
                                  </p:childTnLst>
                                </p:cTn>
                              </p:par>
                            </p:childTnLst>
                          </p:cTn>
                        </p:par>
                      </p:childTnLst>
                    </p:cTn>
                  </p:par>
                  <p:par>
                    <p:cTn id="197" fill="hold">
                      <p:stCondLst>
                        <p:cond delay="indefinite"/>
                      </p:stCondLst>
                      <p:childTnLst>
                        <p:par>
                          <p:cTn id="198" fill="hold">
                            <p:stCondLst>
                              <p:cond delay="0"/>
                            </p:stCondLst>
                            <p:childTnLst>
                              <p:par>
                                <p:cTn id="199" presetID="16" presetClass="entr" presetSubtype="21" fill="hold" grpId="0" nodeType="clickEffect">
                                  <p:stCondLst>
                                    <p:cond delay="0"/>
                                  </p:stCondLst>
                                  <p:childTnLst>
                                    <p:set>
                                      <p:cBhvr>
                                        <p:cTn id="200" dur="1" fill="hold">
                                          <p:stCondLst>
                                            <p:cond delay="0"/>
                                          </p:stCondLst>
                                        </p:cTn>
                                        <p:tgtEl>
                                          <p:spTgt spid="53"/>
                                        </p:tgtEl>
                                        <p:attrNameLst>
                                          <p:attrName>style.visibility</p:attrName>
                                        </p:attrNameLst>
                                      </p:cBhvr>
                                      <p:to>
                                        <p:strVal val="visible"/>
                                      </p:to>
                                    </p:set>
                                    <p:animEffect transition="in" filter="barn(inVertical)">
                                      <p:cBhvr>
                                        <p:cTn id="201" dur="500"/>
                                        <p:tgtEl>
                                          <p:spTgt spid="53"/>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76"/>
                                        </p:tgtEl>
                                        <p:attrNameLst>
                                          <p:attrName>style.visibility</p:attrName>
                                        </p:attrNameLst>
                                      </p:cBhvr>
                                      <p:to>
                                        <p:strVal val="visible"/>
                                      </p:to>
                                    </p:set>
                                    <p:animEffect transition="in" filter="barn(inVertical)">
                                      <p:cBhvr>
                                        <p:cTn id="204" dur="500"/>
                                        <p:tgtEl>
                                          <p:spTgt spid="76"/>
                                        </p:tgtEl>
                                      </p:cBhvr>
                                    </p:animEffect>
                                  </p:childTnLst>
                                </p:cTn>
                              </p:par>
                            </p:childTnLst>
                          </p:cTn>
                        </p:par>
                      </p:childTnLst>
                    </p:cTn>
                  </p:par>
                  <p:par>
                    <p:cTn id="205" fill="hold">
                      <p:stCondLst>
                        <p:cond delay="indefinite"/>
                      </p:stCondLst>
                      <p:childTnLst>
                        <p:par>
                          <p:cTn id="206" fill="hold">
                            <p:stCondLst>
                              <p:cond delay="0"/>
                            </p:stCondLst>
                            <p:childTnLst>
                              <p:par>
                                <p:cTn id="207" presetID="16" presetClass="entr" presetSubtype="21" fill="hold" grpId="0" nodeType="clickEffect">
                                  <p:stCondLst>
                                    <p:cond delay="0"/>
                                  </p:stCondLst>
                                  <p:childTnLst>
                                    <p:set>
                                      <p:cBhvr>
                                        <p:cTn id="208" dur="1" fill="hold">
                                          <p:stCondLst>
                                            <p:cond delay="0"/>
                                          </p:stCondLst>
                                        </p:cTn>
                                        <p:tgtEl>
                                          <p:spTgt spid="52"/>
                                        </p:tgtEl>
                                        <p:attrNameLst>
                                          <p:attrName>style.visibility</p:attrName>
                                        </p:attrNameLst>
                                      </p:cBhvr>
                                      <p:to>
                                        <p:strVal val="visible"/>
                                      </p:to>
                                    </p:set>
                                    <p:animEffect transition="in" filter="barn(inVertical)">
                                      <p:cBhvr>
                                        <p:cTn id="209" dur="500"/>
                                        <p:tgtEl>
                                          <p:spTgt spid="52"/>
                                        </p:tgtEl>
                                      </p:cBhvr>
                                    </p:animEffect>
                                  </p:childTnLst>
                                </p:cTn>
                              </p:par>
                              <p:par>
                                <p:cTn id="210" presetID="16" presetClass="entr" presetSubtype="21" fill="hold" grpId="0" nodeType="withEffect">
                                  <p:stCondLst>
                                    <p:cond delay="0"/>
                                  </p:stCondLst>
                                  <p:childTnLst>
                                    <p:set>
                                      <p:cBhvr>
                                        <p:cTn id="211" dur="1" fill="hold">
                                          <p:stCondLst>
                                            <p:cond delay="0"/>
                                          </p:stCondLst>
                                        </p:cTn>
                                        <p:tgtEl>
                                          <p:spTgt spid="42"/>
                                        </p:tgtEl>
                                        <p:attrNameLst>
                                          <p:attrName>style.visibility</p:attrName>
                                        </p:attrNameLst>
                                      </p:cBhvr>
                                      <p:to>
                                        <p:strVal val="visible"/>
                                      </p:to>
                                    </p:set>
                                    <p:animEffect transition="in" filter="barn(inVertical)">
                                      <p:cBhvr>
                                        <p:cTn id="212" dur="500"/>
                                        <p:tgtEl>
                                          <p:spTgt spid="42"/>
                                        </p:tgtEl>
                                      </p:cBhvr>
                                    </p:animEffect>
                                  </p:childTnLst>
                                </p:cTn>
                              </p:par>
                            </p:childTnLst>
                          </p:cTn>
                        </p:par>
                      </p:childTnLst>
                    </p:cTn>
                  </p:par>
                  <p:par>
                    <p:cTn id="213" fill="hold">
                      <p:stCondLst>
                        <p:cond delay="indefinite"/>
                      </p:stCondLst>
                      <p:childTnLst>
                        <p:par>
                          <p:cTn id="214" fill="hold">
                            <p:stCondLst>
                              <p:cond delay="0"/>
                            </p:stCondLst>
                            <p:childTnLst>
                              <p:par>
                                <p:cTn id="215" presetID="16" presetClass="entr" presetSubtype="21" fill="hold" grpId="0"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barn(inVertical)">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16" presetClass="entr" presetSubtype="21" fill="hold" grpId="0" nodeType="clickEffect">
                                  <p:stCondLst>
                                    <p:cond delay="0"/>
                                  </p:stCondLst>
                                  <p:childTnLst>
                                    <p:set>
                                      <p:cBhvr>
                                        <p:cTn id="221" dur="1" fill="hold">
                                          <p:stCondLst>
                                            <p:cond delay="0"/>
                                          </p:stCondLst>
                                        </p:cTn>
                                        <p:tgtEl>
                                          <p:spTgt spid="54"/>
                                        </p:tgtEl>
                                        <p:attrNameLst>
                                          <p:attrName>style.visibility</p:attrName>
                                        </p:attrNameLst>
                                      </p:cBhvr>
                                      <p:to>
                                        <p:strVal val="visible"/>
                                      </p:to>
                                    </p:set>
                                    <p:animEffect transition="in" filter="barn(inVertical)">
                                      <p:cBhvr>
                                        <p:cTn id="222" dur="500"/>
                                        <p:tgtEl>
                                          <p:spTgt spid="54"/>
                                        </p:tgtEl>
                                      </p:cBhvr>
                                    </p:animEffect>
                                  </p:childTnLst>
                                </p:cTn>
                              </p:par>
                              <p:par>
                                <p:cTn id="223" presetID="16" presetClass="entr" presetSubtype="21" fill="hold" grpId="0" nodeType="withEffect">
                                  <p:stCondLst>
                                    <p:cond delay="0"/>
                                  </p:stCondLst>
                                  <p:childTnLst>
                                    <p:set>
                                      <p:cBhvr>
                                        <p:cTn id="224" dur="1" fill="hold">
                                          <p:stCondLst>
                                            <p:cond delay="0"/>
                                          </p:stCondLst>
                                        </p:cTn>
                                        <p:tgtEl>
                                          <p:spTgt spid="36"/>
                                        </p:tgtEl>
                                        <p:attrNameLst>
                                          <p:attrName>style.visibility</p:attrName>
                                        </p:attrNameLst>
                                      </p:cBhvr>
                                      <p:to>
                                        <p:strVal val="visible"/>
                                      </p:to>
                                    </p:set>
                                    <p:animEffect transition="in" filter="barn(inVertical)">
                                      <p:cBhvr>
                                        <p:cTn id="225" dur="500"/>
                                        <p:tgtEl>
                                          <p:spTgt spid="36"/>
                                        </p:tgtEl>
                                      </p:cBhvr>
                                    </p:animEffect>
                                  </p:childTnLst>
                                </p:cTn>
                              </p:par>
                            </p:childTnLst>
                          </p:cTn>
                        </p:par>
                      </p:childTnLst>
                    </p:cTn>
                  </p:par>
                  <p:par>
                    <p:cTn id="226" fill="hold">
                      <p:stCondLst>
                        <p:cond delay="indefinite"/>
                      </p:stCondLst>
                      <p:childTnLst>
                        <p:par>
                          <p:cTn id="227" fill="hold">
                            <p:stCondLst>
                              <p:cond delay="0"/>
                            </p:stCondLst>
                            <p:childTnLst>
                              <p:par>
                                <p:cTn id="228" presetID="16" presetClass="entr" presetSubtype="21" fill="hold" nodeType="clickEffect">
                                  <p:stCondLst>
                                    <p:cond delay="0"/>
                                  </p:stCondLst>
                                  <p:childTnLst>
                                    <p:set>
                                      <p:cBhvr>
                                        <p:cTn id="229" dur="1" fill="hold">
                                          <p:stCondLst>
                                            <p:cond delay="0"/>
                                          </p:stCondLst>
                                        </p:cTn>
                                        <p:tgtEl>
                                          <p:spTgt spid="38"/>
                                        </p:tgtEl>
                                        <p:attrNameLst>
                                          <p:attrName>style.visibility</p:attrName>
                                        </p:attrNameLst>
                                      </p:cBhvr>
                                      <p:to>
                                        <p:strVal val="visible"/>
                                      </p:to>
                                    </p:set>
                                    <p:animEffect transition="in" filter="barn(inVertical)">
                                      <p:cBhvr>
                                        <p:cTn id="2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2" grpId="0"/>
      <p:bldP spid="16" grpId="0"/>
      <p:bldP spid="17" grpId="0"/>
      <p:bldP spid="18" grpId="0"/>
      <p:bldP spid="20" grpId="0"/>
      <p:bldP spid="23" grpId="0"/>
      <p:bldP spid="24" grpId="0"/>
      <p:bldP spid="25" grpId="0"/>
      <p:bldP spid="27" grpId="0"/>
      <p:bldP spid="28" grpId="0"/>
      <p:bldP spid="29" grpId="0"/>
      <p:bldP spid="30" grpId="0" animBg="1"/>
      <p:bldP spid="31" grpId="0" animBg="1"/>
      <p:bldP spid="32" grpId="0" animBg="1"/>
      <p:bldP spid="33" grpId="0"/>
      <p:bldP spid="34" grpId="0" animBg="1"/>
      <p:bldP spid="35" grpId="0" animBg="1"/>
      <p:bldP spid="36" grpId="0"/>
      <p:bldP spid="42" grpId="0"/>
      <p:bldP spid="45" grpId="0"/>
      <p:bldP spid="46" grpId="0"/>
      <p:bldP spid="49" grpId="0"/>
      <p:bldP spid="50" grpId="0" animBg="1"/>
      <p:bldP spid="52" grpId="0" animBg="1"/>
      <p:bldP spid="53" grpId="0" animBg="1"/>
      <p:bldP spid="54" grpId="0" animBg="1"/>
      <p:bldP spid="51" grpId="0"/>
      <p:bldP spid="57" grpId="0"/>
      <p:bldP spid="58" grpId="0" animBg="1"/>
      <p:bldP spid="60" grpId="0" animBg="1"/>
      <p:bldP spid="61" grpId="0" animBg="1"/>
      <p:bldP spid="62" grpId="0" animBg="1"/>
      <p:bldP spid="63" grpId="0"/>
      <p:bldP spid="64" grpId="0"/>
      <p:bldP spid="66" grpId="0"/>
      <p:bldP spid="68"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Прямая соединительная линия 73"/>
          <p:cNvCxnSpPr/>
          <p:nvPr/>
        </p:nvCxnSpPr>
        <p:spPr>
          <a:xfrm flipH="1" flipV="1">
            <a:off x="2266758" y="4064535"/>
            <a:ext cx="1321134" cy="1076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Прямая соединительная линия 72"/>
          <p:cNvCxnSpPr/>
          <p:nvPr/>
        </p:nvCxnSpPr>
        <p:spPr>
          <a:xfrm flipH="1" flipV="1">
            <a:off x="2327302" y="5339681"/>
            <a:ext cx="1215325" cy="10757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129585" y="-218539"/>
            <a:ext cx="12062415" cy="1046440"/>
          </a:xfrm>
          <a:prstGeom prst="rect">
            <a:avLst/>
          </a:prstGeom>
        </p:spPr>
        <p:txBody>
          <a:bodyPr wrap="square">
            <a:spAutoFit/>
          </a:bodyPr>
          <a:lstStyle/>
          <a:p>
            <a:pPr>
              <a:spcBef>
                <a:spcPts val="40"/>
              </a:spcBef>
              <a:spcAft>
                <a:spcPts val="0"/>
              </a:spcAft>
            </a:pPr>
            <a:r>
              <a:rPr lang="tr-TR" sz="2200" dirty="0">
                <a:latin typeface="Times New Roman" panose="02020603050405020304" pitchFamily="18" charset="0"/>
                <a:ea typeface="Times New Roman" panose="02020603050405020304" pitchFamily="18" charset="0"/>
              </a:rPr>
              <a:t/>
            </a:r>
            <a:br>
              <a:rPr lang="tr-TR" sz="2200" dirty="0">
                <a:latin typeface="Times New Roman" panose="02020603050405020304" pitchFamily="18" charset="0"/>
                <a:ea typeface="Times New Roman" panose="02020603050405020304" pitchFamily="18" charset="0"/>
              </a:rPr>
            </a:br>
            <a:r>
              <a:rPr lang="en-US" sz="2000" spc="-5" dirty="0">
                <a:latin typeface="Times New Roman" panose="02020603050405020304" pitchFamily="18" charset="0"/>
                <a:ea typeface="Times New Roman" panose="02020603050405020304" pitchFamily="18" charset="0"/>
              </a:rPr>
              <a:t>b</a:t>
            </a:r>
            <a:r>
              <a:rPr lang="en-US" sz="2000" spc="-5"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Agar</a:t>
            </a:r>
            <a:r>
              <a:rPr lang="tr-TR" sz="2000" spc="125"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to’g’ri</a:t>
            </a:r>
            <a:r>
              <a:rPr lang="tr-TR" sz="2000" spc="8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chiziq</a:t>
            </a:r>
            <a:r>
              <a:rPr lang="tr-TR" sz="2000" spc="15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frontal</a:t>
            </a:r>
            <a:r>
              <a:rPr lang="tr-TR" sz="2000" spc="85"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proyeksiyalar</a:t>
            </a:r>
            <a:r>
              <a:rPr lang="tr-TR" sz="2000" spc="11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tekisligiga</a:t>
            </a:r>
            <a:r>
              <a:rPr lang="tr-TR" sz="2000" spc="13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perpendikulyar</a:t>
            </a:r>
            <a:r>
              <a:rPr lang="tr-TR" sz="2000" spc="135"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bo’lsa,</a:t>
            </a:r>
            <a:r>
              <a:rPr lang="tr-TR" sz="2000" spc="14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u</a:t>
            </a:r>
            <a:r>
              <a:rPr lang="tr-TR" sz="2000" spc="120"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xolda</a:t>
            </a:r>
            <a:r>
              <a:rPr lang="tr-TR" sz="2000" spc="125" dirty="0" smtClean="0">
                <a:latin typeface="Times New Roman" panose="02020603050405020304" pitchFamily="18" charset="0"/>
                <a:ea typeface="Times New Roman" panose="02020603050405020304" pitchFamily="18" charset="0"/>
              </a:rPr>
              <a:t> </a:t>
            </a:r>
            <a:r>
              <a:rPr lang="tr-TR" sz="2000" spc="-5" dirty="0" smtClean="0">
                <a:latin typeface="Times New Roman" panose="02020603050405020304" pitchFamily="18" charset="0"/>
                <a:ea typeface="Times New Roman" panose="02020603050405020304" pitchFamily="18" charset="0"/>
              </a:rPr>
              <a:t>bu</a:t>
            </a:r>
            <a:r>
              <a:rPr lang="en-US" sz="2000" spc="-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to’g’ri</a:t>
            </a:r>
            <a:r>
              <a:rPr lang="tr-TR" sz="2000" spc="-5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chiziq</a:t>
            </a:r>
            <a:r>
              <a:rPr lang="tr-TR" sz="2000" spc="2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frontal</a:t>
            </a:r>
            <a:r>
              <a:rPr lang="tr-TR" sz="2000" b="1" spc="-35"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proyeksiyalovchi</a:t>
            </a:r>
            <a:r>
              <a:rPr lang="tr-TR" sz="2000" b="1"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to’g’ri</a:t>
            </a:r>
            <a:r>
              <a:rPr lang="tr-TR" sz="2000" spc="-5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chiziq</a:t>
            </a:r>
            <a:r>
              <a:rPr lang="tr-TR" sz="2000"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deyiladi.</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[CD]</a:t>
            </a:r>
            <a:r>
              <a:rPr lang="tr-TR" sz="2000" b="1" spc="10" dirty="0" smtClean="0">
                <a:latin typeface="Times New Roman" panose="02020603050405020304" pitchFamily="18" charset="0"/>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a:t>
            </a:r>
            <a:r>
              <a:rPr lang="tr-TR" sz="2000" spc="-15"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V </a:t>
            </a:r>
            <a:r>
              <a:rPr lang="tr-TR" sz="2000" dirty="0" smtClean="0">
                <a:latin typeface="Times New Roman" panose="02020603050405020304" pitchFamily="18" charset="0"/>
                <a:ea typeface="Times New Roman" panose="02020603050405020304" pitchFamily="18" charset="0"/>
              </a:rPr>
              <a:t>-</a:t>
            </a:r>
            <a:r>
              <a:rPr lang="tr-TR" sz="2000" spc="-1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frontal</a:t>
            </a:r>
            <a:r>
              <a:rPr lang="tr-TR" sz="2000" spc="-4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proyeksiyalovchi</a:t>
            </a:r>
            <a:r>
              <a:rPr lang="tr-TR" sz="2000" spc="-2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to’g’ri</a:t>
            </a:r>
            <a:r>
              <a:rPr lang="tr-TR" sz="2000" spc="-4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chiziq.</a:t>
            </a:r>
            <a:endParaRPr lang="ru-RU" sz="2000" dirty="0">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5201212" y="818940"/>
            <a:ext cx="5324245" cy="1292662"/>
          </a:xfrm>
          <a:prstGeom prst="rect">
            <a:avLst/>
          </a:prstGeom>
        </p:spPr>
        <p:txBody>
          <a:bodyPr wrap="square">
            <a:spAutoFit/>
          </a:bodyPr>
          <a:lstStyle/>
          <a:p>
            <a:r>
              <a:rPr lang="tr-TR" sz="2000" spc="-5" dirty="0">
                <a:latin typeface="Times New Roman" panose="02020603050405020304" pitchFamily="18" charset="0"/>
                <a:ea typeface="Times New Roman" panose="02020603050405020304" pitchFamily="18" charset="0"/>
              </a:rPr>
              <a:t>Koordinatalari</a:t>
            </a:r>
            <a:r>
              <a:rPr lang="tr-TR" sz="2000" spc="-6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5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6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fazoviy</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chizmasini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 </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C </a:t>
            </a:r>
            <a:r>
              <a:rPr lang="tr-TR" sz="2000" b="1" dirty="0">
                <a:latin typeface="Times New Roman" panose="02020603050405020304" pitchFamily="18" charset="0"/>
                <a:ea typeface="Times New Roman" panose="02020603050405020304" pitchFamily="18" charset="0"/>
              </a:rPr>
              <a:t>(30;</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5;</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15)</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D</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(30;</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30;</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15)</a:t>
            </a:r>
            <a:endParaRPr lang="ru-RU" sz="2000" dirty="0">
              <a:latin typeface="Times New Roman" panose="02020603050405020304" pitchFamily="18" charset="0"/>
              <a:ea typeface="Times New Roman" panose="02020603050405020304" pitchFamily="18" charset="0"/>
            </a:endParaRPr>
          </a:p>
          <a:p>
            <a:endParaRPr lang="ru-RU" dirty="0"/>
          </a:p>
        </p:txBody>
      </p:sp>
      <p:sp>
        <p:nvSpPr>
          <p:cNvPr id="4" name="Прямоугольник 3"/>
          <p:cNvSpPr/>
          <p:nvPr/>
        </p:nvSpPr>
        <p:spPr>
          <a:xfrm>
            <a:off x="6007455" y="5271548"/>
            <a:ext cx="3914047" cy="1015663"/>
          </a:xfrm>
          <a:prstGeom prst="rect">
            <a:avLst/>
          </a:prstGeom>
        </p:spPr>
        <p:txBody>
          <a:bodyPr wrap="square">
            <a:spAutoFit/>
          </a:bodyPr>
          <a:lstStyle/>
          <a:p>
            <a:r>
              <a:rPr lang="tr-TR" sz="2000" spc="-5" dirty="0">
                <a:latin typeface="Times New Roman" panose="02020603050405020304" pitchFamily="18" charset="0"/>
                <a:ea typeface="Times New Roman" panose="02020603050405020304" pitchFamily="18" charset="0"/>
              </a:rPr>
              <a:t>Koordinatalari</a:t>
            </a:r>
            <a:r>
              <a:rPr lang="tr-TR" sz="2000" spc="-6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5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epyurini</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 </a:t>
            </a:r>
            <a:endParaRPr lang="ru-RU" sz="2000" dirty="0"/>
          </a:p>
        </p:txBody>
      </p:sp>
      <p:sp>
        <p:nvSpPr>
          <p:cNvPr id="7" name="Прямоугольник 6"/>
          <p:cNvSpPr/>
          <p:nvPr/>
        </p:nvSpPr>
        <p:spPr>
          <a:xfrm>
            <a:off x="5145717" y="1753663"/>
            <a:ext cx="2868776" cy="3477875"/>
          </a:xfrm>
          <a:prstGeom prst="rect">
            <a:avLst/>
          </a:prstGeom>
        </p:spPr>
        <p:txBody>
          <a:bodyPr wrap="square">
            <a:spAutoFit/>
          </a:bodyPr>
          <a:lstStyle/>
          <a:p>
            <a:pPr marL="100965" algn="ctr">
              <a:spcBef>
                <a:spcPts val="355"/>
              </a:spcBef>
              <a:spcAft>
                <a:spcPts val="0"/>
              </a:spcAft>
            </a:pPr>
            <a:r>
              <a:rPr lang="tr-TR" sz="2000" b="1" dirty="0">
                <a:latin typeface="Times New Roman" panose="02020603050405020304" pitchFamily="18" charset="0"/>
                <a:ea typeface="Times New Roman" panose="02020603050405020304" pitchFamily="18" charset="0"/>
              </a:rPr>
              <a:t>[CD]</a:t>
            </a:r>
            <a:r>
              <a:rPr lang="tr-TR" sz="2000" b="1"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a:t>
            </a:r>
            <a:r>
              <a:rPr lang="tr-TR" sz="2000" b="1" spc="-2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Þ</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[ox)</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endParaRPr lang="ru-RU" sz="2000" dirty="0">
              <a:latin typeface="Times New Roman" panose="02020603050405020304" pitchFamily="18" charset="0"/>
              <a:ea typeface="Times New Roman" panose="02020603050405020304" pitchFamily="18" charset="0"/>
            </a:endParaRPr>
          </a:p>
          <a:p>
            <a:pPr>
              <a:spcBef>
                <a:spcPts val="15"/>
              </a:spcBef>
              <a:spcAft>
                <a:spcPts val="0"/>
              </a:spcAft>
            </a:pPr>
            <a:r>
              <a:rPr lang="tr-TR" sz="2000" b="1"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Frontal</a:t>
            </a:r>
            <a:r>
              <a:rPr lang="tr-TR" sz="2000" spc="-4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 gorizontal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uning xaqiqiy</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kattaligiga </a:t>
            </a:r>
            <a:r>
              <a:rPr lang="tr-TR" sz="2000" dirty="0" smtClean="0">
                <a:latin typeface="Times New Roman" panose="02020603050405020304" pitchFamily="18" charset="0"/>
                <a:ea typeface="Times New Roman" panose="02020603050405020304" pitchFamily="18" charset="0"/>
              </a:rPr>
              <a:t>tengdir.</a:t>
            </a:r>
            <a:endParaRPr lang="en-US" sz="2000" dirty="0">
              <a:latin typeface="Times New Roman" panose="02020603050405020304" pitchFamily="18" charset="0"/>
              <a:ea typeface="Times New Roman" panose="02020603050405020304" pitchFamily="18" charset="0"/>
            </a:endParaRPr>
          </a:p>
          <a:p>
            <a:pPr>
              <a:spcBef>
                <a:spcPts val="15"/>
              </a:spcBef>
              <a:spcAft>
                <a:spcPts val="0"/>
              </a:spcAft>
            </a:pPr>
            <a:r>
              <a:rPr lang="tr-TR" sz="2000" dirty="0" smtClean="0">
                <a:latin typeface="Times New Roman" panose="02020603050405020304" pitchFamily="18" charset="0"/>
                <a:ea typeface="Times New Roman" panose="02020603050405020304" pitchFamily="18" charset="0"/>
              </a:rPr>
              <a:t>Frontal</a:t>
            </a:r>
            <a:r>
              <a:rPr lang="tr-TR" sz="2000" spc="-5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proyeksiyalovchi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ustma</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 ust</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tushadi</a:t>
            </a:r>
            <a:r>
              <a:rPr lang="tr-TR" sz="2000" dirty="0" smtClean="0">
                <a:latin typeface="Times New Roman" panose="02020603050405020304" pitchFamily="18" charset="0"/>
                <a:ea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c</a:t>
            </a:r>
            <a:r>
              <a:rPr lang="tr-TR" sz="2000" dirty="0">
                <a:latin typeface="Symbol" panose="05050102010706020507" pitchFamily="18" charset="2"/>
                <a:ea typeface="Times New Roman" panose="02020603050405020304" pitchFamily="18" charset="0"/>
              </a:rPr>
              <a:t>¢º</a:t>
            </a:r>
            <a:r>
              <a:rPr lang="tr-TR" sz="2000" b="1" dirty="0">
                <a:latin typeface="Times New Roman" panose="02020603050405020304" pitchFamily="18" charset="0"/>
                <a:ea typeface="Times New Roman" panose="02020603050405020304" pitchFamily="18" charset="0"/>
              </a:rPr>
              <a:t>d</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8" name="Прямоугольник 7"/>
          <p:cNvSpPr/>
          <p:nvPr/>
        </p:nvSpPr>
        <p:spPr>
          <a:xfrm>
            <a:off x="458304" y="1130608"/>
            <a:ext cx="3581323" cy="362511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3"/>
          <p:cNvSpPr/>
          <p:nvPr/>
        </p:nvSpPr>
        <p:spPr>
          <a:xfrm>
            <a:off x="439219" y="4736937"/>
            <a:ext cx="6124304" cy="1983499"/>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1927002 w 5084137"/>
              <a:gd name="connsiteY3" fmla="*/ 2564605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30145 w 5084137"/>
              <a:gd name="connsiteY3" fmla="*/ 2527146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2016393 w 5084137"/>
              <a:gd name="connsiteY3" fmla="*/ 2689467 h 2694343"/>
              <a:gd name="connsiteX4" fmla="*/ 0 w 5084137"/>
              <a:gd name="connsiteY4" fmla="*/ 0 h 2694343"/>
              <a:gd name="connsiteX0" fmla="*/ 0 w 5084137"/>
              <a:gd name="connsiteY0" fmla="*/ 14137 h 2708480"/>
              <a:gd name="connsiteX1" fmla="*/ 2984694 w 5084137"/>
              <a:gd name="connsiteY1" fmla="*/ 0 h 2708480"/>
              <a:gd name="connsiteX2" fmla="*/ 5084137 w 5084137"/>
              <a:gd name="connsiteY2" fmla="*/ 2708480 h 2708480"/>
              <a:gd name="connsiteX3" fmla="*/ 2016393 w 5084137"/>
              <a:gd name="connsiteY3" fmla="*/ 2703604 h 2708480"/>
              <a:gd name="connsiteX4" fmla="*/ 0 w 5084137"/>
              <a:gd name="connsiteY4" fmla="*/ 14137 h 2708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4137" h="2708480">
                <a:moveTo>
                  <a:pt x="0" y="14137"/>
                </a:moveTo>
                <a:lnTo>
                  <a:pt x="2984694" y="0"/>
                </a:lnTo>
                <a:lnTo>
                  <a:pt x="5084137" y="2708480"/>
                </a:lnTo>
                <a:lnTo>
                  <a:pt x="2016393" y="2703604"/>
                </a:lnTo>
                <a:lnTo>
                  <a:pt x="0" y="14137"/>
                </a:lnTo>
                <a:close/>
              </a:path>
            </a:pathLst>
          </a:custGeom>
          <a:solidFill>
            <a:srgbClr val="A8F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единительная линия 9"/>
          <p:cNvCxnSpPr/>
          <p:nvPr/>
        </p:nvCxnSpPr>
        <p:spPr>
          <a:xfrm flipH="1" flipV="1">
            <a:off x="1590242" y="3530036"/>
            <a:ext cx="0" cy="12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flipV="1">
            <a:off x="3592342" y="5137423"/>
            <a:ext cx="0" cy="133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0409" y="2835344"/>
            <a:ext cx="1010733" cy="646331"/>
          </a:xfrm>
          <a:prstGeom prst="rect">
            <a:avLst/>
          </a:prstGeom>
          <a:noFill/>
        </p:spPr>
        <p:txBody>
          <a:bodyPr wrap="square" rtlCol="0">
            <a:spAutoFit/>
          </a:bodyPr>
          <a:lstStyle/>
          <a:p>
            <a:r>
              <a:rPr lang="en-US" sz="3600" i="1" dirty="0" smtClean="0">
                <a:latin typeface="ISOCPEUR" panose="020B0604020202020204" pitchFamily="34" charset="0"/>
              </a:rPr>
              <a:t>c</a:t>
            </a:r>
            <a:r>
              <a:rPr lang="en-US" sz="3600" i="1" dirty="0" smtClean="0">
                <a:latin typeface="ISOCPEUR" panose="020B0604020202020204" pitchFamily="34" charset="0"/>
              </a:rPr>
              <a:t>’ </a:t>
            </a:r>
            <a:endParaRPr lang="ru-RU" sz="3600"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13" name="TextBox 12"/>
              <p:cNvSpPr txBox="1"/>
              <p:nvPr/>
            </p:nvSpPr>
            <p:spPr>
              <a:xfrm>
                <a:off x="1485646" y="2816266"/>
                <a:ext cx="999406" cy="646331"/>
              </a:xfrm>
              <a:prstGeom prst="rect">
                <a:avLst/>
              </a:prstGeom>
              <a:noFill/>
            </p:spPr>
            <p:txBody>
              <a:bodyPr wrap="square" rtlCol="0">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 </m:t>
                    </m:r>
                  </m:oMath>
                </a14:m>
                <a:r>
                  <a:rPr lang="en-US" sz="3600" i="1" dirty="0">
                    <a:latin typeface="ISOCPEUR" panose="020B0604020202020204" pitchFamily="34" charset="0"/>
                  </a:rPr>
                  <a:t>d</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1485646" y="2816266"/>
                <a:ext cx="999406" cy="646331"/>
              </a:xfrm>
              <a:prstGeom prst="rect">
                <a:avLst/>
              </a:prstGeom>
              <a:blipFill>
                <a:blip r:embed="rId2"/>
                <a:stretch>
                  <a:fillRect t="-15094" r="-21341" b="-34906"/>
                </a:stretch>
              </a:blipFill>
            </p:spPr>
            <p:txBody>
              <a:bodyPr/>
              <a:lstStyle/>
              <a:p>
                <a:r>
                  <a:rPr lang="ru-RU">
                    <a:noFill/>
                  </a:rPr>
                  <a:t> </a:t>
                </a:r>
              </a:p>
            </p:txBody>
          </p:sp>
        </mc:Fallback>
      </mc:AlternateContent>
      <p:sp>
        <p:nvSpPr>
          <p:cNvPr id="14" name="TextBox 13"/>
          <p:cNvSpPr txBox="1"/>
          <p:nvPr/>
        </p:nvSpPr>
        <p:spPr>
          <a:xfrm>
            <a:off x="3602900" y="4635208"/>
            <a:ext cx="436727" cy="646331"/>
          </a:xfrm>
          <a:prstGeom prst="rect">
            <a:avLst/>
          </a:prstGeom>
          <a:noFill/>
        </p:spPr>
        <p:txBody>
          <a:bodyPr wrap="square" rtlCol="0">
            <a:spAutoFit/>
          </a:bodyPr>
          <a:lstStyle/>
          <a:p>
            <a:r>
              <a:rPr lang="en-US" sz="3600" i="1" dirty="0" smtClean="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5" name="Прямая соединительная линия 14"/>
          <p:cNvCxnSpPr/>
          <p:nvPr/>
        </p:nvCxnSpPr>
        <p:spPr>
          <a:xfrm flipH="1" flipV="1">
            <a:off x="1578716" y="4722579"/>
            <a:ext cx="728334" cy="6128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129584" y="4750092"/>
            <a:ext cx="392400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16125" y="4380314"/>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18" name="TextBox 17"/>
          <p:cNvSpPr txBox="1"/>
          <p:nvPr/>
        </p:nvSpPr>
        <p:spPr>
          <a:xfrm>
            <a:off x="108698" y="4596271"/>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cxnSp>
        <p:nvCxnSpPr>
          <p:cNvPr id="19" name="Прямая соединительная линия 18"/>
          <p:cNvCxnSpPr>
            <a:stCxn id="9" idx="2"/>
          </p:cNvCxnSpPr>
          <p:nvPr/>
        </p:nvCxnSpPr>
        <p:spPr>
          <a:xfrm flipH="1" flipV="1">
            <a:off x="4057136" y="4738862"/>
            <a:ext cx="2506387" cy="1981574"/>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6758" y="1026579"/>
            <a:ext cx="816905" cy="646331"/>
          </a:xfrm>
          <a:prstGeom prst="rect">
            <a:avLst/>
          </a:prstGeom>
          <a:noFill/>
        </p:spPr>
        <p:txBody>
          <a:bodyPr wrap="square" rtlCol="0">
            <a:spAutoFit/>
          </a:bodyPr>
          <a:lstStyle/>
          <a:p>
            <a:r>
              <a:rPr lang="en-US" sz="3600" i="1" dirty="0" smtClean="0">
                <a:latin typeface="ISOCPEUR" panose="020B0604020202020204" pitchFamily="34" charset="0"/>
              </a:rPr>
              <a:t>V</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23" name="Прямая соединительная линия 22"/>
          <p:cNvCxnSpPr/>
          <p:nvPr/>
        </p:nvCxnSpPr>
        <p:spPr>
          <a:xfrm>
            <a:off x="4057134" y="787291"/>
            <a:ext cx="0" cy="39600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53" idx="5"/>
          </p:cNvCxnSpPr>
          <p:nvPr/>
        </p:nvCxnSpPr>
        <p:spPr>
          <a:xfrm flipH="1" flipV="1">
            <a:off x="1571971" y="3522852"/>
            <a:ext cx="798719" cy="64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409756" y="3605849"/>
            <a:ext cx="436727" cy="646331"/>
          </a:xfrm>
          <a:prstGeom prst="rect">
            <a:avLst/>
          </a:prstGeom>
          <a:noFill/>
        </p:spPr>
        <p:txBody>
          <a:bodyPr wrap="square" rtlCol="0">
            <a:spAutoFit/>
          </a:bodyPr>
          <a:lstStyle/>
          <a:p>
            <a:r>
              <a:rPr lang="uz-Cyrl-UZ" sz="3600" i="1" dirty="0">
                <a:latin typeface="ISOCPEUR" panose="020B0604020202020204" pitchFamily="34" charset="0"/>
              </a:rPr>
              <a:t>С</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6" name="TextBox 25"/>
          <p:cNvSpPr txBox="1"/>
          <p:nvPr/>
        </p:nvSpPr>
        <p:spPr>
          <a:xfrm>
            <a:off x="2620298" y="6071944"/>
            <a:ext cx="637620" cy="646331"/>
          </a:xfrm>
          <a:prstGeom prst="rect">
            <a:avLst/>
          </a:prstGeom>
          <a:noFill/>
        </p:spPr>
        <p:txBody>
          <a:bodyPr wrap="square" rtlCol="0">
            <a:spAutoFit/>
          </a:bodyPr>
          <a:lstStyle/>
          <a:p>
            <a:r>
              <a:rPr lang="en-US" sz="3600" i="1" dirty="0">
                <a:latin typeface="ISOCPEUR" panose="020B0604020202020204" pitchFamily="34" charset="0"/>
              </a:rPr>
              <a:t>H</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28" name="Прямая соединительная линия 27"/>
          <p:cNvCxnSpPr/>
          <p:nvPr/>
        </p:nvCxnSpPr>
        <p:spPr>
          <a:xfrm flipH="1" flipV="1">
            <a:off x="2320281" y="4098277"/>
            <a:ext cx="0" cy="12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601027" y="6098745"/>
            <a:ext cx="377026" cy="584775"/>
          </a:xfrm>
          <a:prstGeom prst="rect">
            <a:avLst/>
          </a:prstGeom>
          <a:noFill/>
        </p:spPr>
        <p:txBody>
          <a:bodyPr wrap="non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30" name="TextBox 29"/>
          <p:cNvSpPr txBox="1"/>
          <p:nvPr/>
        </p:nvSpPr>
        <p:spPr>
          <a:xfrm>
            <a:off x="4094906" y="727883"/>
            <a:ext cx="372121" cy="584775"/>
          </a:xfrm>
          <a:prstGeom prst="rect">
            <a:avLst/>
          </a:prstGeom>
          <a:noFill/>
        </p:spPr>
        <p:txBody>
          <a:bodyPr wrap="square" rtlCol="0">
            <a:spAutoFit/>
          </a:bodyPr>
          <a:lstStyle/>
          <a:p>
            <a:r>
              <a:rPr lang="en-US" sz="3200" i="1" dirty="0" smtClean="0">
                <a:latin typeface="ISOCPEUR" panose="020B0604020202020204" pitchFamily="34" charset="0"/>
              </a:rPr>
              <a:t>z</a:t>
            </a:r>
            <a:endParaRPr lang="ru-RU" sz="3200" i="1" dirty="0">
              <a:latin typeface="ISOCPEUR" panose="020B0604020202020204" pitchFamily="34" charset="0"/>
            </a:endParaRPr>
          </a:p>
        </p:txBody>
      </p:sp>
      <p:sp>
        <p:nvSpPr>
          <p:cNvPr id="31" name="TextBox 30"/>
          <p:cNvSpPr txBox="1"/>
          <p:nvPr/>
        </p:nvSpPr>
        <p:spPr>
          <a:xfrm>
            <a:off x="1482016" y="5040244"/>
            <a:ext cx="568746" cy="646331"/>
          </a:xfrm>
          <a:prstGeom prst="rect">
            <a:avLst/>
          </a:prstGeom>
          <a:noFill/>
        </p:spPr>
        <p:txBody>
          <a:bodyPr wrap="square" rtlCol="0">
            <a:spAutoFit/>
          </a:bodyPr>
          <a:lstStyle/>
          <a:p>
            <a:r>
              <a:rPr lang="en-US" sz="3600" i="1" dirty="0" smtClean="0">
                <a:latin typeface="ISOCPEUR" panose="020B0604020202020204" pitchFamily="34" charset="0"/>
              </a:rPr>
              <a:t>c</a:t>
            </a:r>
            <a:endParaRPr lang="ru-RU" sz="3600" i="1" dirty="0">
              <a:latin typeface="ISOCPEUR" panose="020B0604020202020204" pitchFamily="34" charset="0"/>
            </a:endParaRPr>
          </a:p>
        </p:txBody>
      </p:sp>
      <p:sp>
        <p:nvSpPr>
          <p:cNvPr id="32" name="TextBox 31"/>
          <p:cNvSpPr txBox="1"/>
          <p:nvPr/>
        </p:nvSpPr>
        <p:spPr>
          <a:xfrm>
            <a:off x="3918323" y="5824812"/>
            <a:ext cx="461437" cy="646331"/>
          </a:xfrm>
          <a:prstGeom prst="rect">
            <a:avLst/>
          </a:prstGeom>
          <a:noFill/>
        </p:spPr>
        <p:txBody>
          <a:bodyPr wrap="square" rtlCol="0">
            <a:spAutoFit/>
          </a:bodyPr>
          <a:lstStyle/>
          <a:p>
            <a:r>
              <a:rPr lang="en-US" sz="3600" i="1" dirty="0">
                <a:latin typeface="ISOCPEUR" panose="020B0604020202020204" pitchFamily="34" charset="0"/>
              </a:rPr>
              <a:t>d</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34" name="TextBox 33"/>
          <p:cNvSpPr txBox="1"/>
          <p:nvPr/>
        </p:nvSpPr>
        <p:spPr>
          <a:xfrm>
            <a:off x="9372616" y="6116329"/>
            <a:ext cx="1223107" cy="584775"/>
          </a:xfrm>
          <a:prstGeom prst="rect">
            <a:avLst/>
          </a:prstGeom>
          <a:noFill/>
        </p:spPr>
        <p:txBody>
          <a:bodyPr wrap="square" rtlCol="0">
            <a:spAutoFit/>
          </a:bodyPr>
          <a:lstStyle/>
          <a:p>
            <a:r>
              <a:rPr lang="en-US" sz="3200" i="1" dirty="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36" name="Прямая соединительная линия 35"/>
          <p:cNvCxnSpPr/>
          <p:nvPr/>
        </p:nvCxnSpPr>
        <p:spPr>
          <a:xfrm flipH="1" flipV="1">
            <a:off x="9825959" y="4784709"/>
            <a:ext cx="0" cy="1656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V="1">
            <a:off x="9830332" y="2288735"/>
            <a:ext cx="0" cy="165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9830332" y="3939453"/>
            <a:ext cx="0" cy="93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70087" y="4318617"/>
            <a:ext cx="541532" cy="584775"/>
          </a:xfrm>
          <a:prstGeom prst="rect">
            <a:avLst/>
          </a:prstGeom>
          <a:noFill/>
        </p:spPr>
        <p:txBody>
          <a:bodyPr wrap="square" rtlCol="0">
            <a:spAutoFit/>
          </a:bodyPr>
          <a:lstStyle/>
          <a:p>
            <a:r>
              <a:rPr lang="en-US" sz="3200" i="1" dirty="0">
                <a:latin typeface="ISOCPEUR" panose="020B0604020202020204" pitchFamily="34" charset="0"/>
              </a:rPr>
              <a:t>c</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42" name="Прямая соединительная линия 41"/>
          <p:cNvCxnSpPr/>
          <p:nvPr/>
        </p:nvCxnSpPr>
        <p:spPr>
          <a:xfrm flipV="1">
            <a:off x="8285871" y="3970874"/>
            <a:ext cx="3538771" cy="15534"/>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304790" y="3463188"/>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44" name="TextBox 43"/>
          <p:cNvSpPr txBox="1"/>
          <p:nvPr/>
        </p:nvSpPr>
        <p:spPr>
          <a:xfrm>
            <a:off x="7933366" y="3634155"/>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47" name="TextBox 46"/>
              <p:cNvSpPr txBox="1"/>
              <p:nvPr/>
            </p:nvSpPr>
            <p:spPr>
              <a:xfrm rot="10800000">
                <a:off x="9677567" y="3492602"/>
                <a:ext cx="595950" cy="707886"/>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smtClean="0">
                    <a:solidFill>
                      <a:schemeClr val="tx1"/>
                    </a:solidFill>
                  </a:rPr>
                  <a:t> </a:t>
                </a:r>
                <a:endParaRPr lang="ru-RU" sz="4000" dirty="0">
                  <a:solidFill>
                    <a:schemeClr val="tx1"/>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rot="10800000">
                <a:off x="9677567" y="3492602"/>
                <a:ext cx="595950" cy="707886"/>
              </a:xfrm>
              <a:prstGeom prst="rect">
                <a:avLst/>
              </a:prstGeom>
              <a:blipFill>
                <a:blip r:embed="rId6"/>
                <a:stretch>
                  <a:fillRect/>
                </a:stretch>
              </a:blipFill>
            </p:spPr>
            <p:txBody>
              <a:bodyPr/>
              <a:lstStyle/>
              <a:p>
                <a:r>
                  <a:rPr lang="ru-RU">
                    <a:noFill/>
                  </a:rPr>
                  <a:t> </a:t>
                </a:r>
              </a:p>
            </p:txBody>
          </p:sp>
        </mc:Fallback>
      </mc:AlternateContent>
      <p:sp>
        <p:nvSpPr>
          <p:cNvPr id="48" name="Овал 47"/>
          <p:cNvSpPr/>
          <p:nvPr/>
        </p:nvSpPr>
        <p:spPr>
          <a:xfrm>
            <a:off x="9902332" y="3759177"/>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a:extLst>
              <a:ext uri="{FF2B5EF4-FFF2-40B4-BE49-F238E27FC236}">
                <a16:creationId xmlns:a16="http://schemas.microsoft.com/office/drawing/2014/main" id="{6B9093B3-BE1A-4D56-BA4F-088122C6AF46}"/>
              </a:ext>
            </a:extLst>
          </p:cNvPr>
          <p:cNvSpPr/>
          <p:nvPr/>
        </p:nvSpPr>
        <p:spPr>
          <a:xfrm>
            <a:off x="1534062" y="3481781"/>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a:extLst>
              <a:ext uri="{FF2B5EF4-FFF2-40B4-BE49-F238E27FC236}">
                <a16:creationId xmlns:a16="http://schemas.microsoft.com/office/drawing/2014/main" id="{1CD25305-67A2-462D-B5EF-6139BCC29BEF}"/>
              </a:ext>
            </a:extLst>
          </p:cNvPr>
          <p:cNvSpPr/>
          <p:nvPr/>
        </p:nvSpPr>
        <p:spPr>
          <a:xfrm>
            <a:off x="2217050" y="4009232"/>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Овал 53">
            <a:extLst>
              <a:ext uri="{FF2B5EF4-FFF2-40B4-BE49-F238E27FC236}">
                <a16:creationId xmlns:a16="http://schemas.microsoft.com/office/drawing/2014/main" id="{6B9093B3-BE1A-4D56-BA4F-088122C6AF46}"/>
              </a:ext>
            </a:extLst>
          </p:cNvPr>
          <p:cNvSpPr/>
          <p:nvPr/>
        </p:nvSpPr>
        <p:spPr>
          <a:xfrm>
            <a:off x="2251779" y="5253078"/>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a:extLst>
              <a:ext uri="{FF2B5EF4-FFF2-40B4-BE49-F238E27FC236}">
                <a16:creationId xmlns:a16="http://schemas.microsoft.com/office/drawing/2014/main" id="{6B9093B3-BE1A-4D56-BA4F-088122C6AF46}"/>
              </a:ext>
            </a:extLst>
          </p:cNvPr>
          <p:cNvSpPr/>
          <p:nvPr/>
        </p:nvSpPr>
        <p:spPr>
          <a:xfrm>
            <a:off x="3521685" y="6402610"/>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Овал 55">
            <a:extLst>
              <a:ext uri="{FF2B5EF4-FFF2-40B4-BE49-F238E27FC236}">
                <a16:creationId xmlns:a16="http://schemas.microsoft.com/office/drawing/2014/main" id="{1CD25305-67A2-462D-B5EF-6139BCC29BEF}"/>
              </a:ext>
            </a:extLst>
          </p:cNvPr>
          <p:cNvSpPr/>
          <p:nvPr/>
        </p:nvSpPr>
        <p:spPr>
          <a:xfrm>
            <a:off x="3515640" y="5040244"/>
            <a:ext cx="180000" cy="180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7" name="Овал 56">
            <a:extLst>
              <a:ext uri="{FF2B5EF4-FFF2-40B4-BE49-F238E27FC236}">
                <a16:creationId xmlns:a16="http://schemas.microsoft.com/office/drawing/2014/main" id="{6B9093B3-BE1A-4D56-BA4F-088122C6AF46}"/>
              </a:ext>
            </a:extLst>
          </p:cNvPr>
          <p:cNvSpPr/>
          <p:nvPr/>
        </p:nvSpPr>
        <p:spPr>
          <a:xfrm>
            <a:off x="9767619" y="2224170"/>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a:extLst>
              <a:ext uri="{FF2B5EF4-FFF2-40B4-BE49-F238E27FC236}">
                <a16:creationId xmlns:a16="http://schemas.microsoft.com/office/drawing/2014/main" id="{6B9093B3-BE1A-4D56-BA4F-088122C6AF46}"/>
              </a:ext>
            </a:extLst>
          </p:cNvPr>
          <p:cNvSpPr/>
          <p:nvPr/>
        </p:nvSpPr>
        <p:spPr>
          <a:xfrm>
            <a:off x="9741617" y="4701362"/>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a:extLst>
              <a:ext uri="{FF2B5EF4-FFF2-40B4-BE49-F238E27FC236}">
                <a16:creationId xmlns:a16="http://schemas.microsoft.com/office/drawing/2014/main" id="{6B9093B3-BE1A-4D56-BA4F-088122C6AF46}"/>
              </a:ext>
            </a:extLst>
          </p:cNvPr>
          <p:cNvSpPr/>
          <p:nvPr/>
        </p:nvSpPr>
        <p:spPr>
          <a:xfrm>
            <a:off x="9741617" y="6325423"/>
            <a:ext cx="144000" cy="144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TextBox 49"/>
          <p:cNvSpPr txBox="1"/>
          <p:nvPr/>
        </p:nvSpPr>
        <p:spPr>
          <a:xfrm>
            <a:off x="10043713" y="1921545"/>
            <a:ext cx="1010733" cy="646331"/>
          </a:xfrm>
          <a:prstGeom prst="rect">
            <a:avLst/>
          </a:prstGeom>
          <a:noFill/>
        </p:spPr>
        <p:txBody>
          <a:bodyPr wrap="square" rtlCol="0">
            <a:spAutoFit/>
          </a:bodyPr>
          <a:lstStyle/>
          <a:p>
            <a:r>
              <a:rPr lang="en-US" sz="3600" i="1" dirty="0" smtClean="0">
                <a:latin typeface="ISOCPEUR" panose="020B0604020202020204" pitchFamily="34" charset="0"/>
              </a:rPr>
              <a:t>c</a:t>
            </a:r>
            <a:r>
              <a:rPr lang="en-US" sz="3600" i="1" dirty="0" smtClean="0">
                <a:latin typeface="ISOCPEUR" panose="020B0604020202020204" pitchFamily="34" charset="0"/>
              </a:rPr>
              <a:t>’ </a:t>
            </a:r>
            <a:endParaRPr lang="ru-RU" sz="3600"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51" name="TextBox 50"/>
              <p:cNvSpPr txBox="1"/>
              <p:nvPr/>
            </p:nvSpPr>
            <p:spPr>
              <a:xfrm>
                <a:off x="10359322" y="1921545"/>
                <a:ext cx="999406" cy="646331"/>
              </a:xfrm>
              <a:prstGeom prst="rect">
                <a:avLst/>
              </a:prstGeom>
              <a:noFill/>
            </p:spPr>
            <p:txBody>
              <a:bodyPr wrap="square" rtlCol="0">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 </m:t>
                    </m:r>
                  </m:oMath>
                </a14:m>
                <a:r>
                  <a:rPr lang="en-US" sz="3600" i="1" dirty="0">
                    <a:latin typeface="ISOCPEUR" panose="020B0604020202020204" pitchFamily="34" charset="0"/>
                  </a:rPr>
                  <a:t>d</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51" name="TextBox 50"/>
              <p:cNvSpPr txBox="1">
                <a:spLocks noRot="1" noChangeAspect="1" noMove="1" noResize="1" noEditPoints="1" noAdjustHandles="1" noChangeArrowheads="1" noChangeShapeType="1" noTextEdit="1"/>
              </p:cNvSpPr>
              <p:nvPr/>
            </p:nvSpPr>
            <p:spPr>
              <a:xfrm>
                <a:off x="10359322" y="1921545"/>
                <a:ext cx="999406" cy="646331"/>
              </a:xfrm>
              <a:prstGeom prst="rect">
                <a:avLst/>
              </a:prstGeom>
              <a:blipFill>
                <a:blip r:embed="rId7"/>
                <a:stretch>
                  <a:fillRect t="-14151" r="-21951" b="-34906"/>
                </a:stretch>
              </a:blipFill>
            </p:spPr>
            <p:txBody>
              <a:bodyPr/>
              <a:lstStyle/>
              <a:p>
                <a:r>
                  <a:rPr lang="ru-RU">
                    <a:noFill/>
                  </a:rPr>
                  <a:t> </a:t>
                </a:r>
              </a:p>
            </p:txBody>
          </p:sp>
        </mc:Fallback>
      </mc:AlternateContent>
      <p:cxnSp>
        <p:nvCxnSpPr>
          <p:cNvPr id="60" name="Прямая соединительная линия 59"/>
          <p:cNvCxnSpPr>
            <a:endCxn id="52" idx="6"/>
          </p:cNvCxnSpPr>
          <p:nvPr/>
        </p:nvCxnSpPr>
        <p:spPr>
          <a:xfrm flipH="1" flipV="1">
            <a:off x="1678062" y="3553781"/>
            <a:ext cx="2389015" cy="14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flipH="1" flipV="1">
            <a:off x="2381763" y="5344088"/>
            <a:ext cx="2516905" cy="19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flipH="1">
            <a:off x="3669645" y="6477884"/>
            <a:ext cx="2669560" cy="8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Овал 62">
            <a:extLst>
              <a:ext uri="{FF2B5EF4-FFF2-40B4-BE49-F238E27FC236}">
                <a16:creationId xmlns:a16="http://schemas.microsoft.com/office/drawing/2014/main" id="{6B9093B3-BE1A-4D56-BA4F-088122C6AF46}"/>
              </a:ext>
            </a:extLst>
          </p:cNvPr>
          <p:cNvSpPr/>
          <p:nvPr/>
        </p:nvSpPr>
        <p:spPr>
          <a:xfrm>
            <a:off x="1550518" y="4680666"/>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a:extLst>
              <a:ext uri="{FF2B5EF4-FFF2-40B4-BE49-F238E27FC236}">
                <a16:creationId xmlns:a16="http://schemas.microsoft.com/office/drawing/2014/main" id="{6B9093B3-BE1A-4D56-BA4F-088122C6AF46}"/>
              </a:ext>
            </a:extLst>
          </p:cNvPr>
          <p:cNvSpPr/>
          <p:nvPr/>
        </p:nvSpPr>
        <p:spPr>
          <a:xfrm>
            <a:off x="3983355" y="3519428"/>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Овал 64">
            <a:extLst>
              <a:ext uri="{FF2B5EF4-FFF2-40B4-BE49-F238E27FC236}">
                <a16:creationId xmlns:a16="http://schemas.microsoft.com/office/drawing/2014/main" id="{6B9093B3-BE1A-4D56-BA4F-088122C6AF46}"/>
              </a:ext>
            </a:extLst>
          </p:cNvPr>
          <p:cNvSpPr/>
          <p:nvPr/>
        </p:nvSpPr>
        <p:spPr>
          <a:xfrm>
            <a:off x="4779498" y="5309336"/>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6" name="Овал 65">
            <a:extLst>
              <a:ext uri="{FF2B5EF4-FFF2-40B4-BE49-F238E27FC236}">
                <a16:creationId xmlns:a16="http://schemas.microsoft.com/office/drawing/2014/main" id="{6B9093B3-BE1A-4D56-BA4F-088122C6AF46}"/>
              </a:ext>
            </a:extLst>
          </p:cNvPr>
          <p:cNvSpPr/>
          <p:nvPr/>
        </p:nvSpPr>
        <p:spPr>
          <a:xfrm>
            <a:off x="6203458" y="6415423"/>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7" name="TextBox 66"/>
          <p:cNvSpPr txBox="1"/>
          <p:nvPr/>
        </p:nvSpPr>
        <p:spPr>
          <a:xfrm>
            <a:off x="5432125" y="5964045"/>
            <a:ext cx="628123" cy="646331"/>
          </a:xfrm>
          <a:prstGeom prst="rect">
            <a:avLst/>
          </a:prstGeom>
          <a:noFill/>
        </p:spPr>
        <p:txBody>
          <a:bodyPr wrap="square" rtlCol="0">
            <a:spAutoFit/>
          </a:bodyPr>
          <a:lstStyle/>
          <a:p>
            <a:r>
              <a:rPr lang="en-US" sz="3600" i="1" dirty="0" err="1" smtClean="0">
                <a:latin typeface="ISOCPEUR" panose="020B0604020202020204" pitchFamily="34" charset="0"/>
              </a:rPr>
              <a:t>d</a:t>
            </a:r>
            <a:r>
              <a:rPr lang="en-US" sz="2000" i="1" dirty="0" err="1" smtClean="0">
                <a:latin typeface="ISOCPEUR" panose="020B0604020202020204" pitchFamily="34" charset="0"/>
              </a:rPr>
              <a:t>y</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68" name="TextBox 67"/>
          <p:cNvSpPr txBox="1"/>
          <p:nvPr/>
        </p:nvSpPr>
        <p:spPr>
          <a:xfrm>
            <a:off x="4851046" y="4897078"/>
            <a:ext cx="628123" cy="646331"/>
          </a:xfrm>
          <a:prstGeom prst="rect">
            <a:avLst/>
          </a:prstGeom>
          <a:noFill/>
        </p:spPr>
        <p:txBody>
          <a:bodyPr wrap="square" rtlCol="0">
            <a:spAutoFit/>
          </a:bodyPr>
          <a:lstStyle/>
          <a:p>
            <a:r>
              <a:rPr lang="en-US" sz="3600" i="1" dirty="0">
                <a:latin typeface="ISOCPEUR" panose="020B0604020202020204" pitchFamily="34" charset="0"/>
              </a:rPr>
              <a:t>c</a:t>
            </a:r>
            <a:r>
              <a:rPr lang="en-US" sz="2000" i="1" dirty="0" smtClean="0">
                <a:latin typeface="ISOCPEUR" panose="020B0604020202020204" pitchFamily="34" charset="0"/>
              </a:rPr>
              <a:t>y</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sp>
        <p:nvSpPr>
          <p:cNvPr id="69" name="TextBox 68"/>
          <p:cNvSpPr txBox="1"/>
          <p:nvPr/>
        </p:nvSpPr>
        <p:spPr>
          <a:xfrm>
            <a:off x="4040378" y="3115527"/>
            <a:ext cx="628123" cy="646331"/>
          </a:xfrm>
          <a:prstGeom prst="rect">
            <a:avLst/>
          </a:prstGeom>
          <a:noFill/>
        </p:spPr>
        <p:txBody>
          <a:bodyPr wrap="square" rtlCol="0">
            <a:spAutoFit/>
          </a:bodyPr>
          <a:lstStyle/>
          <a:p>
            <a:r>
              <a:rPr lang="en-US" sz="3600" i="1" dirty="0" err="1" smtClean="0">
                <a:latin typeface="ISOCPEUR" panose="020B0604020202020204" pitchFamily="34" charset="0"/>
              </a:rPr>
              <a:t>c</a:t>
            </a:r>
            <a:r>
              <a:rPr lang="en-US" sz="2000" i="1" dirty="0" err="1">
                <a:latin typeface="ISOCPEUR" panose="020B0604020202020204" pitchFamily="34" charset="0"/>
              </a:rPr>
              <a:t>z</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70" name="TextBox 69"/>
              <p:cNvSpPr txBox="1"/>
              <p:nvPr/>
            </p:nvSpPr>
            <p:spPr>
              <a:xfrm>
                <a:off x="4346892" y="3129885"/>
                <a:ext cx="999406" cy="646331"/>
              </a:xfrm>
              <a:prstGeom prst="rect">
                <a:avLst/>
              </a:prstGeom>
              <a:noFill/>
            </p:spPr>
            <p:txBody>
              <a:bodyPr wrap="squar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 </m:t>
                    </m:r>
                  </m:oMath>
                </a14:m>
                <a:r>
                  <a:rPr lang="en-US" sz="3600" i="1" dirty="0" smtClean="0">
                    <a:latin typeface="ISOCPEUR" panose="020B0604020202020204" pitchFamily="34" charset="0"/>
                  </a:rPr>
                  <a:t>d</a:t>
                </a:r>
                <a:r>
                  <a:rPr lang="en-US" sz="2400" i="1" dirty="0" smtClean="0">
                    <a:latin typeface="ISOCPEUR" panose="020B0604020202020204" pitchFamily="34" charset="0"/>
                  </a:rPr>
                  <a:t>z</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70" name="TextBox 69"/>
              <p:cNvSpPr txBox="1">
                <a:spLocks noRot="1" noChangeAspect="1" noMove="1" noResize="1" noEditPoints="1" noAdjustHandles="1" noChangeArrowheads="1" noChangeShapeType="1" noTextEdit="1"/>
              </p:cNvSpPr>
              <p:nvPr/>
            </p:nvSpPr>
            <p:spPr>
              <a:xfrm>
                <a:off x="4346892" y="3129885"/>
                <a:ext cx="999406" cy="646331"/>
              </a:xfrm>
              <a:prstGeom prst="rect">
                <a:avLst/>
              </a:prstGeom>
              <a:blipFill>
                <a:blip r:embed="rId8"/>
                <a:stretch>
                  <a:fillRect t="-14151" b="-34906"/>
                </a:stretch>
              </a:blipFill>
            </p:spPr>
            <p:txBody>
              <a:bodyPr/>
              <a:lstStyle/>
              <a:p>
                <a:r>
                  <a:rPr lang="ru-RU">
                    <a:noFill/>
                  </a:rPr>
                  <a:t> </a:t>
                </a:r>
              </a:p>
            </p:txBody>
          </p:sp>
        </mc:Fallback>
      </mc:AlternateContent>
      <p:sp>
        <p:nvSpPr>
          <p:cNvPr id="71" name="TextBox 70"/>
          <p:cNvSpPr txBox="1"/>
          <p:nvPr/>
        </p:nvSpPr>
        <p:spPr>
          <a:xfrm>
            <a:off x="1060252" y="4142058"/>
            <a:ext cx="1010733" cy="646331"/>
          </a:xfrm>
          <a:prstGeom prst="rect">
            <a:avLst/>
          </a:prstGeom>
          <a:noFill/>
        </p:spPr>
        <p:txBody>
          <a:bodyPr wrap="square" rtlCol="0">
            <a:spAutoFit/>
          </a:bodyPr>
          <a:lstStyle/>
          <a:p>
            <a:r>
              <a:rPr lang="en-US" sz="3600" i="1" dirty="0" smtClean="0">
                <a:latin typeface="ISOCPEUR" panose="020B0604020202020204" pitchFamily="34" charset="0"/>
              </a:rPr>
              <a:t>c</a:t>
            </a:r>
            <a:r>
              <a:rPr lang="en-US" sz="2800" i="1" dirty="0" smtClean="0">
                <a:latin typeface="ISOCPEUR" panose="020B0604020202020204" pitchFamily="34" charset="0"/>
              </a:rPr>
              <a:t>x</a:t>
            </a:r>
            <a:endParaRPr lang="ru-RU" sz="3600"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72" name="TextBox 71"/>
              <p:cNvSpPr txBox="1"/>
              <p:nvPr/>
            </p:nvSpPr>
            <p:spPr>
              <a:xfrm>
                <a:off x="1630271" y="4161671"/>
                <a:ext cx="999406" cy="646331"/>
              </a:xfrm>
              <a:prstGeom prst="rect">
                <a:avLst/>
              </a:prstGeom>
              <a:noFill/>
            </p:spPr>
            <p:txBody>
              <a:bodyPr wrap="square" rtlCol="0">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 </m:t>
                    </m:r>
                  </m:oMath>
                </a14:m>
                <a:r>
                  <a:rPr lang="en-US" sz="3600" i="1" dirty="0" smtClean="0">
                    <a:latin typeface="ISOCPEUR" panose="020B0604020202020204" pitchFamily="34" charset="0"/>
                  </a:rPr>
                  <a:t>d</a:t>
                </a:r>
                <a:r>
                  <a:rPr lang="en-US" sz="2400" i="1" dirty="0" smtClean="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p:sp>
            <p:nvSpPr>
              <p:cNvPr id="72" name="TextBox 71"/>
              <p:cNvSpPr txBox="1">
                <a:spLocks noRot="1" noChangeAspect="1" noMove="1" noResize="1" noEditPoints="1" noAdjustHandles="1" noChangeArrowheads="1" noChangeShapeType="1" noTextEdit="1"/>
              </p:cNvSpPr>
              <p:nvPr/>
            </p:nvSpPr>
            <p:spPr>
              <a:xfrm>
                <a:off x="1630271" y="4161671"/>
                <a:ext cx="999406" cy="646331"/>
              </a:xfrm>
              <a:prstGeom prst="rect">
                <a:avLst/>
              </a:prstGeom>
              <a:blipFill>
                <a:blip r:embed="rId9"/>
                <a:stretch>
                  <a:fillRect t="-15094" b="-34906"/>
                </a:stretch>
              </a:blipFill>
            </p:spPr>
            <p:txBody>
              <a:bodyPr/>
              <a:lstStyle/>
              <a:p>
                <a:r>
                  <a:rPr lang="ru-RU">
                    <a:noFill/>
                  </a:rPr>
                  <a:t> </a:t>
                </a:r>
              </a:p>
            </p:txBody>
          </p:sp>
        </mc:Fallback>
      </mc:AlternateContent>
      <p:cxnSp>
        <p:nvCxnSpPr>
          <p:cNvPr id="75" name="Прямая соединительная линия 74"/>
          <p:cNvCxnSpPr>
            <a:stCxn id="56" idx="5"/>
          </p:cNvCxnSpPr>
          <p:nvPr/>
        </p:nvCxnSpPr>
        <p:spPr>
          <a:xfrm flipH="1" flipV="1">
            <a:off x="2271848" y="4074293"/>
            <a:ext cx="1397432" cy="1119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a:stCxn id="55" idx="5"/>
          </p:cNvCxnSpPr>
          <p:nvPr/>
        </p:nvCxnSpPr>
        <p:spPr>
          <a:xfrm flipH="1" flipV="1">
            <a:off x="2184093" y="5227260"/>
            <a:ext cx="1460504" cy="1298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2328459" y="4116164"/>
            <a:ext cx="1289334" cy="106439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2320281" y="5328463"/>
            <a:ext cx="1285525" cy="114991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97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anim calcmode="lin" valueType="num">
                                      <p:cBhvr>
                                        <p:cTn id="44" dur="1000" fill="hold"/>
                                        <p:tgtEl>
                                          <p:spTgt spid="29"/>
                                        </p:tgtEl>
                                        <p:attrNameLst>
                                          <p:attrName>ppt_x</p:attrName>
                                        </p:attrNameLst>
                                      </p:cBhvr>
                                      <p:tavLst>
                                        <p:tav tm="0">
                                          <p:val>
                                            <p:strVal val="#ppt_x"/>
                                          </p:val>
                                        </p:tav>
                                        <p:tav tm="100000">
                                          <p:val>
                                            <p:strVal val="#ppt_x"/>
                                          </p:val>
                                        </p:tav>
                                      </p:tavLst>
                                    </p:anim>
                                    <p:anim calcmode="lin" valueType="num">
                                      <p:cBhvr>
                                        <p:cTn id="45" dur="1000" fill="hold"/>
                                        <p:tgtEl>
                                          <p:spTgt spid="2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barn(inVertical)">
                                      <p:cBhvr>
                                        <p:cTn id="60" dur="500"/>
                                        <p:tgtEl>
                                          <p:spTgt spid="63"/>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barn(inVertical)">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barn(inVertical)">
                                      <p:cBhvr>
                                        <p:cTn id="68" dur="500"/>
                                        <p:tgtEl>
                                          <p:spTgt spid="65"/>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barn(inVertical)">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barn(inVertical)">
                                      <p:cBhvr>
                                        <p:cTn id="76" dur="500"/>
                                        <p:tgtEl>
                                          <p:spTgt spid="64"/>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barn(inVertical)">
                                      <p:cBhvr>
                                        <p:cTn id="79" dur="500"/>
                                        <p:tgtEl>
                                          <p:spTgt spid="69"/>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arn(inVertical)">
                                      <p:cBhvr>
                                        <p:cTn id="84" dur="500"/>
                                        <p:tgtEl>
                                          <p:spTgt spid="15"/>
                                        </p:tgtEl>
                                      </p:cBhvr>
                                    </p:animEffect>
                                  </p:childTnLst>
                                </p:cTn>
                              </p:par>
                              <p:par>
                                <p:cTn id="85" presetID="16" presetClass="entr" presetSubtype="21"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arn(inVertical)">
                                      <p:cBhvr>
                                        <p:cTn id="87" dur="500"/>
                                        <p:tgtEl>
                                          <p:spTgt spid="61"/>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barn(inVertical)">
                                      <p:cBhvr>
                                        <p:cTn id="90" dur="500"/>
                                        <p:tgtEl>
                                          <p:spTgt spid="54"/>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barn(inVertical)">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barn(inVertical)">
                                      <p:cBhvr>
                                        <p:cTn id="98" dur="500"/>
                                        <p:tgtEl>
                                          <p:spTgt spid="10"/>
                                        </p:tgtEl>
                                      </p:cBhvr>
                                    </p:animEffect>
                                  </p:childTnLst>
                                </p:cTn>
                              </p:par>
                              <p:par>
                                <p:cTn id="99" presetID="16" presetClass="entr" presetSubtype="21"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arn(inVertical)">
                                      <p:cBhvr>
                                        <p:cTn id="101" dur="500"/>
                                        <p:tgtEl>
                                          <p:spTgt spid="60"/>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barn(inVertical)">
                                      <p:cBhvr>
                                        <p:cTn id="104" dur="500"/>
                                        <p:tgtEl>
                                          <p:spTgt spid="52"/>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arn(inVertical)">
                                      <p:cBhvr>
                                        <p:cTn id="107" dur="500"/>
                                        <p:tgtEl>
                                          <p:spTgt spid="12"/>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barn(inVertical)">
                                      <p:cBhvr>
                                        <p:cTn id="112" dur="500"/>
                                        <p:tgtEl>
                                          <p:spTgt spid="72"/>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barn(inVertical)">
                                      <p:cBhvr>
                                        <p:cTn id="117" dur="500"/>
                                        <p:tgtEl>
                                          <p:spTgt spid="66"/>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barn(inVertical)">
                                      <p:cBhvr>
                                        <p:cTn id="120" dur="500"/>
                                        <p:tgtEl>
                                          <p:spTgt spid="67"/>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70"/>
                                        </p:tgtEl>
                                        <p:attrNameLst>
                                          <p:attrName>style.visibility</p:attrName>
                                        </p:attrNameLst>
                                      </p:cBhvr>
                                      <p:to>
                                        <p:strVal val="visible"/>
                                      </p:to>
                                    </p:set>
                                    <p:animEffect transition="in" filter="barn(inVertical)">
                                      <p:cBhvr>
                                        <p:cTn id="125" dur="500"/>
                                        <p:tgtEl>
                                          <p:spTgt spid="70"/>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nodeType="clickEffect">
                                  <p:stCondLst>
                                    <p:cond delay="0"/>
                                  </p:stCondLst>
                                  <p:childTnLst>
                                    <p:set>
                                      <p:cBhvr>
                                        <p:cTn id="129" dur="1" fill="hold">
                                          <p:stCondLst>
                                            <p:cond delay="0"/>
                                          </p:stCondLst>
                                        </p:cTn>
                                        <p:tgtEl>
                                          <p:spTgt spid="62"/>
                                        </p:tgtEl>
                                        <p:attrNameLst>
                                          <p:attrName>style.visibility</p:attrName>
                                        </p:attrNameLst>
                                      </p:cBhvr>
                                      <p:to>
                                        <p:strVal val="visible"/>
                                      </p:to>
                                    </p:set>
                                    <p:animEffect transition="in" filter="barn(inVertical)">
                                      <p:cBhvr>
                                        <p:cTn id="130" dur="500"/>
                                        <p:tgtEl>
                                          <p:spTgt spid="62"/>
                                        </p:tgtEl>
                                      </p:cBhvr>
                                    </p:animEffect>
                                  </p:childTnLst>
                                </p:cTn>
                              </p:par>
                              <p:par>
                                <p:cTn id="131" presetID="16" presetClass="entr" presetSubtype="21" fill="hold" nodeType="withEffect">
                                  <p:stCondLst>
                                    <p:cond delay="0"/>
                                  </p:stCondLst>
                                  <p:childTnLst>
                                    <p:set>
                                      <p:cBhvr>
                                        <p:cTn id="132" dur="1" fill="hold">
                                          <p:stCondLst>
                                            <p:cond delay="0"/>
                                          </p:stCondLst>
                                        </p:cTn>
                                        <p:tgtEl>
                                          <p:spTgt spid="76"/>
                                        </p:tgtEl>
                                        <p:attrNameLst>
                                          <p:attrName>style.visibility</p:attrName>
                                        </p:attrNameLst>
                                      </p:cBhvr>
                                      <p:to>
                                        <p:strVal val="visible"/>
                                      </p:to>
                                    </p:set>
                                    <p:animEffect transition="in" filter="barn(inVertical)">
                                      <p:cBhvr>
                                        <p:cTn id="133" dur="500"/>
                                        <p:tgtEl>
                                          <p:spTgt spid="76"/>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barn(inVertical)">
                                      <p:cBhvr>
                                        <p:cTn id="136" dur="500"/>
                                        <p:tgtEl>
                                          <p:spTgt spid="55"/>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barn(inVertical)">
                                      <p:cBhvr>
                                        <p:cTn id="139" dur="500"/>
                                        <p:tgtEl>
                                          <p:spTgt spid="32"/>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73"/>
                                        </p:tgtEl>
                                        <p:attrNameLst>
                                          <p:attrName>style.visibility</p:attrName>
                                        </p:attrNameLst>
                                      </p:cBhvr>
                                      <p:to>
                                        <p:strVal val="visible"/>
                                      </p:to>
                                    </p:set>
                                    <p:animEffect transition="in" filter="barn(inVertical)">
                                      <p:cBhvr>
                                        <p:cTn id="144" dur="500"/>
                                        <p:tgtEl>
                                          <p:spTgt spid="73"/>
                                        </p:tgtEl>
                                      </p:cBhvr>
                                    </p:animEffec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13"/>
                                        </p:tgtEl>
                                        <p:attrNameLst>
                                          <p:attrName>style.visibility</p:attrName>
                                        </p:attrNameLst>
                                      </p:cBhvr>
                                      <p:to>
                                        <p:strVal val="visible"/>
                                      </p:to>
                                    </p:set>
                                    <p:animEffect transition="in" filter="barn(inVertical)">
                                      <p:cBhvr>
                                        <p:cTn id="149" dur="500"/>
                                        <p:tgtEl>
                                          <p:spTgt spid="13"/>
                                        </p:tgtEl>
                                      </p:cBhvr>
                                    </p:animEffect>
                                  </p:childTnLst>
                                </p:cTn>
                              </p:par>
                            </p:childTnLst>
                          </p:cTn>
                        </p:par>
                      </p:childTnLst>
                    </p:cTn>
                  </p:par>
                  <p:par>
                    <p:cTn id="150" fill="hold">
                      <p:stCondLst>
                        <p:cond delay="indefinite"/>
                      </p:stCondLst>
                      <p:childTnLst>
                        <p:par>
                          <p:cTn id="151" fill="hold">
                            <p:stCondLst>
                              <p:cond delay="0"/>
                            </p:stCondLst>
                            <p:childTnLst>
                              <p:par>
                                <p:cTn id="152" presetID="16" presetClass="entr" presetSubtype="21" fill="hold" nodeType="click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barn(inVertical)">
                                      <p:cBhvr>
                                        <p:cTn id="154" dur="500"/>
                                        <p:tgtEl>
                                          <p:spTgt spid="27"/>
                                        </p:tgtEl>
                                      </p:cBhvr>
                                    </p:animEffec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nodeType="click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barn(inVertical)">
                                      <p:cBhvr>
                                        <p:cTn id="159" dur="500"/>
                                        <p:tgtEl>
                                          <p:spTgt spid="24"/>
                                        </p:tgtEl>
                                      </p:cBhvr>
                                    </p:animEffect>
                                  </p:childTnLst>
                                </p:cTn>
                              </p:par>
                              <p:par>
                                <p:cTn id="160" presetID="16" presetClass="entr" presetSubtype="21" fill="hold" nodeType="withEffect">
                                  <p:stCondLst>
                                    <p:cond delay="0"/>
                                  </p:stCondLst>
                                  <p:childTnLst>
                                    <p:set>
                                      <p:cBhvr>
                                        <p:cTn id="161" dur="1" fill="hold">
                                          <p:stCondLst>
                                            <p:cond delay="0"/>
                                          </p:stCondLst>
                                        </p:cTn>
                                        <p:tgtEl>
                                          <p:spTgt spid="28"/>
                                        </p:tgtEl>
                                        <p:attrNameLst>
                                          <p:attrName>style.visibility</p:attrName>
                                        </p:attrNameLst>
                                      </p:cBhvr>
                                      <p:to>
                                        <p:strVal val="visible"/>
                                      </p:to>
                                    </p:set>
                                    <p:animEffect transition="in" filter="barn(inVertical)">
                                      <p:cBhvr>
                                        <p:cTn id="162" dur="500"/>
                                        <p:tgtEl>
                                          <p:spTgt spid="28"/>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barn(inVertical)">
                                      <p:cBhvr>
                                        <p:cTn id="165" dur="500"/>
                                        <p:tgtEl>
                                          <p:spTgt spid="53"/>
                                        </p:tgtEl>
                                      </p:cBhvr>
                                    </p:animEffect>
                                  </p:childTnLst>
                                </p:cTn>
                              </p:par>
                              <p:par>
                                <p:cTn id="166" presetID="16" presetClass="entr" presetSubtype="21" fill="hold" grpId="0" nodeType="withEffect">
                                  <p:stCondLst>
                                    <p:cond delay="0"/>
                                  </p:stCondLst>
                                  <p:childTnLst>
                                    <p:set>
                                      <p:cBhvr>
                                        <p:cTn id="167" dur="1" fill="hold">
                                          <p:stCondLst>
                                            <p:cond delay="0"/>
                                          </p:stCondLst>
                                        </p:cTn>
                                        <p:tgtEl>
                                          <p:spTgt spid="25"/>
                                        </p:tgtEl>
                                        <p:attrNameLst>
                                          <p:attrName>style.visibility</p:attrName>
                                        </p:attrNameLst>
                                      </p:cBhvr>
                                      <p:to>
                                        <p:strVal val="visible"/>
                                      </p:to>
                                    </p:set>
                                    <p:animEffect transition="in" filter="barn(inVertical)">
                                      <p:cBhvr>
                                        <p:cTn id="168" dur="500"/>
                                        <p:tgtEl>
                                          <p:spTgt spid="25"/>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21" fill="hold" nodeType="clickEffect">
                                  <p:stCondLst>
                                    <p:cond delay="0"/>
                                  </p:stCondLst>
                                  <p:childTnLst>
                                    <p:set>
                                      <p:cBhvr>
                                        <p:cTn id="172" dur="1" fill="hold">
                                          <p:stCondLst>
                                            <p:cond delay="0"/>
                                          </p:stCondLst>
                                        </p:cTn>
                                        <p:tgtEl>
                                          <p:spTgt spid="75"/>
                                        </p:tgtEl>
                                        <p:attrNameLst>
                                          <p:attrName>style.visibility</p:attrName>
                                        </p:attrNameLst>
                                      </p:cBhvr>
                                      <p:to>
                                        <p:strVal val="visible"/>
                                      </p:to>
                                    </p:set>
                                    <p:animEffect transition="in" filter="barn(inVertical)">
                                      <p:cBhvr>
                                        <p:cTn id="173" dur="500"/>
                                        <p:tgtEl>
                                          <p:spTgt spid="75"/>
                                        </p:tgtEl>
                                      </p:cBhvr>
                                    </p:animEffect>
                                  </p:childTnLst>
                                </p:cTn>
                              </p:par>
                              <p:par>
                                <p:cTn id="174" presetID="16" presetClass="entr" presetSubtype="21" fill="hold" nodeType="withEffect">
                                  <p:stCondLst>
                                    <p:cond delay="0"/>
                                  </p:stCondLst>
                                  <p:childTnLst>
                                    <p:set>
                                      <p:cBhvr>
                                        <p:cTn id="175" dur="1" fill="hold">
                                          <p:stCondLst>
                                            <p:cond delay="0"/>
                                          </p:stCondLst>
                                        </p:cTn>
                                        <p:tgtEl>
                                          <p:spTgt spid="11"/>
                                        </p:tgtEl>
                                        <p:attrNameLst>
                                          <p:attrName>style.visibility</p:attrName>
                                        </p:attrNameLst>
                                      </p:cBhvr>
                                      <p:to>
                                        <p:strVal val="visible"/>
                                      </p:to>
                                    </p:set>
                                    <p:animEffect transition="in" filter="barn(inVertical)">
                                      <p:cBhvr>
                                        <p:cTn id="176" dur="500"/>
                                        <p:tgtEl>
                                          <p:spTgt spid="11"/>
                                        </p:tgtEl>
                                      </p:cBhvr>
                                    </p:animEffect>
                                  </p:childTnLst>
                                </p:cTn>
                              </p:par>
                              <p:par>
                                <p:cTn id="177" presetID="16" presetClass="entr" presetSubtype="21" fill="hold" grpId="0"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barn(inVertical)">
                                      <p:cBhvr>
                                        <p:cTn id="179" dur="500"/>
                                        <p:tgtEl>
                                          <p:spTgt spid="56"/>
                                        </p:tgtEl>
                                      </p:cBhvr>
                                    </p:animEffect>
                                  </p:childTnLst>
                                </p:cTn>
                              </p:par>
                              <p:par>
                                <p:cTn id="180" presetID="16" presetClass="entr" presetSubtype="21" fill="hold" grpId="0" nodeType="with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barn(inVertical)">
                                      <p:cBhvr>
                                        <p:cTn id="182" dur="500"/>
                                        <p:tgtEl>
                                          <p:spTgt spid="14"/>
                                        </p:tgtEl>
                                      </p:cBhvr>
                                    </p:animEffect>
                                  </p:childTnLst>
                                </p:cTn>
                              </p:par>
                            </p:childTnLst>
                          </p:cTn>
                        </p:par>
                      </p:childTnLst>
                    </p:cTn>
                  </p:par>
                  <p:par>
                    <p:cTn id="183" fill="hold">
                      <p:stCondLst>
                        <p:cond delay="indefinite"/>
                      </p:stCondLst>
                      <p:childTnLst>
                        <p:par>
                          <p:cTn id="184" fill="hold">
                            <p:stCondLst>
                              <p:cond delay="0"/>
                            </p:stCondLst>
                            <p:childTnLst>
                              <p:par>
                                <p:cTn id="185" presetID="16" presetClass="entr" presetSubtype="21"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barn(inVertical)">
                                      <p:cBhvr>
                                        <p:cTn id="187" dur="500"/>
                                        <p:tgtEl>
                                          <p:spTgt spid="74"/>
                                        </p:tgtEl>
                                      </p:cBhvr>
                                    </p:animEffect>
                                  </p:childTnLst>
                                </p:cTn>
                              </p:par>
                            </p:childTnLst>
                          </p:cTn>
                        </p:par>
                      </p:childTnLst>
                    </p:cTn>
                  </p:par>
                  <p:par>
                    <p:cTn id="188" fill="hold">
                      <p:stCondLst>
                        <p:cond delay="indefinite"/>
                      </p:stCondLst>
                      <p:childTnLst>
                        <p:par>
                          <p:cTn id="189" fill="hold">
                            <p:stCondLst>
                              <p:cond delay="0"/>
                            </p:stCondLst>
                            <p:childTnLst>
                              <p:par>
                                <p:cTn id="190" presetID="16" presetClass="entr" presetSubtype="21" fill="hold" nodeType="click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barn(inVertical)">
                                      <p:cBhvr>
                                        <p:cTn id="192" dur="500"/>
                                        <p:tgtEl>
                                          <p:spTgt spid="22"/>
                                        </p:tgtEl>
                                      </p:cBhvr>
                                    </p:animEffect>
                                  </p:childTnLst>
                                </p:cTn>
                              </p:par>
                            </p:childTnLst>
                          </p:cTn>
                        </p:par>
                      </p:childTnLst>
                    </p:cTn>
                  </p:par>
                  <p:par>
                    <p:cTn id="193" fill="hold">
                      <p:stCondLst>
                        <p:cond delay="indefinite"/>
                      </p:stCondLst>
                      <p:childTnLst>
                        <p:par>
                          <p:cTn id="194" fill="hold">
                            <p:stCondLst>
                              <p:cond delay="0"/>
                            </p:stCondLst>
                            <p:childTnLst>
                              <p:par>
                                <p:cTn id="195" presetID="16" presetClass="entr" presetSubtype="21" fill="hold"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barn(inVertical)">
                                      <p:cBhvr>
                                        <p:cTn id="197" dur="500"/>
                                        <p:tgtEl>
                                          <p:spTgt spid="36"/>
                                        </p:tgtEl>
                                      </p:cBhvr>
                                    </p:animEffect>
                                  </p:childTnLst>
                                </p:cTn>
                              </p:par>
                              <p:par>
                                <p:cTn id="198" presetID="16" presetClass="entr" presetSubtype="21" fill="hold" nodeType="withEffect">
                                  <p:stCondLst>
                                    <p:cond delay="0"/>
                                  </p:stCondLst>
                                  <p:childTnLst>
                                    <p:set>
                                      <p:cBhvr>
                                        <p:cTn id="199" dur="1" fill="hold">
                                          <p:stCondLst>
                                            <p:cond delay="0"/>
                                          </p:stCondLst>
                                        </p:cTn>
                                        <p:tgtEl>
                                          <p:spTgt spid="37"/>
                                        </p:tgtEl>
                                        <p:attrNameLst>
                                          <p:attrName>style.visibility</p:attrName>
                                        </p:attrNameLst>
                                      </p:cBhvr>
                                      <p:to>
                                        <p:strVal val="visible"/>
                                      </p:to>
                                    </p:set>
                                    <p:animEffect transition="in" filter="barn(inVertical)">
                                      <p:cBhvr>
                                        <p:cTn id="200" dur="500"/>
                                        <p:tgtEl>
                                          <p:spTgt spid="37"/>
                                        </p:tgtEl>
                                      </p:cBhvr>
                                    </p:animEffect>
                                  </p:childTnLst>
                                </p:cTn>
                              </p:par>
                              <p:par>
                                <p:cTn id="201" presetID="16" presetClass="entr" presetSubtype="21" fill="hold" nodeType="withEffect">
                                  <p:stCondLst>
                                    <p:cond delay="0"/>
                                  </p:stCondLst>
                                  <p:childTnLst>
                                    <p:set>
                                      <p:cBhvr>
                                        <p:cTn id="202" dur="1" fill="hold">
                                          <p:stCondLst>
                                            <p:cond delay="0"/>
                                          </p:stCondLst>
                                        </p:cTn>
                                        <p:tgtEl>
                                          <p:spTgt spid="38"/>
                                        </p:tgtEl>
                                        <p:attrNameLst>
                                          <p:attrName>style.visibility</p:attrName>
                                        </p:attrNameLst>
                                      </p:cBhvr>
                                      <p:to>
                                        <p:strVal val="visible"/>
                                      </p:to>
                                    </p:set>
                                    <p:animEffect transition="in" filter="barn(inVertical)">
                                      <p:cBhvr>
                                        <p:cTn id="203" dur="500"/>
                                        <p:tgtEl>
                                          <p:spTgt spid="38"/>
                                        </p:tgtEl>
                                      </p:cBhvr>
                                    </p:animEffect>
                                  </p:childTnLst>
                                </p:cTn>
                              </p:par>
                              <p:par>
                                <p:cTn id="204" presetID="16" presetClass="entr" presetSubtype="21" fill="hold" grpId="0" nodeType="withEffect">
                                  <p:stCondLst>
                                    <p:cond delay="0"/>
                                  </p:stCondLst>
                                  <p:childTnLst>
                                    <p:set>
                                      <p:cBhvr>
                                        <p:cTn id="205" dur="1" fill="hold">
                                          <p:stCondLst>
                                            <p:cond delay="0"/>
                                          </p:stCondLst>
                                        </p:cTn>
                                        <p:tgtEl>
                                          <p:spTgt spid="40"/>
                                        </p:tgtEl>
                                        <p:attrNameLst>
                                          <p:attrName>style.visibility</p:attrName>
                                        </p:attrNameLst>
                                      </p:cBhvr>
                                      <p:to>
                                        <p:strVal val="visible"/>
                                      </p:to>
                                    </p:set>
                                    <p:animEffect transition="in" filter="barn(inVertical)">
                                      <p:cBhvr>
                                        <p:cTn id="206" dur="500"/>
                                        <p:tgtEl>
                                          <p:spTgt spid="40"/>
                                        </p:tgtEl>
                                      </p:cBhvr>
                                    </p:animEffect>
                                  </p:childTnLst>
                                </p:cTn>
                              </p:par>
                              <p:par>
                                <p:cTn id="207" presetID="16" presetClass="entr" presetSubtype="21" fill="hold" nodeType="withEffect">
                                  <p:stCondLst>
                                    <p:cond delay="0"/>
                                  </p:stCondLst>
                                  <p:childTnLst>
                                    <p:set>
                                      <p:cBhvr>
                                        <p:cTn id="208" dur="1" fill="hold">
                                          <p:stCondLst>
                                            <p:cond delay="0"/>
                                          </p:stCondLst>
                                        </p:cTn>
                                        <p:tgtEl>
                                          <p:spTgt spid="42"/>
                                        </p:tgtEl>
                                        <p:attrNameLst>
                                          <p:attrName>style.visibility</p:attrName>
                                        </p:attrNameLst>
                                      </p:cBhvr>
                                      <p:to>
                                        <p:strVal val="visible"/>
                                      </p:to>
                                    </p:set>
                                    <p:animEffect transition="in" filter="barn(inVertical)">
                                      <p:cBhvr>
                                        <p:cTn id="209" dur="500"/>
                                        <p:tgtEl>
                                          <p:spTgt spid="42"/>
                                        </p:tgtEl>
                                      </p:cBhvr>
                                    </p:animEffect>
                                  </p:childTnLst>
                                </p:cTn>
                              </p:par>
                              <p:par>
                                <p:cTn id="210" presetID="16" presetClass="entr" presetSubtype="21" fill="hold" grpId="0" nodeType="withEffect">
                                  <p:stCondLst>
                                    <p:cond delay="0"/>
                                  </p:stCondLst>
                                  <p:childTnLst>
                                    <p:set>
                                      <p:cBhvr>
                                        <p:cTn id="211" dur="1" fill="hold">
                                          <p:stCondLst>
                                            <p:cond delay="0"/>
                                          </p:stCondLst>
                                        </p:cTn>
                                        <p:tgtEl>
                                          <p:spTgt spid="44"/>
                                        </p:tgtEl>
                                        <p:attrNameLst>
                                          <p:attrName>style.visibility</p:attrName>
                                        </p:attrNameLst>
                                      </p:cBhvr>
                                      <p:to>
                                        <p:strVal val="visible"/>
                                      </p:to>
                                    </p:set>
                                    <p:animEffect transition="in" filter="barn(inVertical)">
                                      <p:cBhvr>
                                        <p:cTn id="212" dur="500"/>
                                        <p:tgtEl>
                                          <p:spTgt spid="44"/>
                                        </p:tgtEl>
                                      </p:cBhvr>
                                    </p:animEffect>
                                  </p:childTnLst>
                                </p:cTn>
                              </p:par>
                              <p:par>
                                <p:cTn id="213" presetID="16" presetClass="entr" presetSubtype="21" fill="hold" grpId="0" nodeType="with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barn(inVertical)">
                                      <p:cBhvr>
                                        <p:cTn id="215" dur="500"/>
                                        <p:tgtEl>
                                          <p:spTgt spid="47"/>
                                        </p:tgtEl>
                                      </p:cBhvr>
                                    </p:animEffect>
                                  </p:childTnLst>
                                </p:cTn>
                              </p:par>
                              <p:par>
                                <p:cTn id="216" presetID="16" presetClass="entr" presetSubtype="21" fill="hold" grpId="0" nodeType="withEffect">
                                  <p:stCondLst>
                                    <p:cond delay="0"/>
                                  </p:stCondLst>
                                  <p:childTnLst>
                                    <p:set>
                                      <p:cBhvr>
                                        <p:cTn id="217" dur="1" fill="hold">
                                          <p:stCondLst>
                                            <p:cond delay="0"/>
                                          </p:stCondLst>
                                        </p:cTn>
                                        <p:tgtEl>
                                          <p:spTgt spid="48"/>
                                        </p:tgtEl>
                                        <p:attrNameLst>
                                          <p:attrName>style.visibility</p:attrName>
                                        </p:attrNameLst>
                                      </p:cBhvr>
                                      <p:to>
                                        <p:strVal val="visible"/>
                                      </p:to>
                                    </p:set>
                                    <p:animEffect transition="in" filter="barn(inVertical)">
                                      <p:cBhvr>
                                        <p:cTn id="218" dur="500"/>
                                        <p:tgtEl>
                                          <p:spTgt spid="48"/>
                                        </p:tgtEl>
                                      </p:cBhvr>
                                    </p:animEffect>
                                  </p:childTnLst>
                                </p:cTn>
                              </p:par>
                              <p:par>
                                <p:cTn id="219" presetID="16" presetClass="entr" presetSubtype="21" fill="hold" grpId="0" nodeType="withEffect">
                                  <p:stCondLst>
                                    <p:cond delay="0"/>
                                  </p:stCondLst>
                                  <p:childTnLst>
                                    <p:set>
                                      <p:cBhvr>
                                        <p:cTn id="220" dur="1" fill="hold">
                                          <p:stCondLst>
                                            <p:cond delay="0"/>
                                          </p:stCondLst>
                                        </p:cTn>
                                        <p:tgtEl>
                                          <p:spTgt spid="57"/>
                                        </p:tgtEl>
                                        <p:attrNameLst>
                                          <p:attrName>style.visibility</p:attrName>
                                        </p:attrNameLst>
                                      </p:cBhvr>
                                      <p:to>
                                        <p:strVal val="visible"/>
                                      </p:to>
                                    </p:set>
                                    <p:animEffect transition="in" filter="barn(inVertical)">
                                      <p:cBhvr>
                                        <p:cTn id="221" dur="500"/>
                                        <p:tgtEl>
                                          <p:spTgt spid="57"/>
                                        </p:tgtEl>
                                      </p:cBhvr>
                                    </p:animEffect>
                                  </p:childTnLst>
                                </p:cTn>
                              </p:par>
                              <p:par>
                                <p:cTn id="222" presetID="16" presetClass="entr" presetSubtype="21" fill="hold" grpId="0" nodeType="withEffect">
                                  <p:stCondLst>
                                    <p:cond delay="0"/>
                                  </p:stCondLst>
                                  <p:childTnLst>
                                    <p:set>
                                      <p:cBhvr>
                                        <p:cTn id="223" dur="1" fill="hold">
                                          <p:stCondLst>
                                            <p:cond delay="0"/>
                                          </p:stCondLst>
                                        </p:cTn>
                                        <p:tgtEl>
                                          <p:spTgt spid="58"/>
                                        </p:tgtEl>
                                        <p:attrNameLst>
                                          <p:attrName>style.visibility</p:attrName>
                                        </p:attrNameLst>
                                      </p:cBhvr>
                                      <p:to>
                                        <p:strVal val="visible"/>
                                      </p:to>
                                    </p:set>
                                    <p:animEffect transition="in" filter="barn(inVertical)">
                                      <p:cBhvr>
                                        <p:cTn id="224" dur="500"/>
                                        <p:tgtEl>
                                          <p:spTgt spid="58"/>
                                        </p:tgtEl>
                                      </p:cBhvr>
                                    </p:animEffect>
                                  </p:childTnLst>
                                </p:cTn>
                              </p:par>
                              <p:par>
                                <p:cTn id="225" presetID="16" presetClass="entr" presetSubtype="21" fill="hold" grpId="0" nodeType="withEffect">
                                  <p:stCondLst>
                                    <p:cond delay="0"/>
                                  </p:stCondLst>
                                  <p:childTnLst>
                                    <p:set>
                                      <p:cBhvr>
                                        <p:cTn id="226" dur="1" fill="hold">
                                          <p:stCondLst>
                                            <p:cond delay="0"/>
                                          </p:stCondLst>
                                        </p:cTn>
                                        <p:tgtEl>
                                          <p:spTgt spid="59"/>
                                        </p:tgtEl>
                                        <p:attrNameLst>
                                          <p:attrName>style.visibility</p:attrName>
                                        </p:attrNameLst>
                                      </p:cBhvr>
                                      <p:to>
                                        <p:strVal val="visible"/>
                                      </p:to>
                                    </p:set>
                                    <p:animEffect transition="in" filter="barn(inVertical)">
                                      <p:cBhvr>
                                        <p:cTn id="227" dur="500"/>
                                        <p:tgtEl>
                                          <p:spTgt spid="59"/>
                                        </p:tgtEl>
                                      </p:cBhvr>
                                    </p:animEffect>
                                  </p:childTnLst>
                                </p:cTn>
                              </p:par>
                              <p:par>
                                <p:cTn id="228" presetID="16" presetClass="entr" presetSubtype="21" fill="hold" grpId="0" nodeType="withEffect">
                                  <p:stCondLst>
                                    <p:cond delay="0"/>
                                  </p:stCondLst>
                                  <p:childTnLst>
                                    <p:set>
                                      <p:cBhvr>
                                        <p:cTn id="229" dur="1" fill="hold">
                                          <p:stCondLst>
                                            <p:cond delay="0"/>
                                          </p:stCondLst>
                                        </p:cTn>
                                        <p:tgtEl>
                                          <p:spTgt spid="50"/>
                                        </p:tgtEl>
                                        <p:attrNameLst>
                                          <p:attrName>style.visibility</p:attrName>
                                        </p:attrNameLst>
                                      </p:cBhvr>
                                      <p:to>
                                        <p:strVal val="visible"/>
                                      </p:to>
                                    </p:set>
                                    <p:animEffect transition="in" filter="barn(inVertical)">
                                      <p:cBhvr>
                                        <p:cTn id="230" dur="500"/>
                                        <p:tgtEl>
                                          <p:spTgt spid="50"/>
                                        </p:tgtEl>
                                      </p:cBhvr>
                                    </p:animEffect>
                                  </p:childTnLst>
                                </p:cTn>
                              </p:par>
                              <p:par>
                                <p:cTn id="231" presetID="16" presetClass="entr" presetSubtype="21"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barn(inVertical)">
                                      <p:cBhvr>
                                        <p:cTn id="233" dur="500"/>
                                        <p:tgtEl>
                                          <p:spTgt spid="51"/>
                                        </p:tgtEl>
                                      </p:cBhvr>
                                    </p:animEffect>
                                  </p:childTnLst>
                                </p:cTn>
                              </p:par>
                              <p:par>
                                <p:cTn id="234" presetID="16" presetClass="entr" presetSubtype="21" fill="hold" grpId="0" nodeType="withEffect">
                                  <p:stCondLst>
                                    <p:cond delay="0"/>
                                  </p:stCondLst>
                                  <p:childTnLst>
                                    <p:set>
                                      <p:cBhvr>
                                        <p:cTn id="235" dur="1" fill="hold">
                                          <p:stCondLst>
                                            <p:cond delay="0"/>
                                          </p:stCondLst>
                                        </p:cTn>
                                        <p:tgtEl>
                                          <p:spTgt spid="4"/>
                                        </p:tgtEl>
                                        <p:attrNameLst>
                                          <p:attrName>style.visibility</p:attrName>
                                        </p:attrNameLst>
                                      </p:cBhvr>
                                      <p:to>
                                        <p:strVal val="visible"/>
                                      </p:to>
                                    </p:set>
                                    <p:animEffect transition="in" filter="barn(inVertical)">
                                      <p:cBhvr>
                                        <p:cTn id="2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2" grpId="0"/>
      <p:bldP spid="13" grpId="0"/>
      <p:bldP spid="14" grpId="0"/>
      <p:bldP spid="17" grpId="0"/>
      <p:bldP spid="18" grpId="0"/>
      <p:bldP spid="21" grpId="0"/>
      <p:bldP spid="25" grpId="0"/>
      <p:bldP spid="26" grpId="0"/>
      <p:bldP spid="29" grpId="0"/>
      <p:bldP spid="30" grpId="0"/>
      <p:bldP spid="31" grpId="0"/>
      <p:bldP spid="32" grpId="0"/>
      <p:bldP spid="40" grpId="0"/>
      <p:bldP spid="44" grpId="0"/>
      <p:bldP spid="47" grpId="0"/>
      <p:bldP spid="48" grpId="0" animBg="1"/>
      <p:bldP spid="52" grpId="0" animBg="1"/>
      <p:bldP spid="53" grpId="0" animBg="1"/>
      <p:bldP spid="54" grpId="0" animBg="1"/>
      <p:bldP spid="55" grpId="0" animBg="1"/>
      <p:bldP spid="56" grpId="0" animBg="1"/>
      <p:bldP spid="57" grpId="0" animBg="1"/>
      <p:bldP spid="58" grpId="0" animBg="1"/>
      <p:bldP spid="59" grpId="0" animBg="1"/>
      <p:bldP spid="50" grpId="0"/>
      <p:bldP spid="51" grpId="0"/>
      <p:bldP spid="63" grpId="0" animBg="1"/>
      <p:bldP spid="64" grpId="0" animBg="1"/>
      <p:bldP spid="65" grpId="0" animBg="1"/>
      <p:bldP spid="66" grpId="0" animBg="1"/>
      <p:bldP spid="67" grpId="0"/>
      <p:bldP spid="68" grpId="0"/>
      <p:bldP spid="69" grpId="0"/>
      <p:bldP spid="70" grpId="0"/>
      <p:bldP spid="71" grpId="0"/>
      <p:bldP spid="72" grpId="0"/>
    </p:bldLst>
  </p:timing>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Капля</Template>
  <TotalTime>360</TotalTime>
  <Words>1524</Words>
  <Application>Microsoft Office PowerPoint</Application>
  <PresentationFormat>Широкоэкранный</PresentationFormat>
  <Paragraphs>406</Paragraphs>
  <Slides>19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Cambria Math</vt:lpstr>
      <vt:lpstr>ISOCPEUR</vt:lpstr>
      <vt:lpstr>Symbol</vt:lpstr>
      <vt:lpstr>Times New Roman</vt:lpstr>
      <vt:lpstr>Tw Cen MT</vt:lpstr>
      <vt:lpstr>Капля</vt:lpstr>
      <vt:lpstr>4- MA’RUZA. Xususiy vaziyatdagi to’g’ri chiziqlar. To’g’ri chiziqning izlari. Ikki to’g’ri chiziqning o’zaro joylashuvi.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MA’RUZA. To’g’ri chiziq. To’g’ri chiziqning ortogonal proyeksiyalardagi invariant xossalari. Kesmaning xaqiqiy uzunligini va proyeksiyalar tekisliklari bilan xosil qilgan burchaklarini aniqlash. To’g’ri chiziq epyuri. Xususiy vaziyatdagi to’g’ri chiziqlar. To’g’ri chiziqning izlari. Ikki to’g’ri chiziqning o’zaro joylashuvi.        Azimov alisher toxirovich</dc:title>
  <dc:creator>Пользователь Windows</dc:creator>
  <cp:lastModifiedBy>Пользователь Windows</cp:lastModifiedBy>
  <cp:revision>64</cp:revision>
  <dcterms:created xsi:type="dcterms:W3CDTF">2022-06-18T15:17:06Z</dcterms:created>
  <dcterms:modified xsi:type="dcterms:W3CDTF">2022-10-03T03:05:29Z</dcterms:modified>
</cp:coreProperties>
</file>