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2" r:id="rId24"/>
    <p:sldId id="283" r:id="rId25"/>
    <p:sldId id="285" r:id="rId26"/>
    <p:sldId id="287" r:id="rId27"/>
    <p:sldId id="288" r:id="rId28"/>
    <p:sldId id="290" r:id="rId29"/>
    <p:sldId id="292" r:id="rId30"/>
    <p:sldId id="293" r:id="rId31"/>
    <p:sldId id="295" r:id="rId3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F8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56" autoAdjust="0"/>
    <p:restoredTop sz="95332" autoAdjust="0"/>
  </p:normalViewPr>
  <p:slideViewPr>
    <p:cSldViewPr snapToGrid="0">
      <p:cViewPr varScale="1">
        <p:scale>
          <a:sx n="73" d="100"/>
          <a:sy n="73" d="100"/>
        </p:scale>
        <p:origin x="6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1CA616-7FF1-4DB4-B580-BDC982F41C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D662CB8-0803-4A87-A412-DBE5668FB5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D51A7A7-4D39-4BC0-B55C-D032D6950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D6A70-DAF7-4AE2-B90A-02C90D3AED5C}" type="datetimeFigureOut">
              <a:rPr lang="ru-RU" smtClean="0"/>
              <a:t>04.10.2023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CDDFC0A-1911-4338-A128-A7DFA2C78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68DDE4A-B597-4901-9C5D-F08CD51F4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EE1DB-C81A-4F84-B202-AD881A1684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5241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808221-FA74-4166-9FA3-B349207AA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DAFFC39-8A1E-4EE4-A7FB-6C1901D86F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FAD36E7-94C0-4035-9F0E-DE6555325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D6A70-DAF7-4AE2-B90A-02C90D3AED5C}" type="datetimeFigureOut">
              <a:rPr lang="ru-RU" smtClean="0"/>
              <a:t>04.10.2023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3A256C6-795D-487A-845C-79A545E10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9C14AED-8866-4903-ABCD-B2B91E577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EE1DB-C81A-4F84-B202-AD881A1684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0314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2D48B71-CD4F-40BB-A415-76E581C7EA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45A4389-1D13-4CEF-8272-1DFA71DDF7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F66DE16-872E-48EC-9504-42CD66C66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D6A70-DAF7-4AE2-B90A-02C90D3AED5C}" type="datetimeFigureOut">
              <a:rPr lang="ru-RU" smtClean="0"/>
              <a:t>04.10.2023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DA35765-3758-435E-84B7-34748004F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1167AA6-C2C9-4363-BC1B-2366E82A9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EE1DB-C81A-4F84-B202-AD881A1684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0867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B65687-0798-4084-9EDF-2E6626EA7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E7E41B-2F68-4508-91AA-A1A220598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6CAD22A-36F4-4A60-9EA6-2867DF160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D6A70-DAF7-4AE2-B90A-02C90D3AED5C}" type="datetimeFigureOut">
              <a:rPr lang="ru-RU" smtClean="0"/>
              <a:t>04.10.2023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74B3326-2B51-48DE-9927-72D6DFBEF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1577890-79FE-46C7-A0AA-0FB0A0247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EE1DB-C81A-4F84-B202-AD881A1684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5421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EA35D1-2D21-4F14-AA6D-D57F14C59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296460F-B53C-44C2-BC30-40D71D4E72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B6F0C89-D3DC-4A52-B7B4-88537A7F6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D6A70-DAF7-4AE2-B90A-02C90D3AED5C}" type="datetimeFigureOut">
              <a:rPr lang="ru-RU" smtClean="0"/>
              <a:t>04.10.2023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EBF8D0B-FE72-455B-B0C9-4689022E6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B8232DF-C397-42BB-BDC1-393699906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EE1DB-C81A-4F84-B202-AD881A1684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5378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9CD544-BFC1-4E2C-9CE0-5AB272A60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76A63A-7CE8-4DD3-91A5-CBFA4E24A1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11C0832-1D2D-4C62-839E-F786228F6A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D102FCD-E07E-43FE-94DE-E1C522BA5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D6A70-DAF7-4AE2-B90A-02C90D3AED5C}" type="datetimeFigureOut">
              <a:rPr lang="ru-RU" smtClean="0"/>
              <a:t>04.10.2023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2A89CB8-60B2-447A-B57C-91E964D72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E6CA5F9-D2AC-4B51-8C33-58DE08497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EE1DB-C81A-4F84-B202-AD881A1684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934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8F92F8-7FC1-4309-B60E-64DF1A21A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4023088-6318-4D4F-8FFC-37C3F2AFAA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0BC98E6-FB7D-436E-B8FF-61D7F124E3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96AC702-C7EC-40E0-B0BA-1F5EE794F5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237278A-108C-4289-B160-0EBBE633EB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6D8A871-53E7-4EAB-872C-C64454910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D6A70-DAF7-4AE2-B90A-02C90D3AED5C}" type="datetimeFigureOut">
              <a:rPr lang="ru-RU" smtClean="0"/>
              <a:t>04.10.2023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5F0BF16-4E02-44E3-9C42-904003EC9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12E484F-B09C-4ADC-9E5B-26897FBA0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EE1DB-C81A-4F84-B202-AD881A1684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7812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1DC2DA-9C55-478E-8569-46E5D69E5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D46029C-531A-4731-8966-66A6060FE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D6A70-DAF7-4AE2-B90A-02C90D3AED5C}" type="datetimeFigureOut">
              <a:rPr lang="ru-RU" smtClean="0"/>
              <a:t>04.10.2023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84BFF01-D443-4EB6-9915-EF9C6E083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80D4A93-077B-406D-95A8-55298C844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EE1DB-C81A-4F84-B202-AD881A1684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8840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203D482-03ED-4268-8A52-23C396E30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D6A70-DAF7-4AE2-B90A-02C90D3AED5C}" type="datetimeFigureOut">
              <a:rPr lang="ru-RU" smtClean="0"/>
              <a:t>04.10.2023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AFC6DE4-EEC7-452A-A406-10F2DBFB7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126B1EA-1FB4-4B83-AC4A-42A4EE3F1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EE1DB-C81A-4F84-B202-AD881A1684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3334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42696B-A642-4C6B-BD7C-1B2A6DFCE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05C394-4E89-4FB5-8F0D-F3AC47310C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E1D43E9-BB7D-4DD5-98B5-6A97F1B71E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2F219B2-EBE9-4EF4-B968-F11D43823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D6A70-DAF7-4AE2-B90A-02C90D3AED5C}" type="datetimeFigureOut">
              <a:rPr lang="ru-RU" smtClean="0"/>
              <a:t>04.10.2023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700B81A-ACDD-468E-8301-91870F6FC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044C975-3C57-4ECD-B743-550111392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EE1DB-C81A-4F84-B202-AD881A1684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953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A5890D-8D9A-4D16-9ED1-14E90B2F2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0877FFB-4F48-40A1-AD9B-68DC30728C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E1A4538-DA4C-4580-A2FE-024A0DC1F2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A8C515B-190D-4AE4-BF4A-43DC2AE2C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D6A70-DAF7-4AE2-B90A-02C90D3AED5C}" type="datetimeFigureOut">
              <a:rPr lang="ru-RU" smtClean="0"/>
              <a:t>04.10.2023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FBEA8E1-8E76-489F-8F86-EA5BF2FCA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C6C00E1-B1C8-4A5E-913F-80B648E94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EE1DB-C81A-4F84-B202-AD881A1684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3620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633E89-6A5F-4523-84C8-64DD16D17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96B0796-9CA7-4558-99F2-CA574AE11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279B745-DF93-4D9A-A308-F775099104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D6A70-DAF7-4AE2-B90A-02C90D3AED5C}" type="datetimeFigureOut">
              <a:rPr lang="ru-RU" smtClean="0"/>
              <a:t>04.10.2023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DC264FD-8835-4B18-9BEF-38A150D5B7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33FECE8-05AF-48FB-BC0A-FBD78B0BD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EE1DB-C81A-4F84-B202-AD881A1684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814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7.xml"/><Relationship Id="rId4" Type="http://schemas.openxmlformats.org/officeDocument/2006/relationships/image" Target="NUL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2E20A5-C18C-4906-B76F-05F10A27AE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1123" y="-671119"/>
            <a:ext cx="11769754" cy="2387600"/>
          </a:xfrm>
        </p:spPr>
        <p:txBody>
          <a:bodyPr>
            <a:normAutofit/>
          </a:bodyPr>
          <a:lstStyle/>
          <a:p>
            <a:r>
              <a:rPr lang="ru-RU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4-ЛЕКЦИЯ.</a:t>
            </a:r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Прямые частного положения. Следы прямой. Взаимное положение двух прямых.</a:t>
            </a:r>
            <a:r>
              <a:rPr lang="ru-RU" sz="4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4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4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CFE1CAE-1043-4F6B-80D6-9B2345404B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837" y="1231149"/>
            <a:ext cx="11769754" cy="1655762"/>
          </a:xfrm>
        </p:spPr>
        <p:txBody>
          <a:bodyPr>
            <a:noAutofit/>
          </a:bodyPr>
          <a:lstStyle/>
          <a:p>
            <a:pPr algn="l"/>
            <a:r>
              <a:rPr lang="en-US" sz="3200" b="1" dirty="0"/>
              <a:t>                                  </a:t>
            </a:r>
            <a:r>
              <a:rPr lang="ru-RU" sz="3200" b="1" dirty="0">
                <a:solidFill>
                  <a:srgbClr val="FF0000"/>
                </a:solidFill>
              </a:rPr>
              <a:t>Прямые частного положения</a:t>
            </a:r>
            <a:endParaRPr lang="ru-RU" sz="3200" dirty="0">
              <a:solidFill>
                <a:srgbClr val="FF0000"/>
              </a:solidFill>
            </a:endParaRPr>
          </a:p>
          <a:p>
            <a:pPr algn="l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Прямые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параллельные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или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перпендикулярные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 основным плоскости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проекций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называются прямыми частного положения.</a:t>
            </a:r>
          </a:p>
          <a:p>
            <a:pPr algn="l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Прямые параллельные одной из плоскостей проекций.</a:t>
            </a:r>
          </a:p>
          <a:p>
            <a:pPr lvl="0" algn="l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a) </a:t>
            </a:r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</a:t>
            </a: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прямая параллельна горизонтальной плоскости проекций, то такая прямая называется горизонтальной прямой.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[АВ] || H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горизонтальная прямая.</a:t>
            </a:r>
          </a:p>
          <a:p>
            <a:pPr algn="l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Построим пространственный чертеж горизонтальной прямой </a:t>
            </a: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[АВ]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 заданным координатам (рис.16).</a:t>
            </a:r>
          </a:p>
          <a:p>
            <a:pPr algn="l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</a:t>
            </a:r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А(20;10;30)  В(50;30;30)</a:t>
            </a:r>
            <a:endParaRPr lang="ru-RU" sz="3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3200" dirty="0"/>
              <a:t> </a:t>
            </a:r>
            <a:endParaRPr lang="ru-RU" sz="3200" dirty="0"/>
          </a:p>
          <a:p>
            <a:pPr algn="l"/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873854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4F0322C-7872-4B39-9E8F-5C739B930783}"/>
              </a:ext>
            </a:extLst>
          </p:cNvPr>
          <p:cNvSpPr/>
          <p:nvPr/>
        </p:nvSpPr>
        <p:spPr>
          <a:xfrm>
            <a:off x="589280" y="289848"/>
            <a:ext cx="11460480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ru-RU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АВ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|| W </a:t>
            </a:r>
            <a:r>
              <a:rPr lang="ru-RU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[a b] 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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[ox) </a:t>
            </a:r>
            <a:r>
              <a:rPr lang="ru-RU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</a:t>
            </a:r>
            <a:r>
              <a:rPr lang="en-US" sz="20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sz="20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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[ox) </a:t>
            </a:r>
            <a:r>
              <a:rPr lang="ru-RU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[a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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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= |AB|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Профильная проекция профильной прямой  есть её натуральная величина. Угол наклона профильной прямой к горизонтальной плоскости проекций </a:t>
            </a:r>
            <a:r>
              <a:rPr lang="ru-RU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есть угол 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ctr">
              <a:spcAft>
                <a:spcPts val="0"/>
              </a:spcAft>
            </a:pPr>
            <a:r>
              <a:rPr lang="ru-RU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</a:t>
            </a:r>
            <a:r>
              <a:rPr lang="ru-RU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ru-RU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[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r>
              <a:rPr lang="ru-RU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ru-RU" sz="2000" b="1" baseline="30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^ 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just">
              <a:spcAft>
                <a:spcPts val="0"/>
              </a:spcAft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Угол наклона прямой к фронтальной плоскости проекций есть угол 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ru-RU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</a:t>
            </a:r>
            <a:r>
              <a:rPr lang="ru-RU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ru-RU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[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r>
              <a:rPr lang="ru-RU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ru-RU" sz="2000" b="1" baseline="30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^ 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 startAt="2"/>
            </a:pPr>
            <a:r>
              <a:rPr lang="ru-RU" sz="20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Прямые, перпендикулярные одной из </a:t>
            </a:r>
            <a:r>
              <a:rPr lang="ru-RU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основным плоскостей </a:t>
            </a:r>
            <a:r>
              <a:rPr lang="ru-RU" sz="20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проекций, называются проецирующими прямыми.</a:t>
            </a:r>
          </a:p>
          <a:p>
            <a:pPr marL="457200" algn="just">
              <a:spcAft>
                <a:spcPts val="0"/>
              </a:spcAft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lvl="0" algn="just">
              <a:spcAft>
                <a:spcPts val="0"/>
              </a:spcAft>
              <a:tabLst>
                <a:tab pos="685800" algn="l"/>
              </a:tabLst>
            </a:pPr>
            <a:r>
              <a:rPr lang="ru-RU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ru-RU" sz="20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Если </a:t>
            </a:r>
            <a:r>
              <a:rPr lang="ru-RU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прямая перпендикулярна горизонтальной плоскости проекций, то такая прямая называется </a:t>
            </a:r>
            <a:r>
              <a:rPr lang="ru-RU" sz="20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горизонтально </a:t>
            </a:r>
            <a:r>
              <a:rPr lang="ru-RU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проецирующей прямой.</a:t>
            </a:r>
          </a:p>
          <a:p>
            <a:pPr algn="just">
              <a:spcAft>
                <a:spcPts val="0"/>
              </a:spcAft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ctr">
              <a:spcAft>
                <a:spcPts val="0"/>
              </a:spcAft>
            </a:pPr>
            <a:r>
              <a:rPr lang="ru-RU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r>
              <a:rPr lang="ru-RU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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2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горизонтально - 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проецирующая прямая.</a:t>
            </a:r>
          </a:p>
          <a:p>
            <a:pPr algn="ctr">
              <a:spcAft>
                <a:spcPts val="0"/>
              </a:spcAft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just">
              <a:spcAft>
                <a:spcPts val="0"/>
              </a:spcAft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Построим пространственный чертеж горизонтально проецирующей прямой </a:t>
            </a:r>
            <a:r>
              <a:rPr lang="ru-RU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r>
              <a:rPr lang="ru-RU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по заданным координатам (рис.22).</a:t>
            </a:r>
          </a:p>
          <a:p>
            <a:pPr algn="just">
              <a:spcAft>
                <a:spcPts val="0"/>
              </a:spcAft>
            </a:pPr>
            <a:r>
              <a:rPr lang="ru-RU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А(40;10;30)    В(40;10;5)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223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45621" y="609297"/>
            <a:ext cx="3581323" cy="3730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12607" y="4312783"/>
            <a:ext cx="6073504" cy="1987563"/>
          </a:xfrm>
          <a:custGeom>
            <a:avLst/>
            <a:gdLst>
              <a:gd name="connsiteX0" fmla="*/ 0 w 1811868"/>
              <a:gd name="connsiteY0" fmla="*/ 0 h 1583267"/>
              <a:gd name="connsiteX1" fmla="*/ 1811868 w 1811868"/>
              <a:gd name="connsiteY1" fmla="*/ 0 h 1583267"/>
              <a:gd name="connsiteX2" fmla="*/ 1811868 w 1811868"/>
              <a:gd name="connsiteY2" fmla="*/ 1583267 h 1583267"/>
              <a:gd name="connsiteX3" fmla="*/ 0 w 1811868"/>
              <a:gd name="connsiteY3" fmla="*/ 1583267 h 1583267"/>
              <a:gd name="connsiteX4" fmla="*/ 0 w 1811868"/>
              <a:gd name="connsiteY4" fmla="*/ 0 h 1583267"/>
              <a:gd name="connsiteX0" fmla="*/ 0 w 3725335"/>
              <a:gd name="connsiteY0" fmla="*/ 0 h 2607734"/>
              <a:gd name="connsiteX1" fmla="*/ 1811868 w 3725335"/>
              <a:gd name="connsiteY1" fmla="*/ 0 h 2607734"/>
              <a:gd name="connsiteX2" fmla="*/ 3725335 w 3725335"/>
              <a:gd name="connsiteY2" fmla="*/ 2607734 h 2607734"/>
              <a:gd name="connsiteX3" fmla="*/ 0 w 3725335"/>
              <a:gd name="connsiteY3" fmla="*/ 1583267 h 2607734"/>
              <a:gd name="connsiteX4" fmla="*/ 0 w 3725335"/>
              <a:gd name="connsiteY4" fmla="*/ 0 h 2607734"/>
              <a:gd name="connsiteX0" fmla="*/ 0 w 3725335"/>
              <a:gd name="connsiteY0" fmla="*/ 0 h 2607734"/>
              <a:gd name="connsiteX1" fmla="*/ 1811868 w 3725335"/>
              <a:gd name="connsiteY1" fmla="*/ 0 h 2607734"/>
              <a:gd name="connsiteX2" fmla="*/ 3725335 w 3725335"/>
              <a:gd name="connsiteY2" fmla="*/ 2607734 h 2607734"/>
              <a:gd name="connsiteX3" fmla="*/ 1185333 w 3725335"/>
              <a:gd name="connsiteY3" fmla="*/ 2607733 h 2607734"/>
              <a:gd name="connsiteX4" fmla="*/ 0 w 3725335"/>
              <a:gd name="connsiteY4" fmla="*/ 0 h 2607734"/>
              <a:gd name="connsiteX0" fmla="*/ 0 w 3725335"/>
              <a:gd name="connsiteY0" fmla="*/ 8467 h 2616201"/>
              <a:gd name="connsiteX1" fmla="*/ 2607734 w 3725335"/>
              <a:gd name="connsiteY1" fmla="*/ 0 h 2616201"/>
              <a:gd name="connsiteX2" fmla="*/ 3725335 w 3725335"/>
              <a:gd name="connsiteY2" fmla="*/ 2616201 h 2616201"/>
              <a:gd name="connsiteX3" fmla="*/ 1185333 w 3725335"/>
              <a:gd name="connsiteY3" fmla="*/ 2616200 h 2616201"/>
              <a:gd name="connsiteX4" fmla="*/ 0 w 3725335"/>
              <a:gd name="connsiteY4" fmla="*/ 8467 h 2616201"/>
              <a:gd name="connsiteX0" fmla="*/ 0 w 4207935"/>
              <a:gd name="connsiteY0" fmla="*/ 76200 h 2616201"/>
              <a:gd name="connsiteX1" fmla="*/ 3090334 w 4207935"/>
              <a:gd name="connsiteY1" fmla="*/ 0 h 2616201"/>
              <a:gd name="connsiteX2" fmla="*/ 4207935 w 4207935"/>
              <a:gd name="connsiteY2" fmla="*/ 2616201 h 2616201"/>
              <a:gd name="connsiteX3" fmla="*/ 1667933 w 4207935"/>
              <a:gd name="connsiteY3" fmla="*/ 2616200 h 2616201"/>
              <a:gd name="connsiteX4" fmla="*/ 0 w 4207935"/>
              <a:gd name="connsiteY4" fmla="*/ 76200 h 2616201"/>
              <a:gd name="connsiteX0" fmla="*/ 0 w 5113868"/>
              <a:gd name="connsiteY0" fmla="*/ 76200 h 2658535"/>
              <a:gd name="connsiteX1" fmla="*/ 3090334 w 5113868"/>
              <a:gd name="connsiteY1" fmla="*/ 0 h 2658535"/>
              <a:gd name="connsiteX2" fmla="*/ 5113868 w 5113868"/>
              <a:gd name="connsiteY2" fmla="*/ 2658535 h 2658535"/>
              <a:gd name="connsiteX3" fmla="*/ 1667933 w 5113868"/>
              <a:gd name="connsiteY3" fmla="*/ 2616200 h 2658535"/>
              <a:gd name="connsiteX4" fmla="*/ 0 w 5113868"/>
              <a:gd name="connsiteY4" fmla="*/ 76200 h 2658535"/>
              <a:gd name="connsiteX0" fmla="*/ 0 w 5108913"/>
              <a:gd name="connsiteY0" fmla="*/ 0 h 2694343"/>
              <a:gd name="connsiteX1" fmla="*/ 3085379 w 5108913"/>
              <a:gd name="connsiteY1" fmla="*/ 35808 h 2694343"/>
              <a:gd name="connsiteX2" fmla="*/ 5108913 w 5108913"/>
              <a:gd name="connsiteY2" fmla="*/ 2694343 h 2694343"/>
              <a:gd name="connsiteX3" fmla="*/ 1662978 w 5108913"/>
              <a:gd name="connsiteY3" fmla="*/ 2652008 h 2694343"/>
              <a:gd name="connsiteX4" fmla="*/ 0 w 5108913"/>
              <a:gd name="connsiteY4" fmla="*/ 0 h 2694343"/>
              <a:gd name="connsiteX0" fmla="*/ 0 w 5103958"/>
              <a:gd name="connsiteY0" fmla="*/ 15105 h 2658535"/>
              <a:gd name="connsiteX1" fmla="*/ 3080424 w 5103958"/>
              <a:gd name="connsiteY1" fmla="*/ 0 h 2658535"/>
              <a:gd name="connsiteX2" fmla="*/ 5103958 w 5103958"/>
              <a:gd name="connsiteY2" fmla="*/ 2658535 h 2658535"/>
              <a:gd name="connsiteX3" fmla="*/ 1658023 w 5103958"/>
              <a:gd name="connsiteY3" fmla="*/ 2616200 h 2658535"/>
              <a:gd name="connsiteX4" fmla="*/ 0 w 5103958"/>
              <a:gd name="connsiteY4" fmla="*/ 15105 h 2658535"/>
              <a:gd name="connsiteX0" fmla="*/ 0 w 5084137"/>
              <a:gd name="connsiteY0" fmla="*/ 0 h 2694343"/>
              <a:gd name="connsiteX1" fmla="*/ 3060603 w 5084137"/>
              <a:gd name="connsiteY1" fmla="*/ 35808 h 2694343"/>
              <a:gd name="connsiteX2" fmla="*/ 5084137 w 5084137"/>
              <a:gd name="connsiteY2" fmla="*/ 2694343 h 2694343"/>
              <a:gd name="connsiteX3" fmla="*/ 1638202 w 5084137"/>
              <a:gd name="connsiteY3" fmla="*/ 2652008 h 2694343"/>
              <a:gd name="connsiteX4" fmla="*/ 0 w 5084137"/>
              <a:gd name="connsiteY4" fmla="*/ 0 h 2694343"/>
              <a:gd name="connsiteX0" fmla="*/ 0 w 5084137"/>
              <a:gd name="connsiteY0" fmla="*/ 0 h 2694343"/>
              <a:gd name="connsiteX1" fmla="*/ 3060603 w 5084137"/>
              <a:gd name="connsiteY1" fmla="*/ 35808 h 2694343"/>
              <a:gd name="connsiteX2" fmla="*/ 5084137 w 5084137"/>
              <a:gd name="connsiteY2" fmla="*/ 2694343 h 2694343"/>
              <a:gd name="connsiteX3" fmla="*/ 1927002 w 5084137"/>
              <a:gd name="connsiteY3" fmla="*/ 2564605 h 2694343"/>
              <a:gd name="connsiteX4" fmla="*/ 0 w 5084137"/>
              <a:gd name="connsiteY4" fmla="*/ 0 h 2694343"/>
              <a:gd name="connsiteX0" fmla="*/ 0 w 5084137"/>
              <a:gd name="connsiteY0" fmla="*/ 0 h 2694343"/>
              <a:gd name="connsiteX1" fmla="*/ 3060603 w 5084137"/>
              <a:gd name="connsiteY1" fmla="*/ 35808 h 2694343"/>
              <a:gd name="connsiteX2" fmla="*/ 5084137 w 5084137"/>
              <a:gd name="connsiteY2" fmla="*/ 2694343 h 2694343"/>
              <a:gd name="connsiteX3" fmla="*/ 2030145 w 5084137"/>
              <a:gd name="connsiteY3" fmla="*/ 2527146 h 2694343"/>
              <a:gd name="connsiteX4" fmla="*/ 0 w 5084137"/>
              <a:gd name="connsiteY4" fmla="*/ 0 h 2694343"/>
              <a:gd name="connsiteX0" fmla="*/ 0 w 5084137"/>
              <a:gd name="connsiteY0" fmla="*/ 0 h 2694343"/>
              <a:gd name="connsiteX1" fmla="*/ 3060603 w 5084137"/>
              <a:gd name="connsiteY1" fmla="*/ 35808 h 2694343"/>
              <a:gd name="connsiteX2" fmla="*/ 5084137 w 5084137"/>
              <a:gd name="connsiteY2" fmla="*/ 2694343 h 2694343"/>
              <a:gd name="connsiteX3" fmla="*/ 2016393 w 5084137"/>
              <a:gd name="connsiteY3" fmla="*/ 2689467 h 2694343"/>
              <a:gd name="connsiteX4" fmla="*/ 0 w 5084137"/>
              <a:gd name="connsiteY4" fmla="*/ 0 h 2694343"/>
              <a:gd name="connsiteX0" fmla="*/ 0 w 5084137"/>
              <a:gd name="connsiteY0" fmla="*/ 19687 h 2714030"/>
              <a:gd name="connsiteX1" fmla="*/ 3001562 w 5084137"/>
              <a:gd name="connsiteY1" fmla="*/ 0 h 2714030"/>
              <a:gd name="connsiteX2" fmla="*/ 5084137 w 5084137"/>
              <a:gd name="connsiteY2" fmla="*/ 2714030 h 2714030"/>
              <a:gd name="connsiteX3" fmla="*/ 2016393 w 5084137"/>
              <a:gd name="connsiteY3" fmla="*/ 2709154 h 2714030"/>
              <a:gd name="connsiteX4" fmla="*/ 0 w 5084137"/>
              <a:gd name="connsiteY4" fmla="*/ 19687 h 2714030"/>
              <a:gd name="connsiteX0" fmla="*/ 0 w 5041965"/>
              <a:gd name="connsiteY0" fmla="*/ 19687 h 2714030"/>
              <a:gd name="connsiteX1" fmla="*/ 3001562 w 5041965"/>
              <a:gd name="connsiteY1" fmla="*/ 0 h 2714030"/>
              <a:gd name="connsiteX2" fmla="*/ 5041965 w 5041965"/>
              <a:gd name="connsiteY2" fmla="*/ 2714030 h 2714030"/>
              <a:gd name="connsiteX3" fmla="*/ 2016393 w 5041965"/>
              <a:gd name="connsiteY3" fmla="*/ 2709154 h 2714030"/>
              <a:gd name="connsiteX4" fmla="*/ 0 w 5041965"/>
              <a:gd name="connsiteY4" fmla="*/ 19687 h 2714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41965" h="2714030">
                <a:moveTo>
                  <a:pt x="0" y="19687"/>
                </a:moveTo>
                <a:lnTo>
                  <a:pt x="3001562" y="0"/>
                </a:lnTo>
                <a:lnTo>
                  <a:pt x="5041965" y="2714030"/>
                </a:lnTo>
                <a:lnTo>
                  <a:pt x="2016393" y="2709154"/>
                </a:lnTo>
                <a:lnTo>
                  <a:pt x="0" y="19687"/>
                </a:lnTo>
                <a:close/>
              </a:path>
            </a:pathLst>
          </a:custGeom>
          <a:solidFill>
            <a:srgbClr val="9DFB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 flipH="1" flipV="1">
            <a:off x="2065135" y="1446587"/>
            <a:ext cx="5292" cy="28809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H="1" flipV="1">
            <a:off x="2982577" y="3884880"/>
            <a:ext cx="0" cy="1188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627352" y="4407212"/>
            <a:ext cx="12231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ISOCPEUR" panose="020B0604020202020204" pitchFamily="34" charset="0"/>
              </a:rPr>
              <a:t>b’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9532436" y="3083095"/>
            <a:ext cx="144000" cy="144000"/>
          </a:xfrm>
          <a:prstGeom prst="ellipse">
            <a:avLst/>
          </a:prstGeom>
          <a:solidFill>
            <a:srgbClr val="1330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262330" y="4820709"/>
                <a:ext cx="56874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sz="3600" b="1" dirty="0"/>
                  <a:t> </a:t>
                </a:r>
                <a:endParaRPr lang="ru-RU" sz="3600" b="1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2330" y="4820709"/>
                <a:ext cx="568746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3059167" y="3710554"/>
            <a:ext cx="436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ISOCPEUR"/>
              </a:rPr>
              <a:t>B </a:t>
            </a:r>
            <a:endParaRPr lang="ru-RU" sz="3200" i="1" dirty="0">
              <a:latin typeface="ISOCPEUR"/>
            </a:endParaRP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 flipH="1" flipV="1">
            <a:off x="9604436" y="3162551"/>
            <a:ext cx="0" cy="165600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flipH="1" flipV="1">
            <a:off x="2070536" y="4346281"/>
            <a:ext cx="873112" cy="7229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>
            <a:off x="2085558" y="1428074"/>
            <a:ext cx="897019" cy="6131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>
            <a:off x="129584" y="4310172"/>
            <a:ext cx="3924000" cy="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116125" y="3970874"/>
            <a:ext cx="816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0 </a:t>
            </a:r>
            <a:endParaRPr lang="ru-RU" sz="2800" dirty="0"/>
          </a:p>
        </p:txBody>
      </p:sp>
      <p:sp>
        <p:nvSpPr>
          <p:cNvPr id="27" name="TextBox 26"/>
          <p:cNvSpPr txBox="1"/>
          <p:nvPr/>
        </p:nvSpPr>
        <p:spPr>
          <a:xfrm>
            <a:off x="108698" y="4186831"/>
            <a:ext cx="3626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x</a:t>
            </a:r>
            <a:endParaRPr lang="ru-RU" sz="3200" dirty="0"/>
          </a:p>
        </p:txBody>
      </p:sp>
      <p:sp>
        <p:nvSpPr>
          <p:cNvPr id="28" name="TextBox 27"/>
          <p:cNvSpPr txBox="1"/>
          <p:nvPr/>
        </p:nvSpPr>
        <p:spPr>
          <a:xfrm>
            <a:off x="6127700" y="5463925"/>
            <a:ext cx="370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y</a:t>
            </a:r>
            <a:endParaRPr lang="ru-RU" sz="3200" dirty="0"/>
          </a:p>
        </p:txBody>
      </p:sp>
      <p:sp>
        <p:nvSpPr>
          <p:cNvPr id="32" name="Прямоугольник 31"/>
          <p:cNvSpPr/>
          <p:nvPr/>
        </p:nvSpPr>
        <p:spPr>
          <a:xfrm>
            <a:off x="743106" y="6053769"/>
            <a:ext cx="14302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Рис. 22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56758" y="617139"/>
            <a:ext cx="816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>
                <a:solidFill>
                  <a:srgbClr val="0070C0"/>
                </a:solidFill>
              </a:rPr>
              <a:t>V</a:t>
            </a:r>
            <a:r>
              <a:rPr lang="en-US" sz="2800" dirty="0"/>
              <a:t> </a:t>
            </a:r>
            <a:endParaRPr lang="ru-RU" sz="2800" dirty="0"/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 flipH="1">
            <a:off x="2987906" y="2033983"/>
            <a:ext cx="0" cy="193689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 flipV="1">
            <a:off x="9595149" y="4864956"/>
            <a:ext cx="9287" cy="79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V="1">
            <a:off x="9595149" y="5684639"/>
            <a:ext cx="0" cy="936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Овал 38"/>
          <p:cNvSpPr/>
          <p:nvPr/>
        </p:nvSpPr>
        <p:spPr>
          <a:xfrm>
            <a:off x="9523149" y="6487186"/>
            <a:ext cx="144000" cy="144000"/>
          </a:xfrm>
          <a:prstGeom prst="ellipse">
            <a:avLst/>
          </a:prstGeom>
          <a:solidFill>
            <a:srgbClr val="1330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TextBox 42"/>
          <p:cNvSpPr txBox="1"/>
          <p:nvPr/>
        </p:nvSpPr>
        <p:spPr>
          <a:xfrm>
            <a:off x="9676436" y="2710491"/>
            <a:ext cx="5415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ISOCPEUR" panose="020B0604020202020204" pitchFamily="34" charset="0"/>
              </a:rPr>
              <a:t>a’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cxnSp>
        <p:nvCxnSpPr>
          <p:cNvPr id="44" name="Прямая соединительная линия 43"/>
          <p:cNvCxnSpPr>
            <a:cxnSpLocks/>
          </p:cNvCxnSpPr>
          <p:nvPr/>
        </p:nvCxnSpPr>
        <p:spPr>
          <a:xfrm flipH="1" flipV="1">
            <a:off x="2024746" y="3063277"/>
            <a:ext cx="951290" cy="8305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026129" y="136392"/>
            <a:ext cx="3721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z</a:t>
            </a:r>
            <a:endParaRPr lang="ru-RU" sz="3200" dirty="0"/>
          </a:p>
        </p:txBody>
      </p:sp>
      <p:sp>
        <p:nvSpPr>
          <p:cNvPr id="47" name="TextBox 46"/>
          <p:cNvSpPr txBox="1"/>
          <p:nvPr/>
        </p:nvSpPr>
        <p:spPr>
          <a:xfrm>
            <a:off x="3086035" y="1633945"/>
            <a:ext cx="436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ISOCPEUR"/>
              </a:rPr>
              <a:t>A </a:t>
            </a:r>
            <a:endParaRPr lang="ru-RU" sz="3200" i="1" dirty="0">
              <a:latin typeface="ISOCPEUR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702951" y="5656956"/>
            <a:ext cx="816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>
                <a:solidFill>
                  <a:srgbClr val="0070C0"/>
                </a:solidFill>
              </a:rPr>
              <a:t>H</a:t>
            </a:r>
            <a:r>
              <a:rPr lang="en-US" sz="2800" dirty="0"/>
              <a:t> </a:t>
            </a:r>
            <a:endParaRPr lang="ru-RU" sz="2800" dirty="0"/>
          </a:p>
        </p:txBody>
      </p:sp>
      <p:sp>
        <p:nvSpPr>
          <p:cNvPr id="49" name="Овал 48"/>
          <p:cNvSpPr/>
          <p:nvPr/>
        </p:nvSpPr>
        <p:spPr>
          <a:xfrm>
            <a:off x="9532436" y="4747378"/>
            <a:ext cx="144000" cy="144000"/>
          </a:xfrm>
          <a:prstGeom prst="ellipse">
            <a:avLst/>
          </a:prstGeom>
          <a:solidFill>
            <a:srgbClr val="1330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5" name="Прямая соединительная линия 44"/>
          <p:cNvCxnSpPr/>
          <p:nvPr/>
        </p:nvCxnSpPr>
        <p:spPr>
          <a:xfrm flipV="1">
            <a:off x="2065135" y="1407609"/>
            <a:ext cx="0" cy="165600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Прямоугольник 65"/>
          <p:cNvSpPr/>
          <p:nvPr/>
        </p:nvSpPr>
        <p:spPr>
          <a:xfrm>
            <a:off x="4633930" y="-45177"/>
            <a:ext cx="724405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Построим эпюр этой горизонтальной проецирующей прямой [AB] по заданным координатам (рис.23)</a:t>
            </a:r>
          </a:p>
        </p:txBody>
      </p:sp>
      <p:cxnSp>
        <p:nvCxnSpPr>
          <p:cNvPr id="68" name="Прямая соединительная линия 67"/>
          <p:cNvCxnSpPr/>
          <p:nvPr/>
        </p:nvCxnSpPr>
        <p:spPr>
          <a:xfrm flipV="1">
            <a:off x="7243109" y="5656956"/>
            <a:ext cx="4490653" cy="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1683748" y="5396415"/>
            <a:ext cx="816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ISOCPEUR" panose="020B0604020202020204" pitchFamily="34" charset="0"/>
              </a:rPr>
              <a:t>0 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880509" y="5334860"/>
            <a:ext cx="377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>
                <a:latin typeface="ISOCPEUR" panose="020B0604020202020204" pitchFamily="34" charset="0"/>
              </a:rPr>
              <a:t>x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9697373" y="6243839"/>
                <a:ext cx="79550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i="1" dirty="0">
                    <a:latin typeface="ISOCPEUR" panose="020B0604020202020204" pitchFamily="34" charset="0"/>
                  </a:rPr>
                  <a:t>a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sz="3200" i="1" dirty="0">
                    <a:latin typeface="ISOCPEUR" panose="020B0604020202020204" pitchFamily="34" charset="0"/>
                  </a:rPr>
                  <a:t> </a:t>
                </a:r>
                <a:endParaRPr lang="ru-RU" sz="3200" i="1" dirty="0">
                  <a:latin typeface="ISOCPEUR" panose="020B0604020202020204" pitchFamily="34" charset="0"/>
                </a:endParaRPr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7373" y="6243839"/>
                <a:ext cx="795503" cy="584775"/>
              </a:xfrm>
              <a:prstGeom prst="rect">
                <a:avLst/>
              </a:prstGeom>
              <a:blipFill>
                <a:blip r:embed="rId3"/>
                <a:stretch>
                  <a:fillRect l="-20000" t="-13542" b="-3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TextBox 79"/>
          <p:cNvSpPr txBox="1"/>
          <p:nvPr/>
        </p:nvSpPr>
        <p:spPr>
          <a:xfrm>
            <a:off x="10238905" y="6243839"/>
            <a:ext cx="4614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ISOCPEUR" panose="020B0604020202020204" pitchFamily="34" charset="0"/>
              </a:rPr>
              <a:t>b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 rot="10800000">
                <a:off x="9420689" y="5183318"/>
                <a:ext cx="59595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∟</m:t>
                    </m:r>
                  </m:oMath>
                </a14:m>
                <a:r>
                  <a:rPr lang="en-US" sz="4000" dirty="0">
                    <a:solidFill>
                      <a:schemeClr val="tx1"/>
                    </a:solidFill>
                  </a:rPr>
                  <a:t> </a:t>
                </a:r>
                <a:endParaRPr lang="ru-RU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>
                <a:off x="9420689" y="5183318"/>
                <a:ext cx="595950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Овал 81"/>
          <p:cNvSpPr/>
          <p:nvPr/>
        </p:nvSpPr>
        <p:spPr>
          <a:xfrm>
            <a:off x="9670896" y="5463925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Прямоугольник 83"/>
          <p:cNvSpPr/>
          <p:nvPr/>
        </p:nvSpPr>
        <p:spPr>
          <a:xfrm>
            <a:off x="7266354" y="6194798"/>
            <a:ext cx="14302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Рис. 23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4D13D63-9A8A-4312-93B3-CF585CB86D68}"/>
              </a:ext>
            </a:extLst>
          </p:cNvPr>
          <p:cNvSpPr/>
          <p:nvPr/>
        </p:nvSpPr>
        <p:spPr>
          <a:xfrm>
            <a:off x="4363867" y="1300986"/>
            <a:ext cx="39789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2800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А(40;10;30)    В(40;10;5)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710A3CF-12B5-4D3C-B8F2-B3AA4F71022F}"/>
              </a:ext>
            </a:extLst>
          </p:cNvPr>
          <p:cNvSpPr txBox="1"/>
          <p:nvPr/>
        </p:nvSpPr>
        <p:spPr>
          <a:xfrm>
            <a:off x="2070099" y="2624905"/>
            <a:ext cx="601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ISOCPEUR"/>
              </a:rPr>
              <a:t>b’</a:t>
            </a:r>
            <a:r>
              <a:rPr lang="en-US" sz="3600" i="1" dirty="0">
                <a:latin typeface="ISOCPEUR"/>
              </a:rPr>
              <a:t> </a:t>
            </a:r>
            <a:endParaRPr lang="ru-RU" sz="3600" i="1" dirty="0">
              <a:latin typeface="ISOCPEUR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5C3C6C9-8D62-47F1-A457-8BC092A02EB4}"/>
              </a:ext>
            </a:extLst>
          </p:cNvPr>
          <p:cNvSpPr txBox="1"/>
          <p:nvPr/>
        </p:nvSpPr>
        <p:spPr>
          <a:xfrm>
            <a:off x="3550968" y="4796713"/>
            <a:ext cx="461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ISOCPEUR"/>
              </a:rPr>
              <a:t>b</a:t>
            </a:r>
            <a:r>
              <a:rPr lang="en-US" sz="3600" i="1" dirty="0">
                <a:latin typeface="ISOCPEUR"/>
              </a:rPr>
              <a:t> </a:t>
            </a:r>
            <a:endParaRPr lang="ru-RU" sz="3600" i="1" dirty="0">
              <a:latin typeface="ISOCPEUR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E183D0A-C6CD-4CF1-B57B-0410C5B6ED5F}"/>
              </a:ext>
            </a:extLst>
          </p:cNvPr>
          <p:cNvSpPr txBox="1"/>
          <p:nvPr/>
        </p:nvSpPr>
        <p:spPr>
          <a:xfrm>
            <a:off x="2062170" y="937960"/>
            <a:ext cx="541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ISOCPEUR"/>
              </a:rPr>
              <a:t>a’</a:t>
            </a:r>
            <a:r>
              <a:rPr lang="en-US" sz="3600" i="1" dirty="0">
                <a:latin typeface="ISOCPEUR"/>
              </a:rPr>
              <a:t> </a:t>
            </a:r>
            <a:endParaRPr lang="ru-RU" sz="3600" i="1" dirty="0">
              <a:latin typeface="ISOCPEUR"/>
            </a:endParaRPr>
          </a:p>
        </p:txBody>
      </p:sp>
      <p:sp>
        <p:nvSpPr>
          <p:cNvPr id="56" name="Овал 55">
            <a:extLst>
              <a:ext uri="{FF2B5EF4-FFF2-40B4-BE49-F238E27FC236}">
                <a16:creationId xmlns:a16="http://schemas.microsoft.com/office/drawing/2014/main" id="{BEE945BF-06C0-4162-B3FB-E8B59276A635}"/>
              </a:ext>
            </a:extLst>
          </p:cNvPr>
          <p:cNvSpPr/>
          <p:nvPr/>
        </p:nvSpPr>
        <p:spPr>
          <a:xfrm>
            <a:off x="1980961" y="3032213"/>
            <a:ext cx="144000" cy="144000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>
            <a:extLst>
              <a:ext uri="{FF2B5EF4-FFF2-40B4-BE49-F238E27FC236}">
                <a16:creationId xmlns:a16="http://schemas.microsoft.com/office/drawing/2014/main" id="{6B9093B3-BE1A-4D56-BA4F-088122C6AF46}"/>
              </a:ext>
            </a:extLst>
          </p:cNvPr>
          <p:cNvSpPr/>
          <p:nvPr/>
        </p:nvSpPr>
        <p:spPr>
          <a:xfrm>
            <a:off x="1982840" y="1335609"/>
            <a:ext cx="144000" cy="144000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Овал 57">
            <a:extLst>
              <a:ext uri="{FF2B5EF4-FFF2-40B4-BE49-F238E27FC236}">
                <a16:creationId xmlns:a16="http://schemas.microsoft.com/office/drawing/2014/main" id="{20494AB3-35A6-425E-B7E5-1C01E9992903}"/>
              </a:ext>
            </a:extLst>
          </p:cNvPr>
          <p:cNvSpPr/>
          <p:nvPr/>
        </p:nvSpPr>
        <p:spPr>
          <a:xfrm>
            <a:off x="2889872" y="5008685"/>
            <a:ext cx="144000" cy="144000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24AB9B4-0084-4B6C-9AA0-79610DADD7EE}"/>
              </a:ext>
            </a:extLst>
          </p:cNvPr>
          <p:cNvSpPr txBox="1"/>
          <p:nvPr/>
        </p:nvSpPr>
        <p:spPr>
          <a:xfrm>
            <a:off x="2973701" y="4772192"/>
            <a:ext cx="364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ISOCPEUR"/>
              </a:rPr>
              <a:t>a</a:t>
            </a:r>
            <a:r>
              <a:rPr lang="en-US" sz="3600" i="1" dirty="0">
                <a:latin typeface="ISOCPEUR"/>
              </a:rPr>
              <a:t> </a:t>
            </a:r>
            <a:endParaRPr lang="ru-RU" sz="3600" i="1" dirty="0">
              <a:latin typeface="ISOCPEUR"/>
            </a:endParaRPr>
          </a:p>
        </p:txBody>
      </p:sp>
      <p:sp>
        <p:nvSpPr>
          <p:cNvPr id="60" name="Овал 59">
            <a:extLst>
              <a:ext uri="{FF2B5EF4-FFF2-40B4-BE49-F238E27FC236}">
                <a16:creationId xmlns:a16="http://schemas.microsoft.com/office/drawing/2014/main" id="{1CD25305-67A2-462D-B5EF-6139BCC29BEF}"/>
              </a:ext>
            </a:extLst>
          </p:cNvPr>
          <p:cNvSpPr/>
          <p:nvPr/>
        </p:nvSpPr>
        <p:spPr>
          <a:xfrm>
            <a:off x="2905295" y="1981607"/>
            <a:ext cx="180000" cy="180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1" name="Овал 60">
            <a:extLst>
              <a:ext uri="{FF2B5EF4-FFF2-40B4-BE49-F238E27FC236}">
                <a16:creationId xmlns:a16="http://schemas.microsoft.com/office/drawing/2014/main" id="{FF197BCA-38C2-482A-8A76-703788395B53}"/>
              </a:ext>
            </a:extLst>
          </p:cNvPr>
          <p:cNvSpPr/>
          <p:nvPr/>
        </p:nvSpPr>
        <p:spPr>
          <a:xfrm>
            <a:off x="2891689" y="3834901"/>
            <a:ext cx="180000" cy="180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498848" y="1770658"/>
            <a:ext cx="73791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[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АВ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]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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H 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[</a:t>
            </a:r>
            <a:r>
              <a:rPr lang="en-US" sz="28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2800" b="1" dirty="0" err="1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sz="28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]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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[ox) 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[</a:t>
            </a:r>
            <a:r>
              <a:rPr lang="en-US" sz="28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2800" b="1" dirty="0" err="1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sz="2800" b="1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b</a:t>
            </a:r>
            <a:r>
              <a:rPr lang="en-US" sz="2800" b="1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sz="28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]=|AB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|</a:t>
            </a:r>
            <a:endParaRPr lang="ru-RU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888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28600" y="372654"/>
            <a:ext cx="1152144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Фронтальная проекция горизонтальной проецирующей прямой есть её натуральная величина.</a:t>
            </a:r>
          </a:p>
          <a:p>
            <a:pPr algn="just">
              <a:spcAft>
                <a:spcPts val="0"/>
              </a:spcAft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Горизонтальная проекция горизонтально проецирующей прямой её точка 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[</a:t>
            </a:r>
            <a:r>
              <a:rPr lang="en-US" sz="28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2800" b="1" dirty="0" err="1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</a:t>
            </a:r>
            <a:r>
              <a:rPr lang="en-US" sz="28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].</a:t>
            </a:r>
            <a:endParaRPr lang="ru-RU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342900" algn="just">
              <a:spcAft>
                <a:spcPts val="0"/>
              </a:spcAft>
            </a:pP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б) Если прямая перпендикулярна фронтальной плоскости проекций, то такая прямая называется фронтальной проецирующей прямой.</a:t>
            </a:r>
          </a:p>
          <a:p>
            <a:pPr algn="just">
              <a:spcAft>
                <a:spcPts val="0"/>
              </a:spcAft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algn="ctr">
              <a:spcAft>
                <a:spcPts val="0"/>
              </a:spcAft>
            </a:pP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[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CD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]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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V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- фронтально </a:t>
            </a:r>
            <a:r>
              <a:rPr lang="ru-RU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- 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проецирующая прямая.</a:t>
            </a:r>
          </a:p>
          <a:p>
            <a:pPr algn="just">
              <a:spcAft>
                <a:spcPts val="0"/>
              </a:spcAft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</a:p>
          <a:p>
            <a:pPr indent="342900" algn="just">
              <a:spcAft>
                <a:spcPts val="0"/>
              </a:spcAft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Построим пространственный чертеж фронтально проецирующей прямой 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[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CD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]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по заданным координатам (рис.24).</a:t>
            </a:r>
          </a:p>
          <a:p>
            <a:pPr algn="just">
              <a:spcAft>
                <a:spcPts val="0"/>
              </a:spcAft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algn="ctr">
              <a:spcAft>
                <a:spcPts val="0"/>
              </a:spcAft>
            </a:pP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С(30;5;15) 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D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(30;30;15)</a:t>
            </a:r>
            <a:endParaRPr lang="ru-RU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806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58304" y="721168"/>
            <a:ext cx="3581323" cy="36251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Прямоугольник 3"/>
          <p:cNvSpPr/>
          <p:nvPr/>
        </p:nvSpPr>
        <p:spPr>
          <a:xfrm>
            <a:off x="439219" y="4327497"/>
            <a:ext cx="6124304" cy="1983499"/>
          </a:xfrm>
          <a:custGeom>
            <a:avLst/>
            <a:gdLst>
              <a:gd name="connsiteX0" fmla="*/ 0 w 1811868"/>
              <a:gd name="connsiteY0" fmla="*/ 0 h 1583267"/>
              <a:gd name="connsiteX1" fmla="*/ 1811868 w 1811868"/>
              <a:gd name="connsiteY1" fmla="*/ 0 h 1583267"/>
              <a:gd name="connsiteX2" fmla="*/ 1811868 w 1811868"/>
              <a:gd name="connsiteY2" fmla="*/ 1583267 h 1583267"/>
              <a:gd name="connsiteX3" fmla="*/ 0 w 1811868"/>
              <a:gd name="connsiteY3" fmla="*/ 1583267 h 1583267"/>
              <a:gd name="connsiteX4" fmla="*/ 0 w 1811868"/>
              <a:gd name="connsiteY4" fmla="*/ 0 h 1583267"/>
              <a:gd name="connsiteX0" fmla="*/ 0 w 3725335"/>
              <a:gd name="connsiteY0" fmla="*/ 0 h 2607734"/>
              <a:gd name="connsiteX1" fmla="*/ 1811868 w 3725335"/>
              <a:gd name="connsiteY1" fmla="*/ 0 h 2607734"/>
              <a:gd name="connsiteX2" fmla="*/ 3725335 w 3725335"/>
              <a:gd name="connsiteY2" fmla="*/ 2607734 h 2607734"/>
              <a:gd name="connsiteX3" fmla="*/ 0 w 3725335"/>
              <a:gd name="connsiteY3" fmla="*/ 1583267 h 2607734"/>
              <a:gd name="connsiteX4" fmla="*/ 0 w 3725335"/>
              <a:gd name="connsiteY4" fmla="*/ 0 h 2607734"/>
              <a:gd name="connsiteX0" fmla="*/ 0 w 3725335"/>
              <a:gd name="connsiteY0" fmla="*/ 0 h 2607734"/>
              <a:gd name="connsiteX1" fmla="*/ 1811868 w 3725335"/>
              <a:gd name="connsiteY1" fmla="*/ 0 h 2607734"/>
              <a:gd name="connsiteX2" fmla="*/ 3725335 w 3725335"/>
              <a:gd name="connsiteY2" fmla="*/ 2607734 h 2607734"/>
              <a:gd name="connsiteX3" fmla="*/ 1185333 w 3725335"/>
              <a:gd name="connsiteY3" fmla="*/ 2607733 h 2607734"/>
              <a:gd name="connsiteX4" fmla="*/ 0 w 3725335"/>
              <a:gd name="connsiteY4" fmla="*/ 0 h 2607734"/>
              <a:gd name="connsiteX0" fmla="*/ 0 w 3725335"/>
              <a:gd name="connsiteY0" fmla="*/ 8467 h 2616201"/>
              <a:gd name="connsiteX1" fmla="*/ 2607734 w 3725335"/>
              <a:gd name="connsiteY1" fmla="*/ 0 h 2616201"/>
              <a:gd name="connsiteX2" fmla="*/ 3725335 w 3725335"/>
              <a:gd name="connsiteY2" fmla="*/ 2616201 h 2616201"/>
              <a:gd name="connsiteX3" fmla="*/ 1185333 w 3725335"/>
              <a:gd name="connsiteY3" fmla="*/ 2616200 h 2616201"/>
              <a:gd name="connsiteX4" fmla="*/ 0 w 3725335"/>
              <a:gd name="connsiteY4" fmla="*/ 8467 h 2616201"/>
              <a:gd name="connsiteX0" fmla="*/ 0 w 4207935"/>
              <a:gd name="connsiteY0" fmla="*/ 76200 h 2616201"/>
              <a:gd name="connsiteX1" fmla="*/ 3090334 w 4207935"/>
              <a:gd name="connsiteY1" fmla="*/ 0 h 2616201"/>
              <a:gd name="connsiteX2" fmla="*/ 4207935 w 4207935"/>
              <a:gd name="connsiteY2" fmla="*/ 2616201 h 2616201"/>
              <a:gd name="connsiteX3" fmla="*/ 1667933 w 4207935"/>
              <a:gd name="connsiteY3" fmla="*/ 2616200 h 2616201"/>
              <a:gd name="connsiteX4" fmla="*/ 0 w 4207935"/>
              <a:gd name="connsiteY4" fmla="*/ 76200 h 2616201"/>
              <a:gd name="connsiteX0" fmla="*/ 0 w 5113868"/>
              <a:gd name="connsiteY0" fmla="*/ 76200 h 2658535"/>
              <a:gd name="connsiteX1" fmla="*/ 3090334 w 5113868"/>
              <a:gd name="connsiteY1" fmla="*/ 0 h 2658535"/>
              <a:gd name="connsiteX2" fmla="*/ 5113868 w 5113868"/>
              <a:gd name="connsiteY2" fmla="*/ 2658535 h 2658535"/>
              <a:gd name="connsiteX3" fmla="*/ 1667933 w 5113868"/>
              <a:gd name="connsiteY3" fmla="*/ 2616200 h 2658535"/>
              <a:gd name="connsiteX4" fmla="*/ 0 w 5113868"/>
              <a:gd name="connsiteY4" fmla="*/ 76200 h 2658535"/>
              <a:gd name="connsiteX0" fmla="*/ 0 w 5108913"/>
              <a:gd name="connsiteY0" fmla="*/ 0 h 2694343"/>
              <a:gd name="connsiteX1" fmla="*/ 3085379 w 5108913"/>
              <a:gd name="connsiteY1" fmla="*/ 35808 h 2694343"/>
              <a:gd name="connsiteX2" fmla="*/ 5108913 w 5108913"/>
              <a:gd name="connsiteY2" fmla="*/ 2694343 h 2694343"/>
              <a:gd name="connsiteX3" fmla="*/ 1662978 w 5108913"/>
              <a:gd name="connsiteY3" fmla="*/ 2652008 h 2694343"/>
              <a:gd name="connsiteX4" fmla="*/ 0 w 5108913"/>
              <a:gd name="connsiteY4" fmla="*/ 0 h 2694343"/>
              <a:gd name="connsiteX0" fmla="*/ 0 w 5103958"/>
              <a:gd name="connsiteY0" fmla="*/ 15105 h 2658535"/>
              <a:gd name="connsiteX1" fmla="*/ 3080424 w 5103958"/>
              <a:gd name="connsiteY1" fmla="*/ 0 h 2658535"/>
              <a:gd name="connsiteX2" fmla="*/ 5103958 w 5103958"/>
              <a:gd name="connsiteY2" fmla="*/ 2658535 h 2658535"/>
              <a:gd name="connsiteX3" fmla="*/ 1658023 w 5103958"/>
              <a:gd name="connsiteY3" fmla="*/ 2616200 h 2658535"/>
              <a:gd name="connsiteX4" fmla="*/ 0 w 5103958"/>
              <a:gd name="connsiteY4" fmla="*/ 15105 h 2658535"/>
              <a:gd name="connsiteX0" fmla="*/ 0 w 5084137"/>
              <a:gd name="connsiteY0" fmla="*/ 0 h 2694343"/>
              <a:gd name="connsiteX1" fmla="*/ 3060603 w 5084137"/>
              <a:gd name="connsiteY1" fmla="*/ 35808 h 2694343"/>
              <a:gd name="connsiteX2" fmla="*/ 5084137 w 5084137"/>
              <a:gd name="connsiteY2" fmla="*/ 2694343 h 2694343"/>
              <a:gd name="connsiteX3" fmla="*/ 1638202 w 5084137"/>
              <a:gd name="connsiteY3" fmla="*/ 2652008 h 2694343"/>
              <a:gd name="connsiteX4" fmla="*/ 0 w 5084137"/>
              <a:gd name="connsiteY4" fmla="*/ 0 h 2694343"/>
              <a:gd name="connsiteX0" fmla="*/ 0 w 5084137"/>
              <a:gd name="connsiteY0" fmla="*/ 0 h 2694343"/>
              <a:gd name="connsiteX1" fmla="*/ 3060603 w 5084137"/>
              <a:gd name="connsiteY1" fmla="*/ 35808 h 2694343"/>
              <a:gd name="connsiteX2" fmla="*/ 5084137 w 5084137"/>
              <a:gd name="connsiteY2" fmla="*/ 2694343 h 2694343"/>
              <a:gd name="connsiteX3" fmla="*/ 1927002 w 5084137"/>
              <a:gd name="connsiteY3" fmla="*/ 2564605 h 2694343"/>
              <a:gd name="connsiteX4" fmla="*/ 0 w 5084137"/>
              <a:gd name="connsiteY4" fmla="*/ 0 h 2694343"/>
              <a:gd name="connsiteX0" fmla="*/ 0 w 5084137"/>
              <a:gd name="connsiteY0" fmla="*/ 0 h 2694343"/>
              <a:gd name="connsiteX1" fmla="*/ 3060603 w 5084137"/>
              <a:gd name="connsiteY1" fmla="*/ 35808 h 2694343"/>
              <a:gd name="connsiteX2" fmla="*/ 5084137 w 5084137"/>
              <a:gd name="connsiteY2" fmla="*/ 2694343 h 2694343"/>
              <a:gd name="connsiteX3" fmla="*/ 2030145 w 5084137"/>
              <a:gd name="connsiteY3" fmla="*/ 2527146 h 2694343"/>
              <a:gd name="connsiteX4" fmla="*/ 0 w 5084137"/>
              <a:gd name="connsiteY4" fmla="*/ 0 h 2694343"/>
              <a:gd name="connsiteX0" fmla="*/ 0 w 5084137"/>
              <a:gd name="connsiteY0" fmla="*/ 0 h 2694343"/>
              <a:gd name="connsiteX1" fmla="*/ 3060603 w 5084137"/>
              <a:gd name="connsiteY1" fmla="*/ 35808 h 2694343"/>
              <a:gd name="connsiteX2" fmla="*/ 5084137 w 5084137"/>
              <a:gd name="connsiteY2" fmla="*/ 2694343 h 2694343"/>
              <a:gd name="connsiteX3" fmla="*/ 2016393 w 5084137"/>
              <a:gd name="connsiteY3" fmla="*/ 2689467 h 2694343"/>
              <a:gd name="connsiteX4" fmla="*/ 0 w 5084137"/>
              <a:gd name="connsiteY4" fmla="*/ 0 h 2694343"/>
              <a:gd name="connsiteX0" fmla="*/ 0 w 5084137"/>
              <a:gd name="connsiteY0" fmla="*/ 14137 h 2708480"/>
              <a:gd name="connsiteX1" fmla="*/ 2984694 w 5084137"/>
              <a:gd name="connsiteY1" fmla="*/ 0 h 2708480"/>
              <a:gd name="connsiteX2" fmla="*/ 5084137 w 5084137"/>
              <a:gd name="connsiteY2" fmla="*/ 2708480 h 2708480"/>
              <a:gd name="connsiteX3" fmla="*/ 2016393 w 5084137"/>
              <a:gd name="connsiteY3" fmla="*/ 2703604 h 2708480"/>
              <a:gd name="connsiteX4" fmla="*/ 0 w 5084137"/>
              <a:gd name="connsiteY4" fmla="*/ 14137 h 2708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4137" h="2708480">
                <a:moveTo>
                  <a:pt x="0" y="14137"/>
                </a:moveTo>
                <a:lnTo>
                  <a:pt x="2984694" y="0"/>
                </a:lnTo>
                <a:lnTo>
                  <a:pt x="5084137" y="2708480"/>
                </a:lnTo>
                <a:lnTo>
                  <a:pt x="2016393" y="2703604"/>
                </a:lnTo>
                <a:lnTo>
                  <a:pt x="0" y="14137"/>
                </a:lnTo>
                <a:close/>
              </a:path>
            </a:pathLst>
          </a:custGeom>
          <a:solidFill>
            <a:srgbClr val="A8F8A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 flipH="1" flipV="1">
            <a:off x="1590242" y="3120596"/>
            <a:ext cx="0" cy="1224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 flipH="1" flipV="1">
            <a:off x="3592342" y="4727983"/>
            <a:ext cx="0" cy="133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087632" y="2520312"/>
                <a:ext cx="101073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i="1" dirty="0" smtClean="0">
                    <a:latin typeface="ISOCPEUR" panose="020B0604020202020204" pitchFamily="34" charset="0"/>
                  </a:rPr>
                  <a:t>c’</a:t>
                </a:r>
                <a14:m>
                  <m:oMath xmlns:m="http://schemas.openxmlformats.org/officeDocument/2006/math">
                    <m:r>
                      <a:rPr lang="ru-RU" sz="3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3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sz="3600" b="1" i="1" dirty="0" smtClean="0">
                    <a:latin typeface="ISOCPEUR" panose="020B0604020202020204" pitchFamily="34" charset="0"/>
                  </a:rPr>
                  <a:t> </a:t>
                </a:r>
                <a:endParaRPr lang="ru-RU" sz="3600" b="1" i="1" dirty="0">
                  <a:latin typeface="ISOCPEUR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632" y="2520312"/>
                <a:ext cx="1010733" cy="646331"/>
              </a:xfrm>
              <a:prstGeom prst="rect">
                <a:avLst/>
              </a:prstGeom>
              <a:blipFill>
                <a:blip r:embed="rId2"/>
                <a:stretch>
                  <a:fillRect l="-18072" t="-14151" b="-3490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1849631" y="2502278"/>
            <a:ext cx="999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>
                <a:latin typeface="ISOCPEUR" panose="020B0604020202020204" pitchFamily="34" charset="0"/>
              </a:rPr>
              <a:t>d</a:t>
            </a:r>
            <a:r>
              <a:rPr lang="en-US" sz="3600" b="1" i="1" dirty="0" smtClean="0">
                <a:latin typeface="ISOCPEUR" panose="020B0604020202020204" pitchFamily="34" charset="0"/>
              </a:rPr>
              <a:t>’ </a:t>
            </a:r>
            <a:endParaRPr lang="ru-RU" sz="3600" b="1" i="1" dirty="0">
              <a:latin typeface="ISOCPEUR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39960" y="4511814"/>
            <a:ext cx="436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>
                <a:latin typeface="ISOCPEUR" panose="020B0604020202020204" pitchFamily="34" charset="0"/>
              </a:rPr>
              <a:t>D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cxnSp>
        <p:nvCxnSpPr>
          <p:cNvPr id="13" name="Прямая соединительная линия 12"/>
          <p:cNvCxnSpPr/>
          <p:nvPr/>
        </p:nvCxnSpPr>
        <p:spPr>
          <a:xfrm flipH="1" flipV="1">
            <a:off x="1578716" y="4313139"/>
            <a:ext cx="728334" cy="6128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129584" y="4340652"/>
            <a:ext cx="3924000" cy="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116125" y="3970874"/>
            <a:ext cx="816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ISOCPEUR" panose="020B0604020202020204" pitchFamily="34" charset="0"/>
              </a:rPr>
              <a:t>0 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8698" y="4186831"/>
            <a:ext cx="377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smtClean="0">
                <a:latin typeface="ISOCPEUR" panose="020B0604020202020204" pitchFamily="34" charset="0"/>
              </a:rPr>
              <a:t>x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cxnSp>
        <p:nvCxnSpPr>
          <p:cNvPr id="18" name="Прямая соединительная линия 17"/>
          <p:cNvCxnSpPr/>
          <p:nvPr/>
        </p:nvCxnSpPr>
        <p:spPr>
          <a:xfrm flipH="1" flipV="1">
            <a:off x="4057135" y="4329422"/>
            <a:ext cx="2956105" cy="2309122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 19"/>
          <p:cNvSpPr/>
          <p:nvPr/>
        </p:nvSpPr>
        <p:spPr>
          <a:xfrm>
            <a:off x="683852" y="6077413"/>
            <a:ext cx="14205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i="1" dirty="0">
                <a:latin typeface="ISOCPEUR" panose="020B0604020202020204" pitchFamily="34" charset="0"/>
              </a:rPr>
              <a:t>Рис. </a:t>
            </a:r>
            <a:r>
              <a:rPr lang="ru-RU" sz="3200" i="1" dirty="0" smtClean="0">
                <a:latin typeface="ISOCPEUR" panose="020B0604020202020204" pitchFamily="34" charset="0"/>
              </a:rPr>
              <a:t>2</a:t>
            </a:r>
            <a:r>
              <a:rPr lang="en-US" sz="3200" i="1" dirty="0" smtClean="0">
                <a:latin typeface="ISOCPEUR" panose="020B0604020202020204" pitchFamily="34" charset="0"/>
              </a:rPr>
              <a:t>4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56758" y="617139"/>
            <a:ext cx="816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V</a:t>
            </a:r>
            <a:r>
              <a:rPr lang="en-US" sz="2800" i="1" dirty="0" smtClean="0">
                <a:latin typeface="ISOCPEUR" panose="020B0604020202020204" pitchFamily="34" charset="0"/>
              </a:rPr>
              <a:t> 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2323434" y="3698407"/>
            <a:ext cx="1289334" cy="106439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4057134" y="377851"/>
            <a:ext cx="0" cy="396000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H="1" flipV="1">
            <a:off x="1571971" y="3113411"/>
            <a:ext cx="748310" cy="5885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409756" y="3196409"/>
            <a:ext cx="436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z-Cyrl-UZ" sz="3200" i="1" dirty="0">
                <a:latin typeface="ISOCPEUR" panose="020B0604020202020204" pitchFamily="34" charset="0"/>
              </a:rPr>
              <a:t>С</a:t>
            </a:r>
            <a:r>
              <a:rPr lang="en-US" sz="3200" i="1" dirty="0" smtClean="0">
                <a:latin typeface="ISOCPEUR" panose="020B0604020202020204" pitchFamily="34" charset="0"/>
              </a:rPr>
              <a:t>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702951" y="5656956"/>
            <a:ext cx="816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>
                <a:solidFill>
                  <a:srgbClr val="0070C0"/>
                </a:solidFill>
                <a:latin typeface="ISOCPEUR" panose="020B0604020202020204" pitchFamily="34" charset="0"/>
              </a:rPr>
              <a:t>H</a:t>
            </a:r>
            <a:r>
              <a:rPr lang="en-US" sz="2800" i="1" dirty="0" smtClean="0">
                <a:latin typeface="ISOCPEUR" panose="020B0604020202020204" pitchFamily="34" charset="0"/>
              </a:rPr>
              <a:t> 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cxnSp>
        <p:nvCxnSpPr>
          <p:cNvPr id="29" name="Прямая соединительная линия 28"/>
          <p:cNvCxnSpPr/>
          <p:nvPr/>
        </p:nvCxnSpPr>
        <p:spPr>
          <a:xfrm flipH="1" flipV="1">
            <a:off x="2320281" y="4919023"/>
            <a:ext cx="1285525" cy="1149917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/>
          <p:cNvCxnSpPr/>
          <p:nvPr/>
        </p:nvCxnSpPr>
        <p:spPr>
          <a:xfrm flipH="1" flipV="1">
            <a:off x="2320281" y="3688837"/>
            <a:ext cx="0" cy="1224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350133" y="6273225"/>
            <a:ext cx="377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>
                <a:latin typeface="ISOCPEUR" panose="020B0604020202020204" pitchFamily="34" charset="0"/>
              </a:rPr>
              <a:t>y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127591" y="32364"/>
            <a:ext cx="3721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>
                <a:latin typeface="ISOCPEUR" panose="020B0604020202020204" pitchFamily="34" charset="0"/>
              </a:rPr>
              <a:t>z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850560" y="4598405"/>
            <a:ext cx="568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 smtClean="0">
                <a:latin typeface="ISOCPEUR" panose="020B0604020202020204" pitchFamily="34" charset="0"/>
              </a:rPr>
              <a:t>c</a:t>
            </a:r>
            <a:endParaRPr lang="ru-RU" sz="3600" b="1" i="1" dirty="0">
              <a:latin typeface="ISOCPEUR" panose="020B060402020202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605640" y="5606276"/>
            <a:ext cx="461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>
                <a:latin typeface="ISOCPEUR" panose="020B0604020202020204" pitchFamily="34" charset="0"/>
              </a:rPr>
              <a:t>d</a:t>
            </a:r>
            <a:r>
              <a:rPr lang="en-US" sz="3600" b="1" i="1" dirty="0" smtClean="0">
                <a:latin typeface="ISOCPEUR" panose="020B0604020202020204" pitchFamily="34" charset="0"/>
              </a:rPr>
              <a:t> </a:t>
            </a:r>
            <a:endParaRPr lang="ru-RU" sz="3600" b="1" i="1" dirty="0">
              <a:latin typeface="ISOCPEUR" panose="020B0604020202020204" pitchFamily="34" charset="0"/>
            </a:endParaRPr>
          </a:p>
        </p:txBody>
      </p:sp>
      <p:sp>
        <p:nvSpPr>
          <p:cNvPr id="53" name="Прямоугольник 52"/>
          <p:cNvSpPr/>
          <p:nvPr/>
        </p:nvSpPr>
        <p:spPr>
          <a:xfrm>
            <a:off x="5061853" y="45017"/>
            <a:ext cx="690372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Построим эпюр фронтально проецирующей [CD] по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заданным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координатам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(рис.25).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9372616" y="6116329"/>
            <a:ext cx="12231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ISOCPEUR" panose="020B0604020202020204" pitchFamily="34" charset="0"/>
              </a:rPr>
              <a:t>d</a:t>
            </a:r>
            <a:r>
              <a:rPr lang="en-US" sz="3200" i="1" dirty="0" smtClean="0">
                <a:latin typeface="ISOCPEUR" panose="020B0604020202020204" pitchFamily="34" charset="0"/>
              </a:rPr>
              <a:t>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56" name="Овал 55"/>
          <p:cNvSpPr/>
          <p:nvPr/>
        </p:nvSpPr>
        <p:spPr>
          <a:xfrm>
            <a:off x="9758332" y="2213614"/>
            <a:ext cx="144000" cy="144000"/>
          </a:xfrm>
          <a:prstGeom prst="ellipse">
            <a:avLst/>
          </a:prstGeom>
          <a:solidFill>
            <a:srgbClr val="1330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7" name="Прямая соединительная линия 56"/>
          <p:cNvCxnSpPr/>
          <p:nvPr/>
        </p:nvCxnSpPr>
        <p:spPr>
          <a:xfrm flipH="1" flipV="1">
            <a:off x="9825959" y="4784709"/>
            <a:ext cx="0" cy="165600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57"/>
          <p:cNvCxnSpPr/>
          <p:nvPr/>
        </p:nvCxnSpPr>
        <p:spPr>
          <a:xfrm flipV="1">
            <a:off x="9830332" y="2288735"/>
            <a:ext cx="0" cy="1656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58"/>
          <p:cNvCxnSpPr/>
          <p:nvPr/>
        </p:nvCxnSpPr>
        <p:spPr>
          <a:xfrm flipV="1">
            <a:off x="9830332" y="3939453"/>
            <a:ext cx="0" cy="936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Овал 59"/>
          <p:cNvSpPr/>
          <p:nvPr/>
        </p:nvSpPr>
        <p:spPr>
          <a:xfrm>
            <a:off x="9767619" y="6352587"/>
            <a:ext cx="144000" cy="144000"/>
          </a:xfrm>
          <a:prstGeom prst="ellipse">
            <a:avLst/>
          </a:prstGeom>
          <a:solidFill>
            <a:srgbClr val="1330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TextBox 60"/>
          <p:cNvSpPr txBox="1"/>
          <p:nvPr/>
        </p:nvSpPr>
        <p:spPr>
          <a:xfrm>
            <a:off x="9370087" y="4318617"/>
            <a:ext cx="5415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ISOCPEUR" panose="020B0604020202020204" pitchFamily="34" charset="0"/>
              </a:rPr>
              <a:t>c</a:t>
            </a:r>
            <a:r>
              <a:rPr lang="en-US" sz="3200" i="1" dirty="0" smtClean="0">
                <a:latin typeface="ISOCPEUR" panose="020B0604020202020204" pitchFamily="34" charset="0"/>
              </a:rPr>
              <a:t>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62" name="Овал 61"/>
          <p:cNvSpPr/>
          <p:nvPr/>
        </p:nvSpPr>
        <p:spPr>
          <a:xfrm>
            <a:off x="9747708" y="4692708"/>
            <a:ext cx="144000" cy="144000"/>
          </a:xfrm>
          <a:prstGeom prst="ellipse">
            <a:avLst/>
          </a:prstGeom>
          <a:solidFill>
            <a:srgbClr val="1330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3" name="Прямая соединительная линия 62"/>
          <p:cNvCxnSpPr/>
          <p:nvPr/>
        </p:nvCxnSpPr>
        <p:spPr>
          <a:xfrm flipV="1">
            <a:off x="6947020" y="3970874"/>
            <a:ext cx="4877622" cy="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1801721" y="3463188"/>
            <a:ext cx="816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ISOCPEUR" panose="020B0604020202020204" pitchFamily="34" charset="0"/>
              </a:rPr>
              <a:t>0 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620117" y="3647065"/>
            <a:ext cx="377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smtClean="0">
                <a:latin typeface="ISOCPEUR" panose="020B0604020202020204" pitchFamily="34" charset="0"/>
              </a:rPr>
              <a:t>x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9858562" y="2134713"/>
                <a:ext cx="79550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i="1" dirty="0" smtClean="0">
                    <a:latin typeface="ISOCPEUR" panose="020B0604020202020204" pitchFamily="34" charset="0"/>
                  </a:rPr>
                  <a:t>c’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sz="3200" i="1" dirty="0" smtClean="0">
                    <a:latin typeface="ISOCPEUR" panose="020B0604020202020204" pitchFamily="34" charset="0"/>
                  </a:rPr>
                  <a:t> </a:t>
                </a:r>
                <a:endParaRPr lang="ru-RU" sz="3200" i="1" dirty="0">
                  <a:latin typeface="ISOCPEUR" panose="020B0604020202020204" pitchFamily="34" charset="0"/>
                </a:endParaRPr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8562" y="2134713"/>
                <a:ext cx="795503" cy="584775"/>
              </a:xfrm>
              <a:prstGeom prst="rect">
                <a:avLst/>
              </a:prstGeom>
              <a:blipFill>
                <a:blip r:embed="rId3"/>
                <a:stretch>
                  <a:fillRect l="-19084" t="-13542" b="-3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TextBox 66"/>
          <p:cNvSpPr txBox="1"/>
          <p:nvPr/>
        </p:nvSpPr>
        <p:spPr>
          <a:xfrm>
            <a:off x="10324017" y="2103201"/>
            <a:ext cx="6491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>
                <a:latin typeface="ISOCPEUR" panose="020B0604020202020204" pitchFamily="34" charset="0"/>
              </a:rPr>
              <a:t> d’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 rot="10800000">
                <a:off x="9677567" y="3492602"/>
                <a:ext cx="59595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∟</m:t>
                    </m:r>
                  </m:oMath>
                </a14:m>
                <a:r>
                  <a:rPr lang="en-US" sz="4000" dirty="0" smtClean="0">
                    <a:solidFill>
                      <a:schemeClr val="tx1"/>
                    </a:solidFill>
                  </a:rPr>
                  <a:t> </a:t>
                </a:r>
                <a:endParaRPr lang="ru-RU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>
                <a:off x="9677567" y="3492602"/>
                <a:ext cx="595950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Овал 68"/>
          <p:cNvSpPr/>
          <p:nvPr/>
        </p:nvSpPr>
        <p:spPr>
          <a:xfrm>
            <a:off x="9902332" y="3759177"/>
            <a:ext cx="108000" cy="10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Прямоугольник 69"/>
          <p:cNvSpPr/>
          <p:nvPr/>
        </p:nvSpPr>
        <p:spPr>
          <a:xfrm>
            <a:off x="10397169" y="6131862"/>
            <a:ext cx="14045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i="1" dirty="0">
                <a:latin typeface="ISOCPEUR" panose="020B0604020202020204" pitchFamily="34" charset="0"/>
              </a:rPr>
              <a:t>Рис. </a:t>
            </a:r>
            <a:r>
              <a:rPr lang="ru-RU" sz="3200" i="1" dirty="0" smtClean="0">
                <a:latin typeface="ISOCPEUR" panose="020B0604020202020204" pitchFamily="34" charset="0"/>
              </a:rPr>
              <a:t>2</a:t>
            </a:r>
            <a:r>
              <a:rPr lang="en-US" sz="3200" i="1" dirty="0">
                <a:latin typeface="ISOCPEUR" panose="020B0604020202020204" pitchFamily="34" charset="0"/>
              </a:rPr>
              <a:t>5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5280663" y="1039946"/>
            <a:ext cx="28600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2400" b="1" i="1" dirty="0">
                <a:solidFill>
                  <a:srgbClr val="C00000"/>
                </a:solidFill>
                <a:latin typeface="ISOCPEUR" panose="020B0604020202020204" pitchFamily="34" charset="0"/>
                <a:ea typeface="Times New Roman" panose="02020603050405020304" pitchFamily="18" charset="0"/>
              </a:rPr>
              <a:t>С(30;5;15)  </a:t>
            </a:r>
            <a:r>
              <a:rPr lang="en-US" sz="2400" b="1" i="1" dirty="0">
                <a:solidFill>
                  <a:srgbClr val="C00000"/>
                </a:solidFill>
                <a:latin typeface="ISOCPEUR" panose="020B0604020202020204" pitchFamily="34" charset="0"/>
                <a:ea typeface="Times New Roman" panose="02020603050405020304" pitchFamily="18" charset="0"/>
              </a:rPr>
              <a:t>D</a:t>
            </a:r>
            <a:r>
              <a:rPr lang="ru-RU" sz="2400" b="1" i="1" dirty="0">
                <a:solidFill>
                  <a:srgbClr val="C00000"/>
                </a:solidFill>
                <a:latin typeface="ISOCPEUR" panose="020B0604020202020204" pitchFamily="34" charset="0"/>
                <a:ea typeface="Times New Roman" panose="02020603050405020304" pitchFamily="18" charset="0"/>
              </a:rPr>
              <a:t>(30;30;15)</a:t>
            </a:r>
            <a:endParaRPr lang="ru-RU" sz="2400" i="1" dirty="0">
              <a:solidFill>
                <a:srgbClr val="C00000"/>
              </a:solidFill>
              <a:latin typeface="ISOCPEUR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797508" y="1414509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2800" b="1" i="1" dirty="0">
                <a:latin typeface="ISOCPEUR" panose="020B0604020202020204" pitchFamily="34" charset="0"/>
                <a:ea typeface="Times New Roman" panose="02020603050405020304" pitchFamily="18" charset="0"/>
              </a:rPr>
              <a:t>[</a:t>
            </a:r>
            <a:r>
              <a:rPr lang="en-US" sz="2800" b="1" i="1" dirty="0">
                <a:latin typeface="ISOCPEUR" panose="020B0604020202020204" pitchFamily="34" charset="0"/>
                <a:ea typeface="Times New Roman" panose="02020603050405020304" pitchFamily="18" charset="0"/>
              </a:rPr>
              <a:t>CD</a:t>
            </a:r>
            <a:r>
              <a:rPr lang="ru-RU" sz="2800" b="1" i="1" dirty="0">
                <a:latin typeface="ISOCPEUR" panose="020B0604020202020204" pitchFamily="34" charset="0"/>
                <a:ea typeface="Times New Roman" panose="02020603050405020304" pitchFamily="18" charset="0"/>
              </a:rPr>
              <a:t>] </a:t>
            </a:r>
            <a:r>
              <a:rPr lang="en-US" sz="2800" b="1" i="1" dirty="0">
                <a:latin typeface="ISOCPEUR" panose="020B0604020202020204" pitchFamily="34" charset="0"/>
                <a:ea typeface="Times New Roman" panose="02020603050405020304" pitchFamily="18" charset="0"/>
                <a:sym typeface="Symbol" panose="05050102010706020507" pitchFamily="18" charset="2"/>
              </a:rPr>
              <a:t></a:t>
            </a:r>
            <a:r>
              <a:rPr lang="en-US" sz="2800" b="1" i="1" dirty="0">
                <a:latin typeface="ISOCPEUR" panose="020B0604020202020204" pitchFamily="34" charset="0"/>
                <a:ea typeface="Times New Roman" panose="02020603050405020304" pitchFamily="18" charset="0"/>
              </a:rPr>
              <a:t> V </a:t>
            </a:r>
            <a:r>
              <a:rPr lang="ru-RU" sz="2800" b="1" i="1" dirty="0">
                <a:latin typeface="ISOCPEUR" panose="020B0604020202020204" pitchFamily="34" charset="0"/>
                <a:ea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ru-RU" sz="2800" b="1" i="1" dirty="0">
                <a:latin typeface="ISOCPEUR" panose="020B0604020202020204" pitchFamily="34" charset="0"/>
                <a:ea typeface="Times New Roman" panose="02020603050405020304" pitchFamily="18" charset="0"/>
              </a:rPr>
              <a:t> [</a:t>
            </a:r>
            <a:r>
              <a:rPr lang="en-US" sz="2800" b="1" i="1" dirty="0">
                <a:latin typeface="ISOCPEUR" panose="020B0604020202020204" pitchFamily="34" charset="0"/>
                <a:ea typeface="Times New Roman" panose="02020603050405020304" pitchFamily="18" charset="0"/>
              </a:rPr>
              <a:t>cd</a:t>
            </a:r>
            <a:r>
              <a:rPr lang="ru-RU" sz="2800" b="1" i="1" dirty="0">
                <a:latin typeface="ISOCPEUR" panose="020B0604020202020204" pitchFamily="34" charset="0"/>
                <a:ea typeface="Times New Roman" panose="02020603050405020304" pitchFamily="18" charset="0"/>
              </a:rPr>
              <a:t>] </a:t>
            </a:r>
            <a:r>
              <a:rPr lang="en-US" sz="2800" b="1" i="1" dirty="0">
                <a:latin typeface="ISOCPEUR" panose="020B0604020202020204" pitchFamily="34" charset="0"/>
                <a:ea typeface="Times New Roman" panose="02020603050405020304" pitchFamily="18" charset="0"/>
                <a:sym typeface="Symbol" panose="05050102010706020507" pitchFamily="18" charset="2"/>
              </a:rPr>
              <a:t></a:t>
            </a:r>
            <a:r>
              <a:rPr lang="ru-RU" sz="2800" b="1" i="1" dirty="0">
                <a:latin typeface="ISOCPEUR" panose="020B0604020202020204" pitchFamily="34" charset="0"/>
                <a:ea typeface="Times New Roman" panose="02020603050405020304" pitchFamily="18" charset="0"/>
              </a:rPr>
              <a:t> [</a:t>
            </a:r>
            <a:r>
              <a:rPr lang="en-US" sz="2800" b="1" i="1" dirty="0">
                <a:latin typeface="ISOCPEUR" panose="020B0604020202020204" pitchFamily="34" charset="0"/>
                <a:ea typeface="Times New Roman" panose="02020603050405020304" pitchFamily="18" charset="0"/>
              </a:rPr>
              <a:t>ox</a:t>
            </a:r>
            <a:r>
              <a:rPr lang="ru-RU" sz="2800" b="1" i="1" dirty="0">
                <a:latin typeface="ISOCPEUR" panose="020B0604020202020204" pitchFamily="34" charset="0"/>
                <a:ea typeface="Times New Roman" panose="02020603050405020304" pitchFamily="18" charset="0"/>
              </a:rPr>
              <a:t>) </a:t>
            </a:r>
            <a:r>
              <a:rPr lang="ru-RU" sz="2800" b="1" i="1" dirty="0">
                <a:latin typeface="ISOCPEUR" panose="020B0604020202020204" pitchFamily="34" charset="0"/>
                <a:ea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ru-RU" sz="2800" b="1" i="1" dirty="0">
                <a:latin typeface="ISOCPEUR" panose="020B0604020202020204" pitchFamily="34" charset="0"/>
                <a:ea typeface="Times New Roman" panose="02020603050405020304" pitchFamily="18" charset="0"/>
              </a:rPr>
              <a:t> [</a:t>
            </a:r>
            <a:r>
              <a:rPr lang="en-US" sz="2800" b="1" i="1" dirty="0">
                <a:latin typeface="ISOCPEUR" panose="020B0604020202020204" pitchFamily="34" charset="0"/>
                <a:ea typeface="Times New Roman" panose="02020603050405020304" pitchFamily="18" charset="0"/>
              </a:rPr>
              <a:t>cd</a:t>
            </a:r>
            <a:r>
              <a:rPr lang="ru-RU" sz="2800" b="1" i="1" dirty="0">
                <a:latin typeface="ISOCPEUR" panose="020B0604020202020204" pitchFamily="34" charset="0"/>
                <a:ea typeface="Times New Roman" panose="02020603050405020304" pitchFamily="18" charset="0"/>
              </a:rPr>
              <a:t>] = |</a:t>
            </a:r>
            <a:r>
              <a:rPr lang="en-US" sz="2800" b="1" i="1" dirty="0">
                <a:latin typeface="ISOCPEUR" panose="020B0604020202020204" pitchFamily="34" charset="0"/>
                <a:ea typeface="Times New Roman" panose="02020603050405020304" pitchFamily="18" charset="0"/>
              </a:rPr>
              <a:t>CD</a:t>
            </a:r>
            <a:r>
              <a:rPr lang="ru-RU" sz="2800" b="1" i="1" dirty="0">
                <a:latin typeface="ISOCPEUR" panose="020B0604020202020204" pitchFamily="34" charset="0"/>
                <a:ea typeface="Times New Roman" panose="02020603050405020304" pitchFamily="18" charset="0"/>
              </a:rPr>
              <a:t>|</a:t>
            </a:r>
            <a:endParaRPr lang="ru-RU" sz="2800" i="1" dirty="0">
              <a:latin typeface="ISOCPEUR" panose="020B0604020202020204" pitchFamily="34" charset="0"/>
              <a:ea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sz="2800" i="1" dirty="0">
                <a:latin typeface="ISOCPEUR" panose="020B0604020202020204" pitchFamily="34" charset="0"/>
                <a:ea typeface="Times New Roman" panose="02020603050405020304" pitchFamily="18" charset="0"/>
              </a:rPr>
              <a:t> </a:t>
            </a:r>
            <a:endParaRPr lang="ru-RU" sz="2800" i="1" dirty="0">
              <a:effectLst/>
              <a:latin typeface="ISOCPEUR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51" name="Овал 50">
            <a:extLst>
              <a:ext uri="{FF2B5EF4-FFF2-40B4-BE49-F238E27FC236}">
                <a16:creationId xmlns:a16="http://schemas.microsoft.com/office/drawing/2014/main" id="{6B9093B3-BE1A-4D56-BA4F-088122C6AF46}"/>
              </a:ext>
            </a:extLst>
          </p:cNvPr>
          <p:cNvSpPr/>
          <p:nvPr/>
        </p:nvSpPr>
        <p:spPr>
          <a:xfrm>
            <a:off x="1534062" y="3072341"/>
            <a:ext cx="144000" cy="144000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Овал 51">
            <a:extLst>
              <a:ext uri="{FF2B5EF4-FFF2-40B4-BE49-F238E27FC236}">
                <a16:creationId xmlns:a16="http://schemas.microsoft.com/office/drawing/2014/main" id="{1CD25305-67A2-462D-B5EF-6139BCC29BEF}"/>
              </a:ext>
            </a:extLst>
          </p:cNvPr>
          <p:cNvSpPr/>
          <p:nvPr/>
        </p:nvSpPr>
        <p:spPr>
          <a:xfrm>
            <a:off x="2217050" y="3599792"/>
            <a:ext cx="180000" cy="180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4" name="Овал 53">
            <a:extLst>
              <a:ext uri="{FF2B5EF4-FFF2-40B4-BE49-F238E27FC236}">
                <a16:creationId xmlns:a16="http://schemas.microsoft.com/office/drawing/2014/main" id="{6B9093B3-BE1A-4D56-BA4F-088122C6AF46}"/>
              </a:ext>
            </a:extLst>
          </p:cNvPr>
          <p:cNvSpPr/>
          <p:nvPr/>
        </p:nvSpPr>
        <p:spPr>
          <a:xfrm>
            <a:off x="2251779" y="4843638"/>
            <a:ext cx="144000" cy="144000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Овал 70">
            <a:extLst>
              <a:ext uri="{FF2B5EF4-FFF2-40B4-BE49-F238E27FC236}">
                <a16:creationId xmlns:a16="http://schemas.microsoft.com/office/drawing/2014/main" id="{6B9093B3-BE1A-4D56-BA4F-088122C6AF46}"/>
              </a:ext>
            </a:extLst>
          </p:cNvPr>
          <p:cNvSpPr/>
          <p:nvPr/>
        </p:nvSpPr>
        <p:spPr>
          <a:xfrm>
            <a:off x="3521685" y="5993170"/>
            <a:ext cx="144000" cy="144000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Овал 71">
            <a:extLst>
              <a:ext uri="{FF2B5EF4-FFF2-40B4-BE49-F238E27FC236}">
                <a16:creationId xmlns:a16="http://schemas.microsoft.com/office/drawing/2014/main" id="{1CD25305-67A2-462D-B5EF-6139BCC29BEF}"/>
              </a:ext>
            </a:extLst>
          </p:cNvPr>
          <p:cNvSpPr/>
          <p:nvPr/>
        </p:nvSpPr>
        <p:spPr>
          <a:xfrm>
            <a:off x="3515640" y="4630804"/>
            <a:ext cx="180000" cy="180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9095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/>
      <p:bldP spid="11" grpId="0"/>
      <p:bldP spid="12" grpId="0"/>
      <p:bldP spid="16" grpId="0"/>
      <p:bldP spid="17" grpId="0"/>
      <p:bldP spid="21" grpId="0"/>
      <p:bldP spid="26" grpId="0"/>
      <p:bldP spid="27" grpId="0"/>
      <p:bldP spid="44" grpId="0"/>
      <p:bldP spid="45" grpId="0"/>
      <p:bldP spid="46" grpId="0"/>
      <p:bldP spid="47" grpId="0"/>
      <p:bldP spid="51" grpId="0" animBg="1"/>
      <p:bldP spid="52" grpId="0" animBg="1"/>
      <p:bldP spid="54" grpId="0" animBg="1"/>
      <p:bldP spid="71" grpId="0" animBg="1"/>
      <p:bldP spid="7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84048" y="620881"/>
            <a:ext cx="11228832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Горизонтальная проекция фронтально проецирующей прямой есть натуральная величина.</a:t>
            </a:r>
          </a:p>
          <a:p>
            <a:pPr algn="just">
              <a:spcAft>
                <a:spcPts val="0"/>
              </a:spcAft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Фронтальная проекция фронтально проецирующей прямой есть точка 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[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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d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].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indent="457200" algn="just">
              <a:spcAft>
                <a:spcPts val="0"/>
              </a:spcAft>
            </a:pP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в) Если прямая перпендикулярна профильной плоскости проекций, то такая прямая называется </a:t>
            </a:r>
            <a:r>
              <a:rPr lang="ru-RU" sz="28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профильно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- проецирующей прямой.</a:t>
            </a:r>
          </a:p>
          <a:p>
            <a:pPr algn="ctr">
              <a:spcAft>
                <a:spcPts val="0"/>
              </a:spcAft>
            </a:pP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[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EF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]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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W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- </a:t>
            </a:r>
            <a:r>
              <a:rPr lang="ru-RU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профильно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-  проецирующая прямая.</a:t>
            </a:r>
          </a:p>
          <a:p>
            <a:pPr algn="ctr">
              <a:spcAft>
                <a:spcPts val="0"/>
              </a:spcAft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algn="just">
              <a:spcAft>
                <a:spcPts val="0"/>
              </a:spcAft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Построим пространственный чертеж </a:t>
            </a:r>
            <a:r>
              <a:rPr lang="ru-RU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профильно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- проецирующей прямой 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[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EF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]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по заданным координатам (рис.26).</a:t>
            </a:r>
          </a:p>
          <a:p>
            <a:pPr algn="just">
              <a:spcAft>
                <a:spcPts val="0"/>
              </a:spcAft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algn="ctr">
              <a:spcAft>
                <a:spcPts val="0"/>
              </a:spcAft>
            </a:pP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E (25; 15; 5)    F (5; 15; 5)</a:t>
            </a:r>
            <a:endParaRPr lang="ru-RU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906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Прямоугольник 3"/>
          <p:cNvSpPr/>
          <p:nvPr/>
        </p:nvSpPr>
        <p:spPr>
          <a:xfrm rot="2872435">
            <a:off x="2504334" y="2515076"/>
            <a:ext cx="5010217" cy="2779047"/>
          </a:xfrm>
          <a:custGeom>
            <a:avLst/>
            <a:gdLst>
              <a:gd name="connsiteX0" fmla="*/ 0 w 1811868"/>
              <a:gd name="connsiteY0" fmla="*/ 0 h 1583267"/>
              <a:gd name="connsiteX1" fmla="*/ 1811868 w 1811868"/>
              <a:gd name="connsiteY1" fmla="*/ 0 h 1583267"/>
              <a:gd name="connsiteX2" fmla="*/ 1811868 w 1811868"/>
              <a:gd name="connsiteY2" fmla="*/ 1583267 h 1583267"/>
              <a:gd name="connsiteX3" fmla="*/ 0 w 1811868"/>
              <a:gd name="connsiteY3" fmla="*/ 1583267 h 1583267"/>
              <a:gd name="connsiteX4" fmla="*/ 0 w 1811868"/>
              <a:gd name="connsiteY4" fmla="*/ 0 h 1583267"/>
              <a:gd name="connsiteX0" fmla="*/ 0 w 3725335"/>
              <a:gd name="connsiteY0" fmla="*/ 0 h 2607734"/>
              <a:gd name="connsiteX1" fmla="*/ 1811868 w 3725335"/>
              <a:gd name="connsiteY1" fmla="*/ 0 h 2607734"/>
              <a:gd name="connsiteX2" fmla="*/ 3725335 w 3725335"/>
              <a:gd name="connsiteY2" fmla="*/ 2607734 h 2607734"/>
              <a:gd name="connsiteX3" fmla="*/ 0 w 3725335"/>
              <a:gd name="connsiteY3" fmla="*/ 1583267 h 2607734"/>
              <a:gd name="connsiteX4" fmla="*/ 0 w 3725335"/>
              <a:gd name="connsiteY4" fmla="*/ 0 h 2607734"/>
              <a:gd name="connsiteX0" fmla="*/ 0 w 3725335"/>
              <a:gd name="connsiteY0" fmla="*/ 0 h 2607734"/>
              <a:gd name="connsiteX1" fmla="*/ 1811868 w 3725335"/>
              <a:gd name="connsiteY1" fmla="*/ 0 h 2607734"/>
              <a:gd name="connsiteX2" fmla="*/ 3725335 w 3725335"/>
              <a:gd name="connsiteY2" fmla="*/ 2607734 h 2607734"/>
              <a:gd name="connsiteX3" fmla="*/ 1185333 w 3725335"/>
              <a:gd name="connsiteY3" fmla="*/ 2607733 h 2607734"/>
              <a:gd name="connsiteX4" fmla="*/ 0 w 3725335"/>
              <a:gd name="connsiteY4" fmla="*/ 0 h 2607734"/>
              <a:gd name="connsiteX0" fmla="*/ 0 w 3725335"/>
              <a:gd name="connsiteY0" fmla="*/ 8467 h 2616201"/>
              <a:gd name="connsiteX1" fmla="*/ 2607734 w 3725335"/>
              <a:gd name="connsiteY1" fmla="*/ 0 h 2616201"/>
              <a:gd name="connsiteX2" fmla="*/ 3725335 w 3725335"/>
              <a:gd name="connsiteY2" fmla="*/ 2616201 h 2616201"/>
              <a:gd name="connsiteX3" fmla="*/ 1185333 w 3725335"/>
              <a:gd name="connsiteY3" fmla="*/ 2616200 h 2616201"/>
              <a:gd name="connsiteX4" fmla="*/ 0 w 3725335"/>
              <a:gd name="connsiteY4" fmla="*/ 8467 h 2616201"/>
              <a:gd name="connsiteX0" fmla="*/ 0 w 4207935"/>
              <a:gd name="connsiteY0" fmla="*/ 76200 h 2616201"/>
              <a:gd name="connsiteX1" fmla="*/ 3090334 w 4207935"/>
              <a:gd name="connsiteY1" fmla="*/ 0 h 2616201"/>
              <a:gd name="connsiteX2" fmla="*/ 4207935 w 4207935"/>
              <a:gd name="connsiteY2" fmla="*/ 2616201 h 2616201"/>
              <a:gd name="connsiteX3" fmla="*/ 1667933 w 4207935"/>
              <a:gd name="connsiteY3" fmla="*/ 2616200 h 2616201"/>
              <a:gd name="connsiteX4" fmla="*/ 0 w 4207935"/>
              <a:gd name="connsiteY4" fmla="*/ 76200 h 2616201"/>
              <a:gd name="connsiteX0" fmla="*/ 0 w 5113868"/>
              <a:gd name="connsiteY0" fmla="*/ 76200 h 2658535"/>
              <a:gd name="connsiteX1" fmla="*/ 3090334 w 5113868"/>
              <a:gd name="connsiteY1" fmla="*/ 0 h 2658535"/>
              <a:gd name="connsiteX2" fmla="*/ 5113868 w 5113868"/>
              <a:gd name="connsiteY2" fmla="*/ 2658535 h 2658535"/>
              <a:gd name="connsiteX3" fmla="*/ 1667933 w 5113868"/>
              <a:gd name="connsiteY3" fmla="*/ 2616200 h 2658535"/>
              <a:gd name="connsiteX4" fmla="*/ 0 w 5113868"/>
              <a:gd name="connsiteY4" fmla="*/ 76200 h 2658535"/>
              <a:gd name="connsiteX0" fmla="*/ 0 w 5108913"/>
              <a:gd name="connsiteY0" fmla="*/ 0 h 2694343"/>
              <a:gd name="connsiteX1" fmla="*/ 3085379 w 5108913"/>
              <a:gd name="connsiteY1" fmla="*/ 35808 h 2694343"/>
              <a:gd name="connsiteX2" fmla="*/ 5108913 w 5108913"/>
              <a:gd name="connsiteY2" fmla="*/ 2694343 h 2694343"/>
              <a:gd name="connsiteX3" fmla="*/ 1662978 w 5108913"/>
              <a:gd name="connsiteY3" fmla="*/ 2652008 h 2694343"/>
              <a:gd name="connsiteX4" fmla="*/ 0 w 5108913"/>
              <a:gd name="connsiteY4" fmla="*/ 0 h 2694343"/>
              <a:gd name="connsiteX0" fmla="*/ 0 w 5103958"/>
              <a:gd name="connsiteY0" fmla="*/ 15105 h 2658535"/>
              <a:gd name="connsiteX1" fmla="*/ 3080424 w 5103958"/>
              <a:gd name="connsiteY1" fmla="*/ 0 h 2658535"/>
              <a:gd name="connsiteX2" fmla="*/ 5103958 w 5103958"/>
              <a:gd name="connsiteY2" fmla="*/ 2658535 h 2658535"/>
              <a:gd name="connsiteX3" fmla="*/ 1658023 w 5103958"/>
              <a:gd name="connsiteY3" fmla="*/ 2616200 h 2658535"/>
              <a:gd name="connsiteX4" fmla="*/ 0 w 5103958"/>
              <a:gd name="connsiteY4" fmla="*/ 15105 h 2658535"/>
              <a:gd name="connsiteX0" fmla="*/ 0 w 5084137"/>
              <a:gd name="connsiteY0" fmla="*/ 0 h 2694343"/>
              <a:gd name="connsiteX1" fmla="*/ 3060603 w 5084137"/>
              <a:gd name="connsiteY1" fmla="*/ 35808 h 2694343"/>
              <a:gd name="connsiteX2" fmla="*/ 5084137 w 5084137"/>
              <a:gd name="connsiteY2" fmla="*/ 2694343 h 2694343"/>
              <a:gd name="connsiteX3" fmla="*/ 1638202 w 5084137"/>
              <a:gd name="connsiteY3" fmla="*/ 2652008 h 2694343"/>
              <a:gd name="connsiteX4" fmla="*/ 0 w 5084137"/>
              <a:gd name="connsiteY4" fmla="*/ 0 h 2694343"/>
              <a:gd name="connsiteX0" fmla="*/ 0 w 5084137"/>
              <a:gd name="connsiteY0" fmla="*/ 0 h 2694343"/>
              <a:gd name="connsiteX1" fmla="*/ 3060603 w 5084137"/>
              <a:gd name="connsiteY1" fmla="*/ 35808 h 2694343"/>
              <a:gd name="connsiteX2" fmla="*/ 5084137 w 5084137"/>
              <a:gd name="connsiteY2" fmla="*/ 2694343 h 2694343"/>
              <a:gd name="connsiteX3" fmla="*/ 1927002 w 5084137"/>
              <a:gd name="connsiteY3" fmla="*/ 2564605 h 2694343"/>
              <a:gd name="connsiteX4" fmla="*/ 0 w 5084137"/>
              <a:gd name="connsiteY4" fmla="*/ 0 h 2694343"/>
              <a:gd name="connsiteX0" fmla="*/ 0 w 5084137"/>
              <a:gd name="connsiteY0" fmla="*/ 0 h 2694343"/>
              <a:gd name="connsiteX1" fmla="*/ 3060603 w 5084137"/>
              <a:gd name="connsiteY1" fmla="*/ 35808 h 2694343"/>
              <a:gd name="connsiteX2" fmla="*/ 5084137 w 5084137"/>
              <a:gd name="connsiteY2" fmla="*/ 2694343 h 2694343"/>
              <a:gd name="connsiteX3" fmla="*/ 2030145 w 5084137"/>
              <a:gd name="connsiteY3" fmla="*/ 2527146 h 2694343"/>
              <a:gd name="connsiteX4" fmla="*/ 0 w 5084137"/>
              <a:gd name="connsiteY4" fmla="*/ 0 h 2694343"/>
              <a:gd name="connsiteX0" fmla="*/ 0 w 5084137"/>
              <a:gd name="connsiteY0" fmla="*/ 0 h 2694343"/>
              <a:gd name="connsiteX1" fmla="*/ 3060603 w 5084137"/>
              <a:gd name="connsiteY1" fmla="*/ 35808 h 2694343"/>
              <a:gd name="connsiteX2" fmla="*/ 5084137 w 5084137"/>
              <a:gd name="connsiteY2" fmla="*/ 2694343 h 2694343"/>
              <a:gd name="connsiteX3" fmla="*/ 2016393 w 5084137"/>
              <a:gd name="connsiteY3" fmla="*/ 2689467 h 2694343"/>
              <a:gd name="connsiteX4" fmla="*/ 0 w 5084137"/>
              <a:gd name="connsiteY4" fmla="*/ 0 h 2694343"/>
              <a:gd name="connsiteX0" fmla="*/ 0 w 4843128"/>
              <a:gd name="connsiteY0" fmla="*/ 0 h 2748232"/>
              <a:gd name="connsiteX1" fmla="*/ 2819594 w 4843128"/>
              <a:gd name="connsiteY1" fmla="*/ 89697 h 2748232"/>
              <a:gd name="connsiteX2" fmla="*/ 4843128 w 4843128"/>
              <a:gd name="connsiteY2" fmla="*/ 2748232 h 2748232"/>
              <a:gd name="connsiteX3" fmla="*/ 1775384 w 4843128"/>
              <a:gd name="connsiteY3" fmla="*/ 2743356 h 2748232"/>
              <a:gd name="connsiteX4" fmla="*/ 0 w 4843128"/>
              <a:gd name="connsiteY4" fmla="*/ 0 h 2748232"/>
              <a:gd name="connsiteX0" fmla="*/ 0 w 3785021"/>
              <a:gd name="connsiteY0" fmla="*/ 0 h 2743356"/>
              <a:gd name="connsiteX1" fmla="*/ 2819594 w 3785021"/>
              <a:gd name="connsiteY1" fmla="*/ 89697 h 2743356"/>
              <a:gd name="connsiteX2" fmla="*/ 3785021 w 3785021"/>
              <a:gd name="connsiteY2" fmla="*/ 2710655 h 2743356"/>
              <a:gd name="connsiteX3" fmla="*/ 1775384 w 3785021"/>
              <a:gd name="connsiteY3" fmla="*/ 2743356 h 2743356"/>
              <a:gd name="connsiteX4" fmla="*/ 0 w 3785021"/>
              <a:gd name="connsiteY4" fmla="*/ 0 h 2743356"/>
              <a:gd name="connsiteX0" fmla="*/ 0 w 3785021"/>
              <a:gd name="connsiteY0" fmla="*/ 0 h 2743356"/>
              <a:gd name="connsiteX1" fmla="*/ 2038616 w 3785021"/>
              <a:gd name="connsiteY1" fmla="*/ 48083 h 2743356"/>
              <a:gd name="connsiteX2" fmla="*/ 3785021 w 3785021"/>
              <a:gd name="connsiteY2" fmla="*/ 2710655 h 2743356"/>
              <a:gd name="connsiteX3" fmla="*/ 1775384 w 3785021"/>
              <a:gd name="connsiteY3" fmla="*/ 2743356 h 2743356"/>
              <a:gd name="connsiteX4" fmla="*/ 0 w 3785021"/>
              <a:gd name="connsiteY4" fmla="*/ 0 h 2743356"/>
              <a:gd name="connsiteX0" fmla="*/ 0 w 3785021"/>
              <a:gd name="connsiteY0" fmla="*/ 642567 h 3385923"/>
              <a:gd name="connsiteX1" fmla="*/ 1567818 w 3785021"/>
              <a:gd name="connsiteY1" fmla="*/ 1 h 3385923"/>
              <a:gd name="connsiteX2" fmla="*/ 3785021 w 3785021"/>
              <a:gd name="connsiteY2" fmla="*/ 3353222 h 3385923"/>
              <a:gd name="connsiteX3" fmla="*/ 1775384 w 3785021"/>
              <a:gd name="connsiteY3" fmla="*/ 3385923 h 3385923"/>
              <a:gd name="connsiteX4" fmla="*/ 0 w 3785021"/>
              <a:gd name="connsiteY4" fmla="*/ 642567 h 3385923"/>
              <a:gd name="connsiteX0" fmla="*/ 0 w 4173790"/>
              <a:gd name="connsiteY0" fmla="*/ 642566 h 3385922"/>
              <a:gd name="connsiteX1" fmla="*/ 1567818 w 4173790"/>
              <a:gd name="connsiteY1" fmla="*/ 0 h 3385922"/>
              <a:gd name="connsiteX2" fmla="*/ 4173790 w 4173790"/>
              <a:gd name="connsiteY2" fmla="*/ 2540201 h 3385922"/>
              <a:gd name="connsiteX3" fmla="*/ 1775384 w 4173790"/>
              <a:gd name="connsiteY3" fmla="*/ 3385922 h 3385922"/>
              <a:gd name="connsiteX4" fmla="*/ 0 w 4173790"/>
              <a:gd name="connsiteY4" fmla="*/ 642566 h 3385922"/>
              <a:gd name="connsiteX0" fmla="*/ 0 w 4173790"/>
              <a:gd name="connsiteY0" fmla="*/ 628504 h 3371860"/>
              <a:gd name="connsiteX1" fmla="*/ 1597733 w 4173790"/>
              <a:gd name="connsiteY1" fmla="*/ 0 h 3371860"/>
              <a:gd name="connsiteX2" fmla="*/ 4173790 w 4173790"/>
              <a:gd name="connsiteY2" fmla="*/ 2526139 h 3371860"/>
              <a:gd name="connsiteX3" fmla="*/ 1775384 w 4173790"/>
              <a:gd name="connsiteY3" fmla="*/ 3371860 h 3371860"/>
              <a:gd name="connsiteX4" fmla="*/ 0 w 4173790"/>
              <a:gd name="connsiteY4" fmla="*/ 628504 h 3371860"/>
              <a:gd name="connsiteX0" fmla="*/ 0 w 3464746"/>
              <a:gd name="connsiteY0" fmla="*/ 628504 h 3371860"/>
              <a:gd name="connsiteX1" fmla="*/ 1597733 w 3464746"/>
              <a:gd name="connsiteY1" fmla="*/ 0 h 3371860"/>
              <a:gd name="connsiteX2" fmla="*/ 3464746 w 3464746"/>
              <a:gd name="connsiteY2" fmla="*/ 2818589 h 3371860"/>
              <a:gd name="connsiteX3" fmla="*/ 1775384 w 3464746"/>
              <a:gd name="connsiteY3" fmla="*/ 3371860 h 3371860"/>
              <a:gd name="connsiteX4" fmla="*/ 0 w 3464746"/>
              <a:gd name="connsiteY4" fmla="*/ 628504 h 3371860"/>
              <a:gd name="connsiteX0" fmla="*/ 0 w 3464746"/>
              <a:gd name="connsiteY0" fmla="*/ 714607 h 3457963"/>
              <a:gd name="connsiteX1" fmla="*/ 1634500 w 3464746"/>
              <a:gd name="connsiteY1" fmla="*/ 0 h 3457963"/>
              <a:gd name="connsiteX2" fmla="*/ 3464746 w 3464746"/>
              <a:gd name="connsiteY2" fmla="*/ 2904692 h 3457963"/>
              <a:gd name="connsiteX3" fmla="*/ 1775384 w 3464746"/>
              <a:gd name="connsiteY3" fmla="*/ 3457963 h 3457963"/>
              <a:gd name="connsiteX4" fmla="*/ 0 w 3464746"/>
              <a:gd name="connsiteY4" fmla="*/ 714607 h 3457963"/>
              <a:gd name="connsiteX0" fmla="*/ 0 w 3804557"/>
              <a:gd name="connsiteY0" fmla="*/ 714607 h 3457963"/>
              <a:gd name="connsiteX1" fmla="*/ 1634500 w 3804557"/>
              <a:gd name="connsiteY1" fmla="*/ 0 h 3457963"/>
              <a:gd name="connsiteX2" fmla="*/ 3804557 w 3804557"/>
              <a:gd name="connsiteY2" fmla="*/ 2759713 h 3457963"/>
              <a:gd name="connsiteX3" fmla="*/ 1775384 w 3804557"/>
              <a:gd name="connsiteY3" fmla="*/ 3457963 h 3457963"/>
              <a:gd name="connsiteX4" fmla="*/ 0 w 3804557"/>
              <a:gd name="connsiteY4" fmla="*/ 714607 h 3457963"/>
              <a:gd name="connsiteX0" fmla="*/ 0 w 3804557"/>
              <a:gd name="connsiteY0" fmla="*/ 818993 h 3562349"/>
              <a:gd name="connsiteX1" fmla="*/ 1887030 w 3804557"/>
              <a:gd name="connsiteY1" fmla="*/ 0 h 3562349"/>
              <a:gd name="connsiteX2" fmla="*/ 3804557 w 3804557"/>
              <a:gd name="connsiteY2" fmla="*/ 2864099 h 3562349"/>
              <a:gd name="connsiteX3" fmla="*/ 1775384 w 3804557"/>
              <a:gd name="connsiteY3" fmla="*/ 3562349 h 3562349"/>
              <a:gd name="connsiteX4" fmla="*/ 0 w 3804557"/>
              <a:gd name="connsiteY4" fmla="*/ 818993 h 3562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04557" h="3562349">
                <a:moveTo>
                  <a:pt x="0" y="818993"/>
                </a:moveTo>
                <a:lnTo>
                  <a:pt x="1887030" y="0"/>
                </a:lnTo>
                <a:lnTo>
                  <a:pt x="3804557" y="2864099"/>
                </a:lnTo>
                <a:lnTo>
                  <a:pt x="1775384" y="3562349"/>
                </a:lnTo>
                <a:lnTo>
                  <a:pt x="0" y="818993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8" name="Прямоугольник 107"/>
          <p:cNvSpPr/>
          <p:nvPr/>
        </p:nvSpPr>
        <p:spPr>
          <a:xfrm>
            <a:off x="570970" y="1498247"/>
            <a:ext cx="3294826" cy="323836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9" name="Прямоугольник 3"/>
          <p:cNvSpPr/>
          <p:nvPr/>
        </p:nvSpPr>
        <p:spPr>
          <a:xfrm>
            <a:off x="534378" y="4706008"/>
            <a:ext cx="5496329" cy="1642036"/>
          </a:xfrm>
          <a:custGeom>
            <a:avLst/>
            <a:gdLst>
              <a:gd name="connsiteX0" fmla="*/ 0 w 1811868"/>
              <a:gd name="connsiteY0" fmla="*/ 0 h 1583267"/>
              <a:gd name="connsiteX1" fmla="*/ 1811868 w 1811868"/>
              <a:gd name="connsiteY1" fmla="*/ 0 h 1583267"/>
              <a:gd name="connsiteX2" fmla="*/ 1811868 w 1811868"/>
              <a:gd name="connsiteY2" fmla="*/ 1583267 h 1583267"/>
              <a:gd name="connsiteX3" fmla="*/ 0 w 1811868"/>
              <a:gd name="connsiteY3" fmla="*/ 1583267 h 1583267"/>
              <a:gd name="connsiteX4" fmla="*/ 0 w 1811868"/>
              <a:gd name="connsiteY4" fmla="*/ 0 h 1583267"/>
              <a:gd name="connsiteX0" fmla="*/ 0 w 3725335"/>
              <a:gd name="connsiteY0" fmla="*/ 0 h 2607734"/>
              <a:gd name="connsiteX1" fmla="*/ 1811868 w 3725335"/>
              <a:gd name="connsiteY1" fmla="*/ 0 h 2607734"/>
              <a:gd name="connsiteX2" fmla="*/ 3725335 w 3725335"/>
              <a:gd name="connsiteY2" fmla="*/ 2607734 h 2607734"/>
              <a:gd name="connsiteX3" fmla="*/ 0 w 3725335"/>
              <a:gd name="connsiteY3" fmla="*/ 1583267 h 2607734"/>
              <a:gd name="connsiteX4" fmla="*/ 0 w 3725335"/>
              <a:gd name="connsiteY4" fmla="*/ 0 h 2607734"/>
              <a:gd name="connsiteX0" fmla="*/ 0 w 3725335"/>
              <a:gd name="connsiteY0" fmla="*/ 0 h 2607734"/>
              <a:gd name="connsiteX1" fmla="*/ 1811868 w 3725335"/>
              <a:gd name="connsiteY1" fmla="*/ 0 h 2607734"/>
              <a:gd name="connsiteX2" fmla="*/ 3725335 w 3725335"/>
              <a:gd name="connsiteY2" fmla="*/ 2607734 h 2607734"/>
              <a:gd name="connsiteX3" fmla="*/ 1185333 w 3725335"/>
              <a:gd name="connsiteY3" fmla="*/ 2607733 h 2607734"/>
              <a:gd name="connsiteX4" fmla="*/ 0 w 3725335"/>
              <a:gd name="connsiteY4" fmla="*/ 0 h 2607734"/>
              <a:gd name="connsiteX0" fmla="*/ 0 w 3725335"/>
              <a:gd name="connsiteY0" fmla="*/ 8467 h 2616201"/>
              <a:gd name="connsiteX1" fmla="*/ 2607734 w 3725335"/>
              <a:gd name="connsiteY1" fmla="*/ 0 h 2616201"/>
              <a:gd name="connsiteX2" fmla="*/ 3725335 w 3725335"/>
              <a:gd name="connsiteY2" fmla="*/ 2616201 h 2616201"/>
              <a:gd name="connsiteX3" fmla="*/ 1185333 w 3725335"/>
              <a:gd name="connsiteY3" fmla="*/ 2616200 h 2616201"/>
              <a:gd name="connsiteX4" fmla="*/ 0 w 3725335"/>
              <a:gd name="connsiteY4" fmla="*/ 8467 h 2616201"/>
              <a:gd name="connsiteX0" fmla="*/ 0 w 4207935"/>
              <a:gd name="connsiteY0" fmla="*/ 76200 h 2616201"/>
              <a:gd name="connsiteX1" fmla="*/ 3090334 w 4207935"/>
              <a:gd name="connsiteY1" fmla="*/ 0 h 2616201"/>
              <a:gd name="connsiteX2" fmla="*/ 4207935 w 4207935"/>
              <a:gd name="connsiteY2" fmla="*/ 2616201 h 2616201"/>
              <a:gd name="connsiteX3" fmla="*/ 1667933 w 4207935"/>
              <a:gd name="connsiteY3" fmla="*/ 2616200 h 2616201"/>
              <a:gd name="connsiteX4" fmla="*/ 0 w 4207935"/>
              <a:gd name="connsiteY4" fmla="*/ 76200 h 2616201"/>
              <a:gd name="connsiteX0" fmla="*/ 0 w 5113868"/>
              <a:gd name="connsiteY0" fmla="*/ 76200 h 2658535"/>
              <a:gd name="connsiteX1" fmla="*/ 3090334 w 5113868"/>
              <a:gd name="connsiteY1" fmla="*/ 0 h 2658535"/>
              <a:gd name="connsiteX2" fmla="*/ 5113868 w 5113868"/>
              <a:gd name="connsiteY2" fmla="*/ 2658535 h 2658535"/>
              <a:gd name="connsiteX3" fmla="*/ 1667933 w 5113868"/>
              <a:gd name="connsiteY3" fmla="*/ 2616200 h 2658535"/>
              <a:gd name="connsiteX4" fmla="*/ 0 w 5113868"/>
              <a:gd name="connsiteY4" fmla="*/ 76200 h 2658535"/>
              <a:gd name="connsiteX0" fmla="*/ 0 w 5108913"/>
              <a:gd name="connsiteY0" fmla="*/ 0 h 2694343"/>
              <a:gd name="connsiteX1" fmla="*/ 3085379 w 5108913"/>
              <a:gd name="connsiteY1" fmla="*/ 35808 h 2694343"/>
              <a:gd name="connsiteX2" fmla="*/ 5108913 w 5108913"/>
              <a:gd name="connsiteY2" fmla="*/ 2694343 h 2694343"/>
              <a:gd name="connsiteX3" fmla="*/ 1662978 w 5108913"/>
              <a:gd name="connsiteY3" fmla="*/ 2652008 h 2694343"/>
              <a:gd name="connsiteX4" fmla="*/ 0 w 5108913"/>
              <a:gd name="connsiteY4" fmla="*/ 0 h 2694343"/>
              <a:gd name="connsiteX0" fmla="*/ 0 w 5103958"/>
              <a:gd name="connsiteY0" fmla="*/ 15105 h 2658535"/>
              <a:gd name="connsiteX1" fmla="*/ 3080424 w 5103958"/>
              <a:gd name="connsiteY1" fmla="*/ 0 h 2658535"/>
              <a:gd name="connsiteX2" fmla="*/ 5103958 w 5103958"/>
              <a:gd name="connsiteY2" fmla="*/ 2658535 h 2658535"/>
              <a:gd name="connsiteX3" fmla="*/ 1658023 w 5103958"/>
              <a:gd name="connsiteY3" fmla="*/ 2616200 h 2658535"/>
              <a:gd name="connsiteX4" fmla="*/ 0 w 5103958"/>
              <a:gd name="connsiteY4" fmla="*/ 15105 h 2658535"/>
              <a:gd name="connsiteX0" fmla="*/ 0 w 5084137"/>
              <a:gd name="connsiteY0" fmla="*/ 0 h 2694343"/>
              <a:gd name="connsiteX1" fmla="*/ 3060603 w 5084137"/>
              <a:gd name="connsiteY1" fmla="*/ 35808 h 2694343"/>
              <a:gd name="connsiteX2" fmla="*/ 5084137 w 5084137"/>
              <a:gd name="connsiteY2" fmla="*/ 2694343 h 2694343"/>
              <a:gd name="connsiteX3" fmla="*/ 1638202 w 5084137"/>
              <a:gd name="connsiteY3" fmla="*/ 2652008 h 2694343"/>
              <a:gd name="connsiteX4" fmla="*/ 0 w 5084137"/>
              <a:gd name="connsiteY4" fmla="*/ 0 h 2694343"/>
              <a:gd name="connsiteX0" fmla="*/ 0 w 5084137"/>
              <a:gd name="connsiteY0" fmla="*/ 0 h 2694343"/>
              <a:gd name="connsiteX1" fmla="*/ 3060603 w 5084137"/>
              <a:gd name="connsiteY1" fmla="*/ 35808 h 2694343"/>
              <a:gd name="connsiteX2" fmla="*/ 5084137 w 5084137"/>
              <a:gd name="connsiteY2" fmla="*/ 2694343 h 2694343"/>
              <a:gd name="connsiteX3" fmla="*/ 1927002 w 5084137"/>
              <a:gd name="connsiteY3" fmla="*/ 2564605 h 2694343"/>
              <a:gd name="connsiteX4" fmla="*/ 0 w 5084137"/>
              <a:gd name="connsiteY4" fmla="*/ 0 h 2694343"/>
              <a:gd name="connsiteX0" fmla="*/ 0 w 5084137"/>
              <a:gd name="connsiteY0" fmla="*/ 0 h 2694343"/>
              <a:gd name="connsiteX1" fmla="*/ 3060603 w 5084137"/>
              <a:gd name="connsiteY1" fmla="*/ 35808 h 2694343"/>
              <a:gd name="connsiteX2" fmla="*/ 5084137 w 5084137"/>
              <a:gd name="connsiteY2" fmla="*/ 2694343 h 2694343"/>
              <a:gd name="connsiteX3" fmla="*/ 2030145 w 5084137"/>
              <a:gd name="connsiteY3" fmla="*/ 2527146 h 2694343"/>
              <a:gd name="connsiteX4" fmla="*/ 0 w 5084137"/>
              <a:gd name="connsiteY4" fmla="*/ 0 h 2694343"/>
              <a:gd name="connsiteX0" fmla="*/ 0 w 5084137"/>
              <a:gd name="connsiteY0" fmla="*/ 0 h 2694343"/>
              <a:gd name="connsiteX1" fmla="*/ 3060603 w 5084137"/>
              <a:gd name="connsiteY1" fmla="*/ 35808 h 2694343"/>
              <a:gd name="connsiteX2" fmla="*/ 5084137 w 5084137"/>
              <a:gd name="connsiteY2" fmla="*/ 2694343 h 2694343"/>
              <a:gd name="connsiteX3" fmla="*/ 2016393 w 5084137"/>
              <a:gd name="connsiteY3" fmla="*/ 2689467 h 2694343"/>
              <a:gd name="connsiteX4" fmla="*/ 0 w 5084137"/>
              <a:gd name="connsiteY4" fmla="*/ 0 h 2694343"/>
              <a:gd name="connsiteX0" fmla="*/ 0 w 5510542"/>
              <a:gd name="connsiteY0" fmla="*/ 0 h 2706829"/>
              <a:gd name="connsiteX1" fmla="*/ 3060603 w 5510542"/>
              <a:gd name="connsiteY1" fmla="*/ 35808 h 2706829"/>
              <a:gd name="connsiteX2" fmla="*/ 5510542 w 5510542"/>
              <a:gd name="connsiteY2" fmla="*/ 2706829 h 2706829"/>
              <a:gd name="connsiteX3" fmla="*/ 2016393 w 5510542"/>
              <a:gd name="connsiteY3" fmla="*/ 2689467 h 2706829"/>
              <a:gd name="connsiteX4" fmla="*/ 0 w 5510542"/>
              <a:gd name="connsiteY4" fmla="*/ 0 h 2706829"/>
              <a:gd name="connsiteX0" fmla="*/ 0 w 5426933"/>
              <a:gd name="connsiteY0" fmla="*/ 0 h 2689467"/>
              <a:gd name="connsiteX1" fmla="*/ 3060603 w 5426933"/>
              <a:gd name="connsiteY1" fmla="*/ 35808 h 2689467"/>
              <a:gd name="connsiteX2" fmla="*/ 5426933 w 5426933"/>
              <a:gd name="connsiteY2" fmla="*/ 2644398 h 2689467"/>
              <a:gd name="connsiteX3" fmla="*/ 2016393 w 5426933"/>
              <a:gd name="connsiteY3" fmla="*/ 2689467 h 2689467"/>
              <a:gd name="connsiteX4" fmla="*/ 0 w 5426933"/>
              <a:gd name="connsiteY4" fmla="*/ 0 h 2689467"/>
              <a:gd name="connsiteX0" fmla="*/ 0 w 5452016"/>
              <a:gd name="connsiteY0" fmla="*/ 0 h 2689467"/>
              <a:gd name="connsiteX1" fmla="*/ 3060603 w 5452016"/>
              <a:gd name="connsiteY1" fmla="*/ 35808 h 2689467"/>
              <a:gd name="connsiteX2" fmla="*/ 5452016 w 5452016"/>
              <a:gd name="connsiteY2" fmla="*/ 2619426 h 2689467"/>
              <a:gd name="connsiteX3" fmla="*/ 2016393 w 5452016"/>
              <a:gd name="connsiteY3" fmla="*/ 2689467 h 2689467"/>
              <a:gd name="connsiteX4" fmla="*/ 0 w 5452016"/>
              <a:gd name="connsiteY4" fmla="*/ 0 h 2689467"/>
              <a:gd name="connsiteX0" fmla="*/ 0 w 5418572"/>
              <a:gd name="connsiteY0" fmla="*/ 0 h 2689467"/>
              <a:gd name="connsiteX1" fmla="*/ 3060603 w 5418572"/>
              <a:gd name="connsiteY1" fmla="*/ 35808 h 2689467"/>
              <a:gd name="connsiteX2" fmla="*/ 5418572 w 5418572"/>
              <a:gd name="connsiteY2" fmla="*/ 2644398 h 2689467"/>
              <a:gd name="connsiteX3" fmla="*/ 2016393 w 5418572"/>
              <a:gd name="connsiteY3" fmla="*/ 2689467 h 2689467"/>
              <a:gd name="connsiteX4" fmla="*/ 0 w 5418572"/>
              <a:gd name="connsiteY4" fmla="*/ 0 h 2689467"/>
              <a:gd name="connsiteX0" fmla="*/ 0 w 4707897"/>
              <a:gd name="connsiteY0" fmla="*/ 0 h 2689467"/>
              <a:gd name="connsiteX1" fmla="*/ 3060603 w 4707897"/>
              <a:gd name="connsiteY1" fmla="*/ 35808 h 2689467"/>
              <a:gd name="connsiteX2" fmla="*/ 4707897 w 4707897"/>
              <a:gd name="connsiteY2" fmla="*/ 2644397 h 2689467"/>
              <a:gd name="connsiteX3" fmla="*/ 2016393 w 4707897"/>
              <a:gd name="connsiteY3" fmla="*/ 2689467 h 2689467"/>
              <a:gd name="connsiteX4" fmla="*/ 0 w 4707897"/>
              <a:gd name="connsiteY4" fmla="*/ 0 h 2689467"/>
              <a:gd name="connsiteX0" fmla="*/ 0 w 4707897"/>
              <a:gd name="connsiteY0" fmla="*/ 0 h 2654066"/>
              <a:gd name="connsiteX1" fmla="*/ 3060603 w 4707897"/>
              <a:gd name="connsiteY1" fmla="*/ 35808 h 2654066"/>
              <a:gd name="connsiteX2" fmla="*/ 4707897 w 4707897"/>
              <a:gd name="connsiteY2" fmla="*/ 2644397 h 2654066"/>
              <a:gd name="connsiteX3" fmla="*/ 1464574 w 4707897"/>
              <a:gd name="connsiteY3" fmla="*/ 2654066 h 2654066"/>
              <a:gd name="connsiteX4" fmla="*/ 0 w 4707897"/>
              <a:gd name="connsiteY4" fmla="*/ 0 h 2654066"/>
              <a:gd name="connsiteX0" fmla="*/ 0 w 4707897"/>
              <a:gd name="connsiteY0" fmla="*/ 0 h 2654066"/>
              <a:gd name="connsiteX1" fmla="*/ 3060603 w 4707897"/>
              <a:gd name="connsiteY1" fmla="*/ 35808 h 2654066"/>
              <a:gd name="connsiteX2" fmla="*/ 4707897 w 4707897"/>
              <a:gd name="connsiteY2" fmla="*/ 2644397 h 2654066"/>
              <a:gd name="connsiteX3" fmla="*/ 1556544 w 4707897"/>
              <a:gd name="connsiteY3" fmla="*/ 2654066 h 2654066"/>
              <a:gd name="connsiteX4" fmla="*/ 0 w 4707897"/>
              <a:gd name="connsiteY4" fmla="*/ 0 h 2654066"/>
              <a:gd name="connsiteX0" fmla="*/ 0 w 5025611"/>
              <a:gd name="connsiteY0" fmla="*/ 0 h 2659206"/>
              <a:gd name="connsiteX1" fmla="*/ 3060603 w 5025611"/>
              <a:gd name="connsiteY1" fmla="*/ 35808 h 2659206"/>
              <a:gd name="connsiteX2" fmla="*/ 5025611 w 5025611"/>
              <a:gd name="connsiteY2" fmla="*/ 2659206 h 2659206"/>
              <a:gd name="connsiteX3" fmla="*/ 1556544 w 5025611"/>
              <a:gd name="connsiteY3" fmla="*/ 2654066 h 2659206"/>
              <a:gd name="connsiteX4" fmla="*/ 0 w 5025611"/>
              <a:gd name="connsiteY4" fmla="*/ 0 h 2659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25611" h="2659206">
                <a:moveTo>
                  <a:pt x="0" y="0"/>
                </a:moveTo>
                <a:lnTo>
                  <a:pt x="3060603" y="35808"/>
                </a:lnTo>
                <a:lnTo>
                  <a:pt x="5025611" y="2659206"/>
                </a:lnTo>
                <a:lnTo>
                  <a:pt x="1556544" y="2654066"/>
                </a:lnTo>
                <a:lnTo>
                  <a:pt x="0" y="0"/>
                </a:lnTo>
                <a:close/>
              </a:path>
            </a:pathLst>
          </a:custGeom>
          <a:solidFill>
            <a:srgbClr val="A8F8A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1" name="TextBox 110"/>
          <p:cNvSpPr txBox="1"/>
          <p:nvPr/>
        </p:nvSpPr>
        <p:spPr>
          <a:xfrm>
            <a:off x="967542" y="3699125"/>
            <a:ext cx="4614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ISOCPEUR" panose="020B0604020202020204" pitchFamily="34" charset="0"/>
              </a:rPr>
              <a:t>e</a:t>
            </a:r>
            <a:r>
              <a:rPr lang="en-US" sz="2400" b="1" i="1" dirty="0" smtClean="0">
                <a:latin typeface="ISOCPEUR" panose="020B0604020202020204" pitchFamily="34" charset="0"/>
              </a:rPr>
              <a:t>’</a:t>
            </a:r>
            <a:r>
              <a:rPr lang="en-US" sz="2800" b="1" i="1" dirty="0" smtClean="0">
                <a:latin typeface="ISOCPEUR" panose="020B0604020202020204" pitchFamily="34" charset="0"/>
              </a:rPr>
              <a:t> </a:t>
            </a:r>
            <a:endParaRPr lang="ru-RU" sz="2800" b="1" i="1" dirty="0">
              <a:latin typeface="ISOCPEUR" panose="020B0604020202020204" pitchFamily="34" charset="0"/>
            </a:endParaRPr>
          </a:p>
        </p:txBody>
      </p:sp>
      <p:cxnSp>
        <p:nvCxnSpPr>
          <p:cNvPr id="113" name="Прямая соединительная линия 112"/>
          <p:cNvCxnSpPr/>
          <p:nvPr/>
        </p:nvCxnSpPr>
        <p:spPr>
          <a:xfrm flipV="1">
            <a:off x="1261365" y="4094008"/>
            <a:ext cx="0" cy="61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Прямая соединительная линия 113"/>
          <p:cNvCxnSpPr/>
          <p:nvPr/>
        </p:nvCxnSpPr>
        <p:spPr>
          <a:xfrm flipV="1">
            <a:off x="3780804" y="4965342"/>
            <a:ext cx="0" cy="61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единительная линия 114"/>
          <p:cNvCxnSpPr/>
          <p:nvPr/>
        </p:nvCxnSpPr>
        <p:spPr>
          <a:xfrm flipV="1">
            <a:off x="3755334" y="4987992"/>
            <a:ext cx="1233397" cy="149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Прямая соединительная линия 115"/>
          <p:cNvCxnSpPr/>
          <p:nvPr/>
        </p:nvCxnSpPr>
        <p:spPr>
          <a:xfrm flipV="1">
            <a:off x="5042384" y="5052990"/>
            <a:ext cx="0" cy="54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Прямая соединительная линия 116"/>
          <p:cNvCxnSpPr/>
          <p:nvPr/>
        </p:nvCxnSpPr>
        <p:spPr>
          <a:xfrm flipH="1">
            <a:off x="2623603" y="4138806"/>
            <a:ext cx="1260000" cy="101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Прямая соединительная линия 117"/>
          <p:cNvCxnSpPr/>
          <p:nvPr/>
        </p:nvCxnSpPr>
        <p:spPr>
          <a:xfrm flipH="1" flipV="1">
            <a:off x="2640809" y="4167209"/>
            <a:ext cx="1192945" cy="8502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3716823" y="5490101"/>
            <a:ext cx="3647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ISOCPEUR" panose="020B0604020202020204" pitchFamily="34" charset="0"/>
              </a:rPr>
              <a:t>f</a:t>
            </a:r>
            <a:r>
              <a:rPr lang="en-US" sz="2800" b="1" i="1" dirty="0" smtClean="0">
                <a:latin typeface="ISOCPEUR" panose="020B0604020202020204" pitchFamily="34" charset="0"/>
              </a:rPr>
              <a:t> </a:t>
            </a:r>
            <a:endParaRPr lang="ru-RU" sz="2800" b="1" i="1" dirty="0">
              <a:latin typeface="ISOCPEUR" panose="020B0604020202020204" pitchFamily="34" charset="0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2077672" y="5416247"/>
            <a:ext cx="4614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ISOCPEUR" panose="020B0604020202020204" pitchFamily="34" charset="0"/>
              </a:rPr>
              <a:t>e</a:t>
            </a:r>
            <a:r>
              <a:rPr lang="en-US" sz="2800" b="1" i="1" dirty="0" smtClean="0">
                <a:latin typeface="ISOCPEUR" panose="020B0604020202020204" pitchFamily="34" charset="0"/>
              </a:rPr>
              <a:t> </a:t>
            </a:r>
            <a:endParaRPr lang="ru-RU" sz="2800" b="1" i="1" dirty="0">
              <a:latin typeface="ISOCPEUR" panose="020B0604020202020204" pitchFamily="34" charset="0"/>
            </a:endParaRPr>
          </a:p>
        </p:txBody>
      </p:sp>
      <p:cxnSp>
        <p:nvCxnSpPr>
          <p:cNvPr id="126" name="Прямая соединительная линия 125"/>
          <p:cNvCxnSpPr/>
          <p:nvPr/>
        </p:nvCxnSpPr>
        <p:spPr>
          <a:xfrm>
            <a:off x="2376198" y="5572629"/>
            <a:ext cx="1404000" cy="14998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2307909" y="4975213"/>
            <a:ext cx="4367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latin typeface="ISOCPEUR" panose="020B0604020202020204" pitchFamily="34" charset="0"/>
              </a:rPr>
              <a:t>E </a:t>
            </a:r>
            <a:endParaRPr lang="ru-RU" sz="2800" b="1" i="1" dirty="0">
              <a:latin typeface="ISOCPEUR" panose="020B0604020202020204" pitchFamily="34" charset="0"/>
            </a:endParaRPr>
          </a:p>
        </p:txBody>
      </p:sp>
      <p:cxnSp>
        <p:nvCxnSpPr>
          <p:cNvPr id="129" name="Прямая соединительная линия 128"/>
          <p:cNvCxnSpPr/>
          <p:nvPr/>
        </p:nvCxnSpPr>
        <p:spPr>
          <a:xfrm flipH="1" flipV="1">
            <a:off x="1272455" y="4722021"/>
            <a:ext cx="1083767" cy="8326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Прямая соединительная линия 129"/>
          <p:cNvCxnSpPr/>
          <p:nvPr/>
        </p:nvCxnSpPr>
        <p:spPr>
          <a:xfrm>
            <a:off x="3872180" y="4138806"/>
            <a:ext cx="1150111" cy="8635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Прямая соединительная линия 130"/>
          <p:cNvCxnSpPr/>
          <p:nvPr/>
        </p:nvCxnSpPr>
        <p:spPr>
          <a:xfrm>
            <a:off x="140283" y="4706009"/>
            <a:ext cx="3725513" cy="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4022940" y="4386250"/>
            <a:ext cx="816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ISOCPEUR" panose="020B0604020202020204" pitchFamily="34" charset="0"/>
              </a:rPr>
              <a:t>0 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171777" y="4554651"/>
            <a:ext cx="377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smtClean="0">
                <a:latin typeface="ISOCPEUR" panose="020B0604020202020204" pitchFamily="34" charset="0"/>
              </a:rPr>
              <a:t>x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5856182" y="6273225"/>
            <a:ext cx="377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>
                <a:latin typeface="ISOCPEUR" panose="020B0604020202020204" pitchFamily="34" charset="0"/>
              </a:rPr>
              <a:t>y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cxnSp>
        <p:nvCxnSpPr>
          <p:cNvPr id="135" name="Прямая соединительная линия 134"/>
          <p:cNvCxnSpPr/>
          <p:nvPr/>
        </p:nvCxnSpPr>
        <p:spPr>
          <a:xfrm flipH="1" flipV="1">
            <a:off x="3864113" y="4727728"/>
            <a:ext cx="2646415" cy="1954743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Прямоугольник 137"/>
          <p:cNvSpPr/>
          <p:nvPr/>
        </p:nvSpPr>
        <p:spPr>
          <a:xfrm>
            <a:off x="7139093" y="6251900"/>
            <a:ext cx="14045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i="1" dirty="0">
                <a:latin typeface="ISOCPEUR" panose="020B0604020202020204" pitchFamily="34" charset="0"/>
              </a:rPr>
              <a:t>Рис. </a:t>
            </a:r>
            <a:r>
              <a:rPr lang="ru-RU" sz="3200" i="1" dirty="0" smtClean="0">
                <a:latin typeface="ISOCPEUR" panose="020B0604020202020204" pitchFamily="34" charset="0"/>
              </a:rPr>
              <a:t>2</a:t>
            </a:r>
            <a:r>
              <a:rPr lang="en-US" sz="3200" i="1" dirty="0" smtClean="0">
                <a:latin typeface="ISOCPEUR" panose="020B0604020202020204" pitchFamily="34" charset="0"/>
              </a:rPr>
              <a:t>6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597638" y="1433353"/>
            <a:ext cx="816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V</a:t>
            </a:r>
            <a:r>
              <a:rPr lang="en-US" sz="2800" i="1" dirty="0" smtClean="0">
                <a:latin typeface="ISOCPEUR" panose="020B0604020202020204" pitchFamily="34" charset="0"/>
              </a:rPr>
              <a:t> 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cxnSp>
        <p:nvCxnSpPr>
          <p:cNvPr id="141" name="Прямая соединительная линия 140"/>
          <p:cNvCxnSpPr/>
          <p:nvPr/>
        </p:nvCxnSpPr>
        <p:spPr>
          <a:xfrm>
            <a:off x="2352255" y="4984806"/>
            <a:ext cx="1455796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Прямая соединительная линия 141"/>
          <p:cNvCxnSpPr/>
          <p:nvPr/>
        </p:nvCxnSpPr>
        <p:spPr>
          <a:xfrm flipV="1">
            <a:off x="2393829" y="4998498"/>
            <a:ext cx="0" cy="54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Прямая соединительная линия 142"/>
          <p:cNvCxnSpPr/>
          <p:nvPr/>
        </p:nvCxnSpPr>
        <p:spPr>
          <a:xfrm flipH="1">
            <a:off x="3771474" y="5587627"/>
            <a:ext cx="1295051" cy="177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Прямая соединительная линия 143"/>
          <p:cNvCxnSpPr/>
          <p:nvPr/>
        </p:nvCxnSpPr>
        <p:spPr>
          <a:xfrm flipH="1" flipV="1">
            <a:off x="2601176" y="4118948"/>
            <a:ext cx="0" cy="576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5398837" y="2751106"/>
            <a:ext cx="816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>
                <a:solidFill>
                  <a:srgbClr val="0070C0"/>
                </a:solidFill>
                <a:latin typeface="ISOCPEUR" panose="020B0604020202020204" pitchFamily="34" charset="0"/>
              </a:rPr>
              <a:t>W</a:t>
            </a:r>
            <a:r>
              <a:rPr lang="en-US" sz="2800" i="1" dirty="0" smtClean="0">
                <a:latin typeface="ISOCPEUR" panose="020B0604020202020204" pitchFamily="34" charset="0"/>
              </a:rPr>
              <a:t> 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2455067" y="3654104"/>
            <a:ext cx="541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ISOCPEUR" panose="020B0604020202020204" pitchFamily="34" charset="0"/>
              </a:rPr>
              <a:t>f</a:t>
            </a:r>
            <a:r>
              <a:rPr lang="en-US" sz="2400" b="1" i="1" dirty="0" smtClean="0">
                <a:latin typeface="ISOCPEUR" panose="020B0604020202020204" pitchFamily="34" charset="0"/>
              </a:rPr>
              <a:t>’</a:t>
            </a:r>
            <a:r>
              <a:rPr lang="en-US" sz="2800" b="1" i="1" dirty="0" smtClean="0">
                <a:latin typeface="ISOCPEUR" panose="020B0604020202020204" pitchFamily="34" charset="0"/>
              </a:rPr>
              <a:t> </a:t>
            </a:r>
            <a:endParaRPr lang="ru-RU" sz="2800" b="1" i="1" dirty="0">
              <a:latin typeface="ISOCPEUR" panose="020B0604020202020204" pitchFamily="34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5503163" y="3115686"/>
            <a:ext cx="541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 </a:t>
            </a:r>
            <a:endParaRPr lang="ru-RU" sz="2800" b="1" dirty="0"/>
          </a:p>
        </p:txBody>
      </p:sp>
      <p:cxnSp>
        <p:nvCxnSpPr>
          <p:cNvPr id="149" name="Прямая соединительная линия 148"/>
          <p:cNvCxnSpPr/>
          <p:nvPr/>
        </p:nvCxnSpPr>
        <p:spPr>
          <a:xfrm flipH="1" flipV="1">
            <a:off x="1238033" y="4140707"/>
            <a:ext cx="1169507" cy="8556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Прямая соединительная линия 149"/>
          <p:cNvCxnSpPr/>
          <p:nvPr/>
        </p:nvCxnSpPr>
        <p:spPr>
          <a:xfrm flipH="1">
            <a:off x="1272455" y="4138806"/>
            <a:ext cx="1332000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3704574" y="4947817"/>
            <a:ext cx="4367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latin typeface="ISOCPEUR" panose="020B0604020202020204" pitchFamily="34" charset="0"/>
              </a:rPr>
              <a:t>F</a:t>
            </a:r>
            <a:r>
              <a:rPr lang="en-US" sz="2800" b="1" i="1" dirty="0" smtClean="0">
                <a:latin typeface="ISOCPEUR" panose="020B0604020202020204" pitchFamily="34" charset="0"/>
              </a:rPr>
              <a:t> </a:t>
            </a:r>
            <a:endParaRPr lang="ru-RU" sz="2800" b="1" i="1" dirty="0">
              <a:latin typeface="ISOCPEUR" panose="020B0604020202020204" pitchFamily="34" charset="0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2245839" y="5747299"/>
            <a:ext cx="816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>
                <a:solidFill>
                  <a:srgbClr val="0070C0"/>
                </a:solidFill>
                <a:latin typeface="ISOCPEUR" panose="020B0604020202020204" pitchFamily="34" charset="0"/>
              </a:rPr>
              <a:t>H</a:t>
            </a:r>
            <a:r>
              <a:rPr lang="en-US" sz="2800" i="1" dirty="0" smtClean="0">
                <a:latin typeface="ISOCPEUR" panose="020B0604020202020204" pitchFamily="34" charset="0"/>
              </a:rPr>
              <a:t> 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cxnSp>
        <p:nvCxnSpPr>
          <p:cNvPr id="169" name="Прямая соединительная линия 168"/>
          <p:cNvCxnSpPr/>
          <p:nvPr/>
        </p:nvCxnSpPr>
        <p:spPr>
          <a:xfrm flipH="1" flipV="1">
            <a:off x="2623603" y="4730731"/>
            <a:ext cx="1138151" cy="8203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Прямая соединительная линия 169"/>
          <p:cNvCxnSpPr/>
          <p:nvPr/>
        </p:nvCxnSpPr>
        <p:spPr>
          <a:xfrm>
            <a:off x="3864060" y="1112599"/>
            <a:ext cx="0" cy="356400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TextBox 195"/>
              <p:cNvSpPr txBox="1"/>
              <p:nvPr/>
            </p:nvSpPr>
            <p:spPr>
              <a:xfrm>
                <a:off x="5034228" y="4601060"/>
                <a:ext cx="11815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i="1" dirty="0" smtClean="0">
                    <a:latin typeface="ISOCPEUR" panose="020B0604020202020204" pitchFamily="34" charset="0"/>
                  </a:rPr>
                  <a:t>e’’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𝒇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′′</m:t>
                    </m:r>
                  </m:oMath>
                </a14:m>
                <a:r>
                  <a:rPr lang="en-US" sz="2800" b="1" i="1" dirty="0" smtClean="0">
                    <a:latin typeface="ISOCPEUR" panose="020B0604020202020204" pitchFamily="34" charset="0"/>
                  </a:rPr>
                  <a:t> </a:t>
                </a:r>
                <a:endParaRPr lang="ru-RU" sz="2800" b="1" i="1" dirty="0">
                  <a:latin typeface="ISOCPEUR" panose="020B0604020202020204" pitchFamily="34" charset="0"/>
                </a:endParaRPr>
              </a:p>
            </p:txBody>
          </p:sp>
        </mc:Choice>
        <mc:Fallback xmlns="">
          <p:sp>
            <p:nvSpPr>
              <p:cNvPr id="196" name="TextBox 1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4228" y="4601060"/>
                <a:ext cx="1181514" cy="523220"/>
              </a:xfrm>
              <a:prstGeom prst="rect">
                <a:avLst/>
              </a:prstGeom>
              <a:blipFill>
                <a:blip r:embed="rId2"/>
                <a:stretch>
                  <a:fillRect l="-8247" b="-232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8" name="TextBox 197"/>
          <p:cNvSpPr txBox="1"/>
          <p:nvPr/>
        </p:nvSpPr>
        <p:spPr>
          <a:xfrm>
            <a:off x="3451414" y="820211"/>
            <a:ext cx="377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>
                <a:latin typeface="ISOCPEUR" panose="020B0604020202020204" pitchFamily="34" charset="0"/>
              </a:rPr>
              <a:t>z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6682435" y="1003301"/>
            <a:ext cx="52068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3600" b="1" i="1" dirty="0">
                <a:solidFill>
                  <a:srgbClr val="C00000"/>
                </a:solidFill>
                <a:latin typeface="ISOCPEUR" panose="020B0604020202020204" pitchFamily="34" charset="0"/>
                <a:ea typeface="Times New Roman" panose="02020603050405020304" pitchFamily="18" charset="0"/>
              </a:rPr>
              <a:t>E (25; 15; 5)    F (5; 15; 5)</a:t>
            </a:r>
            <a:endParaRPr lang="ru-RU" sz="3600" b="1" i="1" dirty="0">
              <a:solidFill>
                <a:srgbClr val="C00000"/>
              </a:solidFill>
              <a:latin typeface="ISOCPEUR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274320" y="49194"/>
            <a:ext cx="1162202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Построим пространственный чертеж </a:t>
            </a:r>
            <a:r>
              <a:rPr lang="ru-RU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профильно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- проецирующей прямой 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[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EF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]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по заданным координатам (рис.26).</a:t>
            </a:r>
          </a:p>
        </p:txBody>
      </p:sp>
      <p:sp>
        <p:nvSpPr>
          <p:cNvPr id="90" name="Овал 89">
            <a:extLst>
              <a:ext uri="{FF2B5EF4-FFF2-40B4-BE49-F238E27FC236}">
                <a16:creationId xmlns:a16="http://schemas.microsoft.com/office/drawing/2014/main" id="{6B9093B3-BE1A-4D56-BA4F-088122C6AF46}"/>
              </a:ext>
            </a:extLst>
          </p:cNvPr>
          <p:cNvSpPr/>
          <p:nvPr/>
        </p:nvSpPr>
        <p:spPr>
          <a:xfrm>
            <a:off x="1223876" y="4092102"/>
            <a:ext cx="108000" cy="108000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1" name="Овал 90">
            <a:extLst>
              <a:ext uri="{FF2B5EF4-FFF2-40B4-BE49-F238E27FC236}">
                <a16:creationId xmlns:a16="http://schemas.microsoft.com/office/drawing/2014/main" id="{1CD25305-67A2-462D-B5EF-6139BCC29BEF}"/>
              </a:ext>
            </a:extLst>
          </p:cNvPr>
          <p:cNvSpPr/>
          <p:nvPr/>
        </p:nvSpPr>
        <p:spPr>
          <a:xfrm>
            <a:off x="2320972" y="4931607"/>
            <a:ext cx="108000" cy="108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2" name="Овал 91">
            <a:extLst>
              <a:ext uri="{FF2B5EF4-FFF2-40B4-BE49-F238E27FC236}">
                <a16:creationId xmlns:a16="http://schemas.microsoft.com/office/drawing/2014/main" id="{6B9093B3-BE1A-4D56-BA4F-088122C6AF46}"/>
              </a:ext>
            </a:extLst>
          </p:cNvPr>
          <p:cNvSpPr/>
          <p:nvPr/>
        </p:nvSpPr>
        <p:spPr>
          <a:xfrm>
            <a:off x="3746393" y="5528415"/>
            <a:ext cx="108000" cy="108000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3" name="Овал 92">
            <a:extLst>
              <a:ext uri="{FF2B5EF4-FFF2-40B4-BE49-F238E27FC236}">
                <a16:creationId xmlns:a16="http://schemas.microsoft.com/office/drawing/2014/main" id="{1CD25305-67A2-462D-B5EF-6139BCC29BEF}"/>
              </a:ext>
            </a:extLst>
          </p:cNvPr>
          <p:cNvSpPr/>
          <p:nvPr/>
        </p:nvSpPr>
        <p:spPr>
          <a:xfrm>
            <a:off x="3717249" y="4935051"/>
            <a:ext cx="108000" cy="108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4" name="Овал 93">
            <a:extLst>
              <a:ext uri="{FF2B5EF4-FFF2-40B4-BE49-F238E27FC236}">
                <a16:creationId xmlns:a16="http://schemas.microsoft.com/office/drawing/2014/main" id="{6B9093B3-BE1A-4D56-BA4F-088122C6AF46}"/>
              </a:ext>
            </a:extLst>
          </p:cNvPr>
          <p:cNvSpPr/>
          <p:nvPr/>
        </p:nvSpPr>
        <p:spPr>
          <a:xfrm>
            <a:off x="4980228" y="4976627"/>
            <a:ext cx="108000" cy="108000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5" name="Овал 94">
            <a:extLst>
              <a:ext uri="{FF2B5EF4-FFF2-40B4-BE49-F238E27FC236}">
                <a16:creationId xmlns:a16="http://schemas.microsoft.com/office/drawing/2014/main" id="{6B9093B3-BE1A-4D56-BA4F-088122C6AF46}"/>
              </a:ext>
            </a:extLst>
          </p:cNvPr>
          <p:cNvSpPr/>
          <p:nvPr/>
        </p:nvSpPr>
        <p:spPr>
          <a:xfrm>
            <a:off x="2365555" y="5518629"/>
            <a:ext cx="108000" cy="108000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6" name="Овал 95">
            <a:extLst>
              <a:ext uri="{FF2B5EF4-FFF2-40B4-BE49-F238E27FC236}">
                <a16:creationId xmlns:a16="http://schemas.microsoft.com/office/drawing/2014/main" id="{6B9093B3-BE1A-4D56-BA4F-088122C6AF46}"/>
              </a:ext>
            </a:extLst>
          </p:cNvPr>
          <p:cNvSpPr/>
          <p:nvPr/>
        </p:nvSpPr>
        <p:spPr>
          <a:xfrm>
            <a:off x="2570031" y="4089131"/>
            <a:ext cx="108000" cy="108000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5412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2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2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1" dur="2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4" dur="2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" grpId="0" animBg="1"/>
      <p:bldP spid="108" grpId="0" animBg="1"/>
      <p:bldP spid="109" grpId="0" animBg="1"/>
      <p:bldP spid="111" grpId="0"/>
      <p:bldP spid="124" grpId="0"/>
      <p:bldP spid="125" grpId="0"/>
      <p:bldP spid="127" grpId="0"/>
      <p:bldP spid="132" grpId="0"/>
      <p:bldP spid="133" grpId="0"/>
      <p:bldP spid="134" grpId="0"/>
      <p:bldP spid="139" grpId="0"/>
      <p:bldP spid="146" grpId="0"/>
      <p:bldP spid="147" grpId="0"/>
      <p:bldP spid="151" grpId="0"/>
      <p:bldP spid="152" grpId="0"/>
      <p:bldP spid="196" grpId="0"/>
      <p:bldP spid="19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22784" y="2757437"/>
            <a:ext cx="5656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ISOCPEUR" panose="020B0604020202020204" pitchFamily="34" charset="0"/>
              </a:rPr>
              <a:t>f</a:t>
            </a:r>
            <a:r>
              <a:rPr lang="en-US" sz="3200" i="1" dirty="0" smtClean="0">
                <a:latin typeface="ISOCPEUR" panose="020B0604020202020204" pitchFamily="34" charset="0"/>
              </a:rPr>
              <a:t>’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 flipV="1">
            <a:off x="987649" y="3328992"/>
            <a:ext cx="1750052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единительная линия 4"/>
          <p:cNvCxnSpPr/>
          <p:nvPr/>
        </p:nvCxnSpPr>
        <p:spPr>
          <a:xfrm flipV="1">
            <a:off x="998535" y="3335944"/>
            <a:ext cx="0" cy="223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/>
          <p:cNvCxnSpPr/>
          <p:nvPr/>
        </p:nvCxnSpPr>
        <p:spPr>
          <a:xfrm flipV="1">
            <a:off x="2737701" y="3328992"/>
            <a:ext cx="0" cy="2196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94545" y="2774294"/>
            <a:ext cx="5415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ISOCPEUR" panose="020B0604020202020204" pitchFamily="34" charset="0"/>
              </a:rPr>
              <a:t>e</a:t>
            </a:r>
            <a:r>
              <a:rPr lang="en-US" sz="3200" i="1" dirty="0" smtClean="0">
                <a:latin typeface="ISOCPEUR" panose="020B0604020202020204" pitchFamily="34" charset="0"/>
              </a:rPr>
              <a:t>’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 flipV="1">
            <a:off x="509263" y="4028019"/>
            <a:ext cx="5328000" cy="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773737" y="3917964"/>
            <a:ext cx="816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ISOCPEUR" panose="020B0604020202020204" pitchFamily="34" charset="0"/>
              </a:rPr>
              <a:t>0 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9431" y="3931919"/>
            <a:ext cx="377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smtClean="0">
                <a:latin typeface="ISOCPEUR" panose="020B0604020202020204" pitchFamily="34" charset="0"/>
              </a:rPr>
              <a:t>x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932159" y="2741130"/>
                <a:ext cx="103606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i="1" dirty="0">
                    <a:latin typeface="ISOCPEUR" panose="020B0604020202020204" pitchFamily="34" charset="0"/>
                  </a:rPr>
                  <a:t>e</a:t>
                </a:r>
                <a:r>
                  <a:rPr lang="en-US" sz="3200" i="1" dirty="0" smtClean="0">
                    <a:latin typeface="ISOCPEUR" panose="020B0604020202020204" pitchFamily="34" charset="0"/>
                  </a:rPr>
                  <a:t>’’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sz="3200" i="1" dirty="0" smtClean="0">
                    <a:latin typeface="ISOCPEUR" panose="020B0604020202020204" pitchFamily="34" charset="0"/>
                  </a:rPr>
                  <a:t> </a:t>
                </a:r>
                <a:endParaRPr lang="ru-RU" sz="3200" i="1" dirty="0">
                  <a:latin typeface="ISOCPEUR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159" y="2741130"/>
                <a:ext cx="1036060" cy="584775"/>
              </a:xfrm>
              <a:prstGeom prst="rect">
                <a:avLst/>
              </a:prstGeom>
              <a:blipFill>
                <a:blip r:embed="rId2"/>
                <a:stretch>
                  <a:fillRect l="-14706" t="-13542" b="-3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5741193" y="2764726"/>
            <a:ext cx="6801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f’’ </a:t>
            </a:r>
            <a:endParaRPr lang="ru-RU" sz="3200" dirty="0"/>
          </a:p>
        </p:txBody>
      </p:sp>
      <p:sp>
        <p:nvSpPr>
          <p:cNvPr id="110" name="TextBox 109"/>
          <p:cNvSpPr txBox="1"/>
          <p:nvPr/>
        </p:nvSpPr>
        <p:spPr>
          <a:xfrm>
            <a:off x="2336820" y="4828216"/>
            <a:ext cx="3647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 </a:t>
            </a:r>
            <a:endParaRPr lang="ru-RU" sz="2800" dirty="0"/>
          </a:p>
        </p:txBody>
      </p:sp>
      <p:cxnSp>
        <p:nvCxnSpPr>
          <p:cNvPr id="112" name="Прямая соединительная линия 111"/>
          <p:cNvCxnSpPr/>
          <p:nvPr/>
        </p:nvCxnSpPr>
        <p:spPr>
          <a:xfrm flipH="1" flipV="1">
            <a:off x="2643934" y="3357739"/>
            <a:ext cx="2628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единительная линия 118"/>
          <p:cNvCxnSpPr/>
          <p:nvPr/>
        </p:nvCxnSpPr>
        <p:spPr>
          <a:xfrm flipH="1">
            <a:off x="1086972" y="5552655"/>
            <a:ext cx="266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Прямая соединительная линия 127"/>
          <p:cNvCxnSpPr/>
          <p:nvPr/>
        </p:nvCxnSpPr>
        <p:spPr>
          <a:xfrm flipH="1">
            <a:off x="1002625" y="5537127"/>
            <a:ext cx="1728000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Прямая соединительная линия 204"/>
          <p:cNvCxnSpPr/>
          <p:nvPr/>
        </p:nvCxnSpPr>
        <p:spPr>
          <a:xfrm flipH="1" flipV="1">
            <a:off x="3781308" y="4045539"/>
            <a:ext cx="0" cy="2167515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Прямая соединительная линия 205"/>
          <p:cNvCxnSpPr/>
          <p:nvPr/>
        </p:nvCxnSpPr>
        <p:spPr>
          <a:xfrm>
            <a:off x="3780117" y="1505245"/>
            <a:ext cx="2610" cy="252000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extBox 206"/>
          <p:cNvSpPr txBox="1"/>
          <p:nvPr/>
        </p:nvSpPr>
        <p:spPr>
          <a:xfrm>
            <a:off x="3829947" y="1144785"/>
            <a:ext cx="3465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z</a:t>
            </a:r>
            <a:endParaRPr lang="ru-RU" sz="3200" dirty="0"/>
          </a:p>
        </p:txBody>
      </p:sp>
      <p:cxnSp>
        <p:nvCxnSpPr>
          <p:cNvPr id="213" name="Прямая соединительная линия 212"/>
          <p:cNvCxnSpPr/>
          <p:nvPr/>
        </p:nvCxnSpPr>
        <p:spPr>
          <a:xfrm flipV="1">
            <a:off x="3808783" y="4045539"/>
            <a:ext cx="1469177" cy="14704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Прямая соединительная линия 214"/>
          <p:cNvCxnSpPr/>
          <p:nvPr/>
        </p:nvCxnSpPr>
        <p:spPr>
          <a:xfrm flipV="1">
            <a:off x="5271934" y="3339646"/>
            <a:ext cx="6026" cy="705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TextBox 216"/>
          <p:cNvSpPr txBox="1"/>
          <p:nvPr/>
        </p:nvSpPr>
        <p:spPr>
          <a:xfrm>
            <a:off x="3465126" y="6090648"/>
            <a:ext cx="377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>
                <a:latin typeface="ISOCPEUR" panose="020B0604020202020204" pitchFamily="34" charset="0"/>
              </a:rPr>
              <a:t>y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218" name="Овал 217"/>
          <p:cNvSpPr/>
          <p:nvPr/>
        </p:nvSpPr>
        <p:spPr>
          <a:xfrm>
            <a:off x="918057" y="5464806"/>
            <a:ext cx="144000" cy="144000"/>
          </a:xfrm>
          <a:prstGeom prst="ellipse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9" name="Овал 218"/>
          <p:cNvSpPr/>
          <p:nvPr/>
        </p:nvSpPr>
        <p:spPr>
          <a:xfrm>
            <a:off x="2677915" y="5463646"/>
            <a:ext cx="144000" cy="144000"/>
          </a:xfrm>
          <a:prstGeom prst="ellipse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1" name="TextBox 220"/>
          <p:cNvSpPr txBox="1"/>
          <p:nvPr/>
        </p:nvSpPr>
        <p:spPr>
          <a:xfrm>
            <a:off x="667350" y="5505872"/>
            <a:ext cx="5415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>
                <a:latin typeface="ISOCPEUR" panose="020B0604020202020204" pitchFamily="34" charset="0"/>
              </a:rPr>
              <a:t>e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223" name="TextBox 222"/>
          <p:cNvSpPr txBox="1"/>
          <p:nvPr/>
        </p:nvSpPr>
        <p:spPr>
          <a:xfrm>
            <a:off x="2622657" y="5562621"/>
            <a:ext cx="5415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ISOCPEUR" panose="020B0604020202020204" pitchFamily="34" charset="0"/>
              </a:rPr>
              <a:t>f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224" name="Прямоугольник 223"/>
          <p:cNvSpPr/>
          <p:nvPr/>
        </p:nvSpPr>
        <p:spPr>
          <a:xfrm>
            <a:off x="1325273" y="6137342"/>
            <a:ext cx="14045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i="1" dirty="0">
                <a:latin typeface="ISOCPEUR" panose="020B0604020202020204" pitchFamily="34" charset="0"/>
              </a:rPr>
              <a:t>Рис. </a:t>
            </a:r>
            <a:r>
              <a:rPr lang="ru-RU" sz="3200" i="1" dirty="0" smtClean="0">
                <a:latin typeface="ISOCPEUR" panose="020B0604020202020204" pitchFamily="34" charset="0"/>
              </a:rPr>
              <a:t>2</a:t>
            </a:r>
            <a:r>
              <a:rPr lang="en-US" sz="3200" i="1" dirty="0">
                <a:latin typeface="ISOCPEUR" panose="020B0604020202020204" pitchFamily="34" charset="0"/>
              </a:rPr>
              <a:t>7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225" name="Прямоугольник 224"/>
          <p:cNvSpPr/>
          <p:nvPr/>
        </p:nvSpPr>
        <p:spPr>
          <a:xfrm>
            <a:off x="200755" y="12205"/>
            <a:ext cx="1184224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dirty="0"/>
              <a:t>Построим эпюр этой </a:t>
            </a:r>
            <a:r>
              <a:rPr lang="ru-RU" sz="2800" dirty="0" err="1"/>
              <a:t>профильно</a:t>
            </a:r>
            <a:r>
              <a:rPr lang="ru-RU" sz="2800" dirty="0"/>
              <a:t> - проецирующей прямой [EF] по заданным координатам (рис.27)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4359168" y="892223"/>
            <a:ext cx="911653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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 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|| [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ox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|| [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ox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[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  <a:p>
            <a:r>
              <a:rPr lang="ru-RU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|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</a:p>
          <a:p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7427522" y="1925895"/>
            <a:ext cx="41050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2800" b="1" i="1" dirty="0">
                <a:solidFill>
                  <a:srgbClr val="C00000"/>
                </a:solidFill>
                <a:latin typeface="ISOCPEUR" panose="020B0604020202020204" pitchFamily="34" charset="0"/>
                <a:ea typeface="Times New Roman" panose="02020603050405020304" pitchFamily="18" charset="0"/>
              </a:rPr>
              <a:t>E (25; 15; 5)    F (5; 15; 5)</a:t>
            </a:r>
            <a:endParaRPr lang="ru-RU" sz="2800" i="1" dirty="0">
              <a:solidFill>
                <a:srgbClr val="C00000"/>
              </a:solidFill>
              <a:latin typeface="ISOCPEUR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6421367" y="3350888"/>
            <a:ext cx="5427518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  </a:t>
            </a:r>
            <a:r>
              <a:rPr lang="ru-RU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Фронтальная 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 горизонтальная проекции </a:t>
            </a:r>
            <a:r>
              <a:rPr lang="ru-RU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профильно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- проецирующей прямой есть натуральная величина прямой.</a:t>
            </a:r>
          </a:p>
          <a:p>
            <a:pPr algn="just">
              <a:spcAft>
                <a:spcPts val="0"/>
              </a:spcAft>
            </a:pP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  </a:t>
            </a:r>
            <a:r>
              <a:rPr lang="ru-RU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Профильная 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проекция </a:t>
            </a:r>
            <a:r>
              <a:rPr lang="ru-RU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профильно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- </a:t>
            </a:r>
            <a:r>
              <a:rPr lang="ru-RU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проецирущей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прямой есть точка 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[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e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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f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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].</a:t>
            </a:r>
            <a:endParaRPr lang="ru-RU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Овал 2"/>
          <p:cNvSpPr/>
          <p:nvPr/>
        </p:nvSpPr>
        <p:spPr>
          <a:xfrm>
            <a:off x="942972" y="3249307"/>
            <a:ext cx="144000" cy="144000"/>
          </a:xfrm>
          <a:prstGeom prst="ellipse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5199934" y="3283116"/>
            <a:ext cx="144000" cy="144000"/>
          </a:xfrm>
          <a:prstGeom prst="ellipse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2695273" y="3256461"/>
            <a:ext cx="144000" cy="144000"/>
          </a:xfrm>
          <a:prstGeom prst="ellipse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2414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12289536" cy="69951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179832" y="1283500"/>
            <a:ext cx="11631168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b="1" dirty="0" smtClean="0"/>
              <a:t>                                         </a:t>
            </a:r>
            <a:r>
              <a:rPr lang="ru-RU" sz="4000" b="1" dirty="0" smtClean="0">
                <a:solidFill>
                  <a:srgbClr val="FF0000"/>
                </a:solidFill>
              </a:rPr>
              <a:t>Следы прямой</a:t>
            </a:r>
            <a:r>
              <a:rPr lang="en-US" sz="4000" b="1" dirty="0" smtClean="0">
                <a:solidFill>
                  <a:srgbClr val="FF0000"/>
                </a:solidFill>
              </a:rPr>
              <a:t>.</a:t>
            </a:r>
          </a:p>
          <a:p>
            <a:pPr algn="just"/>
            <a:r>
              <a:rPr lang="ru-RU" sz="3200" dirty="0" smtClean="0"/>
              <a:t> </a:t>
            </a:r>
            <a:r>
              <a:rPr lang="en-US" sz="3200" dirty="0"/>
              <a:t>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Точки</a:t>
            </a:r>
            <a:r>
              <a:rPr lang="ru-RU" sz="3200" dirty="0" smtClean="0"/>
              <a:t>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пересечения</a:t>
            </a:r>
            <a:r>
              <a:rPr lang="ru-RU" sz="3200" dirty="0"/>
              <a:t> прямой с плоскостями проекций </a:t>
            </a:r>
            <a:r>
              <a:rPr lang="ru-RU" sz="3200" dirty="0">
                <a:solidFill>
                  <a:srgbClr val="FF0000"/>
                </a:solidFill>
              </a:rPr>
              <a:t>V, H, W</a:t>
            </a:r>
            <a:r>
              <a:rPr lang="ru-RU" sz="3200" dirty="0"/>
              <a:t> называется следами прямой. Построим пространственный чертеж прямой (АВ) общего положения по заданным координатам (рис.28</a:t>
            </a:r>
            <a:r>
              <a:rPr lang="ru-RU" sz="3200" dirty="0" smtClean="0"/>
              <a:t>).</a:t>
            </a:r>
            <a:endParaRPr lang="en-US" sz="3200" dirty="0" smtClean="0"/>
          </a:p>
          <a:p>
            <a:pPr algn="just"/>
            <a:r>
              <a:rPr lang="ru-RU" sz="3200" dirty="0" smtClean="0"/>
              <a:t> 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125125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277752" y="654251"/>
            <a:ext cx="4999988" cy="35811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289464" y="4215073"/>
            <a:ext cx="7239267" cy="2165505"/>
          </a:xfrm>
          <a:custGeom>
            <a:avLst/>
            <a:gdLst>
              <a:gd name="connsiteX0" fmla="*/ 0 w 1811868"/>
              <a:gd name="connsiteY0" fmla="*/ 0 h 1583267"/>
              <a:gd name="connsiteX1" fmla="*/ 1811868 w 1811868"/>
              <a:gd name="connsiteY1" fmla="*/ 0 h 1583267"/>
              <a:gd name="connsiteX2" fmla="*/ 1811868 w 1811868"/>
              <a:gd name="connsiteY2" fmla="*/ 1583267 h 1583267"/>
              <a:gd name="connsiteX3" fmla="*/ 0 w 1811868"/>
              <a:gd name="connsiteY3" fmla="*/ 1583267 h 1583267"/>
              <a:gd name="connsiteX4" fmla="*/ 0 w 1811868"/>
              <a:gd name="connsiteY4" fmla="*/ 0 h 1583267"/>
              <a:gd name="connsiteX0" fmla="*/ 0 w 3725335"/>
              <a:gd name="connsiteY0" fmla="*/ 0 h 2607734"/>
              <a:gd name="connsiteX1" fmla="*/ 1811868 w 3725335"/>
              <a:gd name="connsiteY1" fmla="*/ 0 h 2607734"/>
              <a:gd name="connsiteX2" fmla="*/ 3725335 w 3725335"/>
              <a:gd name="connsiteY2" fmla="*/ 2607734 h 2607734"/>
              <a:gd name="connsiteX3" fmla="*/ 0 w 3725335"/>
              <a:gd name="connsiteY3" fmla="*/ 1583267 h 2607734"/>
              <a:gd name="connsiteX4" fmla="*/ 0 w 3725335"/>
              <a:gd name="connsiteY4" fmla="*/ 0 h 2607734"/>
              <a:gd name="connsiteX0" fmla="*/ 0 w 3725335"/>
              <a:gd name="connsiteY0" fmla="*/ 0 h 2607734"/>
              <a:gd name="connsiteX1" fmla="*/ 1811868 w 3725335"/>
              <a:gd name="connsiteY1" fmla="*/ 0 h 2607734"/>
              <a:gd name="connsiteX2" fmla="*/ 3725335 w 3725335"/>
              <a:gd name="connsiteY2" fmla="*/ 2607734 h 2607734"/>
              <a:gd name="connsiteX3" fmla="*/ 1185333 w 3725335"/>
              <a:gd name="connsiteY3" fmla="*/ 2607733 h 2607734"/>
              <a:gd name="connsiteX4" fmla="*/ 0 w 3725335"/>
              <a:gd name="connsiteY4" fmla="*/ 0 h 2607734"/>
              <a:gd name="connsiteX0" fmla="*/ 0 w 3725335"/>
              <a:gd name="connsiteY0" fmla="*/ 8467 h 2616201"/>
              <a:gd name="connsiteX1" fmla="*/ 2607734 w 3725335"/>
              <a:gd name="connsiteY1" fmla="*/ 0 h 2616201"/>
              <a:gd name="connsiteX2" fmla="*/ 3725335 w 3725335"/>
              <a:gd name="connsiteY2" fmla="*/ 2616201 h 2616201"/>
              <a:gd name="connsiteX3" fmla="*/ 1185333 w 3725335"/>
              <a:gd name="connsiteY3" fmla="*/ 2616200 h 2616201"/>
              <a:gd name="connsiteX4" fmla="*/ 0 w 3725335"/>
              <a:gd name="connsiteY4" fmla="*/ 8467 h 2616201"/>
              <a:gd name="connsiteX0" fmla="*/ 0 w 4207935"/>
              <a:gd name="connsiteY0" fmla="*/ 76200 h 2616201"/>
              <a:gd name="connsiteX1" fmla="*/ 3090334 w 4207935"/>
              <a:gd name="connsiteY1" fmla="*/ 0 h 2616201"/>
              <a:gd name="connsiteX2" fmla="*/ 4207935 w 4207935"/>
              <a:gd name="connsiteY2" fmla="*/ 2616201 h 2616201"/>
              <a:gd name="connsiteX3" fmla="*/ 1667933 w 4207935"/>
              <a:gd name="connsiteY3" fmla="*/ 2616200 h 2616201"/>
              <a:gd name="connsiteX4" fmla="*/ 0 w 4207935"/>
              <a:gd name="connsiteY4" fmla="*/ 76200 h 2616201"/>
              <a:gd name="connsiteX0" fmla="*/ 0 w 5113868"/>
              <a:gd name="connsiteY0" fmla="*/ 76200 h 2658535"/>
              <a:gd name="connsiteX1" fmla="*/ 3090334 w 5113868"/>
              <a:gd name="connsiteY1" fmla="*/ 0 h 2658535"/>
              <a:gd name="connsiteX2" fmla="*/ 5113868 w 5113868"/>
              <a:gd name="connsiteY2" fmla="*/ 2658535 h 2658535"/>
              <a:gd name="connsiteX3" fmla="*/ 1667933 w 5113868"/>
              <a:gd name="connsiteY3" fmla="*/ 2616200 h 2658535"/>
              <a:gd name="connsiteX4" fmla="*/ 0 w 5113868"/>
              <a:gd name="connsiteY4" fmla="*/ 76200 h 2658535"/>
              <a:gd name="connsiteX0" fmla="*/ 0 w 5108913"/>
              <a:gd name="connsiteY0" fmla="*/ 0 h 2694343"/>
              <a:gd name="connsiteX1" fmla="*/ 3085379 w 5108913"/>
              <a:gd name="connsiteY1" fmla="*/ 35808 h 2694343"/>
              <a:gd name="connsiteX2" fmla="*/ 5108913 w 5108913"/>
              <a:gd name="connsiteY2" fmla="*/ 2694343 h 2694343"/>
              <a:gd name="connsiteX3" fmla="*/ 1662978 w 5108913"/>
              <a:gd name="connsiteY3" fmla="*/ 2652008 h 2694343"/>
              <a:gd name="connsiteX4" fmla="*/ 0 w 5108913"/>
              <a:gd name="connsiteY4" fmla="*/ 0 h 2694343"/>
              <a:gd name="connsiteX0" fmla="*/ 0 w 5103958"/>
              <a:gd name="connsiteY0" fmla="*/ 15105 h 2658535"/>
              <a:gd name="connsiteX1" fmla="*/ 3080424 w 5103958"/>
              <a:gd name="connsiteY1" fmla="*/ 0 h 2658535"/>
              <a:gd name="connsiteX2" fmla="*/ 5103958 w 5103958"/>
              <a:gd name="connsiteY2" fmla="*/ 2658535 h 2658535"/>
              <a:gd name="connsiteX3" fmla="*/ 1658023 w 5103958"/>
              <a:gd name="connsiteY3" fmla="*/ 2616200 h 2658535"/>
              <a:gd name="connsiteX4" fmla="*/ 0 w 5103958"/>
              <a:gd name="connsiteY4" fmla="*/ 15105 h 2658535"/>
              <a:gd name="connsiteX0" fmla="*/ 0 w 5084137"/>
              <a:gd name="connsiteY0" fmla="*/ 0 h 2694343"/>
              <a:gd name="connsiteX1" fmla="*/ 3060603 w 5084137"/>
              <a:gd name="connsiteY1" fmla="*/ 35808 h 2694343"/>
              <a:gd name="connsiteX2" fmla="*/ 5084137 w 5084137"/>
              <a:gd name="connsiteY2" fmla="*/ 2694343 h 2694343"/>
              <a:gd name="connsiteX3" fmla="*/ 1638202 w 5084137"/>
              <a:gd name="connsiteY3" fmla="*/ 2652008 h 2694343"/>
              <a:gd name="connsiteX4" fmla="*/ 0 w 5084137"/>
              <a:gd name="connsiteY4" fmla="*/ 0 h 2694343"/>
              <a:gd name="connsiteX0" fmla="*/ 0 w 5084137"/>
              <a:gd name="connsiteY0" fmla="*/ 0 h 2694343"/>
              <a:gd name="connsiteX1" fmla="*/ 3060603 w 5084137"/>
              <a:gd name="connsiteY1" fmla="*/ 35808 h 2694343"/>
              <a:gd name="connsiteX2" fmla="*/ 5084137 w 5084137"/>
              <a:gd name="connsiteY2" fmla="*/ 2694343 h 2694343"/>
              <a:gd name="connsiteX3" fmla="*/ 1927002 w 5084137"/>
              <a:gd name="connsiteY3" fmla="*/ 2564605 h 2694343"/>
              <a:gd name="connsiteX4" fmla="*/ 0 w 5084137"/>
              <a:gd name="connsiteY4" fmla="*/ 0 h 2694343"/>
              <a:gd name="connsiteX0" fmla="*/ 0 w 5084137"/>
              <a:gd name="connsiteY0" fmla="*/ 0 h 2694343"/>
              <a:gd name="connsiteX1" fmla="*/ 3060603 w 5084137"/>
              <a:gd name="connsiteY1" fmla="*/ 35808 h 2694343"/>
              <a:gd name="connsiteX2" fmla="*/ 5084137 w 5084137"/>
              <a:gd name="connsiteY2" fmla="*/ 2694343 h 2694343"/>
              <a:gd name="connsiteX3" fmla="*/ 2030145 w 5084137"/>
              <a:gd name="connsiteY3" fmla="*/ 2527146 h 2694343"/>
              <a:gd name="connsiteX4" fmla="*/ 0 w 5084137"/>
              <a:gd name="connsiteY4" fmla="*/ 0 h 2694343"/>
              <a:gd name="connsiteX0" fmla="*/ 0 w 5084137"/>
              <a:gd name="connsiteY0" fmla="*/ 0 h 2694343"/>
              <a:gd name="connsiteX1" fmla="*/ 3060603 w 5084137"/>
              <a:gd name="connsiteY1" fmla="*/ 35808 h 2694343"/>
              <a:gd name="connsiteX2" fmla="*/ 5084137 w 5084137"/>
              <a:gd name="connsiteY2" fmla="*/ 2694343 h 2694343"/>
              <a:gd name="connsiteX3" fmla="*/ 2016393 w 5084137"/>
              <a:gd name="connsiteY3" fmla="*/ 2689467 h 2694343"/>
              <a:gd name="connsiteX4" fmla="*/ 0 w 5084137"/>
              <a:gd name="connsiteY4" fmla="*/ 0 h 2694343"/>
              <a:gd name="connsiteX0" fmla="*/ 0 w 5084137"/>
              <a:gd name="connsiteY0" fmla="*/ 14137 h 2708480"/>
              <a:gd name="connsiteX1" fmla="*/ 2984694 w 5084137"/>
              <a:gd name="connsiteY1" fmla="*/ 0 h 2708480"/>
              <a:gd name="connsiteX2" fmla="*/ 5084137 w 5084137"/>
              <a:gd name="connsiteY2" fmla="*/ 2708480 h 2708480"/>
              <a:gd name="connsiteX3" fmla="*/ 2016393 w 5084137"/>
              <a:gd name="connsiteY3" fmla="*/ 2703604 h 2708480"/>
              <a:gd name="connsiteX4" fmla="*/ 0 w 5084137"/>
              <a:gd name="connsiteY4" fmla="*/ 14137 h 2708480"/>
              <a:gd name="connsiteX0" fmla="*/ 0 w 5084137"/>
              <a:gd name="connsiteY0" fmla="*/ 14137 h 2803493"/>
              <a:gd name="connsiteX1" fmla="*/ 2984694 w 5084137"/>
              <a:gd name="connsiteY1" fmla="*/ 0 h 2803493"/>
              <a:gd name="connsiteX2" fmla="*/ 5084137 w 5084137"/>
              <a:gd name="connsiteY2" fmla="*/ 2708480 h 2803493"/>
              <a:gd name="connsiteX3" fmla="*/ 1522551 w 5084137"/>
              <a:gd name="connsiteY3" fmla="*/ 2803493 h 2803493"/>
              <a:gd name="connsiteX4" fmla="*/ 0 w 5084137"/>
              <a:gd name="connsiteY4" fmla="*/ 14137 h 2803493"/>
              <a:gd name="connsiteX0" fmla="*/ 0 w 5084137"/>
              <a:gd name="connsiteY0" fmla="*/ 14137 h 2828465"/>
              <a:gd name="connsiteX1" fmla="*/ 2984694 w 5084137"/>
              <a:gd name="connsiteY1" fmla="*/ 0 h 2828465"/>
              <a:gd name="connsiteX2" fmla="*/ 5084137 w 5084137"/>
              <a:gd name="connsiteY2" fmla="*/ 2708480 h 2828465"/>
              <a:gd name="connsiteX3" fmla="*/ 1828475 w 5084137"/>
              <a:gd name="connsiteY3" fmla="*/ 2828465 h 2828465"/>
              <a:gd name="connsiteX4" fmla="*/ 0 w 5084137"/>
              <a:gd name="connsiteY4" fmla="*/ 14137 h 2828465"/>
              <a:gd name="connsiteX0" fmla="*/ 0 w 5084137"/>
              <a:gd name="connsiteY0" fmla="*/ 14137 h 2778520"/>
              <a:gd name="connsiteX1" fmla="*/ 2984694 w 5084137"/>
              <a:gd name="connsiteY1" fmla="*/ 0 h 2778520"/>
              <a:gd name="connsiteX2" fmla="*/ 5084137 w 5084137"/>
              <a:gd name="connsiteY2" fmla="*/ 2708480 h 2778520"/>
              <a:gd name="connsiteX3" fmla="*/ 1343615 w 5084137"/>
              <a:gd name="connsiteY3" fmla="*/ 2778520 h 2778520"/>
              <a:gd name="connsiteX4" fmla="*/ 0 w 5084137"/>
              <a:gd name="connsiteY4" fmla="*/ 14137 h 2778520"/>
              <a:gd name="connsiteX0" fmla="*/ 0 w 5084137"/>
              <a:gd name="connsiteY0" fmla="*/ 14137 h 2778520"/>
              <a:gd name="connsiteX1" fmla="*/ 2984694 w 5084137"/>
              <a:gd name="connsiteY1" fmla="*/ 0 h 2778520"/>
              <a:gd name="connsiteX2" fmla="*/ 5084137 w 5084137"/>
              <a:gd name="connsiteY2" fmla="*/ 2708480 h 2778520"/>
              <a:gd name="connsiteX3" fmla="*/ 1343615 w 5084137"/>
              <a:gd name="connsiteY3" fmla="*/ 2778520 h 2778520"/>
              <a:gd name="connsiteX4" fmla="*/ 0 w 5084137"/>
              <a:gd name="connsiteY4" fmla="*/ 14137 h 2778520"/>
              <a:gd name="connsiteX0" fmla="*/ 0 w 4306310"/>
              <a:gd name="connsiteY0" fmla="*/ 14137 h 2778520"/>
              <a:gd name="connsiteX1" fmla="*/ 2984694 w 4306310"/>
              <a:gd name="connsiteY1" fmla="*/ 0 h 2778520"/>
              <a:gd name="connsiteX2" fmla="*/ 4306310 w 4306310"/>
              <a:gd name="connsiteY2" fmla="*/ 2731556 h 2778520"/>
              <a:gd name="connsiteX3" fmla="*/ 1343615 w 4306310"/>
              <a:gd name="connsiteY3" fmla="*/ 2778520 h 2778520"/>
              <a:gd name="connsiteX4" fmla="*/ 0 w 4306310"/>
              <a:gd name="connsiteY4" fmla="*/ 14137 h 2778520"/>
              <a:gd name="connsiteX0" fmla="*/ 0 w 4306310"/>
              <a:gd name="connsiteY0" fmla="*/ 14137 h 2732369"/>
              <a:gd name="connsiteX1" fmla="*/ 2984694 w 4306310"/>
              <a:gd name="connsiteY1" fmla="*/ 0 h 2732369"/>
              <a:gd name="connsiteX2" fmla="*/ 4306310 w 4306310"/>
              <a:gd name="connsiteY2" fmla="*/ 2731556 h 2732369"/>
              <a:gd name="connsiteX3" fmla="*/ 1294661 w 4306310"/>
              <a:gd name="connsiteY3" fmla="*/ 2732369 h 2732369"/>
              <a:gd name="connsiteX4" fmla="*/ 0 w 4306310"/>
              <a:gd name="connsiteY4" fmla="*/ 14137 h 2732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06310" h="2732369">
                <a:moveTo>
                  <a:pt x="0" y="14137"/>
                </a:moveTo>
                <a:lnTo>
                  <a:pt x="2984694" y="0"/>
                </a:lnTo>
                <a:lnTo>
                  <a:pt x="4306310" y="2731556"/>
                </a:lnTo>
                <a:lnTo>
                  <a:pt x="1294661" y="2732369"/>
                </a:lnTo>
                <a:lnTo>
                  <a:pt x="0" y="14137"/>
                </a:lnTo>
                <a:close/>
              </a:path>
            </a:pathLst>
          </a:custGeom>
          <a:solidFill>
            <a:srgbClr val="A8F8A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3621772" y="3164801"/>
            <a:ext cx="756000" cy="61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/>
          <p:cNvCxnSpPr/>
          <p:nvPr/>
        </p:nvCxnSpPr>
        <p:spPr>
          <a:xfrm flipV="1">
            <a:off x="5110110" y="1293465"/>
            <a:ext cx="695484" cy="5989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3855018" y="5141304"/>
                <a:ext cx="106005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𝑚𝐻</m:t>
                    </m:r>
                  </m:oMath>
                </a14:m>
                <a:r>
                  <a:rPr lang="en-US" sz="2800" i="1" dirty="0" smtClean="0">
                    <a:latin typeface="ISOCPEUR" panose="020B0604020202020204" pitchFamily="34" charset="0"/>
                  </a:rPr>
                  <a:t> </a:t>
                </a:r>
                <a:endParaRPr lang="ru-RU" sz="2800" i="1" dirty="0">
                  <a:latin typeface="ISOCPEUR" panose="020B0604020202020204" pitchFamily="34" charset="0"/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5018" y="5141304"/>
                <a:ext cx="1060057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5744435" y="3774900"/>
            <a:ext cx="4614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ISOCPEUR" panose="020B0604020202020204" pitchFamily="34" charset="0"/>
              </a:rPr>
              <a:t>n</a:t>
            </a:r>
            <a:r>
              <a:rPr lang="en-US" sz="2800" i="1" dirty="0" smtClean="0">
                <a:latin typeface="ISOCPEUR" panose="020B0604020202020204" pitchFamily="34" charset="0"/>
              </a:rPr>
              <a:t> 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43801" y="2030680"/>
            <a:ext cx="3726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ISOCPEUR" panose="020B0604020202020204" pitchFamily="34" charset="0"/>
              </a:rPr>
              <a:t>B</a:t>
            </a:r>
            <a:r>
              <a:rPr lang="en-US" sz="3200" i="1" dirty="0" smtClean="0">
                <a:latin typeface="ISOCPEUR" panose="020B0604020202020204" pitchFamily="34" charset="0"/>
              </a:rPr>
              <a:t>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flipH="1" flipV="1">
            <a:off x="2464868" y="4207015"/>
            <a:ext cx="1106248" cy="10571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>
            <a:off x="728870" y="4222331"/>
            <a:ext cx="5578114" cy="3558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329408" y="3809396"/>
            <a:ext cx="816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ISOCPEUR" panose="020B0604020202020204" pitchFamily="34" charset="0"/>
              </a:rPr>
              <a:t>0 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28870" y="4241695"/>
            <a:ext cx="377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smtClean="0">
                <a:latin typeface="ISOCPEUR" panose="020B0604020202020204" pitchFamily="34" charset="0"/>
              </a:rPr>
              <a:t>x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 flipH="1" flipV="1">
            <a:off x="6293538" y="4215073"/>
            <a:ext cx="2428292" cy="235054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Прямоугольник 16"/>
          <p:cNvSpPr/>
          <p:nvPr/>
        </p:nvSpPr>
        <p:spPr>
          <a:xfrm>
            <a:off x="1363278" y="6108633"/>
            <a:ext cx="14045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i="1" dirty="0">
                <a:latin typeface="ISOCPEUR" panose="020B0604020202020204" pitchFamily="34" charset="0"/>
              </a:rPr>
              <a:t>Рис. </a:t>
            </a:r>
            <a:r>
              <a:rPr lang="ru-RU" sz="3200" i="1" dirty="0" smtClean="0">
                <a:latin typeface="ISOCPEUR" panose="020B0604020202020204" pitchFamily="34" charset="0"/>
              </a:rPr>
              <a:t>2</a:t>
            </a:r>
            <a:r>
              <a:rPr lang="en-US" sz="3200" i="1" dirty="0">
                <a:latin typeface="ISOCPEUR" panose="020B0604020202020204" pitchFamily="34" charset="0"/>
              </a:rPr>
              <a:t>8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68954" y="708579"/>
            <a:ext cx="816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 smtClean="0">
                <a:solidFill>
                  <a:srgbClr val="0070C0"/>
                </a:solidFill>
                <a:latin typeface="ISOCPEUR" panose="020B0604020202020204" pitchFamily="34" charset="0"/>
              </a:rPr>
              <a:t>V</a:t>
            </a:r>
            <a:r>
              <a:rPr lang="en-US" sz="2800" i="1" dirty="0" smtClean="0">
                <a:latin typeface="ISOCPEUR" panose="020B0604020202020204" pitchFamily="34" charset="0"/>
              </a:rPr>
              <a:t> 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cxnSp>
        <p:nvCxnSpPr>
          <p:cNvPr id="20" name="Прямая соединительная линия 19"/>
          <p:cNvCxnSpPr/>
          <p:nvPr/>
        </p:nvCxnSpPr>
        <p:spPr>
          <a:xfrm>
            <a:off x="6286650" y="251515"/>
            <a:ext cx="0" cy="396000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 flipH="1" flipV="1">
            <a:off x="5129311" y="1918991"/>
            <a:ext cx="208605" cy="2007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445757" y="3520790"/>
            <a:ext cx="436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ISOCPEUR" panose="020B0604020202020204" pitchFamily="34" charset="0"/>
              </a:rPr>
              <a:t>A</a:t>
            </a:r>
            <a:r>
              <a:rPr lang="en-US" sz="3200" i="1" dirty="0" smtClean="0">
                <a:latin typeface="ISOCPEUR" panose="020B0604020202020204" pitchFamily="34" charset="0"/>
              </a:rPr>
              <a:t>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23123" y="5711820"/>
            <a:ext cx="816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>
                <a:solidFill>
                  <a:srgbClr val="0070C0"/>
                </a:solidFill>
              </a:rPr>
              <a:t>H</a:t>
            </a:r>
            <a:r>
              <a:rPr lang="en-US" sz="2800" dirty="0" smtClean="0"/>
              <a:t> </a:t>
            </a:r>
            <a:endParaRPr lang="ru-RU" sz="2800" dirty="0"/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 flipV="1">
            <a:off x="3652937" y="1918991"/>
            <a:ext cx="1456041" cy="1263733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 flipV="1">
            <a:off x="5339048" y="1293465"/>
            <a:ext cx="474610" cy="8188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771433" y="6273225"/>
            <a:ext cx="377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>
                <a:latin typeface="ISOCPEUR" panose="020B0604020202020204" pitchFamily="34" charset="0"/>
              </a:rPr>
              <a:t>y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340795" y="2759830"/>
            <a:ext cx="568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ISOCPEUR" panose="020B0604020202020204" pitchFamily="34" charset="0"/>
              </a:rPr>
              <a:t>a</a:t>
            </a:r>
            <a:r>
              <a:rPr lang="en-US" sz="2400" i="1" dirty="0" smtClean="0">
                <a:latin typeface="ISOCPEUR" panose="020B0604020202020204" pitchFamily="34" charset="0"/>
              </a:rPr>
              <a:t>’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263030" y="5156002"/>
            <a:ext cx="7592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ISOCPEUR" panose="020B0604020202020204" pitchFamily="34" charset="0"/>
              </a:rPr>
              <a:t>M</a:t>
            </a:r>
            <a:r>
              <a:rPr lang="en-US" sz="1600" i="1" dirty="0" smtClean="0">
                <a:latin typeface="ISOCPEUR" panose="020B0604020202020204" pitchFamily="34" charset="0"/>
              </a:rPr>
              <a:t>H</a:t>
            </a:r>
            <a:r>
              <a:rPr lang="en-US" sz="2800" i="1" dirty="0" smtClean="0">
                <a:latin typeface="ISOCPEUR" panose="020B0604020202020204" pitchFamily="34" charset="0"/>
              </a:rPr>
              <a:t> 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324148" y="69475"/>
            <a:ext cx="377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>
                <a:latin typeface="ISOCPEUR" panose="020B0604020202020204" pitchFamily="34" charset="0"/>
              </a:rPr>
              <a:t>z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cxnSp>
        <p:nvCxnSpPr>
          <p:cNvPr id="50" name="Прямая соединительная линия 49"/>
          <p:cNvCxnSpPr>
            <a:endCxn id="16" idx="0"/>
          </p:cNvCxnSpPr>
          <p:nvPr/>
        </p:nvCxnSpPr>
        <p:spPr>
          <a:xfrm flipH="1" flipV="1">
            <a:off x="5784084" y="1263490"/>
            <a:ext cx="1176" cy="29718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/>
          <p:cNvCxnSpPr/>
          <p:nvPr/>
        </p:nvCxnSpPr>
        <p:spPr>
          <a:xfrm flipV="1">
            <a:off x="4405499" y="4407408"/>
            <a:ext cx="951265" cy="471605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55"/>
          <p:cNvCxnSpPr/>
          <p:nvPr/>
        </p:nvCxnSpPr>
        <p:spPr>
          <a:xfrm flipV="1">
            <a:off x="2483305" y="3166402"/>
            <a:ext cx="1183466" cy="10559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/>
          <p:cNvCxnSpPr/>
          <p:nvPr/>
        </p:nvCxnSpPr>
        <p:spPr>
          <a:xfrm flipV="1">
            <a:off x="3561353" y="4886544"/>
            <a:ext cx="819604" cy="3888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/>
          <p:nvPr/>
        </p:nvCxnSpPr>
        <p:spPr>
          <a:xfrm flipV="1">
            <a:off x="3577613" y="3741713"/>
            <a:ext cx="821084" cy="15224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93"/>
          <p:cNvCxnSpPr/>
          <p:nvPr/>
        </p:nvCxnSpPr>
        <p:spPr>
          <a:xfrm flipV="1">
            <a:off x="4385948" y="2097501"/>
            <a:ext cx="957872" cy="163971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Прямая соединительная линия 116"/>
          <p:cNvCxnSpPr/>
          <p:nvPr/>
        </p:nvCxnSpPr>
        <p:spPr>
          <a:xfrm flipV="1">
            <a:off x="5339048" y="2142265"/>
            <a:ext cx="0" cy="2268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Прямая соединительная линия 125"/>
          <p:cNvCxnSpPr/>
          <p:nvPr/>
        </p:nvCxnSpPr>
        <p:spPr>
          <a:xfrm flipV="1">
            <a:off x="5108978" y="1905501"/>
            <a:ext cx="0" cy="23168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Прямая соединительная линия 126"/>
          <p:cNvCxnSpPr/>
          <p:nvPr/>
        </p:nvCxnSpPr>
        <p:spPr>
          <a:xfrm flipH="1" flipV="1">
            <a:off x="4396344" y="3763740"/>
            <a:ext cx="0" cy="11386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Прямая соединительная линия 128"/>
          <p:cNvCxnSpPr/>
          <p:nvPr/>
        </p:nvCxnSpPr>
        <p:spPr>
          <a:xfrm flipV="1">
            <a:off x="5311044" y="4215073"/>
            <a:ext cx="466116" cy="2090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Прямая соединительная линия 129"/>
          <p:cNvCxnSpPr/>
          <p:nvPr/>
        </p:nvCxnSpPr>
        <p:spPr>
          <a:xfrm flipV="1">
            <a:off x="3636115" y="3172883"/>
            <a:ext cx="0" cy="1044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Прямая соединительная линия 131"/>
          <p:cNvCxnSpPr/>
          <p:nvPr/>
        </p:nvCxnSpPr>
        <p:spPr>
          <a:xfrm flipH="1" flipV="1">
            <a:off x="3621772" y="4198090"/>
            <a:ext cx="768030" cy="7010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Прямая соединительная линия 141"/>
          <p:cNvCxnSpPr/>
          <p:nvPr/>
        </p:nvCxnSpPr>
        <p:spPr>
          <a:xfrm flipH="1" flipV="1">
            <a:off x="5108978" y="4235380"/>
            <a:ext cx="268119" cy="2034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Овал 15"/>
          <p:cNvSpPr/>
          <p:nvPr/>
        </p:nvSpPr>
        <p:spPr>
          <a:xfrm>
            <a:off x="5712084" y="1263490"/>
            <a:ext cx="144000" cy="144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7" name="Овал 146"/>
          <p:cNvSpPr/>
          <p:nvPr/>
        </p:nvSpPr>
        <p:spPr>
          <a:xfrm>
            <a:off x="3529163" y="5184698"/>
            <a:ext cx="144000" cy="144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8" name="Овал 147"/>
          <p:cNvSpPr/>
          <p:nvPr/>
        </p:nvSpPr>
        <p:spPr>
          <a:xfrm>
            <a:off x="4322555" y="3678521"/>
            <a:ext cx="144000" cy="144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1" name="TextBox 150"/>
          <p:cNvSpPr txBox="1"/>
          <p:nvPr/>
        </p:nvSpPr>
        <p:spPr>
          <a:xfrm>
            <a:off x="5795139" y="4502942"/>
            <a:ext cx="4614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ISOCPEUR" panose="020B0604020202020204" pitchFamily="34" charset="0"/>
              </a:rPr>
              <a:t>b</a:t>
            </a:r>
            <a:r>
              <a:rPr lang="en-US" sz="2800" i="1" dirty="0" smtClean="0">
                <a:latin typeface="ISOCPEUR" panose="020B0604020202020204" pitchFamily="34" charset="0"/>
              </a:rPr>
              <a:t> 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4458790" y="4661478"/>
            <a:ext cx="4614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ISOCPEUR" panose="020B0604020202020204" pitchFamily="34" charset="0"/>
              </a:rPr>
              <a:t>a</a:t>
            </a:r>
            <a:r>
              <a:rPr lang="en-US" sz="2800" i="1" dirty="0" smtClean="0">
                <a:latin typeface="ISOCPEUR" panose="020B0604020202020204" pitchFamily="34" charset="0"/>
              </a:rPr>
              <a:t> 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4665455" y="1651349"/>
            <a:ext cx="568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ISOCPEUR" panose="020B0604020202020204" pitchFamily="34" charset="0"/>
              </a:rPr>
              <a:t>b’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sp>
        <p:nvSpPr>
          <p:cNvPr id="158" name="Овал 157"/>
          <p:cNvSpPr/>
          <p:nvPr/>
        </p:nvSpPr>
        <p:spPr>
          <a:xfrm>
            <a:off x="3578502" y="3098718"/>
            <a:ext cx="144000" cy="144000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9" name="Овал 158"/>
          <p:cNvSpPr/>
          <p:nvPr/>
        </p:nvSpPr>
        <p:spPr>
          <a:xfrm>
            <a:off x="5041010" y="1823974"/>
            <a:ext cx="144000" cy="144000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0" name="TextBox 159"/>
          <p:cNvSpPr txBox="1"/>
          <p:nvPr/>
        </p:nvSpPr>
        <p:spPr>
          <a:xfrm>
            <a:off x="4895954" y="777264"/>
            <a:ext cx="732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 smtClean="0">
                <a:latin typeface="ISOCPEUR" panose="020B0604020202020204" pitchFamily="34" charset="0"/>
              </a:rPr>
              <a:t>Nv</a:t>
            </a:r>
            <a:r>
              <a:rPr lang="en-US" sz="2800" i="1" dirty="0" smtClean="0">
                <a:latin typeface="ISOCPEUR" panose="020B0604020202020204" pitchFamily="34" charset="0"/>
              </a:rPr>
              <a:t> 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1" name="TextBox 160"/>
              <p:cNvSpPr txBox="1"/>
              <p:nvPr/>
            </p:nvSpPr>
            <p:spPr>
              <a:xfrm>
                <a:off x="5341644" y="742976"/>
                <a:ext cx="110795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𝑛𝑣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800" i="1" dirty="0" smtClean="0">
                    <a:latin typeface="ISOCPEUR" panose="020B0604020202020204" pitchFamily="34" charset="0"/>
                  </a:rPr>
                  <a:t> </a:t>
                </a:r>
                <a:endParaRPr lang="ru-RU" sz="2800" i="1" dirty="0">
                  <a:latin typeface="ISOCPEUR" panose="020B0604020202020204" pitchFamily="34" charset="0"/>
                </a:endParaRPr>
              </a:p>
            </p:txBody>
          </p:sp>
        </mc:Choice>
        <mc:Fallback>
          <p:sp>
            <p:nvSpPr>
              <p:cNvPr id="161" name="TextBox 1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1644" y="742976"/>
                <a:ext cx="1107952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Овал 25"/>
          <p:cNvSpPr/>
          <p:nvPr/>
        </p:nvSpPr>
        <p:spPr>
          <a:xfrm>
            <a:off x="5264875" y="2030680"/>
            <a:ext cx="144000" cy="144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4320090" y="4803331"/>
            <a:ext cx="144000" cy="144000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вал 26"/>
          <p:cNvSpPr/>
          <p:nvPr/>
        </p:nvSpPr>
        <p:spPr>
          <a:xfrm>
            <a:off x="5296476" y="4314328"/>
            <a:ext cx="144000" cy="144000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0" name="TextBox 169"/>
          <p:cNvSpPr txBox="1"/>
          <p:nvPr/>
        </p:nvSpPr>
        <p:spPr>
          <a:xfrm>
            <a:off x="2054593" y="3802617"/>
            <a:ext cx="6575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 smtClean="0">
                <a:latin typeface="ISOCPEUR" panose="020B0604020202020204" pitchFamily="34" charset="0"/>
              </a:rPr>
              <a:t>mH</a:t>
            </a:r>
            <a:r>
              <a:rPr lang="en-US" sz="2400" i="1" dirty="0" smtClean="0">
                <a:latin typeface="ISOCPEUR" panose="020B0604020202020204" pitchFamily="34" charset="0"/>
              </a:rPr>
              <a:t>’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6988021" y="340160"/>
            <a:ext cx="467057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dirty="0"/>
              <a:t>Дано: А(45;15;5), В(20;5;30)</a:t>
            </a:r>
            <a:endParaRPr lang="en-US" sz="2800" dirty="0"/>
          </a:p>
          <a:p>
            <a:pPr algn="just"/>
            <a:r>
              <a:rPr lang="ru-RU" sz="2800" dirty="0"/>
              <a:t> Определить: МН - ? </a:t>
            </a:r>
            <a:endParaRPr lang="en-US" sz="2800" dirty="0"/>
          </a:p>
          <a:p>
            <a:pPr algn="just"/>
            <a:r>
              <a:rPr lang="en-US" sz="2800" dirty="0"/>
              <a:t>                          </a:t>
            </a:r>
            <a:r>
              <a:rPr lang="ru-RU" sz="2800" dirty="0"/>
              <a:t>NV - ?</a:t>
            </a:r>
          </a:p>
        </p:txBody>
      </p:sp>
    </p:spTree>
    <p:extLst>
      <p:ext uri="{BB962C8B-B14F-4D97-AF65-F5344CB8AC3E}">
        <p14:creationId xmlns:p14="http://schemas.microsoft.com/office/powerpoint/2010/main" val="2959024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5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6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5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6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9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0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8" grpId="0"/>
      <p:bldP spid="9" grpId="0"/>
      <p:bldP spid="10" grpId="0"/>
      <p:bldP spid="13" grpId="0"/>
      <p:bldP spid="14" grpId="0"/>
      <p:bldP spid="18" grpId="0"/>
      <p:bldP spid="22" grpId="0"/>
      <p:bldP spid="23" grpId="0"/>
      <p:bldP spid="29" grpId="0"/>
      <p:bldP spid="30" grpId="0"/>
      <p:bldP spid="31" grpId="0"/>
      <p:bldP spid="38" grpId="0"/>
      <p:bldP spid="16" grpId="0" animBg="1"/>
      <p:bldP spid="147" grpId="0" animBg="1"/>
      <p:bldP spid="148" grpId="0" animBg="1"/>
      <p:bldP spid="151" grpId="0"/>
      <p:bldP spid="156" grpId="0"/>
      <p:bldP spid="157" grpId="0"/>
      <p:bldP spid="158" grpId="0" animBg="1"/>
      <p:bldP spid="159" grpId="0" animBg="1"/>
      <p:bldP spid="160" grpId="0"/>
      <p:bldP spid="161" grpId="0"/>
      <p:bldP spid="26" grpId="0" animBg="1"/>
      <p:bldP spid="7" grpId="0" animBg="1"/>
      <p:bldP spid="27" grpId="0" animBg="1"/>
      <p:bldP spid="17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83464" y="328273"/>
            <a:ext cx="11640312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Если продолжить прямую 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(АВ)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до пересечения с горизонтальной плоскостью проекций 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Н,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то получаем горизонтальный след 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М</a:t>
            </a:r>
            <a:r>
              <a:rPr lang="ru-RU" sz="28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данной прямой.</a:t>
            </a:r>
          </a:p>
          <a:p>
            <a:pPr algn="ctr">
              <a:spcAft>
                <a:spcPts val="0"/>
              </a:spcAft>
            </a:pP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AB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H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=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en-US" sz="28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H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(m</a:t>
            </a:r>
            <a:r>
              <a:rPr lang="en-US" sz="28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H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, </a:t>
            </a:r>
            <a:r>
              <a:rPr lang="en-US" sz="28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en-US" sz="2800" b="1" baseline="-25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– горизонтальный след прямой.</a:t>
            </a:r>
          </a:p>
          <a:p>
            <a:pPr algn="ctr">
              <a:spcAft>
                <a:spcPts val="0"/>
              </a:spcAft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algn="just">
              <a:spcAft>
                <a:spcPts val="0"/>
              </a:spcAft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Если продолжить прямую 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(АВ)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до пересечения с фронтальной плоскостью проекций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V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то получаем фронтальный след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sz="28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V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данной прямой.</a:t>
            </a:r>
          </a:p>
          <a:p>
            <a:pPr algn="just">
              <a:spcAft>
                <a:spcPts val="0"/>
              </a:spcAft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algn="ctr">
              <a:spcAft>
                <a:spcPts val="0"/>
              </a:spcAft>
            </a:pP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AB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V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=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sz="28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V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sz="28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sz="2800" b="1" baseline="-25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</a:t>
            </a:r>
            <a:r>
              <a:rPr lang="en-US" sz="28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8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sz="2800" b="1" baseline="-25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– фронтальный след прямой.</a:t>
            </a:r>
          </a:p>
          <a:p>
            <a:pPr algn="ctr">
              <a:spcAft>
                <a:spcPts val="0"/>
              </a:spcAft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algn="just">
              <a:spcAft>
                <a:spcPts val="0"/>
              </a:spcAft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Построим эпюр прямой 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(АВ)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общего положения по заданным координатам (рис.29).</a:t>
            </a:r>
          </a:p>
          <a:p>
            <a:pPr algn="just">
              <a:spcAft>
                <a:spcPts val="0"/>
              </a:spcAft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832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831309" y="438765"/>
            <a:ext cx="5753629" cy="37308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Прямоугольник 3"/>
          <p:cNvSpPr/>
          <p:nvPr/>
        </p:nvSpPr>
        <p:spPr>
          <a:xfrm>
            <a:off x="1817992" y="4140703"/>
            <a:ext cx="8595496" cy="2207250"/>
          </a:xfrm>
          <a:custGeom>
            <a:avLst/>
            <a:gdLst>
              <a:gd name="connsiteX0" fmla="*/ 0 w 1811868"/>
              <a:gd name="connsiteY0" fmla="*/ 0 h 1583267"/>
              <a:gd name="connsiteX1" fmla="*/ 1811868 w 1811868"/>
              <a:gd name="connsiteY1" fmla="*/ 0 h 1583267"/>
              <a:gd name="connsiteX2" fmla="*/ 1811868 w 1811868"/>
              <a:gd name="connsiteY2" fmla="*/ 1583267 h 1583267"/>
              <a:gd name="connsiteX3" fmla="*/ 0 w 1811868"/>
              <a:gd name="connsiteY3" fmla="*/ 1583267 h 1583267"/>
              <a:gd name="connsiteX4" fmla="*/ 0 w 1811868"/>
              <a:gd name="connsiteY4" fmla="*/ 0 h 1583267"/>
              <a:gd name="connsiteX0" fmla="*/ 0 w 3725335"/>
              <a:gd name="connsiteY0" fmla="*/ 0 h 2607734"/>
              <a:gd name="connsiteX1" fmla="*/ 1811868 w 3725335"/>
              <a:gd name="connsiteY1" fmla="*/ 0 h 2607734"/>
              <a:gd name="connsiteX2" fmla="*/ 3725335 w 3725335"/>
              <a:gd name="connsiteY2" fmla="*/ 2607734 h 2607734"/>
              <a:gd name="connsiteX3" fmla="*/ 0 w 3725335"/>
              <a:gd name="connsiteY3" fmla="*/ 1583267 h 2607734"/>
              <a:gd name="connsiteX4" fmla="*/ 0 w 3725335"/>
              <a:gd name="connsiteY4" fmla="*/ 0 h 2607734"/>
              <a:gd name="connsiteX0" fmla="*/ 0 w 3725335"/>
              <a:gd name="connsiteY0" fmla="*/ 0 h 2607734"/>
              <a:gd name="connsiteX1" fmla="*/ 1811868 w 3725335"/>
              <a:gd name="connsiteY1" fmla="*/ 0 h 2607734"/>
              <a:gd name="connsiteX2" fmla="*/ 3725335 w 3725335"/>
              <a:gd name="connsiteY2" fmla="*/ 2607734 h 2607734"/>
              <a:gd name="connsiteX3" fmla="*/ 1185333 w 3725335"/>
              <a:gd name="connsiteY3" fmla="*/ 2607733 h 2607734"/>
              <a:gd name="connsiteX4" fmla="*/ 0 w 3725335"/>
              <a:gd name="connsiteY4" fmla="*/ 0 h 2607734"/>
              <a:gd name="connsiteX0" fmla="*/ 0 w 3725335"/>
              <a:gd name="connsiteY0" fmla="*/ 8467 h 2616201"/>
              <a:gd name="connsiteX1" fmla="*/ 2607734 w 3725335"/>
              <a:gd name="connsiteY1" fmla="*/ 0 h 2616201"/>
              <a:gd name="connsiteX2" fmla="*/ 3725335 w 3725335"/>
              <a:gd name="connsiteY2" fmla="*/ 2616201 h 2616201"/>
              <a:gd name="connsiteX3" fmla="*/ 1185333 w 3725335"/>
              <a:gd name="connsiteY3" fmla="*/ 2616200 h 2616201"/>
              <a:gd name="connsiteX4" fmla="*/ 0 w 3725335"/>
              <a:gd name="connsiteY4" fmla="*/ 8467 h 2616201"/>
              <a:gd name="connsiteX0" fmla="*/ 0 w 4207935"/>
              <a:gd name="connsiteY0" fmla="*/ 76200 h 2616201"/>
              <a:gd name="connsiteX1" fmla="*/ 3090334 w 4207935"/>
              <a:gd name="connsiteY1" fmla="*/ 0 h 2616201"/>
              <a:gd name="connsiteX2" fmla="*/ 4207935 w 4207935"/>
              <a:gd name="connsiteY2" fmla="*/ 2616201 h 2616201"/>
              <a:gd name="connsiteX3" fmla="*/ 1667933 w 4207935"/>
              <a:gd name="connsiteY3" fmla="*/ 2616200 h 2616201"/>
              <a:gd name="connsiteX4" fmla="*/ 0 w 4207935"/>
              <a:gd name="connsiteY4" fmla="*/ 76200 h 2616201"/>
              <a:gd name="connsiteX0" fmla="*/ 0 w 5113868"/>
              <a:gd name="connsiteY0" fmla="*/ 76200 h 2658535"/>
              <a:gd name="connsiteX1" fmla="*/ 3090334 w 5113868"/>
              <a:gd name="connsiteY1" fmla="*/ 0 h 2658535"/>
              <a:gd name="connsiteX2" fmla="*/ 5113868 w 5113868"/>
              <a:gd name="connsiteY2" fmla="*/ 2658535 h 2658535"/>
              <a:gd name="connsiteX3" fmla="*/ 1667933 w 5113868"/>
              <a:gd name="connsiteY3" fmla="*/ 2616200 h 2658535"/>
              <a:gd name="connsiteX4" fmla="*/ 0 w 5113868"/>
              <a:gd name="connsiteY4" fmla="*/ 76200 h 2658535"/>
              <a:gd name="connsiteX0" fmla="*/ 0 w 5108913"/>
              <a:gd name="connsiteY0" fmla="*/ 0 h 2694343"/>
              <a:gd name="connsiteX1" fmla="*/ 3085379 w 5108913"/>
              <a:gd name="connsiteY1" fmla="*/ 35808 h 2694343"/>
              <a:gd name="connsiteX2" fmla="*/ 5108913 w 5108913"/>
              <a:gd name="connsiteY2" fmla="*/ 2694343 h 2694343"/>
              <a:gd name="connsiteX3" fmla="*/ 1662978 w 5108913"/>
              <a:gd name="connsiteY3" fmla="*/ 2652008 h 2694343"/>
              <a:gd name="connsiteX4" fmla="*/ 0 w 5108913"/>
              <a:gd name="connsiteY4" fmla="*/ 0 h 2694343"/>
              <a:gd name="connsiteX0" fmla="*/ 0 w 5103958"/>
              <a:gd name="connsiteY0" fmla="*/ 15105 h 2658535"/>
              <a:gd name="connsiteX1" fmla="*/ 3080424 w 5103958"/>
              <a:gd name="connsiteY1" fmla="*/ 0 h 2658535"/>
              <a:gd name="connsiteX2" fmla="*/ 5103958 w 5103958"/>
              <a:gd name="connsiteY2" fmla="*/ 2658535 h 2658535"/>
              <a:gd name="connsiteX3" fmla="*/ 1658023 w 5103958"/>
              <a:gd name="connsiteY3" fmla="*/ 2616200 h 2658535"/>
              <a:gd name="connsiteX4" fmla="*/ 0 w 5103958"/>
              <a:gd name="connsiteY4" fmla="*/ 15105 h 2658535"/>
              <a:gd name="connsiteX0" fmla="*/ 0 w 5084137"/>
              <a:gd name="connsiteY0" fmla="*/ 0 h 2694343"/>
              <a:gd name="connsiteX1" fmla="*/ 3060603 w 5084137"/>
              <a:gd name="connsiteY1" fmla="*/ 35808 h 2694343"/>
              <a:gd name="connsiteX2" fmla="*/ 5084137 w 5084137"/>
              <a:gd name="connsiteY2" fmla="*/ 2694343 h 2694343"/>
              <a:gd name="connsiteX3" fmla="*/ 1638202 w 5084137"/>
              <a:gd name="connsiteY3" fmla="*/ 2652008 h 2694343"/>
              <a:gd name="connsiteX4" fmla="*/ 0 w 5084137"/>
              <a:gd name="connsiteY4" fmla="*/ 0 h 2694343"/>
              <a:gd name="connsiteX0" fmla="*/ 0 w 4795355"/>
              <a:gd name="connsiteY0" fmla="*/ 0 h 2652008"/>
              <a:gd name="connsiteX1" fmla="*/ 3060603 w 4795355"/>
              <a:gd name="connsiteY1" fmla="*/ 35808 h 2652008"/>
              <a:gd name="connsiteX2" fmla="*/ 4795355 w 4795355"/>
              <a:gd name="connsiteY2" fmla="*/ 2561528 h 2652008"/>
              <a:gd name="connsiteX3" fmla="*/ 1638202 w 4795355"/>
              <a:gd name="connsiteY3" fmla="*/ 2652008 h 2652008"/>
              <a:gd name="connsiteX4" fmla="*/ 0 w 4795355"/>
              <a:gd name="connsiteY4" fmla="*/ 0 h 2652008"/>
              <a:gd name="connsiteX0" fmla="*/ 0 w 4795355"/>
              <a:gd name="connsiteY0" fmla="*/ 0 h 2561528"/>
              <a:gd name="connsiteX1" fmla="*/ 3060603 w 4795355"/>
              <a:gd name="connsiteY1" fmla="*/ 35808 h 2561528"/>
              <a:gd name="connsiteX2" fmla="*/ 4795355 w 4795355"/>
              <a:gd name="connsiteY2" fmla="*/ 2561528 h 2561528"/>
              <a:gd name="connsiteX3" fmla="*/ 1130160 w 4795355"/>
              <a:gd name="connsiteY3" fmla="*/ 2474921 h 2561528"/>
              <a:gd name="connsiteX4" fmla="*/ 0 w 4795355"/>
              <a:gd name="connsiteY4" fmla="*/ 0 h 2561528"/>
              <a:gd name="connsiteX0" fmla="*/ 0 w 4859529"/>
              <a:gd name="connsiteY0" fmla="*/ 0 h 2594731"/>
              <a:gd name="connsiteX1" fmla="*/ 3124777 w 4859529"/>
              <a:gd name="connsiteY1" fmla="*/ 69011 h 2594731"/>
              <a:gd name="connsiteX2" fmla="*/ 4859529 w 4859529"/>
              <a:gd name="connsiteY2" fmla="*/ 2594731 h 2594731"/>
              <a:gd name="connsiteX3" fmla="*/ 1194334 w 4859529"/>
              <a:gd name="connsiteY3" fmla="*/ 2508124 h 2594731"/>
              <a:gd name="connsiteX4" fmla="*/ 0 w 4859529"/>
              <a:gd name="connsiteY4" fmla="*/ 0 h 2594731"/>
              <a:gd name="connsiteX0" fmla="*/ 0 w 4816746"/>
              <a:gd name="connsiteY0" fmla="*/ 0 h 2583663"/>
              <a:gd name="connsiteX1" fmla="*/ 3081994 w 4816746"/>
              <a:gd name="connsiteY1" fmla="*/ 57943 h 2583663"/>
              <a:gd name="connsiteX2" fmla="*/ 4816746 w 4816746"/>
              <a:gd name="connsiteY2" fmla="*/ 2583663 h 2583663"/>
              <a:gd name="connsiteX3" fmla="*/ 1151551 w 4816746"/>
              <a:gd name="connsiteY3" fmla="*/ 2497056 h 2583663"/>
              <a:gd name="connsiteX4" fmla="*/ 0 w 4816746"/>
              <a:gd name="connsiteY4" fmla="*/ 0 h 2583663"/>
              <a:gd name="connsiteX0" fmla="*/ 0 w 4816746"/>
              <a:gd name="connsiteY0" fmla="*/ 0 h 2539392"/>
              <a:gd name="connsiteX1" fmla="*/ 3081994 w 4816746"/>
              <a:gd name="connsiteY1" fmla="*/ 13672 h 2539392"/>
              <a:gd name="connsiteX2" fmla="*/ 4816746 w 4816746"/>
              <a:gd name="connsiteY2" fmla="*/ 2539392 h 2539392"/>
              <a:gd name="connsiteX3" fmla="*/ 1151551 w 4816746"/>
              <a:gd name="connsiteY3" fmla="*/ 2452785 h 2539392"/>
              <a:gd name="connsiteX4" fmla="*/ 0 w 4816746"/>
              <a:gd name="connsiteY4" fmla="*/ 0 h 2539392"/>
              <a:gd name="connsiteX0" fmla="*/ 0 w 4270627"/>
              <a:gd name="connsiteY0" fmla="*/ 0 h 2488479"/>
              <a:gd name="connsiteX1" fmla="*/ 3081994 w 4270627"/>
              <a:gd name="connsiteY1" fmla="*/ 13672 h 2488479"/>
              <a:gd name="connsiteX2" fmla="*/ 4270627 w 4270627"/>
              <a:gd name="connsiteY2" fmla="*/ 2488479 h 2488479"/>
              <a:gd name="connsiteX3" fmla="*/ 1151551 w 4270627"/>
              <a:gd name="connsiteY3" fmla="*/ 2452785 h 2488479"/>
              <a:gd name="connsiteX4" fmla="*/ 0 w 4270627"/>
              <a:gd name="connsiteY4" fmla="*/ 0 h 2488479"/>
              <a:gd name="connsiteX0" fmla="*/ 0 w 4787226"/>
              <a:gd name="connsiteY0" fmla="*/ 0 h 2478296"/>
              <a:gd name="connsiteX1" fmla="*/ 3081994 w 4787226"/>
              <a:gd name="connsiteY1" fmla="*/ 13672 h 2478296"/>
              <a:gd name="connsiteX2" fmla="*/ 4787226 w 4787226"/>
              <a:gd name="connsiteY2" fmla="*/ 2478296 h 2478296"/>
              <a:gd name="connsiteX3" fmla="*/ 1151551 w 4787226"/>
              <a:gd name="connsiteY3" fmla="*/ 2452785 h 2478296"/>
              <a:gd name="connsiteX4" fmla="*/ 0 w 4787226"/>
              <a:gd name="connsiteY4" fmla="*/ 0 h 2478296"/>
              <a:gd name="connsiteX0" fmla="*/ 0 w 4624866"/>
              <a:gd name="connsiteY0" fmla="*/ 0 h 2457931"/>
              <a:gd name="connsiteX1" fmla="*/ 3081994 w 4624866"/>
              <a:gd name="connsiteY1" fmla="*/ 13672 h 2457931"/>
              <a:gd name="connsiteX2" fmla="*/ 4624866 w 4624866"/>
              <a:gd name="connsiteY2" fmla="*/ 2457931 h 2457931"/>
              <a:gd name="connsiteX3" fmla="*/ 1151551 w 4624866"/>
              <a:gd name="connsiteY3" fmla="*/ 2452785 h 2457931"/>
              <a:gd name="connsiteX4" fmla="*/ 0 w 4624866"/>
              <a:gd name="connsiteY4" fmla="*/ 0 h 2457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24866" h="2457931">
                <a:moveTo>
                  <a:pt x="0" y="0"/>
                </a:moveTo>
                <a:lnTo>
                  <a:pt x="3081994" y="13672"/>
                </a:lnTo>
                <a:lnTo>
                  <a:pt x="4624866" y="2457931"/>
                </a:lnTo>
                <a:lnTo>
                  <a:pt x="1151551" y="2452785"/>
                </a:lnTo>
                <a:lnTo>
                  <a:pt x="0" y="0"/>
                </a:lnTo>
                <a:close/>
              </a:path>
            </a:pathLst>
          </a:custGeom>
          <a:solidFill>
            <a:srgbClr val="A8F8A4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9626175" y="4902100"/>
            <a:ext cx="3647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 </a:t>
            </a:r>
            <a:endParaRPr lang="ru-RU" sz="2800" dirty="0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 flipH="1" flipV="1">
            <a:off x="3937794" y="1958593"/>
            <a:ext cx="17520" cy="22033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H="1" flipV="1">
            <a:off x="3917962" y="4095317"/>
            <a:ext cx="1319929" cy="9508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V="1">
            <a:off x="6114498" y="2008072"/>
            <a:ext cx="166681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H="1" flipV="1">
            <a:off x="6580024" y="2304185"/>
            <a:ext cx="0" cy="21024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 flipH="1" flipV="1">
            <a:off x="6108218" y="2029525"/>
            <a:ext cx="479017" cy="3200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 flipH="1" flipV="1">
            <a:off x="5221224" y="3023698"/>
            <a:ext cx="0" cy="20356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 flipV="1">
            <a:off x="6114498" y="1943272"/>
            <a:ext cx="0" cy="21520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516016" y="3605624"/>
            <a:ext cx="728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 smtClean="0">
                <a:latin typeface="ISOCPEUR" panose="020B0604020202020204" pitchFamily="34" charset="0"/>
                <a:cs typeface="Times New Roman" panose="02020603050405020304" pitchFamily="18" charset="0"/>
              </a:rPr>
              <a:t>a</a:t>
            </a:r>
            <a:r>
              <a:rPr lang="en-US" sz="2800" i="1" dirty="0" smtClean="0">
                <a:latin typeface="ISOCPEUR" panose="020B0604020202020204" pitchFamily="34" charset="0"/>
                <a:cs typeface="Times New Roman" panose="02020603050405020304" pitchFamily="18" charset="0"/>
              </a:rPr>
              <a:t>x</a:t>
            </a:r>
            <a:r>
              <a:rPr lang="en-US" sz="3600" dirty="0" smtClean="0"/>
              <a:t> </a:t>
            </a:r>
            <a:endParaRPr lang="ru-RU" sz="3600" dirty="0"/>
          </a:p>
        </p:txBody>
      </p:sp>
      <p:cxnSp>
        <p:nvCxnSpPr>
          <p:cNvPr id="43" name="Прямая соединительная линия 42"/>
          <p:cNvCxnSpPr>
            <a:endCxn id="108" idx="7"/>
          </p:cNvCxnSpPr>
          <p:nvPr/>
        </p:nvCxnSpPr>
        <p:spPr>
          <a:xfrm flipH="1">
            <a:off x="5330972" y="4419148"/>
            <a:ext cx="1242316" cy="532739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721553" y="2850287"/>
            <a:ext cx="4367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B </a:t>
            </a:r>
            <a:endParaRPr lang="ru-RU" sz="4000" dirty="0"/>
          </a:p>
        </p:txBody>
      </p:sp>
      <p:sp>
        <p:nvSpPr>
          <p:cNvPr id="46" name="TextBox 45"/>
          <p:cNvSpPr txBox="1"/>
          <p:nvPr/>
        </p:nvSpPr>
        <p:spPr>
          <a:xfrm>
            <a:off x="6640638" y="1928625"/>
            <a:ext cx="5085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A </a:t>
            </a:r>
            <a:endParaRPr lang="ru-RU" sz="4000" dirty="0"/>
          </a:p>
        </p:txBody>
      </p:sp>
      <p:cxnSp>
        <p:nvCxnSpPr>
          <p:cNvPr id="74" name="Прямая соединительная линия 73"/>
          <p:cNvCxnSpPr/>
          <p:nvPr/>
        </p:nvCxnSpPr>
        <p:spPr>
          <a:xfrm flipH="1" flipV="1">
            <a:off x="3849450" y="1986361"/>
            <a:ext cx="1435839" cy="11084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единительная линия 83"/>
          <p:cNvCxnSpPr/>
          <p:nvPr/>
        </p:nvCxnSpPr>
        <p:spPr>
          <a:xfrm flipV="1">
            <a:off x="5221224" y="5028255"/>
            <a:ext cx="34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89"/>
          <p:cNvCxnSpPr/>
          <p:nvPr/>
        </p:nvCxnSpPr>
        <p:spPr>
          <a:xfrm>
            <a:off x="1452400" y="4124378"/>
            <a:ext cx="6084000" cy="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7589760" y="3630036"/>
            <a:ext cx="816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0 </a:t>
            </a:r>
            <a:endParaRPr lang="ru-RU" sz="2800" dirty="0"/>
          </a:p>
        </p:txBody>
      </p:sp>
      <p:sp>
        <p:nvSpPr>
          <p:cNvPr id="94" name="TextBox 93"/>
          <p:cNvSpPr txBox="1"/>
          <p:nvPr/>
        </p:nvSpPr>
        <p:spPr>
          <a:xfrm rot="20700613">
            <a:off x="5698283" y="4218466"/>
            <a:ext cx="4244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z-Cyrl-UZ" sz="3200" dirty="0" smtClean="0">
                <a:latin typeface="ISOCPEUR" panose="020B0604020202020204" pitchFamily="34" charset="0"/>
              </a:rPr>
              <a:t>(</a:t>
            </a:r>
            <a:endParaRPr lang="ru-RU" sz="3200" dirty="0">
              <a:latin typeface="ISOCPEUR" panose="020B0604020202020204" pitchFamily="34" charset="0"/>
            </a:endParaRPr>
          </a:p>
        </p:txBody>
      </p:sp>
      <p:cxnSp>
        <p:nvCxnSpPr>
          <p:cNvPr id="44" name="Прямая соединительная линия 43"/>
          <p:cNvCxnSpPr>
            <a:stCxn id="14" idx="7"/>
          </p:cNvCxnSpPr>
          <p:nvPr/>
        </p:nvCxnSpPr>
        <p:spPr>
          <a:xfrm flipH="1">
            <a:off x="5212283" y="2265433"/>
            <a:ext cx="1450466" cy="82625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1483894" y="3943372"/>
            <a:ext cx="3626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x</a:t>
            </a:r>
            <a:endParaRPr lang="ru-RU" sz="3200" dirty="0"/>
          </a:p>
        </p:txBody>
      </p:sp>
      <p:sp>
        <p:nvSpPr>
          <p:cNvPr id="102" name="TextBox 101"/>
          <p:cNvSpPr txBox="1"/>
          <p:nvPr/>
        </p:nvSpPr>
        <p:spPr>
          <a:xfrm>
            <a:off x="10874261" y="6195229"/>
            <a:ext cx="370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y</a:t>
            </a:r>
            <a:endParaRPr lang="ru-RU" sz="3200" dirty="0"/>
          </a:p>
        </p:txBody>
      </p:sp>
      <p:sp>
        <p:nvSpPr>
          <p:cNvPr id="103" name="TextBox 102"/>
          <p:cNvSpPr txBox="1"/>
          <p:nvPr/>
        </p:nvSpPr>
        <p:spPr>
          <a:xfrm>
            <a:off x="7677430" y="1930"/>
            <a:ext cx="3465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z</a:t>
            </a:r>
            <a:endParaRPr lang="ru-RU" sz="3200" dirty="0"/>
          </a:p>
        </p:txBody>
      </p:sp>
      <p:cxnSp>
        <p:nvCxnSpPr>
          <p:cNvPr id="104" name="Прямая соединительная линия 103"/>
          <p:cNvCxnSpPr/>
          <p:nvPr/>
        </p:nvCxnSpPr>
        <p:spPr>
          <a:xfrm>
            <a:off x="7573253" y="171205"/>
            <a:ext cx="5" cy="3968429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Прямая соединительная линия 104"/>
          <p:cNvCxnSpPr/>
          <p:nvPr/>
        </p:nvCxnSpPr>
        <p:spPr>
          <a:xfrm flipH="1" flipV="1">
            <a:off x="7536402" y="4124703"/>
            <a:ext cx="3297161" cy="2509423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Прямоугольник 109"/>
          <p:cNvSpPr/>
          <p:nvPr/>
        </p:nvSpPr>
        <p:spPr>
          <a:xfrm>
            <a:off x="643544" y="6076163"/>
            <a:ext cx="15327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Рис.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16.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3916412" y="5752997"/>
            <a:ext cx="816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>
                <a:solidFill>
                  <a:srgbClr val="0070C0"/>
                </a:solidFill>
              </a:rPr>
              <a:t>H</a:t>
            </a:r>
            <a:r>
              <a:rPr lang="en-US" sz="2800" dirty="0" smtClean="0"/>
              <a:t> </a:t>
            </a:r>
            <a:endParaRPr lang="ru-RU" sz="2800" dirty="0"/>
          </a:p>
        </p:txBody>
      </p:sp>
      <p:sp>
        <p:nvSpPr>
          <p:cNvPr id="119" name="TextBox 118"/>
          <p:cNvSpPr txBox="1"/>
          <p:nvPr/>
        </p:nvSpPr>
        <p:spPr>
          <a:xfrm>
            <a:off x="1864035" y="374018"/>
            <a:ext cx="816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 smtClean="0">
                <a:solidFill>
                  <a:srgbClr val="0070C0"/>
                </a:solidFill>
              </a:rPr>
              <a:t>V</a:t>
            </a:r>
            <a:r>
              <a:rPr lang="en-US" sz="2800" dirty="0" smtClean="0"/>
              <a:t> </a:t>
            </a:r>
            <a:endParaRPr lang="ru-RU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5263105" y="4302432"/>
                <a:ext cx="5530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ru-RU" sz="2800" dirty="0">
                  <a:latin typeface="ISOCPEUR" panose="020B0604020202020204" pitchFamily="34" charset="0"/>
                </a:endParaRPr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3105" y="4302432"/>
                <a:ext cx="553036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Прямоугольник 1"/>
          <p:cNvSpPr/>
          <p:nvPr/>
        </p:nvSpPr>
        <p:spPr>
          <a:xfrm>
            <a:off x="9626175" y="438985"/>
            <a:ext cx="273231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i="1" dirty="0" smtClean="0">
                <a:solidFill>
                  <a:srgbClr val="C00000"/>
                </a:solidFill>
                <a:latin typeface="ISOCPEUR" panose="020B0604020202020204" pitchFamily="34" charset="0"/>
              </a:rPr>
              <a:t>А</a:t>
            </a:r>
            <a:r>
              <a:rPr lang="ru-RU" sz="3200" dirty="0" smtClean="0">
                <a:solidFill>
                  <a:srgbClr val="C00000"/>
                </a:solidFill>
              </a:rPr>
              <a:t>(20;10;30</a:t>
            </a:r>
            <a:r>
              <a:rPr lang="ru-RU" sz="3200" dirty="0">
                <a:solidFill>
                  <a:srgbClr val="C00000"/>
                </a:solidFill>
              </a:rPr>
              <a:t>) </a:t>
            </a:r>
            <a:r>
              <a:rPr lang="en-US" sz="3200" dirty="0" smtClean="0">
                <a:solidFill>
                  <a:srgbClr val="C00000"/>
                </a:solidFill>
              </a:rPr>
              <a:t>       </a:t>
            </a:r>
            <a:r>
              <a:rPr lang="ru-RU" sz="3200" i="1" dirty="0" smtClean="0">
                <a:solidFill>
                  <a:srgbClr val="C00000"/>
                </a:solidFill>
                <a:latin typeface="ISOCPEUR" panose="020B0604020202020204" pitchFamily="34" charset="0"/>
              </a:rPr>
              <a:t>В</a:t>
            </a:r>
            <a:r>
              <a:rPr lang="ru-RU" sz="3200" dirty="0" smtClean="0">
                <a:solidFill>
                  <a:srgbClr val="C00000"/>
                </a:solidFill>
              </a:rPr>
              <a:t>(50;30;30</a:t>
            </a:r>
            <a:r>
              <a:rPr lang="ru-RU" sz="3200" dirty="0">
                <a:solidFill>
                  <a:srgbClr val="C00000"/>
                </a:solidFill>
              </a:rPr>
              <a:t>) </a:t>
            </a:r>
            <a:endParaRPr lang="ru-RU" sz="3200" dirty="0"/>
          </a:p>
        </p:txBody>
      </p:sp>
      <p:cxnSp>
        <p:nvCxnSpPr>
          <p:cNvPr id="47" name="Прямая соединительная линия 46"/>
          <p:cNvCxnSpPr/>
          <p:nvPr/>
        </p:nvCxnSpPr>
        <p:spPr>
          <a:xfrm flipH="1" flipV="1">
            <a:off x="6824695" y="4002567"/>
            <a:ext cx="2484" cy="2572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/>
          <p:cNvCxnSpPr/>
          <p:nvPr/>
        </p:nvCxnSpPr>
        <p:spPr>
          <a:xfrm flipH="1" flipV="1">
            <a:off x="6114498" y="4011019"/>
            <a:ext cx="2484" cy="2572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единительная линия 48"/>
          <p:cNvCxnSpPr/>
          <p:nvPr/>
        </p:nvCxnSpPr>
        <p:spPr>
          <a:xfrm rot="2340000" flipH="1" flipV="1">
            <a:off x="7880135" y="4266005"/>
            <a:ext cx="2484" cy="252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/>
          <p:cNvCxnSpPr/>
          <p:nvPr/>
        </p:nvCxnSpPr>
        <p:spPr>
          <a:xfrm flipH="1" flipV="1">
            <a:off x="5363474" y="3991551"/>
            <a:ext cx="2484" cy="2572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/>
          <p:cNvCxnSpPr/>
          <p:nvPr/>
        </p:nvCxnSpPr>
        <p:spPr>
          <a:xfrm rot="2400000" flipH="1" flipV="1">
            <a:off x="8336172" y="4607529"/>
            <a:ext cx="2484" cy="2572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52"/>
          <p:cNvCxnSpPr/>
          <p:nvPr/>
        </p:nvCxnSpPr>
        <p:spPr>
          <a:xfrm flipH="1">
            <a:off x="10413488" y="2130830"/>
            <a:ext cx="7389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55"/>
          <p:cNvCxnSpPr/>
          <p:nvPr/>
        </p:nvCxnSpPr>
        <p:spPr>
          <a:xfrm flipH="1" flipV="1">
            <a:off x="6136817" y="4145867"/>
            <a:ext cx="445990" cy="25215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единительная линия 61"/>
          <p:cNvCxnSpPr/>
          <p:nvPr/>
        </p:nvCxnSpPr>
        <p:spPr>
          <a:xfrm flipV="1">
            <a:off x="10400939" y="1984091"/>
            <a:ext cx="0" cy="2628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единительная линия 62"/>
          <p:cNvCxnSpPr/>
          <p:nvPr/>
        </p:nvCxnSpPr>
        <p:spPr>
          <a:xfrm flipV="1">
            <a:off x="11156843" y="2008475"/>
            <a:ext cx="0" cy="2628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0607382" y="71460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>
                <a:solidFill>
                  <a:srgbClr val="C00000"/>
                </a:solidFill>
                <a:latin typeface="ISOCPEUR" panose="020B0604020202020204" pitchFamily="34" charset="0"/>
              </a:rPr>
              <a:t>Y</a:t>
            </a:r>
            <a:endParaRPr lang="ru-RU" sz="3200" b="1" i="1" dirty="0">
              <a:solidFill>
                <a:srgbClr val="C00000"/>
              </a:solidFill>
              <a:latin typeface="ISOCPEUR" panose="020B0604020202020204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1074917" y="53849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 smtClean="0">
                <a:solidFill>
                  <a:srgbClr val="C00000"/>
                </a:solidFill>
                <a:latin typeface="ISOCPEUR" panose="020B0604020202020204" pitchFamily="34" charset="0"/>
              </a:rPr>
              <a:t>Z</a:t>
            </a:r>
            <a:endParaRPr lang="ru-RU" sz="3200" b="1" i="1" dirty="0">
              <a:solidFill>
                <a:srgbClr val="C00000"/>
              </a:solidFill>
              <a:latin typeface="ISOCPEUR" panose="020B0604020202020204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0115362" y="75452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>
                <a:solidFill>
                  <a:srgbClr val="C00000"/>
                </a:solidFill>
                <a:latin typeface="ISOCPEUR" panose="020B0604020202020204" pitchFamily="34" charset="0"/>
              </a:rPr>
              <a:t>X</a:t>
            </a:r>
            <a:endParaRPr lang="ru-RU" sz="3200" b="1" i="1" dirty="0">
              <a:solidFill>
                <a:srgbClr val="C00000"/>
              </a:solidFill>
              <a:latin typeface="ISOCPEUR" panose="020B0604020202020204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969943" y="3933679"/>
            <a:ext cx="728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 smtClean="0">
                <a:latin typeface="ISOCPEUR" panose="020B0604020202020204" pitchFamily="34" charset="0"/>
                <a:cs typeface="Times New Roman" panose="02020603050405020304" pitchFamily="18" charset="0"/>
              </a:rPr>
              <a:t>a</a:t>
            </a:r>
            <a:r>
              <a:rPr lang="en-US" sz="2800" i="1" dirty="0">
                <a:latin typeface="ISOCPEUR" panose="020B0604020202020204" pitchFamily="34" charset="0"/>
                <a:cs typeface="Times New Roman" panose="02020603050405020304" pitchFamily="18" charset="0"/>
              </a:rPr>
              <a:t>y</a:t>
            </a:r>
            <a:r>
              <a:rPr lang="en-US" sz="3600" dirty="0" smtClean="0"/>
              <a:t> </a:t>
            </a:r>
            <a:endParaRPr lang="ru-RU" sz="3600" dirty="0"/>
          </a:p>
        </p:txBody>
      </p:sp>
      <p:cxnSp>
        <p:nvCxnSpPr>
          <p:cNvPr id="71" name="Прямая соединительная линия 70"/>
          <p:cNvCxnSpPr/>
          <p:nvPr/>
        </p:nvCxnSpPr>
        <p:spPr>
          <a:xfrm flipV="1">
            <a:off x="6589664" y="4388361"/>
            <a:ext cx="131848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6580024" y="4264158"/>
            <a:ext cx="453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 smtClean="0">
                <a:latin typeface="ISOCPEUR" panose="020B0604020202020204" pitchFamily="34" charset="0"/>
                <a:cs typeface="Times New Roman" panose="02020603050405020304" pitchFamily="18" charset="0"/>
              </a:rPr>
              <a:t>a</a:t>
            </a:r>
            <a:r>
              <a:rPr lang="en-US" sz="3600" dirty="0" smtClean="0"/>
              <a:t> </a:t>
            </a:r>
            <a:endParaRPr lang="ru-RU" sz="3600" dirty="0"/>
          </a:p>
        </p:txBody>
      </p:sp>
      <p:cxnSp>
        <p:nvCxnSpPr>
          <p:cNvPr id="80" name="Прямая соединительная линия 79"/>
          <p:cNvCxnSpPr/>
          <p:nvPr/>
        </p:nvCxnSpPr>
        <p:spPr>
          <a:xfrm rot="5580000" flipH="1" flipV="1">
            <a:off x="7581222" y="1881137"/>
            <a:ext cx="0" cy="2572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единительная линия 80"/>
          <p:cNvCxnSpPr/>
          <p:nvPr/>
        </p:nvCxnSpPr>
        <p:spPr>
          <a:xfrm rot="5580000" flipH="1" flipV="1">
            <a:off x="7578711" y="2579542"/>
            <a:ext cx="0" cy="2572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единительная линия 81"/>
          <p:cNvCxnSpPr/>
          <p:nvPr/>
        </p:nvCxnSpPr>
        <p:spPr>
          <a:xfrm rot="5580000" flipH="1" flipV="1">
            <a:off x="7586506" y="3268986"/>
            <a:ext cx="0" cy="2572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7660292" y="1585939"/>
            <a:ext cx="728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 err="1" smtClean="0">
                <a:latin typeface="ISOCPEUR" panose="020B0604020202020204" pitchFamily="34" charset="0"/>
                <a:cs typeface="Times New Roman" panose="02020603050405020304" pitchFamily="18" charset="0"/>
              </a:rPr>
              <a:t>a</a:t>
            </a:r>
            <a:r>
              <a:rPr lang="en-US" sz="2800" i="1" dirty="0" err="1">
                <a:latin typeface="ISOCPEUR" panose="020B0604020202020204" pitchFamily="34" charset="0"/>
                <a:cs typeface="Times New Roman" panose="02020603050405020304" pitchFamily="18" charset="0"/>
              </a:rPr>
              <a:t>z</a:t>
            </a:r>
            <a:r>
              <a:rPr lang="en-US" sz="3600" dirty="0" smtClean="0"/>
              <a:t> </a:t>
            </a:r>
            <a:endParaRPr lang="ru-RU" sz="3600" dirty="0"/>
          </a:p>
        </p:txBody>
      </p:sp>
      <p:sp>
        <p:nvSpPr>
          <p:cNvPr id="87" name="TextBox 86"/>
          <p:cNvSpPr txBox="1"/>
          <p:nvPr/>
        </p:nvSpPr>
        <p:spPr>
          <a:xfrm>
            <a:off x="5813220" y="1254278"/>
            <a:ext cx="6471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>
                <a:latin typeface="ISOCPEUR" panose="020B0604020202020204" pitchFamily="34" charset="0"/>
                <a:cs typeface="Times New Roman" panose="02020603050405020304" pitchFamily="18" charset="0"/>
              </a:rPr>
              <a:t>a</a:t>
            </a:r>
            <a:r>
              <a:rPr lang="en-US" sz="3600" i="1" dirty="0" smtClean="0">
                <a:latin typeface="ISOCPEUR" panose="020B0604020202020204" pitchFamily="34" charset="0"/>
                <a:cs typeface="Times New Roman" panose="02020603050405020304" pitchFamily="18" charset="0"/>
              </a:rPr>
              <a:t>’</a:t>
            </a:r>
            <a:endParaRPr lang="ru-RU" sz="3600" dirty="0"/>
          </a:p>
        </p:txBody>
      </p:sp>
      <p:cxnSp>
        <p:nvCxnSpPr>
          <p:cNvPr id="92" name="Прямая соединительная линия 91"/>
          <p:cNvCxnSpPr/>
          <p:nvPr/>
        </p:nvCxnSpPr>
        <p:spPr>
          <a:xfrm flipH="1" flipV="1">
            <a:off x="4673260" y="3995763"/>
            <a:ext cx="2484" cy="2572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Прямая соединительная линия 92"/>
          <p:cNvCxnSpPr/>
          <p:nvPr/>
        </p:nvCxnSpPr>
        <p:spPr>
          <a:xfrm flipH="1" flipV="1">
            <a:off x="3937794" y="4002567"/>
            <a:ext cx="2484" cy="2572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3322584" y="3577278"/>
            <a:ext cx="728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 err="1">
                <a:latin typeface="ISOCPEUR" panose="020B0604020202020204" pitchFamily="34" charset="0"/>
                <a:cs typeface="Times New Roman" panose="02020603050405020304" pitchFamily="18" charset="0"/>
              </a:rPr>
              <a:t>b</a:t>
            </a:r>
            <a:r>
              <a:rPr lang="en-US" sz="2800" i="1" dirty="0" err="1" smtClean="0">
                <a:latin typeface="ISOCPEUR" panose="020B0604020202020204" pitchFamily="34" charset="0"/>
                <a:cs typeface="Times New Roman" panose="02020603050405020304" pitchFamily="18" charset="0"/>
              </a:rPr>
              <a:t>x</a:t>
            </a:r>
            <a:r>
              <a:rPr lang="en-US" sz="3600" dirty="0" smtClean="0"/>
              <a:t> </a:t>
            </a:r>
            <a:endParaRPr lang="ru-RU" sz="3600" dirty="0"/>
          </a:p>
        </p:txBody>
      </p:sp>
      <p:cxnSp>
        <p:nvCxnSpPr>
          <p:cNvPr id="101" name="Прямая соединительная линия 100"/>
          <p:cNvCxnSpPr/>
          <p:nvPr/>
        </p:nvCxnSpPr>
        <p:spPr>
          <a:xfrm rot="2400000" flipH="1" flipV="1">
            <a:off x="8735421" y="4889147"/>
            <a:ext cx="2484" cy="2572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8771651" y="4489691"/>
            <a:ext cx="728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>
                <a:latin typeface="ISOCPEUR" panose="020B0604020202020204" pitchFamily="34" charset="0"/>
                <a:cs typeface="Times New Roman" panose="02020603050405020304" pitchFamily="18" charset="0"/>
              </a:rPr>
              <a:t>b</a:t>
            </a:r>
            <a:r>
              <a:rPr lang="en-US" sz="2800" i="1" dirty="0" smtClean="0">
                <a:latin typeface="ISOCPEUR" panose="020B0604020202020204" pitchFamily="34" charset="0"/>
                <a:cs typeface="Times New Roman" panose="02020603050405020304" pitchFamily="18" charset="0"/>
              </a:rPr>
              <a:t>y</a:t>
            </a:r>
            <a:r>
              <a:rPr lang="en-US" sz="3600" dirty="0" smtClean="0"/>
              <a:t> </a:t>
            </a:r>
            <a:endParaRPr lang="ru-RU" sz="3600" dirty="0"/>
          </a:p>
        </p:txBody>
      </p:sp>
      <p:sp>
        <p:nvSpPr>
          <p:cNvPr id="108" name="Овал 107"/>
          <p:cNvSpPr/>
          <p:nvPr/>
        </p:nvSpPr>
        <p:spPr>
          <a:xfrm>
            <a:off x="5146604" y="4920255"/>
            <a:ext cx="216000" cy="216000"/>
          </a:xfrm>
          <a:prstGeom prst="ellipse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9" name="TextBox 108"/>
          <p:cNvSpPr txBox="1"/>
          <p:nvPr/>
        </p:nvSpPr>
        <p:spPr>
          <a:xfrm>
            <a:off x="5084279" y="5062690"/>
            <a:ext cx="728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 smtClean="0">
                <a:latin typeface="ISOCPEUR" panose="020B0604020202020204" pitchFamily="34" charset="0"/>
                <a:cs typeface="Times New Roman" panose="02020603050405020304" pitchFamily="18" charset="0"/>
              </a:rPr>
              <a:t>b</a:t>
            </a:r>
            <a:r>
              <a:rPr lang="en-US" sz="3600" dirty="0" smtClean="0"/>
              <a:t> </a:t>
            </a:r>
            <a:endParaRPr lang="ru-RU" sz="3600" dirty="0"/>
          </a:p>
        </p:txBody>
      </p:sp>
      <p:cxnSp>
        <p:nvCxnSpPr>
          <p:cNvPr id="111" name="Прямая соединительная линия 110"/>
          <p:cNvCxnSpPr/>
          <p:nvPr/>
        </p:nvCxnSpPr>
        <p:spPr>
          <a:xfrm flipV="1">
            <a:off x="3923016" y="2005548"/>
            <a:ext cx="34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Овал 111"/>
          <p:cNvSpPr/>
          <p:nvPr/>
        </p:nvSpPr>
        <p:spPr>
          <a:xfrm>
            <a:off x="3848977" y="1934604"/>
            <a:ext cx="216000" cy="216000"/>
          </a:xfrm>
          <a:prstGeom prst="ellipse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TextBox 112"/>
          <p:cNvSpPr txBox="1"/>
          <p:nvPr/>
        </p:nvSpPr>
        <p:spPr>
          <a:xfrm>
            <a:off x="3717962" y="1339423"/>
            <a:ext cx="728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>
                <a:latin typeface="ISOCPEUR" panose="020B0604020202020204" pitchFamily="34" charset="0"/>
                <a:cs typeface="Times New Roman" panose="02020603050405020304" pitchFamily="18" charset="0"/>
              </a:rPr>
              <a:t>b</a:t>
            </a:r>
            <a:r>
              <a:rPr lang="en-US" sz="3600" i="1" dirty="0" smtClean="0">
                <a:latin typeface="ISOCPEUR" panose="020B0604020202020204" pitchFamily="34" charset="0"/>
                <a:cs typeface="Times New Roman" panose="02020603050405020304" pitchFamily="18" charset="0"/>
              </a:rPr>
              <a:t>’</a:t>
            </a:r>
            <a:r>
              <a:rPr lang="en-US" sz="3600" dirty="0" smtClean="0"/>
              <a:t> </a:t>
            </a:r>
            <a:endParaRPr lang="ru-RU" sz="3600" dirty="0"/>
          </a:p>
        </p:txBody>
      </p:sp>
      <p:sp>
        <p:nvSpPr>
          <p:cNvPr id="114" name="Овал 113"/>
          <p:cNvSpPr/>
          <p:nvPr/>
        </p:nvSpPr>
        <p:spPr>
          <a:xfrm>
            <a:off x="5115535" y="2971953"/>
            <a:ext cx="216000" cy="216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8" name="Овал 87"/>
          <p:cNvSpPr/>
          <p:nvPr/>
        </p:nvSpPr>
        <p:spPr>
          <a:xfrm>
            <a:off x="6028817" y="1914830"/>
            <a:ext cx="216000" cy="216000"/>
          </a:xfrm>
          <a:prstGeom prst="ellipse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5" name="Прямая соединительная линия 54"/>
          <p:cNvCxnSpPr/>
          <p:nvPr/>
        </p:nvCxnSpPr>
        <p:spPr>
          <a:xfrm flipH="1">
            <a:off x="4082432" y="2018484"/>
            <a:ext cx="1939268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единительная линия 120"/>
          <p:cNvCxnSpPr/>
          <p:nvPr/>
        </p:nvCxnSpPr>
        <p:spPr>
          <a:xfrm>
            <a:off x="4925208" y="4375101"/>
            <a:ext cx="1717681" cy="21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 rot="20700613">
            <a:off x="5672028" y="2214211"/>
            <a:ext cx="4244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z-Cyrl-UZ" sz="3200" dirty="0" smtClean="0">
                <a:latin typeface="ISOCPEUR" panose="020B0604020202020204" pitchFamily="34" charset="0"/>
              </a:rPr>
              <a:t>(</a:t>
            </a:r>
            <a:endParaRPr lang="ru-RU" sz="3200" dirty="0">
              <a:latin typeface="ISOCPEUR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/>
              <p:cNvSpPr txBox="1"/>
              <p:nvPr/>
            </p:nvSpPr>
            <p:spPr>
              <a:xfrm>
                <a:off x="5145413" y="2291344"/>
                <a:ext cx="5530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ru-RU" sz="2800" dirty="0">
                  <a:latin typeface="ISOCPEUR" panose="020B0604020202020204" pitchFamily="34" charset="0"/>
                </a:endParaRPr>
              </a:p>
            </p:txBody>
          </p:sp>
        </mc:Choice>
        <mc:Fallback xmlns="">
          <p:sp>
            <p:nvSpPr>
              <p:cNvPr id="123" name="TextBox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5413" y="2291344"/>
                <a:ext cx="55303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Прямая соединительная линия 123"/>
          <p:cNvCxnSpPr/>
          <p:nvPr/>
        </p:nvCxnSpPr>
        <p:spPr>
          <a:xfrm>
            <a:off x="4862343" y="2337698"/>
            <a:ext cx="1717681" cy="21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Овал 13"/>
          <p:cNvSpPr/>
          <p:nvPr/>
        </p:nvSpPr>
        <p:spPr>
          <a:xfrm>
            <a:off x="6478381" y="2233801"/>
            <a:ext cx="216000" cy="216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/>
          <p:cNvSpPr/>
          <p:nvPr/>
        </p:nvSpPr>
        <p:spPr>
          <a:xfrm>
            <a:off x="6499057" y="4285609"/>
            <a:ext cx="216000" cy="216000"/>
          </a:xfrm>
          <a:prstGeom prst="ellipse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0166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8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8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9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5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0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1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2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3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8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9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0" fill="hold">
                      <p:stCondLst>
                        <p:cond delay="indefinite"/>
                      </p:stCondLst>
                      <p:childTnLst>
                        <p:par>
                          <p:cTn id="271" fill="hold">
                            <p:stCondLst>
                              <p:cond delay="0"/>
                            </p:stCondLst>
                            <p:childTnLst>
                              <p:par>
                                <p:cTn id="27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2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3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6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7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0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1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4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5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1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8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9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3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>
                      <p:stCondLst>
                        <p:cond delay="indefinite"/>
                      </p:stCondLst>
                      <p:childTnLst>
                        <p:par>
                          <p:cTn id="339" fill="hold">
                            <p:stCondLst>
                              <p:cond delay="0"/>
                            </p:stCondLst>
                            <p:childTnLst>
                              <p:par>
                                <p:cTn id="34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2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7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2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7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1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5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6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7" fill="hold">
                      <p:stCondLst>
                        <p:cond delay="indefinite"/>
                      </p:stCondLst>
                      <p:childTnLst>
                        <p:par>
                          <p:cTn id="368" fill="hold">
                            <p:stCondLst>
                              <p:cond delay="0"/>
                            </p:stCondLst>
                            <p:childTnLst>
                              <p:par>
                                <p:cTn id="3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1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2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5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6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9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0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41" grpId="0"/>
      <p:bldP spid="45" grpId="0"/>
      <p:bldP spid="46" grpId="0"/>
      <p:bldP spid="91" grpId="0"/>
      <p:bldP spid="94" grpId="0"/>
      <p:bldP spid="96" grpId="0"/>
      <p:bldP spid="102" grpId="0"/>
      <p:bldP spid="103" grpId="0"/>
      <p:bldP spid="118" grpId="0"/>
      <p:bldP spid="119" grpId="0"/>
      <p:bldP spid="86" grpId="0"/>
      <p:bldP spid="70" grpId="0"/>
      <p:bldP spid="79" grpId="0"/>
      <p:bldP spid="83" grpId="0"/>
      <p:bldP spid="87" grpId="0"/>
      <p:bldP spid="98" grpId="0"/>
      <p:bldP spid="107" grpId="0"/>
      <p:bldP spid="108" grpId="0" animBg="1"/>
      <p:bldP spid="109" grpId="0"/>
      <p:bldP spid="112" grpId="0" animBg="1"/>
      <p:bldP spid="113" grpId="0"/>
      <p:bldP spid="114" grpId="0" animBg="1"/>
      <p:bldP spid="88" grpId="0" animBg="1"/>
      <p:bldP spid="122" grpId="0"/>
      <p:bldP spid="123" grpId="0"/>
      <p:bldP spid="14" grpId="0" animBg="1"/>
      <p:bldP spid="3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115772" y="1333307"/>
            <a:ext cx="5223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>
                <a:latin typeface="ISOCPEUR" panose="020B0604020202020204" pitchFamily="34" charset="0"/>
              </a:rPr>
              <a:t>b’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 flipV="1">
            <a:off x="2923721" y="1746889"/>
            <a:ext cx="1664833" cy="134260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/>
          <p:cNvCxnSpPr/>
          <p:nvPr/>
        </p:nvCxnSpPr>
        <p:spPr>
          <a:xfrm flipV="1">
            <a:off x="2317800" y="3574865"/>
            <a:ext cx="0" cy="13650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 flipH="1" flipV="1">
            <a:off x="2942058" y="3089489"/>
            <a:ext cx="0" cy="154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422783" y="2278084"/>
            <a:ext cx="5415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ISOCPEUR" panose="020B0604020202020204" pitchFamily="34" charset="0"/>
              </a:rPr>
              <a:t>a</a:t>
            </a:r>
            <a:r>
              <a:rPr lang="en-US" sz="3200" i="1" dirty="0" smtClean="0">
                <a:latin typeface="ISOCPEUR" panose="020B0604020202020204" pitchFamily="34" charset="0"/>
              </a:rPr>
              <a:t>’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flipV="1">
            <a:off x="755017" y="3542085"/>
            <a:ext cx="5470306" cy="15323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20743" y="3442422"/>
            <a:ext cx="377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smtClean="0">
                <a:latin typeface="ISOCPEUR" panose="020B0604020202020204" pitchFamily="34" charset="0"/>
              </a:rPr>
              <a:t>x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67890" y="3858488"/>
            <a:ext cx="4614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>
                <a:latin typeface="ISOCPEUR" panose="020B0604020202020204" pitchFamily="34" charset="0"/>
              </a:rPr>
              <a:t>b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53844" y="3556213"/>
            <a:ext cx="816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latin typeface="ISOCPEUR" panose="020B0604020202020204" pitchFamily="34" charset="0"/>
              </a:rPr>
              <a:t>0 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cxnSp>
        <p:nvCxnSpPr>
          <p:cNvPr id="31" name="Прямая соединительная линия 30"/>
          <p:cNvCxnSpPr/>
          <p:nvPr/>
        </p:nvCxnSpPr>
        <p:spPr>
          <a:xfrm flipV="1">
            <a:off x="2922922" y="3991778"/>
            <a:ext cx="1619902" cy="664774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 flipV="1">
            <a:off x="4540633" y="1831593"/>
            <a:ext cx="0" cy="2196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единительная линия 48"/>
          <p:cNvCxnSpPr/>
          <p:nvPr/>
        </p:nvCxnSpPr>
        <p:spPr>
          <a:xfrm flipH="1" flipV="1">
            <a:off x="5531255" y="1006718"/>
            <a:ext cx="0" cy="25425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52"/>
          <p:cNvCxnSpPr/>
          <p:nvPr/>
        </p:nvCxnSpPr>
        <p:spPr>
          <a:xfrm>
            <a:off x="2317800" y="5949601"/>
            <a:ext cx="3213455" cy="0"/>
          </a:xfrm>
          <a:prstGeom prst="line">
            <a:avLst/>
          </a:prstGeom>
          <a:ln w="28575">
            <a:solidFill>
              <a:srgbClr val="00B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единительная линия 67"/>
          <p:cNvCxnSpPr/>
          <p:nvPr/>
        </p:nvCxnSpPr>
        <p:spPr>
          <a:xfrm flipV="1">
            <a:off x="4535811" y="1019908"/>
            <a:ext cx="995444" cy="7931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единительная линия 68"/>
          <p:cNvCxnSpPr/>
          <p:nvPr/>
        </p:nvCxnSpPr>
        <p:spPr>
          <a:xfrm flipV="1">
            <a:off x="4557687" y="3547321"/>
            <a:ext cx="973568" cy="4315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69"/>
          <p:cNvCxnSpPr/>
          <p:nvPr/>
        </p:nvCxnSpPr>
        <p:spPr>
          <a:xfrm flipV="1">
            <a:off x="2325187" y="3115870"/>
            <a:ext cx="559529" cy="4432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единительная линия 85"/>
          <p:cNvCxnSpPr/>
          <p:nvPr/>
        </p:nvCxnSpPr>
        <p:spPr>
          <a:xfrm flipV="1">
            <a:off x="2295999" y="4665029"/>
            <a:ext cx="601677" cy="2748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89"/>
          <p:cNvCxnSpPr/>
          <p:nvPr/>
        </p:nvCxnSpPr>
        <p:spPr>
          <a:xfrm flipH="1" flipV="1">
            <a:off x="5530192" y="3549712"/>
            <a:ext cx="0" cy="269480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93"/>
          <p:cNvCxnSpPr/>
          <p:nvPr/>
        </p:nvCxnSpPr>
        <p:spPr>
          <a:xfrm flipV="1">
            <a:off x="2295998" y="4865883"/>
            <a:ext cx="21801" cy="138539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Прямая соединительная линия 96"/>
          <p:cNvCxnSpPr/>
          <p:nvPr/>
        </p:nvCxnSpPr>
        <p:spPr>
          <a:xfrm flipV="1">
            <a:off x="5494907" y="5938877"/>
            <a:ext cx="1460833" cy="7149"/>
          </a:xfrm>
          <a:prstGeom prst="line">
            <a:avLst/>
          </a:prstGeom>
          <a:ln w="28575">
            <a:solidFill>
              <a:srgbClr val="00B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Прямая соединительная линия 99"/>
          <p:cNvCxnSpPr/>
          <p:nvPr/>
        </p:nvCxnSpPr>
        <p:spPr>
          <a:xfrm flipH="1" flipV="1">
            <a:off x="927486" y="5952702"/>
            <a:ext cx="1390314" cy="0"/>
          </a:xfrm>
          <a:prstGeom prst="line">
            <a:avLst/>
          </a:prstGeom>
          <a:ln w="28575">
            <a:solidFill>
              <a:srgbClr val="00B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2869186" y="4492793"/>
            <a:ext cx="7394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>
                <a:latin typeface="ISOCPEUR" panose="020B0604020202020204" pitchFamily="34" charset="0"/>
              </a:rPr>
              <a:t>a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4123098" y="609310"/>
            <a:ext cx="6930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 smtClean="0">
                <a:latin typeface="ISOCPEUR" panose="020B0604020202020204" pitchFamily="34" charset="0"/>
              </a:rPr>
              <a:t>Nv</a:t>
            </a:r>
            <a:r>
              <a:rPr lang="en-US" sz="2800" i="1" dirty="0" smtClean="0">
                <a:latin typeface="ISOCPEUR" panose="020B0604020202020204" pitchFamily="34" charset="0"/>
              </a:rPr>
              <a:t> 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/>
              <p:cNvSpPr txBox="1"/>
              <p:nvPr/>
            </p:nvSpPr>
            <p:spPr>
              <a:xfrm>
                <a:off x="4584383" y="626996"/>
                <a:ext cx="11045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800" i="1" dirty="0" smtClean="0">
                    <a:latin typeface="ISOCPEUR" panose="020B0604020202020204" pitchFamily="34" charset="0"/>
                  </a:rPr>
                  <a:t> </a:t>
                </a:r>
                <a:endParaRPr lang="ru-RU" sz="2800" i="1" dirty="0">
                  <a:latin typeface="ISOCPEUR" panose="020B0604020202020204" pitchFamily="34" charset="0"/>
                </a:endParaRPr>
              </a:p>
            </p:txBody>
          </p:sp>
        </mc:Choice>
        <mc:Fallback xmlns="">
          <p:sp>
            <p:nvSpPr>
              <p:cNvPr id="111" name="TextBox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4383" y="626996"/>
                <a:ext cx="1104540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/>
              <p:cNvSpPr txBox="1"/>
              <p:nvPr/>
            </p:nvSpPr>
            <p:spPr>
              <a:xfrm>
                <a:off x="1349470" y="4649344"/>
                <a:ext cx="9584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1200" i="1" dirty="0" smtClean="0">
                    <a:latin typeface="ISOCPEUR" panose="020B0604020202020204" pitchFamily="34" charset="0"/>
                  </a:rPr>
                  <a:t>H</a:t>
                </a:r>
                <a:endParaRPr lang="ru-RU" i="1" dirty="0">
                  <a:latin typeface="ISOCPEUR" panose="020B0604020202020204" pitchFamily="34" charset="0"/>
                </a:endParaRPr>
              </a:p>
            </p:txBody>
          </p:sp>
        </mc:Choice>
        <mc:Fallback xmlns="">
          <p:sp>
            <p:nvSpPr>
              <p:cNvPr id="114" name="TextBox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9470" y="4649344"/>
                <a:ext cx="958461" cy="461665"/>
              </a:xfrm>
              <a:prstGeom prst="rect">
                <a:avLst/>
              </a:prstGeom>
              <a:blipFill>
                <a:blip r:embed="rId3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TextBox 114"/>
          <p:cNvSpPr txBox="1"/>
          <p:nvPr/>
        </p:nvSpPr>
        <p:spPr>
          <a:xfrm>
            <a:off x="814595" y="4604273"/>
            <a:ext cx="1025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ISOCPEUR" panose="020B0604020202020204" pitchFamily="34" charset="0"/>
              </a:rPr>
              <a:t>M</a:t>
            </a:r>
            <a:r>
              <a:rPr lang="en-US" sz="2000" i="1" dirty="0" smtClean="0">
                <a:latin typeface="ISOCPEUR" panose="020B0604020202020204" pitchFamily="34" charset="0"/>
              </a:rPr>
              <a:t>H</a:t>
            </a:r>
            <a:r>
              <a:rPr lang="en-US" sz="2800" i="1" dirty="0" smtClean="0">
                <a:latin typeface="ISOCPEUR" panose="020B0604020202020204" pitchFamily="34" charset="0"/>
              </a:rPr>
              <a:t> 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/>
              <p:cNvSpPr txBox="1"/>
              <p:nvPr/>
            </p:nvSpPr>
            <p:spPr>
              <a:xfrm rot="5400000">
                <a:off x="289072" y="5478896"/>
                <a:ext cx="59824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</m:oMath>
                  </m:oMathPara>
                </a14:m>
                <a:endParaRPr lang="ru-RU" sz="2800" i="1" dirty="0">
                  <a:solidFill>
                    <a:srgbClr val="00B050"/>
                  </a:solidFill>
                  <a:latin typeface="ISOCPEUR" panose="020B0604020202020204" pitchFamily="34" charset="0"/>
                </a:endParaRPr>
              </a:p>
            </p:txBody>
          </p:sp>
        </mc:Choice>
        <mc:Fallback xmlns="">
          <p:sp>
            <p:nvSpPr>
              <p:cNvPr id="117" name="TextBox 1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289072" y="5478896"/>
                <a:ext cx="598241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Прямоугольник 117"/>
              <p:cNvSpPr/>
              <p:nvPr/>
            </p:nvSpPr>
            <p:spPr>
              <a:xfrm>
                <a:off x="5737495" y="5369312"/>
                <a:ext cx="186820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1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∥</m:t>
                    </m:r>
                    <m:r>
                      <a:rPr lang="ru-RU" sz="2800" b="1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ч</m:t>
                    </m:r>
                  </m:oMath>
                </a14:m>
                <a:r>
                  <a:rPr lang="ru-RU" sz="2800" b="1" dirty="0" smtClean="0">
                    <a:solidFill>
                      <a:srgbClr val="00B050"/>
                    </a:solidFill>
                    <a:latin typeface="ISOCPEUR" panose="020B0604020202020204" pitchFamily="34" charset="0"/>
                  </a:rPr>
                  <a:t>етверть</a:t>
                </a:r>
                <a:endParaRPr lang="ru-RU" sz="2800" b="1" dirty="0">
                  <a:solidFill>
                    <a:srgbClr val="00B050"/>
                  </a:solidFill>
                  <a:latin typeface="ISOCPEUR" panose="020B0604020202020204" pitchFamily="34" charset="0"/>
                </a:endParaRPr>
              </a:p>
            </p:txBody>
          </p:sp>
        </mc:Choice>
        <mc:Fallback xmlns="">
          <p:sp>
            <p:nvSpPr>
              <p:cNvPr id="118" name="Прямоугольник 1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7495" y="5369312"/>
                <a:ext cx="1868204" cy="523220"/>
              </a:xfrm>
              <a:prstGeom prst="rect">
                <a:avLst/>
              </a:prstGeom>
              <a:blipFill>
                <a:blip r:embed="rId5"/>
                <a:stretch>
                  <a:fillRect t="-12791" r="-6515" b="-3139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9" name="TextBox 118"/>
          <p:cNvSpPr txBox="1"/>
          <p:nvPr/>
        </p:nvSpPr>
        <p:spPr>
          <a:xfrm>
            <a:off x="2795682" y="5406990"/>
            <a:ext cx="17812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  <a:latin typeface="ISOCPEUR" panose="020B0604020202020204" pitchFamily="34" charset="0"/>
              </a:rPr>
              <a:t>I </a:t>
            </a:r>
            <a:r>
              <a:rPr lang="ru-RU" sz="2800" b="1" dirty="0" smtClean="0">
                <a:solidFill>
                  <a:srgbClr val="00B050"/>
                </a:solidFill>
                <a:latin typeface="ISOCPEUR" panose="020B0604020202020204" pitchFamily="34" charset="0"/>
              </a:rPr>
              <a:t>четверть</a:t>
            </a:r>
            <a:endParaRPr lang="ru-RU" sz="2800" b="1" dirty="0">
              <a:solidFill>
                <a:srgbClr val="00B050"/>
              </a:solidFill>
              <a:latin typeface="ISOCPEUR" panose="020B0604020202020204" pitchFamily="34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622174" y="5429335"/>
            <a:ext cx="18006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 smtClean="0">
                <a:solidFill>
                  <a:srgbClr val="00B050"/>
                </a:solidFill>
                <a:latin typeface="ISOCPEUR" panose="020B0604020202020204" pitchFamily="34" charset="0"/>
              </a:rPr>
              <a:t>четверть</a:t>
            </a:r>
            <a:endParaRPr lang="ru-RU" sz="2800" b="1" dirty="0">
              <a:solidFill>
                <a:srgbClr val="00B050"/>
              </a:solidFill>
              <a:latin typeface="ISOCPEUR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4" name="TextBox 123"/>
              <p:cNvSpPr txBox="1"/>
              <p:nvPr/>
            </p:nvSpPr>
            <p:spPr>
              <a:xfrm>
                <a:off x="1770809" y="3071270"/>
                <a:ext cx="7949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</m:oMath>
                  </m:oMathPara>
                </a14:m>
                <a:endParaRPr lang="ru-RU" sz="2400" i="1" dirty="0">
                  <a:latin typeface="ISOCPEUR" panose="020B0604020202020204" pitchFamily="34" charset="0"/>
                </a:endParaRPr>
              </a:p>
            </p:txBody>
          </p:sp>
        </mc:Choice>
        <mc:Fallback>
          <p:sp>
            <p:nvSpPr>
              <p:cNvPr id="124" name="TextBox 1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0809" y="3071270"/>
                <a:ext cx="794961" cy="461665"/>
              </a:xfrm>
              <a:prstGeom prst="rect">
                <a:avLst/>
              </a:prstGeom>
              <a:blipFill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/>
              <p:cNvSpPr txBox="1"/>
              <p:nvPr/>
            </p:nvSpPr>
            <p:spPr>
              <a:xfrm>
                <a:off x="5469185" y="3121263"/>
                <a:ext cx="6247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ru-RU" sz="2400" i="1" dirty="0">
                  <a:latin typeface="ISOCPEUR" panose="020B0604020202020204" pitchFamily="34" charset="0"/>
                </a:endParaRPr>
              </a:p>
            </p:txBody>
          </p:sp>
        </mc:Choice>
        <mc:Fallback xmlns="">
          <p:sp>
            <p:nvSpPr>
              <p:cNvPr id="125" name="TextBox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9185" y="3121263"/>
                <a:ext cx="624722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Овал 3"/>
          <p:cNvSpPr/>
          <p:nvPr/>
        </p:nvSpPr>
        <p:spPr>
          <a:xfrm>
            <a:off x="4480361" y="1722320"/>
            <a:ext cx="144000" cy="144000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2863628" y="3020390"/>
            <a:ext cx="144000" cy="144000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4476329" y="3909850"/>
            <a:ext cx="144000" cy="144000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9" name="Овал 108"/>
          <p:cNvSpPr/>
          <p:nvPr/>
        </p:nvSpPr>
        <p:spPr>
          <a:xfrm>
            <a:off x="2880174" y="4561590"/>
            <a:ext cx="144000" cy="144000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2" name="Овал 111"/>
          <p:cNvSpPr/>
          <p:nvPr/>
        </p:nvSpPr>
        <p:spPr>
          <a:xfrm>
            <a:off x="2245800" y="4819202"/>
            <a:ext cx="144000" cy="144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3" name="Овал 112"/>
          <p:cNvSpPr/>
          <p:nvPr/>
        </p:nvSpPr>
        <p:spPr>
          <a:xfrm>
            <a:off x="5440967" y="968125"/>
            <a:ext cx="144000" cy="144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6" name="Прямоугольник 125"/>
          <p:cNvSpPr/>
          <p:nvPr/>
        </p:nvSpPr>
        <p:spPr>
          <a:xfrm>
            <a:off x="6253464" y="6273225"/>
            <a:ext cx="14045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/>
              <a:t>Рис. </a:t>
            </a:r>
            <a:r>
              <a:rPr lang="ru-RU" sz="3200" dirty="0" smtClean="0"/>
              <a:t>2</a:t>
            </a:r>
            <a:r>
              <a:rPr lang="en-US" sz="3200" dirty="0"/>
              <a:t>9</a:t>
            </a:r>
            <a:endParaRPr lang="ru-RU" sz="3200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6137810" y="172136"/>
            <a:ext cx="615172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24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24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AB</a:t>
            </a:r>
            <a:r>
              <a:rPr lang="ru-RU" sz="24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r>
              <a:rPr lang="en-US" sz="2400" b="1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sz="24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H</a:t>
            </a:r>
            <a:r>
              <a:rPr lang="ru-RU" sz="24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= </a:t>
            </a:r>
            <a:r>
              <a:rPr lang="en-US" sz="24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en-US" sz="2400" b="1" baseline="-25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H</a:t>
            </a:r>
            <a:r>
              <a:rPr lang="ru-RU" sz="24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(m</a:t>
            </a:r>
            <a:r>
              <a:rPr lang="en-US" sz="2400" b="1" baseline="-25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H</a:t>
            </a:r>
            <a:r>
              <a:rPr lang="ru-RU" sz="24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, </a:t>
            </a:r>
            <a:r>
              <a:rPr lang="en-US" sz="2400" b="1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en-US" sz="2400" b="1" baseline="-250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H</a:t>
            </a:r>
            <a:r>
              <a:rPr lang="ru-RU" sz="2400" b="1" dirty="0" smtClean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ru-RU" sz="2400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– горизонтальный след прямой.</a:t>
            </a:r>
          </a:p>
          <a:p>
            <a:pPr algn="ctr">
              <a:spcAft>
                <a:spcPts val="0"/>
              </a:spcAft>
            </a:pP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6053844" y="2022351"/>
            <a:ext cx="600825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AB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V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=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sz="24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V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sz="24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sz="2400" b="1" baseline="-25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</a:t>
            </a:r>
            <a:r>
              <a:rPr lang="en-US" sz="24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4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sz="2400" b="1" baseline="-25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– </a:t>
            </a: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фронтальный</a:t>
            </a:r>
            <a:endParaRPr lang="en-US" sz="24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след прямой.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8356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9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0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12" grpId="0"/>
      <p:bldP spid="14" grpId="0"/>
      <p:bldP spid="21" grpId="0"/>
      <p:bldP spid="105" grpId="0"/>
      <p:bldP spid="110" grpId="0"/>
      <p:bldP spid="111" grpId="0"/>
      <p:bldP spid="114" grpId="0"/>
      <p:bldP spid="115" grpId="0"/>
      <p:bldP spid="117" grpId="0"/>
      <p:bldP spid="118" grpId="0"/>
      <p:bldP spid="119" grpId="0"/>
      <p:bldP spid="120" grpId="0"/>
      <p:bldP spid="124" grpId="0"/>
      <p:bldP spid="125" grpId="0"/>
      <p:bldP spid="4" grpId="0" animBg="1"/>
      <p:bldP spid="10" grpId="0" animBg="1"/>
      <p:bldP spid="8" grpId="0" animBg="1"/>
      <p:bldP spid="109" grpId="0" animBg="1"/>
      <p:bldP spid="112" grpId="0" animBg="1"/>
      <p:bldP spid="1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56616" y="159663"/>
            <a:ext cx="11585448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Для определения горизонтального следа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en-US" sz="28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H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(m</a:t>
            </a:r>
            <a:r>
              <a:rPr lang="en-US" sz="28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H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8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en-US" sz="2800" b="1" baseline="-25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прямой продолжим фронтальную проекцию 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’b’)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до пересечения с осью проекций 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[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ox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).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Затем из точки пересечения 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28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en-US" sz="2800" b="1" baseline="-25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проводим перпендикуляр к оси проекций 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[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ox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до пересечения его с продолжением горизонтальной проекции 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b)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прямой точке 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(m</a:t>
            </a:r>
            <a:r>
              <a:rPr lang="en-US" sz="28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H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).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algn="just">
              <a:spcAft>
                <a:spcPts val="0"/>
              </a:spcAft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Для определения  фронтального следа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sz="28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V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sz="28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sz="2800" baseline="-25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</a:t>
            </a:r>
            <a:r>
              <a:rPr lang="ru-RU" sz="2800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8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sz="2800" b="1" baseline="-25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прямой продолжим </a:t>
            </a:r>
            <a:r>
              <a:rPr lang="ru-RU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горизонтальную 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проекцию 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b)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до пересечения с осью проекций 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[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ox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).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Затем из точки пересечения 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28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sz="2800" b="1" baseline="-25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проводим перпендикуляр к оси проекций  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[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ox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до пересечения его с продолжением ф</a:t>
            </a:r>
            <a:r>
              <a:rPr lang="ru-RU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ронтальной 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проекции 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' b') 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прямой точке 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28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sz="2800" b="1" baseline="-25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).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algn="just">
              <a:spcAft>
                <a:spcPts val="0"/>
              </a:spcAft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В заключение можно сказать, что прямая 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(АВ)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после фронтального следа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sz="28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V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sz="28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sz="2800" baseline="-25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</a:t>
            </a:r>
            <a:r>
              <a:rPr lang="ru-RU" sz="2800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8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sz="2800" b="1" baseline="-25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переходит во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II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- четверть пространства, а после горизонтального следа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en-US" sz="28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H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(m</a:t>
            </a:r>
            <a:r>
              <a:rPr lang="en-US" sz="2800" b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H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8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en-US" sz="2800" b="1" baseline="-25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переходит в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IV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- четверть пространства.</a:t>
            </a:r>
          </a:p>
          <a:p>
            <a:pPr algn="just">
              <a:spcAft>
                <a:spcPts val="0"/>
              </a:spcAft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364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01168" y="238405"/>
            <a:ext cx="1157630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28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Взаимное положение двух прямых</a:t>
            </a:r>
            <a:endParaRPr lang="ru-RU" sz="2800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	В пространстве две прямые могут располагаться в следующих положениях</a:t>
            </a:r>
            <a:r>
              <a:rPr lang="ru-RU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pPr algn="just">
              <a:spcAft>
                <a:spcPts val="0"/>
              </a:spcAft>
            </a:pPr>
            <a:r>
              <a:rPr lang="ru-RU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1) параллельно; </a:t>
            </a:r>
            <a:endParaRPr lang="ru-RU" sz="28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пересекаться</a:t>
            </a:r>
            <a:r>
              <a:rPr lang="ru-RU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</a:p>
          <a:p>
            <a:pPr algn="just">
              <a:spcAft>
                <a:spcPts val="0"/>
              </a:spcAft>
            </a:pPr>
            <a:r>
              <a:rPr lang="ru-RU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3) скрещиваться</a:t>
            </a:r>
            <a:r>
              <a:rPr lang="ru-RU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algn="just">
              <a:spcAft>
                <a:spcPts val="0"/>
              </a:spcAft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endParaRPr lang="ru-RU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  <a:tabLst>
                <a:tab pos="685800" algn="l"/>
              </a:tabLst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На рис.30 приведен пространственный чертеж взаимно параллельных прямых 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[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AB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] и [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CD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].</a:t>
            </a:r>
            <a:endParaRPr lang="ru-RU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01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348119" y="3833438"/>
            <a:ext cx="7239267" cy="2165505"/>
          </a:xfrm>
          <a:custGeom>
            <a:avLst/>
            <a:gdLst>
              <a:gd name="connsiteX0" fmla="*/ 0 w 1811868"/>
              <a:gd name="connsiteY0" fmla="*/ 0 h 1583267"/>
              <a:gd name="connsiteX1" fmla="*/ 1811868 w 1811868"/>
              <a:gd name="connsiteY1" fmla="*/ 0 h 1583267"/>
              <a:gd name="connsiteX2" fmla="*/ 1811868 w 1811868"/>
              <a:gd name="connsiteY2" fmla="*/ 1583267 h 1583267"/>
              <a:gd name="connsiteX3" fmla="*/ 0 w 1811868"/>
              <a:gd name="connsiteY3" fmla="*/ 1583267 h 1583267"/>
              <a:gd name="connsiteX4" fmla="*/ 0 w 1811868"/>
              <a:gd name="connsiteY4" fmla="*/ 0 h 1583267"/>
              <a:gd name="connsiteX0" fmla="*/ 0 w 3725335"/>
              <a:gd name="connsiteY0" fmla="*/ 0 h 2607734"/>
              <a:gd name="connsiteX1" fmla="*/ 1811868 w 3725335"/>
              <a:gd name="connsiteY1" fmla="*/ 0 h 2607734"/>
              <a:gd name="connsiteX2" fmla="*/ 3725335 w 3725335"/>
              <a:gd name="connsiteY2" fmla="*/ 2607734 h 2607734"/>
              <a:gd name="connsiteX3" fmla="*/ 0 w 3725335"/>
              <a:gd name="connsiteY3" fmla="*/ 1583267 h 2607734"/>
              <a:gd name="connsiteX4" fmla="*/ 0 w 3725335"/>
              <a:gd name="connsiteY4" fmla="*/ 0 h 2607734"/>
              <a:gd name="connsiteX0" fmla="*/ 0 w 3725335"/>
              <a:gd name="connsiteY0" fmla="*/ 0 h 2607734"/>
              <a:gd name="connsiteX1" fmla="*/ 1811868 w 3725335"/>
              <a:gd name="connsiteY1" fmla="*/ 0 h 2607734"/>
              <a:gd name="connsiteX2" fmla="*/ 3725335 w 3725335"/>
              <a:gd name="connsiteY2" fmla="*/ 2607734 h 2607734"/>
              <a:gd name="connsiteX3" fmla="*/ 1185333 w 3725335"/>
              <a:gd name="connsiteY3" fmla="*/ 2607733 h 2607734"/>
              <a:gd name="connsiteX4" fmla="*/ 0 w 3725335"/>
              <a:gd name="connsiteY4" fmla="*/ 0 h 2607734"/>
              <a:gd name="connsiteX0" fmla="*/ 0 w 3725335"/>
              <a:gd name="connsiteY0" fmla="*/ 8467 h 2616201"/>
              <a:gd name="connsiteX1" fmla="*/ 2607734 w 3725335"/>
              <a:gd name="connsiteY1" fmla="*/ 0 h 2616201"/>
              <a:gd name="connsiteX2" fmla="*/ 3725335 w 3725335"/>
              <a:gd name="connsiteY2" fmla="*/ 2616201 h 2616201"/>
              <a:gd name="connsiteX3" fmla="*/ 1185333 w 3725335"/>
              <a:gd name="connsiteY3" fmla="*/ 2616200 h 2616201"/>
              <a:gd name="connsiteX4" fmla="*/ 0 w 3725335"/>
              <a:gd name="connsiteY4" fmla="*/ 8467 h 2616201"/>
              <a:gd name="connsiteX0" fmla="*/ 0 w 4207935"/>
              <a:gd name="connsiteY0" fmla="*/ 76200 h 2616201"/>
              <a:gd name="connsiteX1" fmla="*/ 3090334 w 4207935"/>
              <a:gd name="connsiteY1" fmla="*/ 0 h 2616201"/>
              <a:gd name="connsiteX2" fmla="*/ 4207935 w 4207935"/>
              <a:gd name="connsiteY2" fmla="*/ 2616201 h 2616201"/>
              <a:gd name="connsiteX3" fmla="*/ 1667933 w 4207935"/>
              <a:gd name="connsiteY3" fmla="*/ 2616200 h 2616201"/>
              <a:gd name="connsiteX4" fmla="*/ 0 w 4207935"/>
              <a:gd name="connsiteY4" fmla="*/ 76200 h 2616201"/>
              <a:gd name="connsiteX0" fmla="*/ 0 w 5113868"/>
              <a:gd name="connsiteY0" fmla="*/ 76200 h 2658535"/>
              <a:gd name="connsiteX1" fmla="*/ 3090334 w 5113868"/>
              <a:gd name="connsiteY1" fmla="*/ 0 h 2658535"/>
              <a:gd name="connsiteX2" fmla="*/ 5113868 w 5113868"/>
              <a:gd name="connsiteY2" fmla="*/ 2658535 h 2658535"/>
              <a:gd name="connsiteX3" fmla="*/ 1667933 w 5113868"/>
              <a:gd name="connsiteY3" fmla="*/ 2616200 h 2658535"/>
              <a:gd name="connsiteX4" fmla="*/ 0 w 5113868"/>
              <a:gd name="connsiteY4" fmla="*/ 76200 h 2658535"/>
              <a:gd name="connsiteX0" fmla="*/ 0 w 5108913"/>
              <a:gd name="connsiteY0" fmla="*/ 0 h 2694343"/>
              <a:gd name="connsiteX1" fmla="*/ 3085379 w 5108913"/>
              <a:gd name="connsiteY1" fmla="*/ 35808 h 2694343"/>
              <a:gd name="connsiteX2" fmla="*/ 5108913 w 5108913"/>
              <a:gd name="connsiteY2" fmla="*/ 2694343 h 2694343"/>
              <a:gd name="connsiteX3" fmla="*/ 1662978 w 5108913"/>
              <a:gd name="connsiteY3" fmla="*/ 2652008 h 2694343"/>
              <a:gd name="connsiteX4" fmla="*/ 0 w 5108913"/>
              <a:gd name="connsiteY4" fmla="*/ 0 h 2694343"/>
              <a:gd name="connsiteX0" fmla="*/ 0 w 5103958"/>
              <a:gd name="connsiteY0" fmla="*/ 15105 h 2658535"/>
              <a:gd name="connsiteX1" fmla="*/ 3080424 w 5103958"/>
              <a:gd name="connsiteY1" fmla="*/ 0 h 2658535"/>
              <a:gd name="connsiteX2" fmla="*/ 5103958 w 5103958"/>
              <a:gd name="connsiteY2" fmla="*/ 2658535 h 2658535"/>
              <a:gd name="connsiteX3" fmla="*/ 1658023 w 5103958"/>
              <a:gd name="connsiteY3" fmla="*/ 2616200 h 2658535"/>
              <a:gd name="connsiteX4" fmla="*/ 0 w 5103958"/>
              <a:gd name="connsiteY4" fmla="*/ 15105 h 2658535"/>
              <a:gd name="connsiteX0" fmla="*/ 0 w 5084137"/>
              <a:gd name="connsiteY0" fmla="*/ 0 h 2694343"/>
              <a:gd name="connsiteX1" fmla="*/ 3060603 w 5084137"/>
              <a:gd name="connsiteY1" fmla="*/ 35808 h 2694343"/>
              <a:gd name="connsiteX2" fmla="*/ 5084137 w 5084137"/>
              <a:gd name="connsiteY2" fmla="*/ 2694343 h 2694343"/>
              <a:gd name="connsiteX3" fmla="*/ 1638202 w 5084137"/>
              <a:gd name="connsiteY3" fmla="*/ 2652008 h 2694343"/>
              <a:gd name="connsiteX4" fmla="*/ 0 w 5084137"/>
              <a:gd name="connsiteY4" fmla="*/ 0 h 2694343"/>
              <a:gd name="connsiteX0" fmla="*/ 0 w 5084137"/>
              <a:gd name="connsiteY0" fmla="*/ 0 h 2694343"/>
              <a:gd name="connsiteX1" fmla="*/ 3060603 w 5084137"/>
              <a:gd name="connsiteY1" fmla="*/ 35808 h 2694343"/>
              <a:gd name="connsiteX2" fmla="*/ 5084137 w 5084137"/>
              <a:gd name="connsiteY2" fmla="*/ 2694343 h 2694343"/>
              <a:gd name="connsiteX3" fmla="*/ 1927002 w 5084137"/>
              <a:gd name="connsiteY3" fmla="*/ 2564605 h 2694343"/>
              <a:gd name="connsiteX4" fmla="*/ 0 w 5084137"/>
              <a:gd name="connsiteY4" fmla="*/ 0 h 2694343"/>
              <a:gd name="connsiteX0" fmla="*/ 0 w 5084137"/>
              <a:gd name="connsiteY0" fmla="*/ 0 h 2694343"/>
              <a:gd name="connsiteX1" fmla="*/ 3060603 w 5084137"/>
              <a:gd name="connsiteY1" fmla="*/ 35808 h 2694343"/>
              <a:gd name="connsiteX2" fmla="*/ 5084137 w 5084137"/>
              <a:gd name="connsiteY2" fmla="*/ 2694343 h 2694343"/>
              <a:gd name="connsiteX3" fmla="*/ 2030145 w 5084137"/>
              <a:gd name="connsiteY3" fmla="*/ 2527146 h 2694343"/>
              <a:gd name="connsiteX4" fmla="*/ 0 w 5084137"/>
              <a:gd name="connsiteY4" fmla="*/ 0 h 2694343"/>
              <a:gd name="connsiteX0" fmla="*/ 0 w 5084137"/>
              <a:gd name="connsiteY0" fmla="*/ 0 h 2694343"/>
              <a:gd name="connsiteX1" fmla="*/ 3060603 w 5084137"/>
              <a:gd name="connsiteY1" fmla="*/ 35808 h 2694343"/>
              <a:gd name="connsiteX2" fmla="*/ 5084137 w 5084137"/>
              <a:gd name="connsiteY2" fmla="*/ 2694343 h 2694343"/>
              <a:gd name="connsiteX3" fmla="*/ 2016393 w 5084137"/>
              <a:gd name="connsiteY3" fmla="*/ 2689467 h 2694343"/>
              <a:gd name="connsiteX4" fmla="*/ 0 w 5084137"/>
              <a:gd name="connsiteY4" fmla="*/ 0 h 2694343"/>
              <a:gd name="connsiteX0" fmla="*/ 0 w 5084137"/>
              <a:gd name="connsiteY0" fmla="*/ 14137 h 2708480"/>
              <a:gd name="connsiteX1" fmla="*/ 2984694 w 5084137"/>
              <a:gd name="connsiteY1" fmla="*/ 0 h 2708480"/>
              <a:gd name="connsiteX2" fmla="*/ 5084137 w 5084137"/>
              <a:gd name="connsiteY2" fmla="*/ 2708480 h 2708480"/>
              <a:gd name="connsiteX3" fmla="*/ 2016393 w 5084137"/>
              <a:gd name="connsiteY3" fmla="*/ 2703604 h 2708480"/>
              <a:gd name="connsiteX4" fmla="*/ 0 w 5084137"/>
              <a:gd name="connsiteY4" fmla="*/ 14137 h 2708480"/>
              <a:gd name="connsiteX0" fmla="*/ 0 w 5084137"/>
              <a:gd name="connsiteY0" fmla="*/ 14137 h 2803493"/>
              <a:gd name="connsiteX1" fmla="*/ 2984694 w 5084137"/>
              <a:gd name="connsiteY1" fmla="*/ 0 h 2803493"/>
              <a:gd name="connsiteX2" fmla="*/ 5084137 w 5084137"/>
              <a:gd name="connsiteY2" fmla="*/ 2708480 h 2803493"/>
              <a:gd name="connsiteX3" fmla="*/ 1522551 w 5084137"/>
              <a:gd name="connsiteY3" fmla="*/ 2803493 h 2803493"/>
              <a:gd name="connsiteX4" fmla="*/ 0 w 5084137"/>
              <a:gd name="connsiteY4" fmla="*/ 14137 h 2803493"/>
              <a:gd name="connsiteX0" fmla="*/ 0 w 5084137"/>
              <a:gd name="connsiteY0" fmla="*/ 14137 h 2828465"/>
              <a:gd name="connsiteX1" fmla="*/ 2984694 w 5084137"/>
              <a:gd name="connsiteY1" fmla="*/ 0 h 2828465"/>
              <a:gd name="connsiteX2" fmla="*/ 5084137 w 5084137"/>
              <a:gd name="connsiteY2" fmla="*/ 2708480 h 2828465"/>
              <a:gd name="connsiteX3" fmla="*/ 1828475 w 5084137"/>
              <a:gd name="connsiteY3" fmla="*/ 2828465 h 2828465"/>
              <a:gd name="connsiteX4" fmla="*/ 0 w 5084137"/>
              <a:gd name="connsiteY4" fmla="*/ 14137 h 2828465"/>
              <a:gd name="connsiteX0" fmla="*/ 0 w 5084137"/>
              <a:gd name="connsiteY0" fmla="*/ 14137 h 2778520"/>
              <a:gd name="connsiteX1" fmla="*/ 2984694 w 5084137"/>
              <a:gd name="connsiteY1" fmla="*/ 0 h 2778520"/>
              <a:gd name="connsiteX2" fmla="*/ 5084137 w 5084137"/>
              <a:gd name="connsiteY2" fmla="*/ 2708480 h 2778520"/>
              <a:gd name="connsiteX3" fmla="*/ 1343615 w 5084137"/>
              <a:gd name="connsiteY3" fmla="*/ 2778520 h 2778520"/>
              <a:gd name="connsiteX4" fmla="*/ 0 w 5084137"/>
              <a:gd name="connsiteY4" fmla="*/ 14137 h 2778520"/>
              <a:gd name="connsiteX0" fmla="*/ 0 w 5084137"/>
              <a:gd name="connsiteY0" fmla="*/ 14137 h 2778520"/>
              <a:gd name="connsiteX1" fmla="*/ 2984694 w 5084137"/>
              <a:gd name="connsiteY1" fmla="*/ 0 h 2778520"/>
              <a:gd name="connsiteX2" fmla="*/ 5084137 w 5084137"/>
              <a:gd name="connsiteY2" fmla="*/ 2708480 h 2778520"/>
              <a:gd name="connsiteX3" fmla="*/ 1343615 w 5084137"/>
              <a:gd name="connsiteY3" fmla="*/ 2778520 h 2778520"/>
              <a:gd name="connsiteX4" fmla="*/ 0 w 5084137"/>
              <a:gd name="connsiteY4" fmla="*/ 14137 h 2778520"/>
              <a:gd name="connsiteX0" fmla="*/ 0 w 4306310"/>
              <a:gd name="connsiteY0" fmla="*/ 14137 h 2778520"/>
              <a:gd name="connsiteX1" fmla="*/ 2984694 w 4306310"/>
              <a:gd name="connsiteY1" fmla="*/ 0 h 2778520"/>
              <a:gd name="connsiteX2" fmla="*/ 4306310 w 4306310"/>
              <a:gd name="connsiteY2" fmla="*/ 2731556 h 2778520"/>
              <a:gd name="connsiteX3" fmla="*/ 1343615 w 4306310"/>
              <a:gd name="connsiteY3" fmla="*/ 2778520 h 2778520"/>
              <a:gd name="connsiteX4" fmla="*/ 0 w 4306310"/>
              <a:gd name="connsiteY4" fmla="*/ 14137 h 2778520"/>
              <a:gd name="connsiteX0" fmla="*/ 0 w 4306310"/>
              <a:gd name="connsiteY0" fmla="*/ 14137 h 2732369"/>
              <a:gd name="connsiteX1" fmla="*/ 2984694 w 4306310"/>
              <a:gd name="connsiteY1" fmla="*/ 0 h 2732369"/>
              <a:gd name="connsiteX2" fmla="*/ 4306310 w 4306310"/>
              <a:gd name="connsiteY2" fmla="*/ 2731556 h 2732369"/>
              <a:gd name="connsiteX3" fmla="*/ 1294661 w 4306310"/>
              <a:gd name="connsiteY3" fmla="*/ 2732369 h 2732369"/>
              <a:gd name="connsiteX4" fmla="*/ 0 w 4306310"/>
              <a:gd name="connsiteY4" fmla="*/ 14137 h 2732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06310" h="2732369">
                <a:moveTo>
                  <a:pt x="0" y="14137"/>
                </a:moveTo>
                <a:lnTo>
                  <a:pt x="2984694" y="0"/>
                </a:lnTo>
                <a:lnTo>
                  <a:pt x="4306310" y="2731556"/>
                </a:lnTo>
                <a:lnTo>
                  <a:pt x="1294661" y="2732369"/>
                </a:lnTo>
                <a:lnTo>
                  <a:pt x="0" y="14137"/>
                </a:lnTo>
                <a:close/>
              </a:path>
            </a:pathLst>
          </a:custGeom>
          <a:solidFill>
            <a:srgbClr val="A8F8A4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 flipV="1">
            <a:off x="4579705" y="4258726"/>
            <a:ext cx="1456041" cy="1263733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 flipV="1">
            <a:off x="4606665" y="2272097"/>
            <a:ext cx="0" cy="31918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 flipH="1" flipV="1">
            <a:off x="4592966" y="2284269"/>
            <a:ext cx="1464726" cy="105386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083063" y="4258726"/>
            <a:ext cx="461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>
                <a:latin typeface="ISOCPEUR" panose="020B0604020202020204" pitchFamily="34" charset="0"/>
              </a:rPr>
              <a:t>b</a:t>
            </a:r>
            <a:r>
              <a:rPr lang="en-US" sz="3600" b="1" i="1" dirty="0" smtClean="0">
                <a:latin typeface="ISOCPEUR" panose="020B0604020202020204" pitchFamily="34" charset="0"/>
              </a:rPr>
              <a:t> </a:t>
            </a:r>
            <a:endParaRPr lang="ru-RU" sz="3600" b="1" i="1" dirty="0">
              <a:latin typeface="ISOCPEUR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10437" y="1991942"/>
            <a:ext cx="475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z-Cyrl-UZ" sz="3600" b="1" i="1" dirty="0">
                <a:latin typeface="ISOCPEUR" panose="020B0604020202020204" pitchFamily="34" charset="0"/>
              </a:rPr>
              <a:t>С</a:t>
            </a:r>
            <a:r>
              <a:rPr lang="en-US" sz="3600" b="1" i="1" dirty="0" smtClean="0">
                <a:latin typeface="ISOCPEUR" panose="020B0604020202020204" pitchFamily="34" charset="0"/>
              </a:rPr>
              <a:t> </a:t>
            </a:r>
            <a:endParaRPr lang="ru-RU" sz="3600" b="1" i="1" dirty="0">
              <a:latin typeface="ISOCPEUR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79705" y="5248717"/>
            <a:ext cx="568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>
                <a:latin typeface="ISOCPEUR" panose="020B0604020202020204" pitchFamily="34" charset="0"/>
              </a:rPr>
              <a:t>c</a:t>
            </a:r>
            <a:endParaRPr lang="ru-RU" sz="3600" b="1" i="1" dirty="0">
              <a:latin typeface="ISOCPEUR" panose="020B0604020202020204" pitchFamily="34" charset="0"/>
            </a:endParaRPr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 flipV="1">
            <a:off x="5564479" y="4567269"/>
            <a:ext cx="1456041" cy="1263733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 flipH="1" flipV="1">
            <a:off x="5564479" y="2108808"/>
            <a:ext cx="1442342" cy="100657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 flipV="1">
            <a:off x="5564479" y="2093905"/>
            <a:ext cx="10684" cy="37221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flipV="1">
            <a:off x="6035746" y="3283321"/>
            <a:ext cx="10281" cy="98926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 flipV="1">
            <a:off x="6996137" y="3094973"/>
            <a:ext cx="10684" cy="151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984473" y="2624187"/>
            <a:ext cx="3726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>
                <a:latin typeface="ISOCPEUR" panose="020B0604020202020204" pitchFamily="34" charset="0"/>
              </a:rPr>
              <a:t>B</a:t>
            </a:r>
            <a:r>
              <a:rPr lang="en-US" sz="3600" b="1" i="1" dirty="0" smtClean="0">
                <a:latin typeface="ISOCPEUR" panose="020B0604020202020204" pitchFamily="34" charset="0"/>
              </a:rPr>
              <a:t> </a:t>
            </a:r>
            <a:endParaRPr lang="ru-RU" sz="3600" b="1" i="1" dirty="0">
              <a:latin typeface="ISOCPEUR" panose="020B0604020202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106965" y="1793345"/>
            <a:ext cx="436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>
                <a:latin typeface="ISOCPEUR" panose="020B0604020202020204" pitchFamily="34" charset="0"/>
              </a:rPr>
              <a:t>A</a:t>
            </a:r>
            <a:r>
              <a:rPr lang="en-US" sz="3600" b="1" i="1" dirty="0" smtClean="0">
                <a:latin typeface="ISOCPEUR" panose="020B0604020202020204" pitchFamily="34" charset="0"/>
              </a:rPr>
              <a:t> </a:t>
            </a:r>
            <a:endParaRPr lang="ru-RU" sz="3600" b="1" i="1" dirty="0">
              <a:latin typeface="ISOCPEUR" panose="020B0604020202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035746" y="2833734"/>
            <a:ext cx="461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>
                <a:latin typeface="ISOCPEUR" panose="020B0604020202020204" pitchFamily="34" charset="0"/>
              </a:rPr>
              <a:t>D</a:t>
            </a:r>
            <a:r>
              <a:rPr lang="en-US" sz="3600" b="1" i="1" dirty="0" smtClean="0">
                <a:latin typeface="ISOCPEUR" panose="020B0604020202020204" pitchFamily="34" charset="0"/>
              </a:rPr>
              <a:t> </a:t>
            </a:r>
            <a:endParaRPr lang="ru-RU" sz="3600" b="1" i="1" dirty="0">
              <a:latin typeface="ISOCPEUR" panose="020B06040202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121626" y="3958263"/>
            <a:ext cx="568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 smtClean="0">
                <a:latin typeface="ISOCPEUR" panose="020B0604020202020204" pitchFamily="34" charset="0"/>
              </a:rPr>
              <a:t>d</a:t>
            </a:r>
            <a:endParaRPr lang="ru-RU" sz="3600" b="1" i="1" dirty="0">
              <a:latin typeface="ISOCPEUR" panose="020B0604020202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580298" y="5430452"/>
            <a:ext cx="816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>
                <a:solidFill>
                  <a:srgbClr val="0070C0"/>
                </a:solidFill>
                <a:latin typeface="ISOCPEUR" panose="020B0604020202020204" pitchFamily="34" charset="0"/>
              </a:rPr>
              <a:t>H</a:t>
            </a:r>
            <a:r>
              <a:rPr lang="en-US" sz="3600" i="1" dirty="0" smtClean="0">
                <a:latin typeface="ISOCPEUR" panose="020B0604020202020204" pitchFamily="34" charset="0"/>
              </a:rPr>
              <a:t> </a:t>
            </a:r>
            <a:endParaRPr lang="ru-RU" sz="3600" i="1" dirty="0">
              <a:latin typeface="ISOCPEUR" panose="020B0604020202020204" pitchFamily="34" charset="0"/>
            </a:endParaRPr>
          </a:p>
        </p:txBody>
      </p:sp>
      <p:sp>
        <p:nvSpPr>
          <p:cNvPr id="51" name="Прямоугольник 50"/>
          <p:cNvSpPr/>
          <p:nvPr/>
        </p:nvSpPr>
        <p:spPr>
          <a:xfrm>
            <a:off x="6935743" y="6243894"/>
            <a:ext cx="14045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/>
              <a:t>Рис. </a:t>
            </a:r>
            <a:r>
              <a:rPr lang="en-US" sz="3200" dirty="0" smtClean="0"/>
              <a:t>30</a:t>
            </a:r>
            <a:endParaRPr lang="ru-RU" sz="3200" dirty="0"/>
          </a:p>
        </p:txBody>
      </p:sp>
      <p:sp>
        <p:nvSpPr>
          <p:cNvPr id="25" name="TextBox 24"/>
          <p:cNvSpPr txBox="1"/>
          <p:nvPr/>
        </p:nvSpPr>
        <p:spPr>
          <a:xfrm>
            <a:off x="5729095" y="5384896"/>
            <a:ext cx="568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>
                <a:latin typeface="ISOCPEUR" panose="020B0604020202020204" pitchFamily="34" charset="0"/>
              </a:rPr>
              <a:t>a</a:t>
            </a:r>
            <a:endParaRPr lang="ru-RU" sz="3600" b="1" i="1" dirty="0">
              <a:latin typeface="ISOCPEUR" panose="020B0604020202020204" pitchFamily="34" charset="0"/>
            </a:endParaRPr>
          </a:p>
        </p:txBody>
      </p:sp>
      <p:sp>
        <p:nvSpPr>
          <p:cNvPr id="26" name="Овал 25"/>
          <p:cNvSpPr/>
          <p:nvPr/>
        </p:nvSpPr>
        <p:spPr>
          <a:xfrm>
            <a:off x="4556059" y="2251985"/>
            <a:ext cx="144000" cy="144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вал 26"/>
          <p:cNvSpPr/>
          <p:nvPr/>
        </p:nvSpPr>
        <p:spPr>
          <a:xfrm>
            <a:off x="4566545" y="5421181"/>
            <a:ext cx="144000" cy="144000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Овал 35"/>
          <p:cNvSpPr/>
          <p:nvPr/>
        </p:nvSpPr>
        <p:spPr>
          <a:xfrm>
            <a:off x="5974086" y="3263918"/>
            <a:ext cx="144000" cy="144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Овал 36"/>
          <p:cNvSpPr/>
          <p:nvPr/>
        </p:nvSpPr>
        <p:spPr>
          <a:xfrm>
            <a:off x="5518711" y="5688701"/>
            <a:ext cx="144000" cy="144000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Овал 37"/>
          <p:cNvSpPr/>
          <p:nvPr/>
        </p:nvSpPr>
        <p:spPr>
          <a:xfrm>
            <a:off x="5525390" y="2070480"/>
            <a:ext cx="144000" cy="144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Овал 39"/>
          <p:cNvSpPr/>
          <p:nvPr/>
        </p:nvSpPr>
        <p:spPr>
          <a:xfrm>
            <a:off x="5978290" y="4174583"/>
            <a:ext cx="144000" cy="144000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/>
          <p:cNvSpPr/>
          <p:nvPr/>
        </p:nvSpPr>
        <p:spPr>
          <a:xfrm>
            <a:off x="6939060" y="3037234"/>
            <a:ext cx="144000" cy="144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Овал 41"/>
          <p:cNvSpPr/>
          <p:nvPr/>
        </p:nvSpPr>
        <p:spPr>
          <a:xfrm>
            <a:off x="6935743" y="4534985"/>
            <a:ext cx="144000" cy="144000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1828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1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7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3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9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7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7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1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8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7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8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9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9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3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9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9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9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9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0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0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0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30" grpId="0"/>
      <p:bldP spid="31" grpId="0"/>
      <p:bldP spid="32" grpId="0"/>
      <p:bldP spid="33" grpId="0"/>
      <p:bldP spid="25" grpId="0"/>
      <p:bldP spid="27" grpId="0" animBg="1"/>
      <p:bldP spid="37" grpId="0" animBg="1"/>
      <p:bldP spid="40" grpId="0" animBg="1"/>
      <p:bldP spid="4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74291" y="8970"/>
            <a:ext cx="1164341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рис.31 представлен эпюр взаимно - параллельных прямых [AB] и [CD]. 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l="25833" t="72667" r="20917" b="17556"/>
          <a:stretch/>
        </p:blipFill>
        <p:spPr>
          <a:xfrm>
            <a:off x="138330" y="5767110"/>
            <a:ext cx="11667744" cy="10058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51940" y="1994257"/>
            <a:ext cx="5223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>
                <a:latin typeface="ISOCPEUR" panose="020B0604020202020204" pitchFamily="34" charset="0"/>
              </a:rPr>
              <a:t>b’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14880" y="613157"/>
            <a:ext cx="513409" cy="585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ISOCPEUR" panose="020B0604020202020204" pitchFamily="34" charset="0"/>
              </a:rPr>
              <a:t>a</a:t>
            </a:r>
            <a:r>
              <a:rPr lang="en-US" sz="3200" i="1" dirty="0" smtClean="0">
                <a:latin typeface="ISOCPEUR" panose="020B0604020202020204" pitchFamily="34" charset="0"/>
              </a:rPr>
              <a:t>’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73646" y="3727170"/>
            <a:ext cx="4614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>
                <a:latin typeface="ISOCPEUR" panose="020B0604020202020204" pitchFamily="34" charset="0"/>
              </a:rPr>
              <a:t>b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 flipV="1">
            <a:off x="4365566" y="1544570"/>
            <a:ext cx="0" cy="3096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4365566" y="1541852"/>
            <a:ext cx="1389958" cy="1355179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>
            <a:off x="2721267" y="3392488"/>
            <a:ext cx="4545384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432959" y="4691471"/>
            <a:ext cx="5048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>
                <a:latin typeface="ISOCPEUR" panose="020B0604020202020204" pitchFamily="34" charset="0"/>
              </a:rPr>
              <a:t>a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cxnSp>
        <p:nvCxnSpPr>
          <p:cNvPr id="12" name="Прямая соединительная линия 11"/>
          <p:cNvCxnSpPr/>
          <p:nvPr/>
        </p:nvCxnSpPr>
        <p:spPr>
          <a:xfrm>
            <a:off x="4801090" y="1073556"/>
            <a:ext cx="1413766" cy="1484637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V="1">
            <a:off x="4786321" y="4019558"/>
            <a:ext cx="1462960" cy="916853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V="1">
            <a:off x="4340135" y="3784255"/>
            <a:ext cx="1402297" cy="85490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V="1">
            <a:off x="6214856" y="2514640"/>
            <a:ext cx="0" cy="151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V="1">
            <a:off x="4800600" y="1073556"/>
            <a:ext cx="0" cy="38628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 flipV="1">
            <a:off x="5737166" y="2926988"/>
            <a:ext cx="0" cy="864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764222" y="4264376"/>
            <a:ext cx="5048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z-Cyrl-UZ" sz="3200" i="1" dirty="0">
                <a:latin typeface="ISOCPEUR" panose="020B0604020202020204" pitchFamily="34" charset="0"/>
              </a:rPr>
              <a:t>с</a:t>
            </a:r>
            <a:r>
              <a:rPr lang="en-US" sz="3200" i="1" dirty="0" smtClean="0">
                <a:latin typeface="ISOCPEUR" panose="020B0604020202020204" pitchFamily="34" charset="0"/>
              </a:rPr>
              <a:t>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90890" y="1085176"/>
            <a:ext cx="673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>
                <a:latin typeface="ISOCPEUR" panose="020B0604020202020204" pitchFamily="34" charset="0"/>
              </a:rPr>
              <a:t>c‘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 flipH="1">
            <a:off x="5274752" y="3387528"/>
            <a:ext cx="550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ISOCPEUR" panose="020B0604020202020204" pitchFamily="34" charset="0"/>
              </a:rPr>
              <a:t>d</a:t>
            </a:r>
            <a:r>
              <a:rPr lang="en-US" sz="3200" i="1" dirty="0" smtClean="0">
                <a:latin typeface="ISOCPEUR" panose="020B0604020202020204" pitchFamily="34" charset="0"/>
              </a:rPr>
              <a:t>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 flipH="1">
            <a:off x="5634724" y="2276600"/>
            <a:ext cx="674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>
                <a:latin typeface="ISOCPEUR" panose="020B0604020202020204" pitchFamily="34" charset="0"/>
              </a:rPr>
              <a:t>d’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263196" y="3261035"/>
            <a:ext cx="441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ISOCPEUR" panose="020B0604020202020204" pitchFamily="34" charset="0"/>
              </a:rPr>
              <a:t>x</a:t>
            </a:r>
            <a:r>
              <a:rPr lang="en-US" sz="2800" i="1" dirty="0" smtClean="0">
                <a:latin typeface="ISOCPEUR" panose="020B0604020202020204" pitchFamily="34" charset="0"/>
              </a:rPr>
              <a:t> 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61451" y="3392488"/>
            <a:ext cx="441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ISOCPEUR" panose="020B0604020202020204" pitchFamily="34" charset="0"/>
              </a:rPr>
              <a:t>x</a:t>
            </a:r>
            <a:r>
              <a:rPr lang="en-US" sz="2800" i="1" dirty="0" smtClean="0">
                <a:latin typeface="ISOCPEUR" panose="020B0604020202020204" pitchFamily="34" charset="0"/>
              </a:rPr>
              <a:t> 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4235543" y="5262947"/>
            <a:ext cx="14045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/>
              <a:t>Рис. </a:t>
            </a:r>
            <a:r>
              <a:rPr lang="en-US" sz="3200" dirty="0" smtClean="0"/>
              <a:t>31</a:t>
            </a:r>
            <a:endParaRPr lang="ru-RU" sz="3200" dirty="0"/>
          </a:p>
        </p:txBody>
      </p:sp>
      <p:sp>
        <p:nvSpPr>
          <p:cNvPr id="25" name="Овал 24"/>
          <p:cNvSpPr/>
          <p:nvPr/>
        </p:nvSpPr>
        <p:spPr>
          <a:xfrm>
            <a:off x="4302631" y="1478167"/>
            <a:ext cx="144000" cy="144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4758089" y="4823503"/>
            <a:ext cx="144000" cy="144000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вал 26"/>
          <p:cNvSpPr/>
          <p:nvPr/>
        </p:nvSpPr>
        <p:spPr>
          <a:xfrm>
            <a:off x="5653795" y="2778136"/>
            <a:ext cx="144000" cy="144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/>
          <p:cNvSpPr/>
          <p:nvPr/>
        </p:nvSpPr>
        <p:spPr>
          <a:xfrm>
            <a:off x="4287982" y="4538932"/>
            <a:ext cx="144000" cy="144000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Овал 28"/>
          <p:cNvSpPr/>
          <p:nvPr/>
        </p:nvSpPr>
        <p:spPr>
          <a:xfrm>
            <a:off x="4741670" y="997398"/>
            <a:ext cx="144000" cy="144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Овал 29"/>
          <p:cNvSpPr/>
          <p:nvPr/>
        </p:nvSpPr>
        <p:spPr>
          <a:xfrm>
            <a:off x="5669390" y="3689745"/>
            <a:ext cx="144000" cy="144000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Овал 30"/>
          <p:cNvSpPr/>
          <p:nvPr/>
        </p:nvSpPr>
        <p:spPr>
          <a:xfrm>
            <a:off x="6097125" y="2472269"/>
            <a:ext cx="144000" cy="144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6133513" y="3962355"/>
            <a:ext cx="144000" cy="144000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40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48670" y="-36884"/>
            <a:ext cx="1155801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На рис.32 приведен пространственный чертеж пересекающихся прямых [AB] и [CD].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056163" y="3750672"/>
            <a:ext cx="7239267" cy="2165505"/>
          </a:xfrm>
          <a:custGeom>
            <a:avLst/>
            <a:gdLst>
              <a:gd name="connsiteX0" fmla="*/ 0 w 1811868"/>
              <a:gd name="connsiteY0" fmla="*/ 0 h 1583267"/>
              <a:gd name="connsiteX1" fmla="*/ 1811868 w 1811868"/>
              <a:gd name="connsiteY1" fmla="*/ 0 h 1583267"/>
              <a:gd name="connsiteX2" fmla="*/ 1811868 w 1811868"/>
              <a:gd name="connsiteY2" fmla="*/ 1583267 h 1583267"/>
              <a:gd name="connsiteX3" fmla="*/ 0 w 1811868"/>
              <a:gd name="connsiteY3" fmla="*/ 1583267 h 1583267"/>
              <a:gd name="connsiteX4" fmla="*/ 0 w 1811868"/>
              <a:gd name="connsiteY4" fmla="*/ 0 h 1583267"/>
              <a:gd name="connsiteX0" fmla="*/ 0 w 3725335"/>
              <a:gd name="connsiteY0" fmla="*/ 0 h 2607734"/>
              <a:gd name="connsiteX1" fmla="*/ 1811868 w 3725335"/>
              <a:gd name="connsiteY1" fmla="*/ 0 h 2607734"/>
              <a:gd name="connsiteX2" fmla="*/ 3725335 w 3725335"/>
              <a:gd name="connsiteY2" fmla="*/ 2607734 h 2607734"/>
              <a:gd name="connsiteX3" fmla="*/ 0 w 3725335"/>
              <a:gd name="connsiteY3" fmla="*/ 1583267 h 2607734"/>
              <a:gd name="connsiteX4" fmla="*/ 0 w 3725335"/>
              <a:gd name="connsiteY4" fmla="*/ 0 h 2607734"/>
              <a:gd name="connsiteX0" fmla="*/ 0 w 3725335"/>
              <a:gd name="connsiteY0" fmla="*/ 0 h 2607734"/>
              <a:gd name="connsiteX1" fmla="*/ 1811868 w 3725335"/>
              <a:gd name="connsiteY1" fmla="*/ 0 h 2607734"/>
              <a:gd name="connsiteX2" fmla="*/ 3725335 w 3725335"/>
              <a:gd name="connsiteY2" fmla="*/ 2607734 h 2607734"/>
              <a:gd name="connsiteX3" fmla="*/ 1185333 w 3725335"/>
              <a:gd name="connsiteY3" fmla="*/ 2607733 h 2607734"/>
              <a:gd name="connsiteX4" fmla="*/ 0 w 3725335"/>
              <a:gd name="connsiteY4" fmla="*/ 0 h 2607734"/>
              <a:gd name="connsiteX0" fmla="*/ 0 w 3725335"/>
              <a:gd name="connsiteY0" fmla="*/ 8467 h 2616201"/>
              <a:gd name="connsiteX1" fmla="*/ 2607734 w 3725335"/>
              <a:gd name="connsiteY1" fmla="*/ 0 h 2616201"/>
              <a:gd name="connsiteX2" fmla="*/ 3725335 w 3725335"/>
              <a:gd name="connsiteY2" fmla="*/ 2616201 h 2616201"/>
              <a:gd name="connsiteX3" fmla="*/ 1185333 w 3725335"/>
              <a:gd name="connsiteY3" fmla="*/ 2616200 h 2616201"/>
              <a:gd name="connsiteX4" fmla="*/ 0 w 3725335"/>
              <a:gd name="connsiteY4" fmla="*/ 8467 h 2616201"/>
              <a:gd name="connsiteX0" fmla="*/ 0 w 4207935"/>
              <a:gd name="connsiteY0" fmla="*/ 76200 h 2616201"/>
              <a:gd name="connsiteX1" fmla="*/ 3090334 w 4207935"/>
              <a:gd name="connsiteY1" fmla="*/ 0 h 2616201"/>
              <a:gd name="connsiteX2" fmla="*/ 4207935 w 4207935"/>
              <a:gd name="connsiteY2" fmla="*/ 2616201 h 2616201"/>
              <a:gd name="connsiteX3" fmla="*/ 1667933 w 4207935"/>
              <a:gd name="connsiteY3" fmla="*/ 2616200 h 2616201"/>
              <a:gd name="connsiteX4" fmla="*/ 0 w 4207935"/>
              <a:gd name="connsiteY4" fmla="*/ 76200 h 2616201"/>
              <a:gd name="connsiteX0" fmla="*/ 0 w 5113868"/>
              <a:gd name="connsiteY0" fmla="*/ 76200 h 2658535"/>
              <a:gd name="connsiteX1" fmla="*/ 3090334 w 5113868"/>
              <a:gd name="connsiteY1" fmla="*/ 0 h 2658535"/>
              <a:gd name="connsiteX2" fmla="*/ 5113868 w 5113868"/>
              <a:gd name="connsiteY2" fmla="*/ 2658535 h 2658535"/>
              <a:gd name="connsiteX3" fmla="*/ 1667933 w 5113868"/>
              <a:gd name="connsiteY3" fmla="*/ 2616200 h 2658535"/>
              <a:gd name="connsiteX4" fmla="*/ 0 w 5113868"/>
              <a:gd name="connsiteY4" fmla="*/ 76200 h 2658535"/>
              <a:gd name="connsiteX0" fmla="*/ 0 w 5108913"/>
              <a:gd name="connsiteY0" fmla="*/ 0 h 2694343"/>
              <a:gd name="connsiteX1" fmla="*/ 3085379 w 5108913"/>
              <a:gd name="connsiteY1" fmla="*/ 35808 h 2694343"/>
              <a:gd name="connsiteX2" fmla="*/ 5108913 w 5108913"/>
              <a:gd name="connsiteY2" fmla="*/ 2694343 h 2694343"/>
              <a:gd name="connsiteX3" fmla="*/ 1662978 w 5108913"/>
              <a:gd name="connsiteY3" fmla="*/ 2652008 h 2694343"/>
              <a:gd name="connsiteX4" fmla="*/ 0 w 5108913"/>
              <a:gd name="connsiteY4" fmla="*/ 0 h 2694343"/>
              <a:gd name="connsiteX0" fmla="*/ 0 w 5103958"/>
              <a:gd name="connsiteY0" fmla="*/ 15105 h 2658535"/>
              <a:gd name="connsiteX1" fmla="*/ 3080424 w 5103958"/>
              <a:gd name="connsiteY1" fmla="*/ 0 h 2658535"/>
              <a:gd name="connsiteX2" fmla="*/ 5103958 w 5103958"/>
              <a:gd name="connsiteY2" fmla="*/ 2658535 h 2658535"/>
              <a:gd name="connsiteX3" fmla="*/ 1658023 w 5103958"/>
              <a:gd name="connsiteY3" fmla="*/ 2616200 h 2658535"/>
              <a:gd name="connsiteX4" fmla="*/ 0 w 5103958"/>
              <a:gd name="connsiteY4" fmla="*/ 15105 h 2658535"/>
              <a:gd name="connsiteX0" fmla="*/ 0 w 5084137"/>
              <a:gd name="connsiteY0" fmla="*/ 0 h 2694343"/>
              <a:gd name="connsiteX1" fmla="*/ 3060603 w 5084137"/>
              <a:gd name="connsiteY1" fmla="*/ 35808 h 2694343"/>
              <a:gd name="connsiteX2" fmla="*/ 5084137 w 5084137"/>
              <a:gd name="connsiteY2" fmla="*/ 2694343 h 2694343"/>
              <a:gd name="connsiteX3" fmla="*/ 1638202 w 5084137"/>
              <a:gd name="connsiteY3" fmla="*/ 2652008 h 2694343"/>
              <a:gd name="connsiteX4" fmla="*/ 0 w 5084137"/>
              <a:gd name="connsiteY4" fmla="*/ 0 h 2694343"/>
              <a:gd name="connsiteX0" fmla="*/ 0 w 5084137"/>
              <a:gd name="connsiteY0" fmla="*/ 0 h 2694343"/>
              <a:gd name="connsiteX1" fmla="*/ 3060603 w 5084137"/>
              <a:gd name="connsiteY1" fmla="*/ 35808 h 2694343"/>
              <a:gd name="connsiteX2" fmla="*/ 5084137 w 5084137"/>
              <a:gd name="connsiteY2" fmla="*/ 2694343 h 2694343"/>
              <a:gd name="connsiteX3" fmla="*/ 1927002 w 5084137"/>
              <a:gd name="connsiteY3" fmla="*/ 2564605 h 2694343"/>
              <a:gd name="connsiteX4" fmla="*/ 0 w 5084137"/>
              <a:gd name="connsiteY4" fmla="*/ 0 h 2694343"/>
              <a:gd name="connsiteX0" fmla="*/ 0 w 5084137"/>
              <a:gd name="connsiteY0" fmla="*/ 0 h 2694343"/>
              <a:gd name="connsiteX1" fmla="*/ 3060603 w 5084137"/>
              <a:gd name="connsiteY1" fmla="*/ 35808 h 2694343"/>
              <a:gd name="connsiteX2" fmla="*/ 5084137 w 5084137"/>
              <a:gd name="connsiteY2" fmla="*/ 2694343 h 2694343"/>
              <a:gd name="connsiteX3" fmla="*/ 2030145 w 5084137"/>
              <a:gd name="connsiteY3" fmla="*/ 2527146 h 2694343"/>
              <a:gd name="connsiteX4" fmla="*/ 0 w 5084137"/>
              <a:gd name="connsiteY4" fmla="*/ 0 h 2694343"/>
              <a:gd name="connsiteX0" fmla="*/ 0 w 5084137"/>
              <a:gd name="connsiteY0" fmla="*/ 0 h 2694343"/>
              <a:gd name="connsiteX1" fmla="*/ 3060603 w 5084137"/>
              <a:gd name="connsiteY1" fmla="*/ 35808 h 2694343"/>
              <a:gd name="connsiteX2" fmla="*/ 5084137 w 5084137"/>
              <a:gd name="connsiteY2" fmla="*/ 2694343 h 2694343"/>
              <a:gd name="connsiteX3" fmla="*/ 2016393 w 5084137"/>
              <a:gd name="connsiteY3" fmla="*/ 2689467 h 2694343"/>
              <a:gd name="connsiteX4" fmla="*/ 0 w 5084137"/>
              <a:gd name="connsiteY4" fmla="*/ 0 h 2694343"/>
              <a:gd name="connsiteX0" fmla="*/ 0 w 5084137"/>
              <a:gd name="connsiteY0" fmla="*/ 14137 h 2708480"/>
              <a:gd name="connsiteX1" fmla="*/ 2984694 w 5084137"/>
              <a:gd name="connsiteY1" fmla="*/ 0 h 2708480"/>
              <a:gd name="connsiteX2" fmla="*/ 5084137 w 5084137"/>
              <a:gd name="connsiteY2" fmla="*/ 2708480 h 2708480"/>
              <a:gd name="connsiteX3" fmla="*/ 2016393 w 5084137"/>
              <a:gd name="connsiteY3" fmla="*/ 2703604 h 2708480"/>
              <a:gd name="connsiteX4" fmla="*/ 0 w 5084137"/>
              <a:gd name="connsiteY4" fmla="*/ 14137 h 2708480"/>
              <a:gd name="connsiteX0" fmla="*/ 0 w 5084137"/>
              <a:gd name="connsiteY0" fmla="*/ 14137 h 2803493"/>
              <a:gd name="connsiteX1" fmla="*/ 2984694 w 5084137"/>
              <a:gd name="connsiteY1" fmla="*/ 0 h 2803493"/>
              <a:gd name="connsiteX2" fmla="*/ 5084137 w 5084137"/>
              <a:gd name="connsiteY2" fmla="*/ 2708480 h 2803493"/>
              <a:gd name="connsiteX3" fmla="*/ 1522551 w 5084137"/>
              <a:gd name="connsiteY3" fmla="*/ 2803493 h 2803493"/>
              <a:gd name="connsiteX4" fmla="*/ 0 w 5084137"/>
              <a:gd name="connsiteY4" fmla="*/ 14137 h 2803493"/>
              <a:gd name="connsiteX0" fmla="*/ 0 w 5084137"/>
              <a:gd name="connsiteY0" fmla="*/ 14137 h 2828465"/>
              <a:gd name="connsiteX1" fmla="*/ 2984694 w 5084137"/>
              <a:gd name="connsiteY1" fmla="*/ 0 h 2828465"/>
              <a:gd name="connsiteX2" fmla="*/ 5084137 w 5084137"/>
              <a:gd name="connsiteY2" fmla="*/ 2708480 h 2828465"/>
              <a:gd name="connsiteX3" fmla="*/ 1828475 w 5084137"/>
              <a:gd name="connsiteY3" fmla="*/ 2828465 h 2828465"/>
              <a:gd name="connsiteX4" fmla="*/ 0 w 5084137"/>
              <a:gd name="connsiteY4" fmla="*/ 14137 h 2828465"/>
              <a:gd name="connsiteX0" fmla="*/ 0 w 5084137"/>
              <a:gd name="connsiteY0" fmla="*/ 14137 h 2778520"/>
              <a:gd name="connsiteX1" fmla="*/ 2984694 w 5084137"/>
              <a:gd name="connsiteY1" fmla="*/ 0 h 2778520"/>
              <a:gd name="connsiteX2" fmla="*/ 5084137 w 5084137"/>
              <a:gd name="connsiteY2" fmla="*/ 2708480 h 2778520"/>
              <a:gd name="connsiteX3" fmla="*/ 1343615 w 5084137"/>
              <a:gd name="connsiteY3" fmla="*/ 2778520 h 2778520"/>
              <a:gd name="connsiteX4" fmla="*/ 0 w 5084137"/>
              <a:gd name="connsiteY4" fmla="*/ 14137 h 2778520"/>
              <a:gd name="connsiteX0" fmla="*/ 0 w 5084137"/>
              <a:gd name="connsiteY0" fmla="*/ 14137 h 2778520"/>
              <a:gd name="connsiteX1" fmla="*/ 2984694 w 5084137"/>
              <a:gd name="connsiteY1" fmla="*/ 0 h 2778520"/>
              <a:gd name="connsiteX2" fmla="*/ 5084137 w 5084137"/>
              <a:gd name="connsiteY2" fmla="*/ 2708480 h 2778520"/>
              <a:gd name="connsiteX3" fmla="*/ 1343615 w 5084137"/>
              <a:gd name="connsiteY3" fmla="*/ 2778520 h 2778520"/>
              <a:gd name="connsiteX4" fmla="*/ 0 w 5084137"/>
              <a:gd name="connsiteY4" fmla="*/ 14137 h 2778520"/>
              <a:gd name="connsiteX0" fmla="*/ 0 w 4306310"/>
              <a:gd name="connsiteY0" fmla="*/ 14137 h 2778520"/>
              <a:gd name="connsiteX1" fmla="*/ 2984694 w 4306310"/>
              <a:gd name="connsiteY1" fmla="*/ 0 h 2778520"/>
              <a:gd name="connsiteX2" fmla="*/ 4306310 w 4306310"/>
              <a:gd name="connsiteY2" fmla="*/ 2731556 h 2778520"/>
              <a:gd name="connsiteX3" fmla="*/ 1343615 w 4306310"/>
              <a:gd name="connsiteY3" fmla="*/ 2778520 h 2778520"/>
              <a:gd name="connsiteX4" fmla="*/ 0 w 4306310"/>
              <a:gd name="connsiteY4" fmla="*/ 14137 h 2778520"/>
              <a:gd name="connsiteX0" fmla="*/ 0 w 4306310"/>
              <a:gd name="connsiteY0" fmla="*/ 14137 h 2732369"/>
              <a:gd name="connsiteX1" fmla="*/ 2984694 w 4306310"/>
              <a:gd name="connsiteY1" fmla="*/ 0 h 2732369"/>
              <a:gd name="connsiteX2" fmla="*/ 4306310 w 4306310"/>
              <a:gd name="connsiteY2" fmla="*/ 2731556 h 2732369"/>
              <a:gd name="connsiteX3" fmla="*/ 1294661 w 4306310"/>
              <a:gd name="connsiteY3" fmla="*/ 2732369 h 2732369"/>
              <a:gd name="connsiteX4" fmla="*/ 0 w 4306310"/>
              <a:gd name="connsiteY4" fmla="*/ 14137 h 2732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06310" h="2732369">
                <a:moveTo>
                  <a:pt x="0" y="14137"/>
                </a:moveTo>
                <a:lnTo>
                  <a:pt x="2984694" y="0"/>
                </a:lnTo>
                <a:lnTo>
                  <a:pt x="4306310" y="2731556"/>
                </a:lnTo>
                <a:lnTo>
                  <a:pt x="1294661" y="2732369"/>
                </a:lnTo>
                <a:lnTo>
                  <a:pt x="0" y="14137"/>
                </a:lnTo>
                <a:close/>
              </a:path>
            </a:pathLst>
          </a:custGeom>
          <a:solidFill>
            <a:srgbClr val="A8F8A4"/>
          </a:solidFill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4019640" y="5118526"/>
            <a:ext cx="5687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latin typeface="ISOCPEUR" panose="020B0604020202020204" pitchFamily="34" charset="0"/>
              </a:rPr>
              <a:t>a</a:t>
            </a:r>
            <a:endParaRPr lang="ru-RU" sz="3200" b="1" i="1" dirty="0">
              <a:latin typeface="ISOCPEUR" panose="020B0604020202020204" pitchFamily="34" charset="0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 flipH="1" flipV="1">
            <a:off x="4256982" y="1915321"/>
            <a:ext cx="0" cy="33019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50577" y="3811237"/>
            <a:ext cx="4614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>
                <a:latin typeface="ISOCPEUR" panose="020B0604020202020204" pitchFamily="34" charset="0"/>
              </a:rPr>
              <a:t>b</a:t>
            </a:r>
            <a:r>
              <a:rPr lang="en-US" sz="3200" b="1" i="1" dirty="0" smtClean="0">
                <a:latin typeface="ISOCPEUR" panose="020B0604020202020204" pitchFamily="34" charset="0"/>
              </a:rPr>
              <a:t> </a:t>
            </a:r>
            <a:endParaRPr lang="ru-RU" sz="3200" b="1" i="1" dirty="0">
              <a:latin typeface="ISOCPEUR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05671" y="2844892"/>
            <a:ext cx="4614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z-Cyrl-UZ" sz="3200" i="1" dirty="0">
                <a:latin typeface="ISOCPEUR" panose="020B0604020202020204" pitchFamily="34" charset="0"/>
              </a:rPr>
              <a:t>С</a:t>
            </a:r>
            <a:r>
              <a:rPr lang="en-US" sz="3200" b="1" i="1" dirty="0" smtClean="0">
                <a:latin typeface="ISOCPEUR" panose="020B0604020202020204" pitchFamily="34" charset="0"/>
              </a:rPr>
              <a:t> </a:t>
            </a:r>
            <a:endParaRPr lang="ru-RU" sz="3200" b="1" i="1" dirty="0">
              <a:latin typeface="ISOCPEUR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25387" y="3795181"/>
            <a:ext cx="5687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>
                <a:latin typeface="ISOCPEUR" panose="020B0604020202020204" pitchFamily="34" charset="0"/>
              </a:rPr>
              <a:t>c</a:t>
            </a:r>
            <a:endParaRPr lang="ru-RU" sz="3200" b="1" i="1" dirty="0">
              <a:latin typeface="ISOCPEUR" panose="020B0604020202020204" pitchFamily="34" charset="0"/>
            </a:endParaRP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 flipV="1">
            <a:off x="4238694" y="4158336"/>
            <a:ext cx="1333662" cy="1058902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 flipH="1" flipV="1">
            <a:off x="6378073" y="1377442"/>
            <a:ext cx="0" cy="3924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V="1">
            <a:off x="5550997" y="3242553"/>
            <a:ext cx="0" cy="90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V="1">
            <a:off x="4772674" y="3255372"/>
            <a:ext cx="0" cy="1008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flipH="1">
            <a:off x="6402739" y="1131969"/>
            <a:ext cx="4767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ISOCPEUR" panose="020B0604020202020204" pitchFamily="34" charset="0"/>
              </a:rPr>
              <a:t>D</a:t>
            </a:r>
            <a:r>
              <a:rPr lang="en-US" sz="3200" b="1" i="1" dirty="0" smtClean="0">
                <a:latin typeface="ISOCPEUR" panose="020B0604020202020204" pitchFamily="34" charset="0"/>
              </a:rPr>
              <a:t> </a:t>
            </a:r>
            <a:endParaRPr lang="ru-RU" sz="3200" b="1" i="1" dirty="0">
              <a:latin typeface="ISOCPEUR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74580" y="5420993"/>
            <a:ext cx="8169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rgbClr val="0070C0"/>
                </a:solidFill>
                <a:latin typeface="ISOCPEUR" panose="020B0604020202020204" pitchFamily="34" charset="0"/>
              </a:rPr>
              <a:t>H</a:t>
            </a:r>
            <a:r>
              <a:rPr lang="en-US" sz="3200" i="1" dirty="0" smtClean="0">
                <a:latin typeface="ISOCPEUR" panose="020B0604020202020204" pitchFamily="34" charset="0"/>
              </a:rPr>
              <a:t>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cxnSp>
        <p:nvCxnSpPr>
          <p:cNvPr id="18" name="Прямая соединительная линия 17"/>
          <p:cNvCxnSpPr/>
          <p:nvPr/>
        </p:nvCxnSpPr>
        <p:spPr>
          <a:xfrm flipV="1">
            <a:off x="4772674" y="1412909"/>
            <a:ext cx="1605399" cy="187041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 flipH="1" flipV="1">
            <a:off x="4238694" y="1923108"/>
            <a:ext cx="1327536" cy="136021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139624" y="5215966"/>
            <a:ext cx="5687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latin typeface="ISOCPEUR" panose="020B0604020202020204" pitchFamily="34" charset="0"/>
              </a:rPr>
              <a:t>d</a:t>
            </a:r>
            <a:endParaRPr lang="ru-RU" sz="3200" b="1" i="1" dirty="0">
              <a:latin typeface="ISOCPEUR" panose="020B0604020202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817472" y="1385344"/>
            <a:ext cx="436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ISOCPEUR" panose="020B0604020202020204" pitchFamily="34" charset="0"/>
              </a:rPr>
              <a:t>A</a:t>
            </a:r>
            <a:r>
              <a:rPr lang="en-US" sz="3200" i="1" dirty="0" smtClean="0">
                <a:latin typeface="ISOCPEUR" panose="020B0604020202020204" pitchFamily="34" charset="0"/>
              </a:rPr>
              <a:t>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603499" y="2842599"/>
            <a:ext cx="3726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ISOCPEUR" panose="020B0604020202020204" pitchFamily="34" charset="0"/>
              </a:rPr>
              <a:t>B</a:t>
            </a:r>
            <a:r>
              <a:rPr lang="en-US" sz="3200" i="1" dirty="0" smtClean="0">
                <a:latin typeface="ISOCPEUR" panose="020B0604020202020204" pitchFamily="34" charset="0"/>
              </a:rPr>
              <a:t>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cxnSp>
        <p:nvCxnSpPr>
          <p:cNvPr id="45" name="Прямая соединительная линия 44"/>
          <p:cNvCxnSpPr/>
          <p:nvPr/>
        </p:nvCxnSpPr>
        <p:spPr>
          <a:xfrm flipV="1">
            <a:off x="5138526" y="2794006"/>
            <a:ext cx="0" cy="1764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902462" y="2136337"/>
            <a:ext cx="5687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ISOCPEUR" panose="020B0604020202020204" pitchFamily="34" charset="0"/>
              </a:rPr>
              <a:t>K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991077" y="4493086"/>
            <a:ext cx="5687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>
                <a:latin typeface="ISOCPEUR" panose="020B0604020202020204" pitchFamily="34" charset="0"/>
              </a:rPr>
              <a:t>k</a:t>
            </a:r>
            <a:endParaRPr lang="ru-RU" sz="3200" b="1" i="1" dirty="0">
              <a:latin typeface="ISOCPEUR" panose="020B0604020202020204" pitchFamily="34" charset="0"/>
            </a:endParaRPr>
          </a:p>
        </p:txBody>
      </p:sp>
      <p:cxnSp>
        <p:nvCxnSpPr>
          <p:cNvPr id="33" name="Прямая соединительная линия 32"/>
          <p:cNvCxnSpPr/>
          <p:nvPr/>
        </p:nvCxnSpPr>
        <p:spPr>
          <a:xfrm>
            <a:off x="4758816" y="4249971"/>
            <a:ext cx="1647683" cy="1075482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Овал 49"/>
          <p:cNvSpPr/>
          <p:nvPr/>
        </p:nvSpPr>
        <p:spPr>
          <a:xfrm>
            <a:off x="5065770" y="4429789"/>
            <a:ext cx="144000" cy="144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Овал 50"/>
          <p:cNvSpPr/>
          <p:nvPr/>
        </p:nvSpPr>
        <p:spPr>
          <a:xfrm>
            <a:off x="5056674" y="2770599"/>
            <a:ext cx="144000" cy="144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Прямоугольник 53"/>
          <p:cNvSpPr/>
          <p:nvPr/>
        </p:nvSpPr>
        <p:spPr>
          <a:xfrm>
            <a:off x="4973521" y="6208870"/>
            <a:ext cx="14045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/>
              <a:t>Рис. </a:t>
            </a:r>
            <a:r>
              <a:rPr lang="en-US" sz="3200" dirty="0" smtClean="0"/>
              <a:t>32</a:t>
            </a:r>
            <a:endParaRPr lang="ru-RU" sz="3200" dirty="0"/>
          </a:p>
        </p:txBody>
      </p:sp>
      <p:sp>
        <p:nvSpPr>
          <p:cNvPr id="27" name="Овал 26"/>
          <p:cNvSpPr/>
          <p:nvPr/>
        </p:nvSpPr>
        <p:spPr>
          <a:xfrm>
            <a:off x="4210512" y="1884831"/>
            <a:ext cx="144000" cy="144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/>
          <p:cNvSpPr/>
          <p:nvPr/>
        </p:nvSpPr>
        <p:spPr>
          <a:xfrm>
            <a:off x="4179387" y="5131385"/>
            <a:ext cx="144000" cy="144000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Овал 28"/>
          <p:cNvSpPr/>
          <p:nvPr/>
        </p:nvSpPr>
        <p:spPr>
          <a:xfrm>
            <a:off x="5507610" y="3188810"/>
            <a:ext cx="144000" cy="144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Овал 29"/>
          <p:cNvSpPr/>
          <p:nvPr/>
        </p:nvSpPr>
        <p:spPr>
          <a:xfrm>
            <a:off x="4723922" y="3191918"/>
            <a:ext cx="144000" cy="144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Овал 30"/>
          <p:cNvSpPr/>
          <p:nvPr/>
        </p:nvSpPr>
        <p:spPr>
          <a:xfrm>
            <a:off x="4699800" y="4150261"/>
            <a:ext cx="144000" cy="144000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6324484" y="1347754"/>
            <a:ext cx="144000" cy="144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Овал 33"/>
          <p:cNvSpPr/>
          <p:nvPr/>
        </p:nvSpPr>
        <p:spPr>
          <a:xfrm>
            <a:off x="5491304" y="4094964"/>
            <a:ext cx="144000" cy="144000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1145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7" grpId="0"/>
      <p:bldP spid="8" grpId="0"/>
      <p:bldP spid="9" grpId="0"/>
      <p:bldP spid="16" grpId="0"/>
      <p:bldP spid="17" grpId="0"/>
      <p:bldP spid="41" grpId="0"/>
      <p:bldP spid="42" grpId="0"/>
      <p:bldP spid="43" grpId="0"/>
      <p:bldP spid="48" grpId="0"/>
      <p:bldP spid="49" grpId="0"/>
      <p:bldP spid="50" grpId="0" animBg="1"/>
      <p:bldP spid="5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9436" y="0"/>
            <a:ext cx="1207312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/>
              <a:t>На рис.33 приведен эпюр двух пересекающихся прямых [AB] и [CD].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602568" y="2909137"/>
            <a:ext cx="5223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>
                <a:latin typeface="ISOCPEUR" panose="020B0604020202020204" pitchFamily="34" charset="0"/>
              </a:rPr>
              <a:t>b’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42852" y="4161975"/>
            <a:ext cx="4614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>
                <a:latin typeface="ISOCPEUR" panose="020B0604020202020204" pitchFamily="34" charset="0"/>
              </a:rPr>
              <a:t>b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 flipH="1" flipV="1">
            <a:off x="3180107" y="2147459"/>
            <a:ext cx="0" cy="3708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>
            <a:off x="3196990" y="2147458"/>
            <a:ext cx="2503500" cy="1339541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>
            <a:off x="1865376" y="4026640"/>
            <a:ext cx="544726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701049" y="5536201"/>
            <a:ext cx="5048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>
                <a:latin typeface="ISOCPEUR" panose="020B0604020202020204" pitchFamily="34" charset="0"/>
              </a:rPr>
              <a:t>a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 flipH="1">
            <a:off x="4154452" y="1492798"/>
            <a:ext cx="2547815" cy="1853302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 flipV="1">
            <a:off x="3159755" y="4401053"/>
            <a:ext cx="2509544" cy="1443381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>
            <a:off x="4154452" y="4684274"/>
            <a:ext cx="2520382" cy="1330762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V="1">
            <a:off x="4154452" y="3316274"/>
            <a:ext cx="0" cy="1368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V="1">
            <a:off x="6674834" y="1490460"/>
            <a:ext cx="0" cy="45245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V="1">
            <a:off x="5669299" y="3459759"/>
            <a:ext cx="0" cy="9412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734559" y="4391886"/>
            <a:ext cx="5048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z-Cyrl-UZ" sz="3200" i="1" dirty="0">
                <a:latin typeface="ISOCPEUR" panose="020B0604020202020204" pitchFamily="34" charset="0"/>
              </a:rPr>
              <a:t>с</a:t>
            </a:r>
            <a:r>
              <a:rPr lang="en-US" sz="3200" i="1" dirty="0" smtClean="0">
                <a:latin typeface="ISOCPEUR" panose="020B0604020202020204" pitchFamily="34" charset="0"/>
              </a:rPr>
              <a:t>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13868" y="2969891"/>
            <a:ext cx="673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>
                <a:latin typeface="ISOCPEUR" panose="020B0604020202020204" pitchFamily="34" charset="0"/>
              </a:rPr>
              <a:t>c‘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 flipH="1">
            <a:off x="6594010" y="5892653"/>
            <a:ext cx="550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ISOCPEUR" panose="020B0604020202020204" pitchFamily="34" charset="0"/>
              </a:rPr>
              <a:t>d</a:t>
            </a:r>
            <a:r>
              <a:rPr lang="en-US" sz="3200" i="1" dirty="0" smtClean="0">
                <a:latin typeface="ISOCPEUR" panose="020B0604020202020204" pitchFamily="34" charset="0"/>
              </a:rPr>
              <a:t>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 flipH="1">
            <a:off x="6637681" y="1056924"/>
            <a:ext cx="674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>
                <a:latin typeface="ISOCPEUR" panose="020B0604020202020204" pitchFamily="34" charset="0"/>
              </a:rPr>
              <a:t>d’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272909" y="3930405"/>
            <a:ext cx="441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ISOCPEUR" panose="020B0604020202020204" pitchFamily="34" charset="0"/>
              </a:rPr>
              <a:t>x</a:t>
            </a:r>
            <a:r>
              <a:rPr lang="en-US" sz="2800" i="1" dirty="0" smtClean="0">
                <a:latin typeface="ISOCPEUR" panose="020B0604020202020204" pitchFamily="34" charset="0"/>
              </a:rPr>
              <a:t> 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96350" y="3887575"/>
            <a:ext cx="441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ISOCPEUR" panose="020B0604020202020204" pitchFamily="34" charset="0"/>
              </a:rPr>
              <a:t>x</a:t>
            </a:r>
            <a:r>
              <a:rPr lang="en-US" sz="2800" i="1" dirty="0" smtClean="0">
                <a:latin typeface="ISOCPEUR" panose="020B0604020202020204" pitchFamily="34" charset="0"/>
              </a:rPr>
              <a:t> 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cxnSp>
        <p:nvCxnSpPr>
          <p:cNvPr id="40" name="Прямая соединительная линия 39"/>
          <p:cNvCxnSpPr/>
          <p:nvPr/>
        </p:nvCxnSpPr>
        <p:spPr>
          <a:xfrm flipV="1">
            <a:off x="4685389" y="2946282"/>
            <a:ext cx="0" cy="2016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410582" y="2321278"/>
            <a:ext cx="568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ISOCPEUR" panose="020B0604020202020204" pitchFamily="34" charset="0"/>
              </a:rPr>
              <a:t>k</a:t>
            </a:r>
            <a:r>
              <a:rPr lang="en-US" sz="2400" i="1" dirty="0" smtClean="0">
                <a:latin typeface="ISOCPEUR" panose="020B0604020202020204" pitchFamily="34" charset="0"/>
              </a:rPr>
              <a:t>’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558775" y="5022692"/>
            <a:ext cx="568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ISOCPEUR" panose="020B0604020202020204" pitchFamily="34" charset="0"/>
              </a:rPr>
              <a:t>k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sp>
        <p:nvSpPr>
          <p:cNvPr id="46" name="Овал 45"/>
          <p:cNvSpPr/>
          <p:nvPr/>
        </p:nvSpPr>
        <p:spPr>
          <a:xfrm>
            <a:off x="4613389" y="4914322"/>
            <a:ext cx="144000" cy="144000"/>
          </a:xfrm>
          <a:prstGeom prst="ellipse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Овал 46"/>
          <p:cNvSpPr/>
          <p:nvPr/>
        </p:nvSpPr>
        <p:spPr>
          <a:xfrm>
            <a:off x="4622955" y="2881120"/>
            <a:ext cx="144000" cy="144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/>
          <p:cNvSpPr txBox="1"/>
          <p:nvPr/>
        </p:nvSpPr>
        <p:spPr>
          <a:xfrm>
            <a:off x="2843668" y="1620622"/>
            <a:ext cx="5048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>
                <a:latin typeface="ISOCPEUR" panose="020B0604020202020204" pitchFamily="34" charset="0"/>
              </a:rPr>
              <a:t>a‘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27" name="Овал 26"/>
          <p:cNvSpPr/>
          <p:nvPr/>
        </p:nvSpPr>
        <p:spPr>
          <a:xfrm>
            <a:off x="3116549" y="2113590"/>
            <a:ext cx="144000" cy="144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Овал 27"/>
          <p:cNvSpPr/>
          <p:nvPr/>
        </p:nvSpPr>
        <p:spPr>
          <a:xfrm>
            <a:off x="6589866" y="5911620"/>
            <a:ext cx="144000" cy="144000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Овал 28"/>
          <p:cNvSpPr/>
          <p:nvPr/>
        </p:nvSpPr>
        <p:spPr>
          <a:xfrm>
            <a:off x="4113642" y="3283267"/>
            <a:ext cx="144000" cy="144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Овал 29"/>
          <p:cNvSpPr/>
          <p:nvPr/>
        </p:nvSpPr>
        <p:spPr>
          <a:xfrm>
            <a:off x="5587734" y="3379968"/>
            <a:ext cx="144000" cy="144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Овал 30"/>
          <p:cNvSpPr/>
          <p:nvPr/>
        </p:nvSpPr>
        <p:spPr>
          <a:xfrm>
            <a:off x="5597300" y="4309625"/>
            <a:ext cx="144000" cy="144000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/>
          <p:cNvSpPr/>
          <p:nvPr/>
        </p:nvSpPr>
        <p:spPr>
          <a:xfrm>
            <a:off x="6594010" y="1437791"/>
            <a:ext cx="144000" cy="144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Овал 32"/>
          <p:cNvSpPr/>
          <p:nvPr/>
        </p:nvSpPr>
        <p:spPr>
          <a:xfrm>
            <a:off x="4095420" y="4625486"/>
            <a:ext cx="144000" cy="144000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Овал 33"/>
          <p:cNvSpPr/>
          <p:nvPr/>
        </p:nvSpPr>
        <p:spPr>
          <a:xfrm>
            <a:off x="3116549" y="5785735"/>
            <a:ext cx="144000" cy="144000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893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4645" y="174878"/>
            <a:ext cx="12042710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spcAft>
                <a:spcPts val="0"/>
              </a:spcAft>
            </a:pP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Если две прямые имеют одну общую точку, то такие прямые называются пересекающимися прямыми. На эпюре одноименные проекции пересекающихся прямых имеют одну общую точку 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k </a:t>
            </a:r>
            <a:r>
              <a:rPr lang="en-US" sz="32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</a:t>
            </a:r>
            <a: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’,</a:t>
            </a: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проекции которой лежат на одной вертикальной линии связи, перпендикулярной к оси проекции </a:t>
            </a:r>
            <a: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[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ox</a:t>
            </a:r>
            <a: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),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7200" algn="just">
              <a:spcAft>
                <a:spcPts val="0"/>
              </a:spcAft>
            </a:pPr>
            <a: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То есть: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(AB) 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(CD) = (</a:t>
            </a:r>
            <a: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 </a:t>
            </a:r>
            <a: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(a b) 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(c d) = (</a:t>
            </a:r>
            <a: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)k 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sz="32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3200" b="1" dirty="0" err="1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sz="32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sz="32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en-US" sz="3200" b="1" dirty="0" err="1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sz="32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d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= 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k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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b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</a:t>
            </a:r>
            <a: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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d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</a:t>
            </a:r>
            <a: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= (</a:t>
            </a:r>
            <a: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k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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indent="457200" algn="just">
              <a:spcAft>
                <a:spcPts val="0"/>
              </a:spcAft>
            </a:pP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На рис. 34 приведен пространственный чертёж скрещивающихся прямых </a:t>
            </a:r>
            <a: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[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AB</a:t>
            </a:r>
            <a: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] и [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CD</a:t>
            </a:r>
            <a: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].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46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3"/>
          <p:cNvSpPr/>
          <p:nvPr/>
        </p:nvSpPr>
        <p:spPr>
          <a:xfrm>
            <a:off x="2569416" y="2962197"/>
            <a:ext cx="7239267" cy="2558433"/>
          </a:xfrm>
          <a:custGeom>
            <a:avLst/>
            <a:gdLst>
              <a:gd name="connsiteX0" fmla="*/ 0 w 1811868"/>
              <a:gd name="connsiteY0" fmla="*/ 0 h 1583267"/>
              <a:gd name="connsiteX1" fmla="*/ 1811868 w 1811868"/>
              <a:gd name="connsiteY1" fmla="*/ 0 h 1583267"/>
              <a:gd name="connsiteX2" fmla="*/ 1811868 w 1811868"/>
              <a:gd name="connsiteY2" fmla="*/ 1583267 h 1583267"/>
              <a:gd name="connsiteX3" fmla="*/ 0 w 1811868"/>
              <a:gd name="connsiteY3" fmla="*/ 1583267 h 1583267"/>
              <a:gd name="connsiteX4" fmla="*/ 0 w 1811868"/>
              <a:gd name="connsiteY4" fmla="*/ 0 h 1583267"/>
              <a:gd name="connsiteX0" fmla="*/ 0 w 3725335"/>
              <a:gd name="connsiteY0" fmla="*/ 0 h 2607734"/>
              <a:gd name="connsiteX1" fmla="*/ 1811868 w 3725335"/>
              <a:gd name="connsiteY1" fmla="*/ 0 h 2607734"/>
              <a:gd name="connsiteX2" fmla="*/ 3725335 w 3725335"/>
              <a:gd name="connsiteY2" fmla="*/ 2607734 h 2607734"/>
              <a:gd name="connsiteX3" fmla="*/ 0 w 3725335"/>
              <a:gd name="connsiteY3" fmla="*/ 1583267 h 2607734"/>
              <a:gd name="connsiteX4" fmla="*/ 0 w 3725335"/>
              <a:gd name="connsiteY4" fmla="*/ 0 h 2607734"/>
              <a:gd name="connsiteX0" fmla="*/ 0 w 3725335"/>
              <a:gd name="connsiteY0" fmla="*/ 0 h 2607734"/>
              <a:gd name="connsiteX1" fmla="*/ 1811868 w 3725335"/>
              <a:gd name="connsiteY1" fmla="*/ 0 h 2607734"/>
              <a:gd name="connsiteX2" fmla="*/ 3725335 w 3725335"/>
              <a:gd name="connsiteY2" fmla="*/ 2607734 h 2607734"/>
              <a:gd name="connsiteX3" fmla="*/ 1185333 w 3725335"/>
              <a:gd name="connsiteY3" fmla="*/ 2607733 h 2607734"/>
              <a:gd name="connsiteX4" fmla="*/ 0 w 3725335"/>
              <a:gd name="connsiteY4" fmla="*/ 0 h 2607734"/>
              <a:gd name="connsiteX0" fmla="*/ 0 w 3725335"/>
              <a:gd name="connsiteY0" fmla="*/ 8467 h 2616201"/>
              <a:gd name="connsiteX1" fmla="*/ 2607734 w 3725335"/>
              <a:gd name="connsiteY1" fmla="*/ 0 h 2616201"/>
              <a:gd name="connsiteX2" fmla="*/ 3725335 w 3725335"/>
              <a:gd name="connsiteY2" fmla="*/ 2616201 h 2616201"/>
              <a:gd name="connsiteX3" fmla="*/ 1185333 w 3725335"/>
              <a:gd name="connsiteY3" fmla="*/ 2616200 h 2616201"/>
              <a:gd name="connsiteX4" fmla="*/ 0 w 3725335"/>
              <a:gd name="connsiteY4" fmla="*/ 8467 h 2616201"/>
              <a:gd name="connsiteX0" fmla="*/ 0 w 4207935"/>
              <a:gd name="connsiteY0" fmla="*/ 76200 h 2616201"/>
              <a:gd name="connsiteX1" fmla="*/ 3090334 w 4207935"/>
              <a:gd name="connsiteY1" fmla="*/ 0 h 2616201"/>
              <a:gd name="connsiteX2" fmla="*/ 4207935 w 4207935"/>
              <a:gd name="connsiteY2" fmla="*/ 2616201 h 2616201"/>
              <a:gd name="connsiteX3" fmla="*/ 1667933 w 4207935"/>
              <a:gd name="connsiteY3" fmla="*/ 2616200 h 2616201"/>
              <a:gd name="connsiteX4" fmla="*/ 0 w 4207935"/>
              <a:gd name="connsiteY4" fmla="*/ 76200 h 2616201"/>
              <a:gd name="connsiteX0" fmla="*/ 0 w 5113868"/>
              <a:gd name="connsiteY0" fmla="*/ 76200 h 2658535"/>
              <a:gd name="connsiteX1" fmla="*/ 3090334 w 5113868"/>
              <a:gd name="connsiteY1" fmla="*/ 0 h 2658535"/>
              <a:gd name="connsiteX2" fmla="*/ 5113868 w 5113868"/>
              <a:gd name="connsiteY2" fmla="*/ 2658535 h 2658535"/>
              <a:gd name="connsiteX3" fmla="*/ 1667933 w 5113868"/>
              <a:gd name="connsiteY3" fmla="*/ 2616200 h 2658535"/>
              <a:gd name="connsiteX4" fmla="*/ 0 w 5113868"/>
              <a:gd name="connsiteY4" fmla="*/ 76200 h 2658535"/>
              <a:gd name="connsiteX0" fmla="*/ 0 w 5108913"/>
              <a:gd name="connsiteY0" fmla="*/ 0 h 2694343"/>
              <a:gd name="connsiteX1" fmla="*/ 3085379 w 5108913"/>
              <a:gd name="connsiteY1" fmla="*/ 35808 h 2694343"/>
              <a:gd name="connsiteX2" fmla="*/ 5108913 w 5108913"/>
              <a:gd name="connsiteY2" fmla="*/ 2694343 h 2694343"/>
              <a:gd name="connsiteX3" fmla="*/ 1662978 w 5108913"/>
              <a:gd name="connsiteY3" fmla="*/ 2652008 h 2694343"/>
              <a:gd name="connsiteX4" fmla="*/ 0 w 5108913"/>
              <a:gd name="connsiteY4" fmla="*/ 0 h 2694343"/>
              <a:gd name="connsiteX0" fmla="*/ 0 w 5103958"/>
              <a:gd name="connsiteY0" fmla="*/ 15105 h 2658535"/>
              <a:gd name="connsiteX1" fmla="*/ 3080424 w 5103958"/>
              <a:gd name="connsiteY1" fmla="*/ 0 h 2658535"/>
              <a:gd name="connsiteX2" fmla="*/ 5103958 w 5103958"/>
              <a:gd name="connsiteY2" fmla="*/ 2658535 h 2658535"/>
              <a:gd name="connsiteX3" fmla="*/ 1658023 w 5103958"/>
              <a:gd name="connsiteY3" fmla="*/ 2616200 h 2658535"/>
              <a:gd name="connsiteX4" fmla="*/ 0 w 5103958"/>
              <a:gd name="connsiteY4" fmla="*/ 15105 h 2658535"/>
              <a:gd name="connsiteX0" fmla="*/ 0 w 5084137"/>
              <a:gd name="connsiteY0" fmla="*/ 0 h 2694343"/>
              <a:gd name="connsiteX1" fmla="*/ 3060603 w 5084137"/>
              <a:gd name="connsiteY1" fmla="*/ 35808 h 2694343"/>
              <a:gd name="connsiteX2" fmla="*/ 5084137 w 5084137"/>
              <a:gd name="connsiteY2" fmla="*/ 2694343 h 2694343"/>
              <a:gd name="connsiteX3" fmla="*/ 1638202 w 5084137"/>
              <a:gd name="connsiteY3" fmla="*/ 2652008 h 2694343"/>
              <a:gd name="connsiteX4" fmla="*/ 0 w 5084137"/>
              <a:gd name="connsiteY4" fmla="*/ 0 h 2694343"/>
              <a:gd name="connsiteX0" fmla="*/ 0 w 5084137"/>
              <a:gd name="connsiteY0" fmla="*/ 0 h 2694343"/>
              <a:gd name="connsiteX1" fmla="*/ 3060603 w 5084137"/>
              <a:gd name="connsiteY1" fmla="*/ 35808 h 2694343"/>
              <a:gd name="connsiteX2" fmla="*/ 5084137 w 5084137"/>
              <a:gd name="connsiteY2" fmla="*/ 2694343 h 2694343"/>
              <a:gd name="connsiteX3" fmla="*/ 1927002 w 5084137"/>
              <a:gd name="connsiteY3" fmla="*/ 2564605 h 2694343"/>
              <a:gd name="connsiteX4" fmla="*/ 0 w 5084137"/>
              <a:gd name="connsiteY4" fmla="*/ 0 h 2694343"/>
              <a:gd name="connsiteX0" fmla="*/ 0 w 5084137"/>
              <a:gd name="connsiteY0" fmla="*/ 0 h 2694343"/>
              <a:gd name="connsiteX1" fmla="*/ 3060603 w 5084137"/>
              <a:gd name="connsiteY1" fmla="*/ 35808 h 2694343"/>
              <a:gd name="connsiteX2" fmla="*/ 5084137 w 5084137"/>
              <a:gd name="connsiteY2" fmla="*/ 2694343 h 2694343"/>
              <a:gd name="connsiteX3" fmla="*/ 2030145 w 5084137"/>
              <a:gd name="connsiteY3" fmla="*/ 2527146 h 2694343"/>
              <a:gd name="connsiteX4" fmla="*/ 0 w 5084137"/>
              <a:gd name="connsiteY4" fmla="*/ 0 h 2694343"/>
              <a:gd name="connsiteX0" fmla="*/ 0 w 5084137"/>
              <a:gd name="connsiteY0" fmla="*/ 0 h 2694343"/>
              <a:gd name="connsiteX1" fmla="*/ 3060603 w 5084137"/>
              <a:gd name="connsiteY1" fmla="*/ 35808 h 2694343"/>
              <a:gd name="connsiteX2" fmla="*/ 5084137 w 5084137"/>
              <a:gd name="connsiteY2" fmla="*/ 2694343 h 2694343"/>
              <a:gd name="connsiteX3" fmla="*/ 2016393 w 5084137"/>
              <a:gd name="connsiteY3" fmla="*/ 2689467 h 2694343"/>
              <a:gd name="connsiteX4" fmla="*/ 0 w 5084137"/>
              <a:gd name="connsiteY4" fmla="*/ 0 h 2694343"/>
              <a:gd name="connsiteX0" fmla="*/ 0 w 5084137"/>
              <a:gd name="connsiteY0" fmla="*/ 14137 h 2708480"/>
              <a:gd name="connsiteX1" fmla="*/ 2984694 w 5084137"/>
              <a:gd name="connsiteY1" fmla="*/ 0 h 2708480"/>
              <a:gd name="connsiteX2" fmla="*/ 5084137 w 5084137"/>
              <a:gd name="connsiteY2" fmla="*/ 2708480 h 2708480"/>
              <a:gd name="connsiteX3" fmla="*/ 2016393 w 5084137"/>
              <a:gd name="connsiteY3" fmla="*/ 2703604 h 2708480"/>
              <a:gd name="connsiteX4" fmla="*/ 0 w 5084137"/>
              <a:gd name="connsiteY4" fmla="*/ 14137 h 2708480"/>
              <a:gd name="connsiteX0" fmla="*/ 0 w 5084137"/>
              <a:gd name="connsiteY0" fmla="*/ 14137 h 2803493"/>
              <a:gd name="connsiteX1" fmla="*/ 2984694 w 5084137"/>
              <a:gd name="connsiteY1" fmla="*/ 0 h 2803493"/>
              <a:gd name="connsiteX2" fmla="*/ 5084137 w 5084137"/>
              <a:gd name="connsiteY2" fmla="*/ 2708480 h 2803493"/>
              <a:gd name="connsiteX3" fmla="*/ 1522551 w 5084137"/>
              <a:gd name="connsiteY3" fmla="*/ 2803493 h 2803493"/>
              <a:gd name="connsiteX4" fmla="*/ 0 w 5084137"/>
              <a:gd name="connsiteY4" fmla="*/ 14137 h 2803493"/>
              <a:gd name="connsiteX0" fmla="*/ 0 w 5084137"/>
              <a:gd name="connsiteY0" fmla="*/ 14137 h 2828465"/>
              <a:gd name="connsiteX1" fmla="*/ 2984694 w 5084137"/>
              <a:gd name="connsiteY1" fmla="*/ 0 h 2828465"/>
              <a:gd name="connsiteX2" fmla="*/ 5084137 w 5084137"/>
              <a:gd name="connsiteY2" fmla="*/ 2708480 h 2828465"/>
              <a:gd name="connsiteX3" fmla="*/ 1828475 w 5084137"/>
              <a:gd name="connsiteY3" fmla="*/ 2828465 h 2828465"/>
              <a:gd name="connsiteX4" fmla="*/ 0 w 5084137"/>
              <a:gd name="connsiteY4" fmla="*/ 14137 h 2828465"/>
              <a:gd name="connsiteX0" fmla="*/ 0 w 5084137"/>
              <a:gd name="connsiteY0" fmla="*/ 14137 h 2778520"/>
              <a:gd name="connsiteX1" fmla="*/ 2984694 w 5084137"/>
              <a:gd name="connsiteY1" fmla="*/ 0 h 2778520"/>
              <a:gd name="connsiteX2" fmla="*/ 5084137 w 5084137"/>
              <a:gd name="connsiteY2" fmla="*/ 2708480 h 2778520"/>
              <a:gd name="connsiteX3" fmla="*/ 1343615 w 5084137"/>
              <a:gd name="connsiteY3" fmla="*/ 2778520 h 2778520"/>
              <a:gd name="connsiteX4" fmla="*/ 0 w 5084137"/>
              <a:gd name="connsiteY4" fmla="*/ 14137 h 2778520"/>
              <a:gd name="connsiteX0" fmla="*/ 0 w 5084137"/>
              <a:gd name="connsiteY0" fmla="*/ 14137 h 2778520"/>
              <a:gd name="connsiteX1" fmla="*/ 2984694 w 5084137"/>
              <a:gd name="connsiteY1" fmla="*/ 0 h 2778520"/>
              <a:gd name="connsiteX2" fmla="*/ 5084137 w 5084137"/>
              <a:gd name="connsiteY2" fmla="*/ 2708480 h 2778520"/>
              <a:gd name="connsiteX3" fmla="*/ 1343615 w 5084137"/>
              <a:gd name="connsiteY3" fmla="*/ 2778520 h 2778520"/>
              <a:gd name="connsiteX4" fmla="*/ 0 w 5084137"/>
              <a:gd name="connsiteY4" fmla="*/ 14137 h 2778520"/>
              <a:gd name="connsiteX0" fmla="*/ 0 w 4306310"/>
              <a:gd name="connsiteY0" fmla="*/ 14137 h 2778520"/>
              <a:gd name="connsiteX1" fmla="*/ 2984694 w 4306310"/>
              <a:gd name="connsiteY1" fmla="*/ 0 h 2778520"/>
              <a:gd name="connsiteX2" fmla="*/ 4306310 w 4306310"/>
              <a:gd name="connsiteY2" fmla="*/ 2731556 h 2778520"/>
              <a:gd name="connsiteX3" fmla="*/ 1343615 w 4306310"/>
              <a:gd name="connsiteY3" fmla="*/ 2778520 h 2778520"/>
              <a:gd name="connsiteX4" fmla="*/ 0 w 4306310"/>
              <a:gd name="connsiteY4" fmla="*/ 14137 h 2778520"/>
              <a:gd name="connsiteX0" fmla="*/ 0 w 4306310"/>
              <a:gd name="connsiteY0" fmla="*/ 14137 h 2732369"/>
              <a:gd name="connsiteX1" fmla="*/ 2984694 w 4306310"/>
              <a:gd name="connsiteY1" fmla="*/ 0 h 2732369"/>
              <a:gd name="connsiteX2" fmla="*/ 4306310 w 4306310"/>
              <a:gd name="connsiteY2" fmla="*/ 2731556 h 2732369"/>
              <a:gd name="connsiteX3" fmla="*/ 1294661 w 4306310"/>
              <a:gd name="connsiteY3" fmla="*/ 2732369 h 2732369"/>
              <a:gd name="connsiteX4" fmla="*/ 0 w 4306310"/>
              <a:gd name="connsiteY4" fmla="*/ 14137 h 2732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06310" h="2732369">
                <a:moveTo>
                  <a:pt x="0" y="14137"/>
                </a:moveTo>
                <a:lnTo>
                  <a:pt x="2984694" y="0"/>
                </a:lnTo>
                <a:lnTo>
                  <a:pt x="4306310" y="2731556"/>
                </a:lnTo>
                <a:lnTo>
                  <a:pt x="1294661" y="2732369"/>
                </a:lnTo>
                <a:lnTo>
                  <a:pt x="0" y="14137"/>
                </a:lnTo>
                <a:close/>
              </a:path>
            </a:pathLst>
          </a:custGeom>
          <a:solidFill>
            <a:srgbClr val="A8F8A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4519445" y="4613299"/>
            <a:ext cx="568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latin typeface="ISOCPEUR" panose="020B0604020202020204" pitchFamily="34" charset="0"/>
              </a:rPr>
              <a:t>a</a:t>
            </a:r>
            <a:endParaRPr lang="ru-RU" sz="2800" b="1" i="1" dirty="0">
              <a:latin typeface="ISOCPEUR" panose="020B0604020202020204" pitchFamily="34" charset="0"/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 flipH="1" flipV="1">
            <a:off x="4646062" y="556567"/>
            <a:ext cx="22400" cy="41943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318965" y="3117887"/>
            <a:ext cx="4614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ISOCPEUR" panose="020B0604020202020204" pitchFamily="34" charset="0"/>
              </a:rPr>
              <a:t>b</a:t>
            </a:r>
            <a:r>
              <a:rPr lang="en-US" sz="2800" b="1" i="1" dirty="0" smtClean="0">
                <a:latin typeface="ISOCPEUR" panose="020B0604020202020204" pitchFamily="34" charset="0"/>
              </a:rPr>
              <a:t> </a:t>
            </a:r>
            <a:endParaRPr lang="ru-RU" sz="2800" b="1" i="1" dirty="0">
              <a:latin typeface="ISOCPEUR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22981" y="2221856"/>
            <a:ext cx="4614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z-Cyrl-UZ" sz="3200" i="1" dirty="0">
                <a:latin typeface="ISOCPEUR" panose="020B0604020202020204" pitchFamily="34" charset="0"/>
              </a:rPr>
              <a:t>С</a:t>
            </a:r>
            <a:r>
              <a:rPr lang="en-US" sz="3200" b="1" i="1" dirty="0" smtClean="0">
                <a:latin typeface="ISOCPEUR" panose="020B0604020202020204" pitchFamily="34" charset="0"/>
              </a:rPr>
              <a:t> </a:t>
            </a:r>
            <a:endParaRPr lang="ru-RU" sz="3200" b="1" i="1" dirty="0">
              <a:latin typeface="ISOCPEUR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98118" y="3473024"/>
            <a:ext cx="568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ISOCPEUR" panose="020B0604020202020204" pitchFamily="34" charset="0"/>
              </a:rPr>
              <a:t>c</a:t>
            </a:r>
            <a:endParaRPr lang="ru-RU" sz="2800" b="1" i="1" dirty="0">
              <a:latin typeface="ISOCPEUR" panose="020B0604020202020204" pitchFamily="34" charset="0"/>
            </a:endParaRP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 flipH="1" flipV="1">
            <a:off x="7164457" y="251621"/>
            <a:ext cx="0" cy="48103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 flipH="1" flipV="1">
            <a:off x="5840598" y="1780907"/>
            <a:ext cx="0" cy="29151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V="1">
            <a:off x="5184293" y="2532452"/>
            <a:ext cx="15959" cy="124857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991778" y="4964108"/>
            <a:ext cx="816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>
                <a:solidFill>
                  <a:srgbClr val="0070C0"/>
                </a:solidFill>
              </a:rPr>
              <a:t>H</a:t>
            </a:r>
            <a:r>
              <a:rPr lang="en-US" sz="2800" dirty="0" smtClean="0"/>
              <a:t> </a:t>
            </a:r>
            <a:endParaRPr lang="ru-RU" sz="2800" dirty="0"/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 flipV="1">
            <a:off x="5200113" y="248397"/>
            <a:ext cx="1960232" cy="229683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H="1" flipV="1">
            <a:off x="4646062" y="556567"/>
            <a:ext cx="1706552" cy="175749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106690" y="4740663"/>
            <a:ext cx="5687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latin typeface="ISOCPEUR" panose="020B0604020202020204" pitchFamily="34" charset="0"/>
              </a:rPr>
              <a:t>d</a:t>
            </a:r>
            <a:endParaRPr lang="ru-RU" sz="2800" b="1" i="1" dirty="0">
              <a:latin typeface="ISOCPEUR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190147" y="245596"/>
            <a:ext cx="436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ISOCPEUR" panose="020B0604020202020204" pitchFamily="34" charset="0"/>
              </a:rPr>
              <a:t>A</a:t>
            </a:r>
            <a:r>
              <a:rPr lang="en-US" sz="3200" i="1" dirty="0" smtClean="0">
                <a:latin typeface="ISOCPEUR" panose="020B0604020202020204" pitchFamily="34" charset="0"/>
              </a:rPr>
              <a:t>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307581" y="2162072"/>
            <a:ext cx="3538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ISOCPEUR" panose="020B0604020202020204" pitchFamily="34" charset="0"/>
              </a:rPr>
              <a:t>B</a:t>
            </a:r>
            <a:r>
              <a:rPr lang="en-US" sz="3200" i="1" dirty="0" smtClean="0">
                <a:latin typeface="ISOCPEUR" panose="020B0604020202020204" pitchFamily="34" charset="0"/>
              </a:rPr>
              <a:t>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cxnSp>
        <p:nvCxnSpPr>
          <p:cNvPr id="19" name="Прямая соединительная линия 18"/>
          <p:cNvCxnSpPr/>
          <p:nvPr/>
        </p:nvCxnSpPr>
        <p:spPr>
          <a:xfrm flipV="1">
            <a:off x="5522574" y="1009295"/>
            <a:ext cx="0" cy="30823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035607" y="1565366"/>
                <a:ext cx="8902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uz-Cyrl-UZ" sz="2400" i="1" dirty="0" smtClean="0">
                    <a:latin typeface="ISOCPEUR" panose="020B0604020202020204" pitchFamily="34" charset="0"/>
                  </a:rPr>
                  <a:t>1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uz-Cyrl-UZ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uz-Cyrl-UZ" sz="2400" i="1" dirty="0" smtClean="0">
                    <a:latin typeface="ISOCPEUR" panose="020B0604020202020204" pitchFamily="34" charset="0"/>
                  </a:rPr>
                  <a:t>2</a:t>
                </a:r>
                <a:endParaRPr lang="ru-RU" sz="2800" i="1" dirty="0">
                  <a:latin typeface="ISOCPEUR" panose="020B0604020202020204" pitchFamily="34" charset="0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607" y="1565366"/>
                <a:ext cx="890246" cy="461665"/>
              </a:xfrm>
              <a:prstGeom prst="rect">
                <a:avLst/>
              </a:prstGeom>
              <a:blipFill>
                <a:blip r:embed="rId2"/>
                <a:stretch>
                  <a:fillRect l="-10274" t="-9211" r="-2740" b="-3026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Прямая соединительная линия 21"/>
          <p:cNvCxnSpPr/>
          <p:nvPr/>
        </p:nvCxnSpPr>
        <p:spPr>
          <a:xfrm>
            <a:off x="5170296" y="3783627"/>
            <a:ext cx="1990049" cy="1268983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Овал 22"/>
          <p:cNvSpPr/>
          <p:nvPr/>
        </p:nvSpPr>
        <p:spPr>
          <a:xfrm>
            <a:off x="5429962" y="1363312"/>
            <a:ext cx="144000" cy="144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вал 23"/>
          <p:cNvSpPr/>
          <p:nvPr/>
        </p:nvSpPr>
        <p:spPr>
          <a:xfrm>
            <a:off x="5767202" y="4130839"/>
            <a:ext cx="144000" cy="144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/>
          <p:cNvSpPr/>
          <p:nvPr/>
        </p:nvSpPr>
        <p:spPr>
          <a:xfrm>
            <a:off x="5385001" y="5742526"/>
            <a:ext cx="14045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/>
              <a:t>Рис. </a:t>
            </a:r>
            <a:r>
              <a:rPr lang="en-US" sz="3200" dirty="0" smtClean="0"/>
              <a:t>3</a:t>
            </a:r>
            <a:r>
              <a:rPr lang="uz-Cyrl-UZ" sz="3200" dirty="0" smtClean="0"/>
              <a:t>4</a:t>
            </a:r>
            <a:endParaRPr lang="ru-RU" sz="3200" dirty="0"/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 flipV="1">
            <a:off x="6325182" y="2256066"/>
            <a:ext cx="0" cy="10955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Овал 44"/>
          <p:cNvSpPr/>
          <p:nvPr/>
        </p:nvSpPr>
        <p:spPr>
          <a:xfrm>
            <a:off x="5767424" y="1729903"/>
            <a:ext cx="144000" cy="144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4601489" y="3790351"/>
                <a:ext cx="83797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uz-Cyrl-UZ" sz="2400" i="1" dirty="0" smtClean="0">
                    <a:latin typeface="ISOCPEUR" panose="020B0604020202020204" pitchFamily="34" charset="0"/>
                  </a:rPr>
                  <a:t>3</a:t>
                </a:r>
                <a14:m>
                  <m:oMath xmlns:m="http://schemas.openxmlformats.org/officeDocument/2006/math">
                    <m:r>
                      <a:rPr lang="uz-Cyrl-UZ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uz-Cyrl-UZ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</m:oMath>
                </a14:m>
                <a:endParaRPr lang="ru-RU" sz="2800" i="1" dirty="0">
                  <a:latin typeface="ISOCPEUR" panose="020B0604020202020204" pitchFamily="34" charset="0"/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1489" y="3790351"/>
                <a:ext cx="837970" cy="461665"/>
              </a:xfrm>
              <a:prstGeom prst="rect">
                <a:avLst/>
              </a:prstGeom>
              <a:blipFill>
                <a:blip r:embed="rId3"/>
                <a:stretch>
                  <a:fillRect l="-11679" t="-10526" b="-289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/>
          <p:cNvSpPr txBox="1"/>
          <p:nvPr/>
        </p:nvSpPr>
        <p:spPr>
          <a:xfrm>
            <a:off x="7160345" y="0"/>
            <a:ext cx="4614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>
                <a:latin typeface="ISOCPEUR" panose="020B0604020202020204" pitchFamily="34" charset="0"/>
              </a:rPr>
              <a:t>D</a:t>
            </a:r>
            <a:r>
              <a:rPr lang="en-US" sz="3200" b="1" i="1" dirty="0" smtClean="0">
                <a:latin typeface="ISOCPEUR" panose="020B0604020202020204" pitchFamily="34" charset="0"/>
              </a:rPr>
              <a:t> </a:t>
            </a:r>
            <a:endParaRPr lang="ru-RU" sz="3200" b="1" i="1" dirty="0">
              <a:latin typeface="ISOCPEUR" panose="020B060402020202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825682" y="3870381"/>
            <a:ext cx="497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z-Cyrl-UZ" sz="2400" i="1" dirty="0" smtClean="0">
                <a:latin typeface="ISOCPEUR" panose="020B0604020202020204" pitchFamily="34" charset="0"/>
              </a:rPr>
              <a:t>1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896591" y="3534133"/>
            <a:ext cx="497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ISOCPEUR" panose="020B0604020202020204" pitchFamily="34" charset="0"/>
              </a:rPr>
              <a:t>2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507705" y="993583"/>
            <a:ext cx="497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ISOCPEUR" panose="020B0604020202020204" pitchFamily="34" charset="0"/>
              </a:rPr>
              <a:t>3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454501" y="2083566"/>
            <a:ext cx="497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ISOCPEUR" panose="020B0604020202020204" pitchFamily="34" charset="0"/>
              </a:rPr>
              <a:t>4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sp>
        <p:nvSpPr>
          <p:cNvPr id="56" name="Овал 55"/>
          <p:cNvSpPr/>
          <p:nvPr/>
        </p:nvSpPr>
        <p:spPr>
          <a:xfrm>
            <a:off x="5449692" y="2080475"/>
            <a:ext cx="144000" cy="144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 flipV="1">
            <a:off x="4652043" y="3344479"/>
            <a:ext cx="1668978" cy="1404081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Овал 48"/>
          <p:cNvSpPr/>
          <p:nvPr/>
        </p:nvSpPr>
        <p:spPr>
          <a:xfrm>
            <a:off x="5450574" y="3944014"/>
            <a:ext cx="144000" cy="144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5" name="Овал 54"/>
          <p:cNvSpPr/>
          <p:nvPr/>
        </p:nvSpPr>
        <p:spPr>
          <a:xfrm>
            <a:off x="5770492" y="3659133"/>
            <a:ext cx="144000" cy="144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Овал 41"/>
          <p:cNvSpPr/>
          <p:nvPr/>
        </p:nvSpPr>
        <p:spPr>
          <a:xfrm>
            <a:off x="7061604" y="220387"/>
            <a:ext cx="144000" cy="144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Овал 42"/>
          <p:cNvSpPr/>
          <p:nvPr/>
        </p:nvSpPr>
        <p:spPr>
          <a:xfrm>
            <a:off x="4591634" y="512775"/>
            <a:ext cx="144000" cy="144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Овал 43"/>
          <p:cNvSpPr/>
          <p:nvPr/>
        </p:nvSpPr>
        <p:spPr>
          <a:xfrm>
            <a:off x="6255840" y="2192186"/>
            <a:ext cx="144000" cy="144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Овал 47"/>
          <p:cNvSpPr/>
          <p:nvPr/>
        </p:nvSpPr>
        <p:spPr>
          <a:xfrm>
            <a:off x="5130657" y="2492408"/>
            <a:ext cx="144000" cy="144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Овал 49"/>
          <p:cNvSpPr/>
          <p:nvPr/>
        </p:nvSpPr>
        <p:spPr>
          <a:xfrm>
            <a:off x="4591634" y="4624070"/>
            <a:ext cx="144000" cy="144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7" name="Овал 56"/>
          <p:cNvSpPr/>
          <p:nvPr/>
        </p:nvSpPr>
        <p:spPr>
          <a:xfrm>
            <a:off x="6263018" y="3243280"/>
            <a:ext cx="144000" cy="144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Овал 57"/>
          <p:cNvSpPr/>
          <p:nvPr/>
        </p:nvSpPr>
        <p:spPr>
          <a:xfrm>
            <a:off x="5109395" y="3747974"/>
            <a:ext cx="144000" cy="144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Овал 58"/>
          <p:cNvSpPr/>
          <p:nvPr/>
        </p:nvSpPr>
        <p:spPr>
          <a:xfrm>
            <a:off x="7061604" y="4975999"/>
            <a:ext cx="144000" cy="144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3809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6" grpId="0"/>
      <p:bldP spid="7" grpId="0"/>
      <p:bldP spid="8" grpId="0"/>
      <p:bldP spid="13" grpId="0"/>
      <p:bldP spid="16" grpId="0"/>
      <p:bldP spid="17" grpId="0"/>
      <p:bldP spid="18" grpId="0"/>
      <p:bldP spid="20" grpId="0"/>
      <p:bldP spid="23" grpId="0" animBg="1"/>
      <p:bldP spid="24" grpId="0" animBg="1"/>
      <p:bldP spid="45" grpId="0" animBg="1"/>
      <p:bldP spid="46" grpId="0"/>
      <p:bldP spid="47" grpId="0"/>
      <p:bldP spid="51" grpId="0"/>
      <p:bldP spid="52" grpId="0"/>
      <p:bldP spid="53" grpId="0"/>
      <p:bldP spid="54" grpId="0"/>
      <p:bldP spid="56" grpId="0" animBg="1"/>
      <p:bldP spid="49" grpId="0" animBg="1"/>
      <p:bldP spid="55" grpId="0" animBg="1"/>
      <p:bldP spid="42" grpId="0" animBg="1"/>
      <p:bldP spid="43" grpId="0" animBg="1"/>
      <p:bldP spid="44" grpId="0" animBg="1"/>
      <p:bldP spid="48" grpId="0" animBg="1"/>
      <p:bldP spid="50" grpId="0" animBg="1"/>
      <p:bldP spid="57" grpId="0" animBg="1"/>
      <p:bldP spid="58" grpId="0" animBg="1"/>
      <p:bldP spid="5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66344" y="0"/>
            <a:ext cx="115031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/>
              <a:t>На рис.35 приведен эпюр скрещивающихся прямых [AB] и [CD].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26423" y="2847362"/>
            <a:ext cx="5223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>
                <a:latin typeface="ISOCPEUR" panose="020B0604020202020204" pitchFamily="34" charset="0"/>
              </a:rPr>
              <a:t>b’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53157" y="3806356"/>
            <a:ext cx="4614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>
                <a:latin typeface="ISOCPEUR" panose="020B0604020202020204" pitchFamily="34" charset="0"/>
              </a:rPr>
              <a:t>b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 flipV="1">
            <a:off x="3383621" y="1656738"/>
            <a:ext cx="0" cy="396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>
            <a:off x="3375556" y="1657923"/>
            <a:ext cx="2720444" cy="1508151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>
            <a:off x="2560320" y="3634041"/>
            <a:ext cx="544726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022683" y="5473115"/>
            <a:ext cx="5048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>
                <a:latin typeface="ISOCPEUR" panose="020B0604020202020204" pitchFamily="34" charset="0"/>
              </a:rPr>
              <a:t>a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 flipH="1">
            <a:off x="4521122" y="1994423"/>
            <a:ext cx="2149652" cy="1388404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 flipV="1">
            <a:off x="3363091" y="4011363"/>
            <a:ext cx="2714621" cy="1624367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>
            <a:off x="4521120" y="4619532"/>
            <a:ext cx="2149654" cy="1125641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 flipV="1">
            <a:off x="4812714" y="2412846"/>
            <a:ext cx="0" cy="234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V="1">
            <a:off x="6670774" y="1966359"/>
            <a:ext cx="0" cy="378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V="1">
            <a:off x="6050280" y="3106694"/>
            <a:ext cx="0" cy="9412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210648" y="4276388"/>
            <a:ext cx="5048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z-Cyrl-UZ" sz="3200" i="1" dirty="0">
                <a:latin typeface="ISOCPEUR" panose="020B0604020202020204" pitchFamily="34" charset="0"/>
              </a:rPr>
              <a:t>с</a:t>
            </a:r>
            <a:r>
              <a:rPr lang="en-US" sz="3200" i="1" dirty="0" smtClean="0">
                <a:latin typeface="ISOCPEUR" panose="020B0604020202020204" pitchFamily="34" charset="0"/>
              </a:rPr>
              <a:t>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179309" y="3046047"/>
            <a:ext cx="673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>
                <a:latin typeface="ISOCPEUR" panose="020B0604020202020204" pitchFamily="34" charset="0"/>
              </a:rPr>
              <a:t>c‘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 flipH="1">
            <a:off x="6576378" y="5608115"/>
            <a:ext cx="550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ISOCPEUR" panose="020B0604020202020204" pitchFamily="34" charset="0"/>
              </a:rPr>
              <a:t>d</a:t>
            </a:r>
            <a:r>
              <a:rPr lang="en-US" sz="3200" i="1" dirty="0" smtClean="0">
                <a:latin typeface="ISOCPEUR" panose="020B0604020202020204" pitchFamily="34" charset="0"/>
              </a:rPr>
              <a:t>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 flipH="1">
            <a:off x="6351760" y="1498804"/>
            <a:ext cx="6749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>
                <a:latin typeface="ISOCPEUR" panose="020B0604020202020204" pitchFamily="34" charset="0"/>
              </a:rPr>
              <a:t>d’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028110" y="3488143"/>
            <a:ext cx="441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ISOCPEUR" panose="020B0604020202020204" pitchFamily="34" charset="0"/>
              </a:rPr>
              <a:t>x</a:t>
            </a:r>
            <a:r>
              <a:rPr lang="en-US" sz="2800" i="1" dirty="0" smtClean="0">
                <a:latin typeface="ISOCPEUR" panose="020B0604020202020204" pitchFamily="34" charset="0"/>
              </a:rPr>
              <a:t> 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232993" y="3399656"/>
            <a:ext cx="441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x</a:t>
            </a:r>
            <a:r>
              <a:rPr lang="en-US" sz="2800" dirty="0" smtClean="0"/>
              <a:t> </a:t>
            </a:r>
            <a:endParaRPr lang="ru-RU" sz="2800" dirty="0"/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 flipH="1" flipV="1">
            <a:off x="5416909" y="2764134"/>
            <a:ext cx="0" cy="29341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5331574" y="4341846"/>
            <a:ext cx="144000" cy="144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5336187" y="2717260"/>
            <a:ext cx="144000" cy="14400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/>
          <p:cNvSpPr txBox="1"/>
          <p:nvPr/>
        </p:nvSpPr>
        <p:spPr>
          <a:xfrm>
            <a:off x="3176703" y="1145601"/>
            <a:ext cx="5048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 smtClean="0">
                <a:latin typeface="ISOCPEUR" panose="020B0604020202020204" pitchFamily="34" charset="0"/>
              </a:rPr>
              <a:t>a‘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30" name="Овал 29"/>
          <p:cNvSpPr/>
          <p:nvPr/>
        </p:nvSpPr>
        <p:spPr>
          <a:xfrm>
            <a:off x="5358133" y="5023510"/>
            <a:ext cx="144000" cy="144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Овал 33"/>
          <p:cNvSpPr/>
          <p:nvPr/>
        </p:nvSpPr>
        <p:spPr>
          <a:xfrm>
            <a:off x="4740714" y="4697835"/>
            <a:ext cx="144000" cy="1440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Овал 34"/>
          <p:cNvSpPr/>
          <p:nvPr/>
        </p:nvSpPr>
        <p:spPr>
          <a:xfrm>
            <a:off x="4721864" y="2358286"/>
            <a:ext cx="144000" cy="144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Овал 35"/>
          <p:cNvSpPr/>
          <p:nvPr/>
        </p:nvSpPr>
        <p:spPr>
          <a:xfrm>
            <a:off x="4736006" y="3132269"/>
            <a:ext cx="144000" cy="144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3" name="Прямая соединительная линия 42"/>
          <p:cNvCxnSpPr/>
          <p:nvPr/>
        </p:nvCxnSpPr>
        <p:spPr>
          <a:xfrm flipV="1">
            <a:off x="4534250" y="3349949"/>
            <a:ext cx="0" cy="126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5553545" y="2535431"/>
                <a:ext cx="897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uz-Cyrl-UZ" sz="2400" i="1" dirty="0" smtClean="0">
                    <a:latin typeface="ISOCPEUR" panose="020B0604020202020204" pitchFamily="34" charset="0"/>
                  </a:rPr>
                  <a:t>1</a:t>
                </a:r>
                <a:r>
                  <a:rPr lang="en-US" sz="2400" i="1" dirty="0" smtClean="0">
                    <a:latin typeface="ISOCPEUR" panose="020B0604020202020204" pitchFamily="34" charset="0"/>
                  </a:rPr>
                  <a:t>’</a:t>
                </a:r>
                <a14:m>
                  <m:oMath xmlns:m="http://schemas.openxmlformats.org/officeDocument/2006/math">
                    <m:r>
                      <a:rPr lang="uz-Cyrl-UZ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uz-Cyrl-UZ" sz="2400" i="1" dirty="0" smtClean="0">
                    <a:latin typeface="ISOCPEUR" panose="020B0604020202020204" pitchFamily="34" charset="0"/>
                  </a:rPr>
                  <a:t>2</a:t>
                </a:r>
                <a:r>
                  <a:rPr lang="en-US" sz="2400" i="1" dirty="0" smtClean="0">
                    <a:latin typeface="ISOCPEUR" panose="020B0604020202020204" pitchFamily="34" charset="0"/>
                  </a:rPr>
                  <a:t>’</a:t>
                </a:r>
                <a:endParaRPr lang="ru-RU" sz="2800" i="1" dirty="0">
                  <a:latin typeface="ISOCPEUR" panose="020B0604020202020204" pitchFamily="34" charset="0"/>
                </a:endParaRPr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3545" y="2535431"/>
                <a:ext cx="897396" cy="461665"/>
              </a:xfrm>
              <a:prstGeom prst="rect">
                <a:avLst/>
              </a:prstGeom>
              <a:blipFill>
                <a:blip r:embed="rId2"/>
                <a:stretch>
                  <a:fillRect l="-10204" t="-10526" b="-289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4437060" y="4213819"/>
                <a:ext cx="83797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uz-Cyrl-UZ" sz="2400" i="1" dirty="0" smtClean="0">
                    <a:latin typeface="ISOCPEUR" panose="020B0604020202020204" pitchFamily="34" charset="0"/>
                  </a:rPr>
                  <a:t>3</a:t>
                </a:r>
                <a14:m>
                  <m:oMath xmlns:m="http://schemas.openxmlformats.org/officeDocument/2006/math">
                    <m:r>
                      <a:rPr lang="uz-Cyrl-UZ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uz-Cyrl-UZ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</m:oMath>
                </a14:m>
                <a:endParaRPr lang="ru-RU" sz="2800" i="1" dirty="0">
                  <a:latin typeface="ISOCPEUR" panose="020B0604020202020204" pitchFamily="34" charset="0"/>
                </a:endParaRP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7060" y="4213819"/>
                <a:ext cx="837970" cy="461665"/>
              </a:xfrm>
              <a:prstGeom prst="rect">
                <a:avLst/>
              </a:prstGeom>
              <a:blipFill>
                <a:blip r:embed="rId3"/>
                <a:stretch>
                  <a:fillRect l="-11679" t="-10526" b="-289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Box 53"/>
          <p:cNvSpPr txBox="1"/>
          <p:nvPr/>
        </p:nvSpPr>
        <p:spPr>
          <a:xfrm>
            <a:off x="5110666" y="5079462"/>
            <a:ext cx="497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z-Cyrl-UZ" sz="2400" dirty="0" smtClean="0"/>
              <a:t>1</a:t>
            </a:r>
            <a:endParaRPr lang="ru-RU" sz="2800" dirty="0"/>
          </a:p>
        </p:txBody>
      </p:sp>
      <p:sp>
        <p:nvSpPr>
          <p:cNvPr id="55" name="TextBox 54"/>
          <p:cNvSpPr txBox="1"/>
          <p:nvPr/>
        </p:nvSpPr>
        <p:spPr>
          <a:xfrm>
            <a:off x="5411492" y="4291579"/>
            <a:ext cx="497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ISOCPEUR" panose="020B0604020202020204" pitchFamily="34" charset="0"/>
              </a:rPr>
              <a:t>2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570098" y="1923486"/>
            <a:ext cx="497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ISOCPEUR" panose="020B0604020202020204" pitchFamily="34" charset="0"/>
              </a:rPr>
              <a:t>3’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479630" y="2814327"/>
            <a:ext cx="497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ISOCPEUR" panose="020B0604020202020204" pitchFamily="34" charset="0"/>
              </a:rPr>
              <a:t>4’</a:t>
            </a:r>
            <a:endParaRPr lang="ru-RU" sz="2800" i="1" dirty="0">
              <a:latin typeface="ISOCPEUR" panose="020B0604020202020204" pitchFamily="34" charset="0"/>
            </a:endParaRPr>
          </a:p>
        </p:txBody>
      </p:sp>
      <p:cxnSp>
        <p:nvCxnSpPr>
          <p:cNvPr id="58" name="Прямая соединительная линия 57"/>
          <p:cNvCxnSpPr/>
          <p:nvPr/>
        </p:nvCxnSpPr>
        <p:spPr>
          <a:xfrm>
            <a:off x="4839249" y="875533"/>
            <a:ext cx="0" cy="915658"/>
          </a:xfrm>
          <a:prstGeom prst="line">
            <a:avLst/>
          </a:prstGeom>
          <a:ln w="571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единительная линия 61"/>
          <p:cNvCxnSpPr/>
          <p:nvPr/>
        </p:nvCxnSpPr>
        <p:spPr>
          <a:xfrm flipV="1">
            <a:off x="5431023" y="5837996"/>
            <a:ext cx="0" cy="862730"/>
          </a:xfrm>
          <a:prstGeom prst="line">
            <a:avLst/>
          </a:prstGeom>
          <a:ln w="571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Прямоугольник 64"/>
          <p:cNvSpPr/>
          <p:nvPr/>
        </p:nvSpPr>
        <p:spPr>
          <a:xfrm>
            <a:off x="6851718" y="5985436"/>
            <a:ext cx="14045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/>
              <a:t>Рис. </a:t>
            </a:r>
            <a:r>
              <a:rPr lang="en-US" sz="3200" dirty="0" smtClean="0"/>
              <a:t>3</a:t>
            </a:r>
            <a:r>
              <a:rPr lang="en-US" sz="3200" dirty="0"/>
              <a:t>5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128439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2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1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4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9" grpId="0"/>
      <p:bldP spid="16" grpId="0"/>
      <p:bldP spid="17" grpId="0"/>
      <p:bldP spid="18" grpId="0"/>
      <p:bldP spid="19" grpId="0"/>
      <p:bldP spid="20" grpId="0"/>
      <p:bldP spid="21" grpId="0"/>
      <p:bldP spid="25" grpId="0" animBg="1"/>
      <p:bldP spid="26" grpId="0" animBg="1"/>
      <p:bldP spid="27" grpId="0"/>
      <p:bldP spid="30" grpId="0" animBg="1"/>
      <p:bldP spid="34" grpId="0" animBg="1"/>
      <p:bldP spid="35" grpId="0" animBg="1"/>
      <p:bldP spid="36" grpId="0" animBg="1"/>
      <p:bldP spid="52" grpId="0"/>
      <p:bldP spid="53" grpId="0"/>
      <p:bldP spid="54" grpId="0"/>
      <p:bldP spid="55" grpId="0"/>
      <p:bldP spid="56" grpId="0"/>
      <p:bldP spid="5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70EA58BC-CD38-4F31-A23E-731999F4F883}"/>
              </a:ext>
            </a:extLst>
          </p:cNvPr>
          <p:cNvSpPr/>
          <p:nvPr/>
        </p:nvSpPr>
        <p:spPr>
          <a:xfrm>
            <a:off x="118844" y="60631"/>
            <a:ext cx="1195431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Построим эпюр этой горизонтальной прямой 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[АВ]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, заданной координатами (рис.17).</a:t>
            </a:r>
            <a:endParaRPr lang="ru-RU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67BCCD-77F2-4E0B-8E93-D442269DCE13}"/>
              </a:ext>
            </a:extLst>
          </p:cNvPr>
          <p:cNvSpPr txBox="1"/>
          <p:nvPr/>
        </p:nvSpPr>
        <p:spPr>
          <a:xfrm>
            <a:off x="6023364" y="1691112"/>
            <a:ext cx="6138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ISOCPEUR"/>
              </a:rPr>
              <a:t>b’ </a:t>
            </a:r>
            <a:endParaRPr lang="ru-RU" sz="3200" i="1" dirty="0">
              <a:latin typeface="ISOCPEUR"/>
            </a:endParaRP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81E4CCD6-5194-4A89-9B55-EBA184744DB1}"/>
              </a:ext>
            </a:extLst>
          </p:cNvPr>
          <p:cNvCxnSpPr/>
          <p:nvPr/>
        </p:nvCxnSpPr>
        <p:spPr>
          <a:xfrm flipH="1" flipV="1">
            <a:off x="2412301" y="2231282"/>
            <a:ext cx="3574599" cy="28673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FB0ACA8-AA01-4D0F-9D75-93F42B319B61}"/>
              </a:ext>
            </a:extLst>
          </p:cNvPr>
          <p:cNvSpPr txBox="1"/>
          <p:nvPr/>
        </p:nvSpPr>
        <p:spPr>
          <a:xfrm>
            <a:off x="1887503" y="6119619"/>
            <a:ext cx="4614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>
                <a:latin typeface="ISOCPEUR"/>
              </a:rPr>
              <a:t>a</a:t>
            </a:r>
            <a:r>
              <a:rPr lang="en-US" sz="3200" i="1" dirty="0">
                <a:latin typeface="ISOCPEUR"/>
              </a:rPr>
              <a:t> </a:t>
            </a:r>
            <a:endParaRPr lang="ru-RU" sz="3200" i="1" dirty="0">
              <a:latin typeface="ISOCPEUR"/>
            </a:endParaRP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F5BEA984-C8AE-4133-B288-C937F3A65F0E}"/>
              </a:ext>
            </a:extLst>
          </p:cNvPr>
          <p:cNvCxnSpPr/>
          <p:nvPr/>
        </p:nvCxnSpPr>
        <p:spPr>
          <a:xfrm>
            <a:off x="653828" y="4163144"/>
            <a:ext cx="6980904" cy="46529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13AA50C-20F0-4561-8599-FE7D6BD415FA}"/>
              </a:ext>
            </a:extLst>
          </p:cNvPr>
          <p:cNvSpPr txBox="1"/>
          <p:nvPr/>
        </p:nvSpPr>
        <p:spPr>
          <a:xfrm>
            <a:off x="107632" y="3777338"/>
            <a:ext cx="9395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i="1" dirty="0">
                <a:latin typeface="ISOCPEUR"/>
              </a:rPr>
              <a:t>x</a:t>
            </a:r>
            <a:endParaRPr lang="ru-RU" sz="4400" i="1" dirty="0">
              <a:latin typeface="ISOCPEUR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4C4B83-1A41-4D24-9E01-F3BA3DFD0073}"/>
              </a:ext>
            </a:extLst>
          </p:cNvPr>
          <p:cNvSpPr txBox="1"/>
          <p:nvPr/>
        </p:nvSpPr>
        <p:spPr>
          <a:xfrm>
            <a:off x="7302664" y="4213995"/>
            <a:ext cx="816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ISOCPEUR"/>
              </a:rPr>
              <a:t>0 </a:t>
            </a:r>
            <a:endParaRPr lang="ru-RU" sz="2800" i="1" dirty="0">
              <a:latin typeface="ISOCPEUR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8B6C61-A0C4-4943-BB24-1EDE57662519}"/>
              </a:ext>
            </a:extLst>
          </p:cNvPr>
          <p:cNvSpPr txBox="1"/>
          <p:nvPr/>
        </p:nvSpPr>
        <p:spPr>
          <a:xfrm>
            <a:off x="6063285" y="4606682"/>
            <a:ext cx="4614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ISOCPEUR"/>
              </a:rPr>
              <a:t>b </a:t>
            </a:r>
            <a:endParaRPr lang="ru-RU" sz="3200" i="1" dirty="0">
              <a:latin typeface="ISOCPEUR"/>
            </a:endParaRP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DA58B762-7198-4DAE-8D82-E8D31623374B}"/>
              </a:ext>
            </a:extLst>
          </p:cNvPr>
          <p:cNvCxnSpPr/>
          <p:nvPr/>
        </p:nvCxnSpPr>
        <p:spPr>
          <a:xfrm flipH="1">
            <a:off x="2411035" y="5083457"/>
            <a:ext cx="3466490" cy="1580385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4C154B2-3313-426F-8D45-C32C36CE6021}"/>
              </a:ext>
            </a:extLst>
          </p:cNvPr>
          <p:cNvSpPr txBox="1"/>
          <p:nvPr/>
        </p:nvSpPr>
        <p:spPr>
          <a:xfrm>
            <a:off x="1854612" y="1613929"/>
            <a:ext cx="6050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>
                <a:latin typeface="ISOCPEUR"/>
              </a:rPr>
              <a:t>a’ </a:t>
            </a:r>
            <a:endParaRPr lang="ru-RU" sz="4000" i="1" dirty="0">
              <a:latin typeface="ISOCPEUR"/>
            </a:endParaRPr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C477789F-11C6-436F-8470-666899820219}"/>
              </a:ext>
            </a:extLst>
          </p:cNvPr>
          <p:cNvCxnSpPr/>
          <p:nvPr/>
        </p:nvCxnSpPr>
        <p:spPr>
          <a:xfrm>
            <a:off x="2411035" y="2259955"/>
            <a:ext cx="0" cy="44038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EEF27643-A2E4-48E7-B896-633DE3035621}"/>
              </a:ext>
            </a:extLst>
          </p:cNvPr>
          <p:cNvCxnSpPr>
            <a:endCxn id="17" idx="4"/>
          </p:cNvCxnSpPr>
          <p:nvPr/>
        </p:nvCxnSpPr>
        <p:spPr>
          <a:xfrm flipH="1">
            <a:off x="5878900" y="2231282"/>
            <a:ext cx="0" cy="29601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Овал 13">
            <a:extLst>
              <a:ext uri="{FF2B5EF4-FFF2-40B4-BE49-F238E27FC236}">
                <a16:creationId xmlns:a16="http://schemas.microsoft.com/office/drawing/2014/main" id="{3400CD7C-60BA-41C3-BBC2-C30424D8ABA9}"/>
              </a:ext>
            </a:extLst>
          </p:cNvPr>
          <p:cNvSpPr/>
          <p:nvPr/>
        </p:nvSpPr>
        <p:spPr>
          <a:xfrm>
            <a:off x="2297914" y="2115216"/>
            <a:ext cx="216000" cy="216000"/>
          </a:xfrm>
          <a:prstGeom prst="ellipse">
            <a:avLst/>
          </a:prstGeom>
          <a:solidFill>
            <a:srgbClr val="1330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08D25DCA-C542-4BEA-BB51-C10FA499291D}"/>
              </a:ext>
            </a:extLst>
          </p:cNvPr>
          <p:cNvSpPr/>
          <p:nvPr/>
        </p:nvSpPr>
        <p:spPr>
          <a:xfrm>
            <a:off x="2304301" y="6555842"/>
            <a:ext cx="216000" cy="216000"/>
          </a:xfrm>
          <a:prstGeom prst="ellipse">
            <a:avLst/>
          </a:prstGeom>
          <a:solidFill>
            <a:srgbClr val="1330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8BE10D6C-D3DC-4BA3-8C8A-39C6F33970FD}"/>
              </a:ext>
            </a:extLst>
          </p:cNvPr>
          <p:cNvSpPr/>
          <p:nvPr/>
        </p:nvSpPr>
        <p:spPr>
          <a:xfrm>
            <a:off x="5770900" y="2155846"/>
            <a:ext cx="216000" cy="216000"/>
          </a:xfrm>
          <a:prstGeom prst="ellipse">
            <a:avLst/>
          </a:prstGeom>
          <a:solidFill>
            <a:srgbClr val="1330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4F52F529-CEE7-4832-A4AF-6F91FEB35ECB}"/>
              </a:ext>
            </a:extLst>
          </p:cNvPr>
          <p:cNvSpPr/>
          <p:nvPr/>
        </p:nvSpPr>
        <p:spPr>
          <a:xfrm>
            <a:off x="5770900" y="4975457"/>
            <a:ext cx="216000" cy="216000"/>
          </a:xfrm>
          <a:prstGeom prst="ellipse">
            <a:avLst/>
          </a:prstGeom>
          <a:solidFill>
            <a:srgbClr val="1330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113F902F-FC5B-4F62-9226-8AAAD77DE8FF}"/>
              </a:ext>
            </a:extLst>
          </p:cNvPr>
          <p:cNvCxnSpPr>
            <a:endCxn id="17" idx="2"/>
          </p:cNvCxnSpPr>
          <p:nvPr/>
        </p:nvCxnSpPr>
        <p:spPr>
          <a:xfrm>
            <a:off x="3388162" y="5083457"/>
            <a:ext cx="238273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61C5997-485F-41ED-AF44-756AFBE383F2}"/>
                  </a:ext>
                </a:extLst>
              </p:cNvPr>
              <p:cNvSpPr txBox="1"/>
              <p:nvPr/>
            </p:nvSpPr>
            <p:spPr>
              <a:xfrm>
                <a:off x="4298824" y="5074362"/>
                <a:ext cx="49532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ru-RU" sz="2800" dirty="0">
                  <a:latin typeface="ISOCPEUR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61C5997-485F-41ED-AF44-756AFBE383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8824" y="5074362"/>
                <a:ext cx="495328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8A060167-516A-4A32-BB88-88252F9274EA}"/>
              </a:ext>
            </a:extLst>
          </p:cNvPr>
          <p:cNvSpPr txBox="1"/>
          <p:nvPr/>
        </p:nvSpPr>
        <p:spPr>
          <a:xfrm rot="20730788">
            <a:off x="4675768" y="4920791"/>
            <a:ext cx="3499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ISOCPEUR"/>
              </a:rPr>
              <a:t>(</a:t>
            </a:r>
            <a:endParaRPr lang="ru-RU" sz="3600" dirty="0">
              <a:latin typeface="ISOCPEUR"/>
            </a:endParaRP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F1E0BC79-A51C-4C1E-BE9D-A775BD8A1673}"/>
              </a:ext>
            </a:extLst>
          </p:cNvPr>
          <p:cNvSpPr/>
          <p:nvPr/>
        </p:nvSpPr>
        <p:spPr>
          <a:xfrm>
            <a:off x="4711700" y="6277605"/>
            <a:ext cx="17796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i="1" dirty="0">
                <a:latin typeface="ISOCPEUR"/>
              </a:rPr>
              <a:t>Рис. 17. </a:t>
            </a: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90880D49-01AA-4842-A7A8-BF9FEAD04CE9}"/>
              </a:ext>
            </a:extLst>
          </p:cNvPr>
          <p:cNvSpPr/>
          <p:nvPr/>
        </p:nvSpPr>
        <p:spPr>
          <a:xfrm>
            <a:off x="2714081" y="1106241"/>
            <a:ext cx="696517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3200" b="1" i="1" dirty="0">
                <a:latin typeface="ISOCPEUR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ru-RU" sz="3200" b="1" i="1" dirty="0">
                <a:latin typeface="ISOCPEUR"/>
                <a:ea typeface="Times New Roman" panose="02020603050405020304" pitchFamily="18" charset="0"/>
                <a:cs typeface="Times New Roman" panose="02020603050405020304" pitchFamily="18" charset="0"/>
              </a:rPr>
              <a:t>АВ</a:t>
            </a:r>
            <a:r>
              <a:rPr lang="en-US" sz="3200" b="1" i="1" dirty="0">
                <a:latin typeface="ISOCPEUR"/>
                <a:ea typeface="Times New Roman" panose="02020603050405020304" pitchFamily="18" charset="0"/>
                <a:cs typeface="Times New Roman" panose="02020603050405020304" pitchFamily="18" charset="0"/>
              </a:rPr>
              <a:t>] || H </a:t>
            </a:r>
            <a:r>
              <a:rPr lang="ru-RU" sz="3200" b="1" i="1" dirty="0">
                <a:latin typeface="ISOCPEUR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sz="3200" b="1" i="1" dirty="0">
                <a:latin typeface="ISOCPEUR"/>
                <a:ea typeface="Times New Roman" panose="02020603050405020304" pitchFamily="18" charset="0"/>
                <a:cs typeface="Times New Roman" panose="02020603050405020304" pitchFamily="18" charset="0"/>
              </a:rPr>
              <a:t> [</a:t>
            </a:r>
            <a:r>
              <a:rPr lang="en-US" sz="3200" b="1" i="1" dirty="0" err="1">
                <a:latin typeface="ISOCPEUR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3200" b="1" i="1" dirty="0" err="1">
                <a:latin typeface="ISOCPEUR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sz="3200" b="1" i="1" dirty="0" err="1">
                <a:latin typeface="ISOCPEUR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3200" b="1" i="1" dirty="0">
                <a:latin typeface="ISOCPEUR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sz="3200" b="1" i="1" dirty="0">
                <a:latin typeface="ISOCPEUR"/>
                <a:ea typeface="Times New Roman" panose="02020603050405020304" pitchFamily="18" charset="0"/>
                <a:cs typeface="Times New Roman" panose="02020603050405020304" pitchFamily="18" charset="0"/>
              </a:rPr>
              <a:t>] || [ox) </a:t>
            </a:r>
            <a:r>
              <a:rPr lang="ru-RU" sz="3200" b="1" i="1" dirty="0">
                <a:latin typeface="ISOCPEUR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sz="3200" b="1" i="1" dirty="0">
                <a:latin typeface="ISOCPEUR"/>
                <a:ea typeface="Times New Roman" panose="02020603050405020304" pitchFamily="18" charset="0"/>
                <a:cs typeface="Times New Roman" panose="02020603050405020304" pitchFamily="18" charset="0"/>
              </a:rPr>
              <a:t> [a b] = |AB|</a:t>
            </a:r>
            <a:endParaRPr lang="ru-RU" sz="3200" b="1" i="1" dirty="0">
              <a:latin typeface="ISOCPEUR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90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876300" y="430381"/>
            <a:ext cx="962406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Если две прямые не пересекаются и не параллельны, то такие прямые называются скрещивающимся прямыми.</a:t>
            </a:r>
          </a:p>
          <a:p>
            <a:pPr>
              <a:spcAft>
                <a:spcPts val="0"/>
              </a:spcAft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То есть:</a:t>
            </a:r>
          </a:p>
          <a:p>
            <a:pPr algn="ctr">
              <a:spcAft>
                <a:spcPts val="0"/>
              </a:spcAft>
            </a:pP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2800" b="1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sz="2800" b="1" u="sng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CD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CD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28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just">
              <a:spcAft>
                <a:spcPts val="0"/>
              </a:spcAft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Их одноименные проекции могут пересекаться в точках, не лежащих на одной линии связи.</a:t>
            </a:r>
          </a:p>
          <a:p>
            <a:pPr algn="just">
              <a:spcAft>
                <a:spcPts val="0"/>
              </a:spcAft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Конкурирующие точки. 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Точки, у которых 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совпадают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горизонтальные или фронтальные проекции двух прямых, называются конкурирующие. С помощью конкурирующих точек определяют видимость и невидимость геометрических элементов.</a:t>
            </a:r>
          </a:p>
          <a:p>
            <a:pPr algn="just">
              <a:spcAft>
                <a:spcPts val="0"/>
              </a:spcAft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just">
              <a:spcAft>
                <a:spcPts val="0"/>
              </a:spcAft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 чертеже точки 1 и 2, 3 и 4 – конкурирующие точки.</a:t>
            </a:r>
            <a:endParaRPr lang="ru-RU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8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1395984" y="2183067"/>
            <a:ext cx="10381488" cy="2387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z-Cyrl-UZ" sz="8000" b="1" dirty="0" smtClean="0">
                <a:solidFill>
                  <a:srgbClr val="FF0000"/>
                </a:solidFill>
              </a:rPr>
              <a:t>Спасибо за внимани</a:t>
            </a:r>
            <a:r>
              <a:rPr lang="ru-RU" sz="8000" b="1" dirty="0" smtClean="0">
                <a:solidFill>
                  <a:srgbClr val="FF0000"/>
                </a:solidFill>
              </a:rPr>
              <a:t>е!</a:t>
            </a:r>
            <a:endParaRPr lang="ru-RU" sz="8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101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AD0C7C2-C803-41C6-BCE7-4E72B2F6CF8C}"/>
              </a:ext>
            </a:extLst>
          </p:cNvPr>
          <p:cNvSpPr/>
          <p:nvPr/>
        </p:nvSpPr>
        <p:spPr>
          <a:xfrm>
            <a:off x="335561" y="415636"/>
            <a:ext cx="1155164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Горизонтальная проекция горизонтальной прямой есть её натуральная величина.</a:t>
            </a:r>
          </a:p>
          <a:p>
            <a:pPr algn="just">
              <a:spcAft>
                <a:spcPts val="0"/>
              </a:spcAft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Угол наклона горизонтальной прямой к фронтальной плоскости проекций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есть угол 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ctr">
              <a:spcAft>
                <a:spcPts val="0"/>
              </a:spcAft>
            </a:pP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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[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ru-RU" sz="2800" b="1" baseline="30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^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ru-RU" sz="28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28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spcAft>
                <a:spcPts val="0"/>
              </a:spcAft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</a:t>
            </a:r>
            <a:r>
              <a:rPr lang="ru-RU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Если 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прямая параллельна фронтальной плоскости проекций, то такая прямая называется фронтальной прямой.</a:t>
            </a:r>
          </a:p>
          <a:p>
            <a:pPr algn="just">
              <a:spcAft>
                <a:spcPts val="0"/>
              </a:spcAft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ctr">
              <a:spcAft>
                <a:spcPts val="0"/>
              </a:spcAft>
            </a:pP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[АВ] ||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фронтальная прямая.</a:t>
            </a:r>
          </a:p>
          <a:p>
            <a:pPr algn="ctr">
              <a:spcAft>
                <a:spcPts val="0"/>
              </a:spcAft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just">
              <a:spcAft>
                <a:spcPts val="0"/>
              </a:spcAft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Построим пространственный чертеж фронтальной прямой 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[АВ]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по заданным координатам (рис.18).</a:t>
            </a:r>
          </a:p>
          <a:p>
            <a:pPr algn="ctr">
              <a:spcAft>
                <a:spcPts val="0"/>
              </a:spcAft>
            </a:pP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А(10;20;30)  В(50;20;10)</a:t>
            </a:r>
            <a:endParaRPr lang="ru-RU" sz="28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717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118598" y="394494"/>
            <a:ext cx="5694321" cy="3744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118598" y="4116319"/>
            <a:ext cx="8056105" cy="2428095"/>
          </a:xfrm>
          <a:custGeom>
            <a:avLst/>
            <a:gdLst>
              <a:gd name="connsiteX0" fmla="*/ 0 w 1811868"/>
              <a:gd name="connsiteY0" fmla="*/ 0 h 1583267"/>
              <a:gd name="connsiteX1" fmla="*/ 1811868 w 1811868"/>
              <a:gd name="connsiteY1" fmla="*/ 0 h 1583267"/>
              <a:gd name="connsiteX2" fmla="*/ 1811868 w 1811868"/>
              <a:gd name="connsiteY2" fmla="*/ 1583267 h 1583267"/>
              <a:gd name="connsiteX3" fmla="*/ 0 w 1811868"/>
              <a:gd name="connsiteY3" fmla="*/ 1583267 h 1583267"/>
              <a:gd name="connsiteX4" fmla="*/ 0 w 1811868"/>
              <a:gd name="connsiteY4" fmla="*/ 0 h 1583267"/>
              <a:gd name="connsiteX0" fmla="*/ 0 w 3725335"/>
              <a:gd name="connsiteY0" fmla="*/ 0 h 2607734"/>
              <a:gd name="connsiteX1" fmla="*/ 1811868 w 3725335"/>
              <a:gd name="connsiteY1" fmla="*/ 0 h 2607734"/>
              <a:gd name="connsiteX2" fmla="*/ 3725335 w 3725335"/>
              <a:gd name="connsiteY2" fmla="*/ 2607734 h 2607734"/>
              <a:gd name="connsiteX3" fmla="*/ 0 w 3725335"/>
              <a:gd name="connsiteY3" fmla="*/ 1583267 h 2607734"/>
              <a:gd name="connsiteX4" fmla="*/ 0 w 3725335"/>
              <a:gd name="connsiteY4" fmla="*/ 0 h 2607734"/>
              <a:gd name="connsiteX0" fmla="*/ 0 w 3725335"/>
              <a:gd name="connsiteY0" fmla="*/ 0 h 2607734"/>
              <a:gd name="connsiteX1" fmla="*/ 1811868 w 3725335"/>
              <a:gd name="connsiteY1" fmla="*/ 0 h 2607734"/>
              <a:gd name="connsiteX2" fmla="*/ 3725335 w 3725335"/>
              <a:gd name="connsiteY2" fmla="*/ 2607734 h 2607734"/>
              <a:gd name="connsiteX3" fmla="*/ 1185333 w 3725335"/>
              <a:gd name="connsiteY3" fmla="*/ 2607733 h 2607734"/>
              <a:gd name="connsiteX4" fmla="*/ 0 w 3725335"/>
              <a:gd name="connsiteY4" fmla="*/ 0 h 2607734"/>
              <a:gd name="connsiteX0" fmla="*/ 0 w 3725335"/>
              <a:gd name="connsiteY0" fmla="*/ 8467 h 2616201"/>
              <a:gd name="connsiteX1" fmla="*/ 2607734 w 3725335"/>
              <a:gd name="connsiteY1" fmla="*/ 0 h 2616201"/>
              <a:gd name="connsiteX2" fmla="*/ 3725335 w 3725335"/>
              <a:gd name="connsiteY2" fmla="*/ 2616201 h 2616201"/>
              <a:gd name="connsiteX3" fmla="*/ 1185333 w 3725335"/>
              <a:gd name="connsiteY3" fmla="*/ 2616200 h 2616201"/>
              <a:gd name="connsiteX4" fmla="*/ 0 w 3725335"/>
              <a:gd name="connsiteY4" fmla="*/ 8467 h 2616201"/>
              <a:gd name="connsiteX0" fmla="*/ 0 w 4207935"/>
              <a:gd name="connsiteY0" fmla="*/ 76200 h 2616201"/>
              <a:gd name="connsiteX1" fmla="*/ 3090334 w 4207935"/>
              <a:gd name="connsiteY1" fmla="*/ 0 h 2616201"/>
              <a:gd name="connsiteX2" fmla="*/ 4207935 w 4207935"/>
              <a:gd name="connsiteY2" fmla="*/ 2616201 h 2616201"/>
              <a:gd name="connsiteX3" fmla="*/ 1667933 w 4207935"/>
              <a:gd name="connsiteY3" fmla="*/ 2616200 h 2616201"/>
              <a:gd name="connsiteX4" fmla="*/ 0 w 4207935"/>
              <a:gd name="connsiteY4" fmla="*/ 76200 h 2616201"/>
              <a:gd name="connsiteX0" fmla="*/ 0 w 5113868"/>
              <a:gd name="connsiteY0" fmla="*/ 76200 h 2658535"/>
              <a:gd name="connsiteX1" fmla="*/ 3090334 w 5113868"/>
              <a:gd name="connsiteY1" fmla="*/ 0 h 2658535"/>
              <a:gd name="connsiteX2" fmla="*/ 5113868 w 5113868"/>
              <a:gd name="connsiteY2" fmla="*/ 2658535 h 2658535"/>
              <a:gd name="connsiteX3" fmla="*/ 1667933 w 5113868"/>
              <a:gd name="connsiteY3" fmla="*/ 2616200 h 2658535"/>
              <a:gd name="connsiteX4" fmla="*/ 0 w 5113868"/>
              <a:gd name="connsiteY4" fmla="*/ 76200 h 2658535"/>
              <a:gd name="connsiteX0" fmla="*/ 0 w 5108913"/>
              <a:gd name="connsiteY0" fmla="*/ 0 h 2694343"/>
              <a:gd name="connsiteX1" fmla="*/ 3085379 w 5108913"/>
              <a:gd name="connsiteY1" fmla="*/ 35808 h 2694343"/>
              <a:gd name="connsiteX2" fmla="*/ 5108913 w 5108913"/>
              <a:gd name="connsiteY2" fmla="*/ 2694343 h 2694343"/>
              <a:gd name="connsiteX3" fmla="*/ 1662978 w 5108913"/>
              <a:gd name="connsiteY3" fmla="*/ 2652008 h 2694343"/>
              <a:gd name="connsiteX4" fmla="*/ 0 w 5108913"/>
              <a:gd name="connsiteY4" fmla="*/ 0 h 2694343"/>
              <a:gd name="connsiteX0" fmla="*/ 0 w 5103958"/>
              <a:gd name="connsiteY0" fmla="*/ 15105 h 2658535"/>
              <a:gd name="connsiteX1" fmla="*/ 3080424 w 5103958"/>
              <a:gd name="connsiteY1" fmla="*/ 0 h 2658535"/>
              <a:gd name="connsiteX2" fmla="*/ 5103958 w 5103958"/>
              <a:gd name="connsiteY2" fmla="*/ 2658535 h 2658535"/>
              <a:gd name="connsiteX3" fmla="*/ 1658023 w 5103958"/>
              <a:gd name="connsiteY3" fmla="*/ 2616200 h 2658535"/>
              <a:gd name="connsiteX4" fmla="*/ 0 w 5103958"/>
              <a:gd name="connsiteY4" fmla="*/ 15105 h 2658535"/>
              <a:gd name="connsiteX0" fmla="*/ 0 w 5084137"/>
              <a:gd name="connsiteY0" fmla="*/ 0 h 2694343"/>
              <a:gd name="connsiteX1" fmla="*/ 3060603 w 5084137"/>
              <a:gd name="connsiteY1" fmla="*/ 35808 h 2694343"/>
              <a:gd name="connsiteX2" fmla="*/ 5084137 w 5084137"/>
              <a:gd name="connsiteY2" fmla="*/ 2694343 h 2694343"/>
              <a:gd name="connsiteX3" fmla="*/ 1638202 w 5084137"/>
              <a:gd name="connsiteY3" fmla="*/ 2652008 h 2694343"/>
              <a:gd name="connsiteX4" fmla="*/ 0 w 5084137"/>
              <a:gd name="connsiteY4" fmla="*/ 0 h 2694343"/>
              <a:gd name="connsiteX0" fmla="*/ 0 w 4334643"/>
              <a:gd name="connsiteY0" fmla="*/ 0 h 2703860"/>
              <a:gd name="connsiteX1" fmla="*/ 3060603 w 4334643"/>
              <a:gd name="connsiteY1" fmla="*/ 35808 h 2703860"/>
              <a:gd name="connsiteX2" fmla="*/ 4334643 w 4334643"/>
              <a:gd name="connsiteY2" fmla="*/ 2703860 h 2703860"/>
              <a:gd name="connsiteX3" fmla="*/ 1638202 w 4334643"/>
              <a:gd name="connsiteY3" fmla="*/ 2652008 h 2703860"/>
              <a:gd name="connsiteX4" fmla="*/ 0 w 4334643"/>
              <a:gd name="connsiteY4" fmla="*/ 0 h 2703860"/>
              <a:gd name="connsiteX0" fmla="*/ 0 w 4334643"/>
              <a:gd name="connsiteY0" fmla="*/ 0 h 2703860"/>
              <a:gd name="connsiteX1" fmla="*/ 3060603 w 4334643"/>
              <a:gd name="connsiteY1" fmla="*/ 35808 h 2703860"/>
              <a:gd name="connsiteX2" fmla="*/ 4334643 w 4334643"/>
              <a:gd name="connsiteY2" fmla="*/ 2703860 h 2703860"/>
              <a:gd name="connsiteX3" fmla="*/ 1196782 w 4334643"/>
              <a:gd name="connsiteY3" fmla="*/ 2623459 h 2703860"/>
              <a:gd name="connsiteX4" fmla="*/ 0 w 4334643"/>
              <a:gd name="connsiteY4" fmla="*/ 0 h 2703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34643" h="2703860">
                <a:moveTo>
                  <a:pt x="0" y="0"/>
                </a:moveTo>
                <a:lnTo>
                  <a:pt x="3060603" y="35808"/>
                </a:lnTo>
                <a:lnTo>
                  <a:pt x="4334643" y="2703860"/>
                </a:lnTo>
                <a:lnTo>
                  <a:pt x="1196782" y="2623459"/>
                </a:lnTo>
                <a:lnTo>
                  <a:pt x="0" y="0"/>
                </a:lnTo>
                <a:close/>
              </a:path>
            </a:pathLst>
          </a:custGeom>
          <a:solidFill>
            <a:srgbClr val="A8F8A4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9143699" y="4902100"/>
            <a:ext cx="3647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 </a:t>
            </a:r>
            <a:endParaRPr lang="ru-RU" sz="2800" dirty="0"/>
          </a:p>
        </p:txBody>
      </p:sp>
      <p:cxnSp>
        <p:nvCxnSpPr>
          <p:cNvPr id="7" name="Прямая соединительная линия 6"/>
          <p:cNvCxnSpPr>
            <a:cxnSpLocks/>
          </p:cNvCxnSpPr>
          <p:nvPr/>
        </p:nvCxnSpPr>
        <p:spPr>
          <a:xfrm flipH="1" flipV="1">
            <a:off x="3526411" y="4855280"/>
            <a:ext cx="324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>
            <a:cxnSpLocks/>
          </p:cNvCxnSpPr>
          <p:nvPr/>
        </p:nvCxnSpPr>
        <p:spPr>
          <a:xfrm flipV="1">
            <a:off x="2512661" y="3405940"/>
            <a:ext cx="0" cy="684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>
            <a:cxnSpLocks/>
          </p:cNvCxnSpPr>
          <p:nvPr/>
        </p:nvCxnSpPr>
        <p:spPr>
          <a:xfrm flipH="1" flipV="1">
            <a:off x="6096323" y="4118189"/>
            <a:ext cx="742627" cy="7681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>
            <a:cxnSpLocks/>
          </p:cNvCxnSpPr>
          <p:nvPr/>
        </p:nvCxnSpPr>
        <p:spPr>
          <a:xfrm>
            <a:off x="2502929" y="3429001"/>
            <a:ext cx="4309299" cy="68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 flipV="1">
            <a:off x="6114498" y="1872705"/>
            <a:ext cx="0" cy="2268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>
            <a:cxnSpLocks/>
          </p:cNvCxnSpPr>
          <p:nvPr/>
        </p:nvCxnSpPr>
        <p:spPr>
          <a:xfrm flipH="1" flipV="1">
            <a:off x="6096000" y="1963388"/>
            <a:ext cx="725937" cy="61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>
            <a:cxnSpLocks/>
          </p:cNvCxnSpPr>
          <p:nvPr/>
        </p:nvCxnSpPr>
        <p:spPr>
          <a:xfrm flipH="1" flipV="1">
            <a:off x="2486240" y="3401621"/>
            <a:ext cx="985777" cy="749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 flipV="1">
            <a:off x="6855586" y="2650261"/>
            <a:ext cx="0" cy="2196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027435" y="1338346"/>
            <a:ext cx="719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a’ </a:t>
            </a:r>
            <a:endParaRPr lang="ru-RU" sz="3600" dirty="0"/>
          </a:p>
        </p:txBody>
      </p:sp>
      <p:sp>
        <p:nvSpPr>
          <p:cNvPr id="20" name="TextBox 19"/>
          <p:cNvSpPr txBox="1"/>
          <p:nvPr/>
        </p:nvSpPr>
        <p:spPr>
          <a:xfrm>
            <a:off x="6610307" y="4793501"/>
            <a:ext cx="484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>
                <a:latin typeface="ISOCPEUR" panose="020B0604020202020204"/>
              </a:rPr>
              <a:t>a </a:t>
            </a:r>
            <a:endParaRPr lang="ru-RU" sz="3600" i="1" dirty="0"/>
          </a:p>
        </p:txBody>
      </p:sp>
      <p:cxnSp>
        <p:nvCxnSpPr>
          <p:cNvPr id="22" name="Прямая соединительная линия 21"/>
          <p:cNvCxnSpPr>
            <a:cxnSpLocks/>
            <a:stCxn id="79" idx="0"/>
          </p:cNvCxnSpPr>
          <p:nvPr/>
        </p:nvCxnSpPr>
        <p:spPr>
          <a:xfrm flipH="1">
            <a:off x="2536780" y="1869370"/>
            <a:ext cx="3578776" cy="1540028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190881" y="3469816"/>
            <a:ext cx="436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>
                <a:latin typeface="ISOCPEUR" panose="020B0604020202020204"/>
              </a:rPr>
              <a:t>B </a:t>
            </a:r>
            <a:endParaRPr lang="ru-RU" sz="3600" i="1" dirty="0"/>
          </a:p>
        </p:txBody>
      </p:sp>
      <p:sp>
        <p:nvSpPr>
          <p:cNvPr id="24" name="TextBox 23"/>
          <p:cNvSpPr txBox="1"/>
          <p:nvPr/>
        </p:nvSpPr>
        <p:spPr>
          <a:xfrm>
            <a:off x="6903813" y="2109949"/>
            <a:ext cx="508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>
                <a:latin typeface="ISOCPEUR" panose="020B0604020202020204"/>
              </a:rPr>
              <a:t>A </a:t>
            </a:r>
            <a:endParaRPr lang="ru-RU" sz="3600" i="1" dirty="0"/>
          </a:p>
        </p:txBody>
      </p:sp>
      <p:cxnSp>
        <p:nvCxnSpPr>
          <p:cNvPr id="25" name="Прямая соединительная линия 24"/>
          <p:cNvCxnSpPr>
            <a:cxnSpLocks/>
            <a:stCxn id="18" idx="2"/>
          </p:cNvCxnSpPr>
          <p:nvPr/>
        </p:nvCxnSpPr>
        <p:spPr>
          <a:xfrm flipH="1" flipV="1">
            <a:off x="3486407" y="4863643"/>
            <a:ext cx="3238260" cy="442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>
            <a:cxnSpLocks/>
          </p:cNvCxnSpPr>
          <p:nvPr/>
        </p:nvCxnSpPr>
        <p:spPr>
          <a:xfrm flipH="1" flipV="1">
            <a:off x="2475712" y="4093566"/>
            <a:ext cx="1020837" cy="78755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/>
          <p:nvPr/>
        </p:nvCxnSpPr>
        <p:spPr>
          <a:xfrm>
            <a:off x="6865970" y="4881124"/>
            <a:ext cx="684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>
            <a:off x="730281" y="4134374"/>
            <a:ext cx="6084000" cy="0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814940" y="3694100"/>
            <a:ext cx="816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0 </a:t>
            </a:r>
            <a:endParaRPr lang="ru-RU" sz="2800" dirty="0"/>
          </a:p>
        </p:txBody>
      </p:sp>
      <p:sp>
        <p:nvSpPr>
          <p:cNvPr id="32" name="TextBox 31"/>
          <p:cNvSpPr txBox="1"/>
          <p:nvPr/>
        </p:nvSpPr>
        <p:spPr>
          <a:xfrm>
            <a:off x="936402" y="4067288"/>
            <a:ext cx="3626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x</a:t>
            </a:r>
            <a:endParaRPr lang="ru-RU" sz="3200" dirty="0"/>
          </a:p>
        </p:txBody>
      </p:sp>
      <p:sp>
        <p:nvSpPr>
          <p:cNvPr id="34" name="TextBox 33"/>
          <p:cNvSpPr txBox="1"/>
          <p:nvPr/>
        </p:nvSpPr>
        <p:spPr>
          <a:xfrm>
            <a:off x="9504549" y="6315428"/>
            <a:ext cx="370614" cy="584775"/>
          </a:xfrm>
          <a:prstGeom prst="rect">
            <a:avLst/>
          </a:prstGeom>
          <a:noFill/>
          <a:ln w="38100">
            <a:noFill/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y</a:t>
            </a:r>
            <a:endParaRPr lang="ru-RU" sz="3200" dirty="0"/>
          </a:p>
        </p:txBody>
      </p:sp>
      <p:cxnSp>
        <p:nvCxnSpPr>
          <p:cNvPr id="35" name="Прямая соединительная линия 34"/>
          <p:cNvCxnSpPr>
            <a:cxnSpLocks/>
            <a:endCxn id="4" idx="1"/>
          </p:cNvCxnSpPr>
          <p:nvPr/>
        </p:nvCxnSpPr>
        <p:spPr>
          <a:xfrm flipH="1" flipV="1">
            <a:off x="6806849" y="4148475"/>
            <a:ext cx="2635284" cy="2717352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рямоугольник 37"/>
          <p:cNvSpPr/>
          <p:nvPr/>
        </p:nvSpPr>
        <p:spPr>
          <a:xfrm>
            <a:off x="637935" y="6150735"/>
            <a:ext cx="15087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/>
              <a:t>Рис. 18.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179767" y="5781353"/>
            <a:ext cx="816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>
                <a:solidFill>
                  <a:srgbClr val="0070C0"/>
                </a:solidFill>
              </a:rPr>
              <a:t>H</a:t>
            </a:r>
            <a:r>
              <a:rPr lang="en-US" sz="2800" dirty="0"/>
              <a:t> </a:t>
            </a:r>
            <a:endParaRPr lang="ru-RU" sz="2800" dirty="0"/>
          </a:p>
        </p:txBody>
      </p:sp>
      <p:sp>
        <p:nvSpPr>
          <p:cNvPr id="40" name="TextBox 39"/>
          <p:cNvSpPr txBox="1"/>
          <p:nvPr/>
        </p:nvSpPr>
        <p:spPr>
          <a:xfrm>
            <a:off x="1381559" y="374018"/>
            <a:ext cx="816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>
                <a:solidFill>
                  <a:srgbClr val="0070C0"/>
                </a:solidFill>
              </a:rPr>
              <a:t>V</a:t>
            </a:r>
            <a:r>
              <a:rPr lang="en-US" sz="2800" dirty="0"/>
              <a:t> </a:t>
            </a:r>
            <a:endParaRPr lang="ru-RU" sz="2800" dirty="0"/>
          </a:p>
        </p:txBody>
      </p:sp>
      <p:sp>
        <p:nvSpPr>
          <p:cNvPr id="41" name="TextBox 40"/>
          <p:cNvSpPr txBox="1"/>
          <p:nvPr/>
        </p:nvSpPr>
        <p:spPr>
          <a:xfrm rot="10167213">
            <a:off x="4206436" y="3672023"/>
            <a:ext cx="3499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(</a:t>
            </a:r>
            <a:endParaRPr lang="ru-RU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4470077" y="3571615"/>
                <a:ext cx="35227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0077" y="3571615"/>
                <a:ext cx="352276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TextBox 72"/>
          <p:cNvSpPr txBox="1"/>
          <p:nvPr/>
        </p:nvSpPr>
        <p:spPr>
          <a:xfrm>
            <a:off x="7194954" y="1930"/>
            <a:ext cx="3465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z</a:t>
            </a:r>
            <a:endParaRPr lang="ru-RU" sz="3200" dirty="0"/>
          </a:p>
        </p:txBody>
      </p:sp>
      <p:cxnSp>
        <p:nvCxnSpPr>
          <p:cNvPr id="74" name="Прямая соединительная линия 73"/>
          <p:cNvCxnSpPr/>
          <p:nvPr/>
        </p:nvCxnSpPr>
        <p:spPr>
          <a:xfrm>
            <a:off x="6803226" y="118946"/>
            <a:ext cx="5" cy="3968429"/>
          </a:xfrm>
          <a:prstGeom prst="line">
            <a:avLst/>
          </a:prstGeom>
          <a:ln w="381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>
            <a:cxnSpLocks/>
            <a:stCxn id="78" idx="2"/>
          </p:cNvCxnSpPr>
          <p:nvPr/>
        </p:nvCxnSpPr>
        <p:spPr>
          <a:xfrm flipH="1">
            <a:off x="3504184" y="2717466"/>
            <a:ext cx="3244952" cy="136914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4B036C6-762F-4246-9013-99D813D31DF4}"/>
              </a:ext>
            </a:extLst>
          </p:cNvPr>
          <p:cNvSpPr/>
          <p:nvPr/>
        </p:nvSpPr>
        <p:spPr>
          <a:xfrm>
            <a:off x="9755689" y="436957"/>
            <a:ext cx="2071401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sz="2800" i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А(10;20;30)</a:t>
            </a:r>
            <a:endParaRPr lang="ru-RU" sz="2800" i="1" dirty="0">
              <a:solidFill>
                <a:srgbClr val="C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en-US" sz="2800" i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В(</a:t>
            </a:r>
            <a:r>
              <a:rPr lang="en-US" sz="2800" i="1" dirty="0">
                <a:solidFill>
                  <a:srgbClr val="C00000"/>
                </a:solidFill>
                <a:latin typeface="ISOCPEUR" panose="020B0604020202020204"/>
                <a:ea typeface="Times New Roman" panose="02020603050405020304" pitchFamily="18" charset="0"/>
                <a:cs typeface="Times New Roman" panose="02020603050405020304" pitchFamily="18" charset="0"/>
              </a:rPr>
              <a:t>50;20;10</a:t>
            </a:r>
            <a:r>
              <a:rPr lang="en-US" sz="2800" i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2800" i="1" dirty="0">
              <a:solidFill>
                <a:srgbClr val="C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8A64EAB-0ED4-462E-A206-57C82D92178C}"/>
              </a:ext>
            </a:extLst>
          </p:cNvPr>
          <p:cNvSpPr txBox="1"/>
          <p:nvPr/>
        </p:nvSpPr>
        <p:spPr>
          <a:xfrm>
            <a:off x="10694318" y="100859"/>
            <a:ext cx="3850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>
                <a:solidFill>
                  <a:srgbClr val="C00000"/>
                </a:solidFill>
                <a:latin typeface="ISOCPEUR" panose="020B0604020202020204" pitchFamily="34" charset="0"/>
              </a:rPr>
              <a:t>Y</a:t>
            </a:r>
            <a:endParaRPr lang="ru-RU" sz="3200" i="1" dirty="0">
              <a:solidFill>
                <a:srgbClr val="C00000"/>
              </a:solidFill>
              <a:latin typeface="ISOCPEUR" panose="020B060402020202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EE90827-F48B-4805-80FE-CA9BEE0441A4}"/>
              </a:ext>
            </a:extLst>
          </p:cNvPr>
          <p:cNvSpPr txBox="1"/>
          <p:nvPr/>
        </p:nvSpPr>
        <p:spPr>
          <a:xfrm>
            <a:off x="11161853" y="83248"/>
            <a:ext cx="377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>
                <a:solidFill>
                  <a:srgbClr val="C00000"/>
                </a:solidFill>
                <a:latin typeface="ISOCPEUR" panose="020B0604020202020204" pitchFamily="34" charset="0"/>
              </a:rPr>
              <a:t>Z</a:t>
            </a:r>
            <a:endParaRPr lang="ru-RU" sz="3200" i="1" dirty="0">
              <a:solidFill>
                <a:srgbClr val="C00000"/>
              </a:solidFill>
              <a:latin typeface="ISOCPEUR" panose="020B060402020202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553731A-6B23-4B15-B80F-05A59E8F3445}"/>
              </a:ext>
            </a:extLst>
          </p:cNvPr>
          <p:cNvSpPr txBox="1"/>
          <p:nvPr/>
        </p:nvSpPr>
        <p:spPr>
          <a:xfrm>
            <a:off x="10202298" y="104851"/>
            <a:ext cx="3978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>
                <a:solidFill>
                  <a:srgbClr val="C00000"/>
                </a:solidFill>
                <a:latin typeface="ISOCPEUR" panose="020B0604020202020204" pitchFamily="34" charset="0"/>
              </a:rPr>
              <a:t>X</a:t>
            </a:r>
            <a:endParaRPr lang="ru-RU" sz="3200" i="1" dirty="0">
              <a:solidFill>
                <a:srgbClr val="C00000"/>
              </a:solidFill>
              <a:latin typeface="ISOCPEUR" panose="020B0604020202020204" pitchFamily="34" charset="0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2ACE0DCD-BA2D-485B-A29C-0B2249D0C5B6}"/>
              </a:ext>
            </a:extLst>
          </p:cNvPr>
          <p:cNvSpPr/>
          <p:nvPr/>
        </p:nvSpPr>
        <p:spPr>
          <a:xfrm>
            <a:off x="8372417" y="1432680"/>
            <a:ext cx="430545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[АВ] ||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фронтальная прямая.</a:t>
            </a:r>
            <a:endParaRPr lang="ru-RU" sz="28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132B370-6C06-4025-9ECD-EBD81336375E}"/>
              </a:ext>
            </a:extLst>
          </p:cNvPr>
          <p:cNvSpPr txBox="1"/>
          <p:nvPr/>
        </p:nvSpPr>
        <p:spPr>
          <a:xfrm>
            <a:off x="5538582" y="3592322"/>
            <a:ext cx="728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>
                <a:latin typeface="ISOCPEUR" panose="020B0604020202020204" pitchFamily="34" charset="0"/>
                <a:cs typeface="Times New Roman" panose="02020603050405020304" pitchFamily="18" charset="0"/>
              </a:rPr>
              <a:t>a</a:t>
            </a:r>
            <a:r>
              <a:rPr lang="en-US" sz="2800" i="1" dirty="0">
                <a:latin typeface="ISOCPEUR" panose="020B0604020202020204" pitchFamily="34" charset="0"/>
                <a:cs typeface="Times New Roman" panose="02020603050405020304" pitchFamily="18" charset="0"/>
              </a:rPr>
              <a:t>x</a:t>
            </a:r>
            <a:r>
              <a:rPr lang="en-US" sz="3600" dirty="0"/>
              <a:t> </a:t>
            </a:r>
            <a:endParaRPr lang="ru-RU" sz="3600" dirty="0"/>
          </a:p>
        </p:txBody>
      </p:sp>
      <p:cxnSp>
        <p:nvCxnSpPr>
          <p:cNvPr id="52" name="Прямая соединительная линия 51">
            <a:extLst>
              <a:ext uri="{FF2B5EF4-FFF2-40B4-BE49-F238E27FC236}">
                <a16:creationId xmlns:a16="http://schemas.microsoft.com/office/drawing/2014/main" id="{51484C17-563C-42DD-8CE0-79D3B4697629}"/>
              </a:ext>
            </a:extLst>
          </p:cNvPr>
          <p:cNvCxnSpPr/>
          <p:nvPr/>
        </p:nvCxnSpPr>
        <p:spPr>
          <a:xfrm flipH="1" flipV="1">
            <a:off x="6114498" y="4011019"/>
            <a:ext cx="2484" cy="2572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52">
            <a:extLst>
              <a:ext uri="{FF2B5EF4-FFF2-40B4-BE49-F238E27FC236}">
                <a16:creationId xmlns:a16="http://schemas.microsoft.com/office/drawing/2014/main" id="{F22F5939-950D-4A41-9905-E4F4B67DEB1C}"/>
              </a:ext>
            </a:extLst>
          </p:cNvPr>
          <p:cNvCxnSpPr>
            <a:cxnSpLocks/>
          </p:cNvCxnSpPr>
          <p:nvPr/>
        </p:nvCxnSpPr>
        <p:spPr>
          <a:xfrm flipV="1">
            <a:off x="7041259" y="4359675"/>
            <a:ext cx="182133" cy="18282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>
            <a:extLst>
              <a:ext uri="{FF2B5EF4-FFF2-40B4-BE49-F238E27FC236}">
                <a16:creationId xmlns:a16="http://schemas.microsoft.com/office/drawing/2014/main" id="{0422978A-A3A2-4E07-A3B5-A0A47E025B0D}"/>
              </a:ext>
            </a:extLst>
          </p:cNvPr>
          <p:cNvCxnSpPr/>
          <p:nvPr/>
        </p:nvCxnSpPr>
        <p:spPr>
          <a:xfrm flipH="1" flipV="1">
            <a:off x="5363474" y="3991551"/>
            <a:ext cx="2484" cy="2572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54">
            <a:extLst>
              <a:ext uri="{FF2B5EF4-FFF2-40B4-BE49-F238E27FC236}">
                <a16:creationId xmlns:a16="http://schemas.microsoft.com/office/drawing/2014/main" id="{20B8AF6E-FEAE-4031-AB08-334EAD581C45}"/>
              </a:ext>
            </a:extLst>
          </p:cNvPr>
          <p:cNvCxnSpPr>
            <a:cxnSpLocks/>
          </p:cNvCxnSpPr>
          <p:nvPr/>
        </p:nvCxnSpPr>
        <p:spPr>
          <a:xfrm flipV="1">
            <a:off x="7452175" y="4812856"/>
            <a:ext cx="190962" cy="1837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B4DCD0B2-443B-40E7-96CE-B5DF66755248}"/>
              </a:ext>
            </a:extLst>
          </p:cNvPr>
          <p:cNvSpPr txBox="1"/>
          <p:nvPr/>
        </p:nvSpPr>
        <p:spPr>
          <a:xfrm>
            <a:off x="7586506" y="4350889"/>
            <a:ext cx="728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>
                <a:latin typeface="ISOCPEUR" panose="020B0604020202020204" pitchFamily="34" charset="0"/>
                <a:cs typeface="Times New Roman" panose="02020603050405020304" pitchFamily="18" charset="0"/>
              </a:rPr>
              <a:t>a</a:t>
            </a:r>
            <a:r>
              <a:rPr lang="en-US" sz="2800" i="1" dirty="0">
                <a:latin typeface="ISOCPEUR" panose="020B0604020202020204" pitchFamily="34" charset="0"/>
                <a:cs typeface="Times New Roman" panose="02020603050405020304" pitchFamily="18" charset="0"/>
              </a:rPr>
              <a:t>y</a:t>
            </a:r>
            <a:r>
              <a:rPr lang="en-US" sz="3600" dirty="0"/>
              <a:t> </a:t>
            </a:r>
            <a:endParaRPr lang="ru-RU" sz="3600" dirty="0"/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8C1E0908-5D55-485A-8DD5-D5579069A500}"/>
              </a:ext>
            </a:extLst>
          </p:cNvPr>
          <p:cNvCxnSpPr/>
          <p:nvPr/>
        </p:nvCxnSpPr>
        <p:spPr>
          <a:xfrm rot="5580000" flipH="1" flipV="1">
            <a:off x="6817330" y="3294115"/>
            <a:ext cx="0" cy="2572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57">
            <a:extLst>
              <a:ext uri="{FF2B5EF4-FFF2-40B4-BE49-F238E27FC236}">
                <a16:creationId xmlns:a16="http://schemas.microsoft.com/office/drawing/2014/main" id="{3DBD09F5-E984-4759-AA5E-BD50916D701A}"/>
              </a:ext>
            </a:extLst>
          </p:cNvPr>
          <p:cNvCxnSpPr/>
          <p:nvPr/>
        </p:nvCxnSpPr>
        <p:spPr>
          <a:xfrm rot="5580000" flipH="1" flipV="1">
            <a:off x="6802735" y="1834773"/>
            <a:ext cx="0" cy="2572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80EDE984-A5A4-453F-9848-FFD03BD7C6C0}"/>
              </a:ext>
            </a:extLst>
          </p:cNvPr>
          <p:cNvSpPr txBox="1"/>
          <p:nvPr/>
        </p:nvSpPr>
        <p:spPr>
          <a:xfrm>
            <a:off x="6928878" y="1521274"/>
            <a:ext cx="728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 err="1">
                <a:latin typeface="ISOCPEUR" panose="020B0604020202020204" pitchFamily="34" charset="0"/>
                <a:cs typeface="Times New Roman" panose="02020603050405020304" pitchFamily="18" charset="0"/>
              </a:rPr>
              <a:t>a</a:t>
            </a:r>
            <a:r>
              <a:rPr lang="en-US" sz="2800" i="1" dirty="0" err="1">
                <a:latin typeface="ISOCPEUR" panose="020B0604020202020204" pitchFamily="34" charset="0"/>
                <a:cs typeface="Times New Roman" panose="02020603050405020304" pitchFamily="18" charset="0"/>
              </a:rPr>
              <a:t>z</a:t>
            </a:r>
            <a:r>
              <a:rPr lang="en-US" sz="3600" dirty="0"/>
              <a:t> </a:t>
            </a:r>
            <a:endParaRPr lang="ru-RU" sz="3600" dirty="0"/>
          </a:p>
        </p:txBody>
      </p:sp>
      <p:cxnSp>
        <p:nvCxnSpPr>
          <p:cNvPr id="60" name="Прямая соединительная линия 59">
            <a:extLst>
              <a:ext uri="{FF2B5EF4-FFF2-40B4-BE49-F238E27FC236}">
                <a16:creationId xmlns:a16="http://schemas.microsoft.com/office/drawing/2014/main" id="{46DD138E-499C-4FF5-AABB-8FB757B91067}"/>
              </a:ext>
            </a:extLst>
          </p:cNvPr>
          <p:cNvCxnSpPr/>
          <p:nvPr/>
        </p:nvCxnSpPr>
        <p:spPr>
          <a:xfrm flipH="1" flipV="1">
            <a:off x="4673260" y="3995763"/>
            <a:ext cx="2484" cy="2572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127E4174-DA3A-4E02-8B34-167223C575B2}"/>
              </a:ext>
            </a:extLst>
          </p:cNvPr>
          <p:cNvSpPr txBox="1"/>
          <p:nvPr/>
        </p:nvSpPr>
        <p:spPr>
          <a:xfrm>
            <a:off x="1872607" y="3590341"/>
            <a:ext cx="728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 err="1">
                <a:latin typeface="ISOCPEUR" panose="020B0604020202020204" pitchFamily="34" charset="0"/>
                <a:cs typeface="Times New Roman" panose="02020603050405020304" pitchFamily="18" charset="0"/>
              </a:rPr>
              <a:t>b</a:t>
            </a:r>
            <a:r>
              <a:rPr lang="en-US" sz="2800" i="1" dirty="0" err="1">
                <a:latin typeface="ISOCPEUR" panose="020B0604020202020204" pitchFamily="34" charset="0"/>
                <a:cs typeface="Times New Roman" panose="02020603050405020304" pitchFamily="18" charset="0"/>
              </a:rPr>
              <a:t>x</a:t>
            </a:r>
            <a:r>
              <a:rPr lang="en-US" sz="3600" dirty="0"/>
              <a:t> </a:t>
            </a:r>
            <a:endParaRPr lang="ru-RU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AE292D60-9AE9-4170-954B-A429135C7372}"/>
                  </a:ext>
                </a:extLst>
              </p:cNvPr>
              <p:cNvSpPr txBox="1"/>
              <p:nvPr/>
            </p:nvSpPr>
            <p:spPr>
              <a:xfrm>
                <a:off x="8037682" y="4402615"/>
                <a:ext cx="10885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≡</m:t>
                    </m:r>
                  </m:oMath>
                </a14:m>
                <a:r>
                  <a:rPr lang="en-US" sz="3600" i="1" dirty="0">
                    <a:latin typeface="ISOCPEUR" panose="020B0604020202020204"/>
                    <a:cs typeface="Times New Roman" panose="02020603050405020304" pitchFamily="18" charset="0"/>
                  </a:rPr>
                  <a:t>b</a:t>
                </a:r>
                <a:r>
                  <a:rPr lang="en-US" sz="2800" i="1" dirty="0">
                    <a:latin typeface="ISOCPEUR" panose="020B0604020202020204"/>
                    <a:cs typeface="Times New Roman" panose="02020603050405020304" pitchFamily="18" charset="0"/>
                  </a:rPr>
                  <a:t>y</a:t>
                </a:r>
                <a:r>
                  <a:rPr lang="en-US" sz="3600" dirty="0">
                    <a:latin typeface="ISOCPEUR" panose="020B0604020202020204"/>
                  </a:rPr>
                  <a:t> </a:t>
                </a:r>
                <a:endParaRPr lang="ru-RU" sz="36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AE292D60-9AE9-4170-954B-A429135C7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7682" y="4402615"/>
                <a:ext cx="1088500" cy="646331"/>
              </a:xfrm>
              <a:prstGeom prst="rect">
                <a:avLst/>
              </a:prstGeom>
              <a:blipFill>
                <a:blip r:embed="rId3"/>
                <a:stretch>
                  <a:fillRect t="-14151" b="-3490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TextBox 71">
            <a:extLst>
              <a:ext uri="{FF2B5EF4-FFF2-40B4-BE49-F238E27FC236}">
                <a16:creationId xmlns:a16="http://schemas.microsoft.com/office/drawing/2014/main" id="{1FAA4634-510D-42E2-A487-FE0C32A7A73B}"/>
              </a:ext>
            </a:extLst>
          </p:cNvPr>
          <p:cNvSpPr txBox="1"/>
          <p:nvPr/>
        </p:nvSpPr>
        <p:spPr>
          <a:xfrm>
            <a:off x="1976800" y="2994253"/>
            <a:ext cx="666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>
                <a:latin typeface="ISOCPEUR" panose="020B0604020202020204"/>
              </a:rPr>
              <a:t>b’ </a:t>
            </a:r>
            <a:endParaRPr lang="ru-RU" sz="3600" i="1" dirty="0"/>
          </a:p>
        </p:txBody>
      </p:sp>
      <p:sp>
        <p:nvSpPr>
          <p:cNvPr id="18" name="Овал 17"/>
          <p:cNvSpPr/>
          <p:nvPr/>
        </p:nvSpPr>
        <p:spPr>
          <a:xfrm>
            <a:off x="6724667" y="4760063"/>
            <a:ext cx="216000" cy="216000"/>
          </a:xfrm>
          <a:prstGeom prst="ellipse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7" name="Прямая соединительная линия 76">
            <a:extLst>
              <a:ext uri="{FF2B5EF4-FFF2-40B4-BE49-F238E27FC236}">
                <a16:creationId xmlns:a16="http://schemas.microsoft.com/office/drawing/2014/main" id="{2BDE4BF6-8875-4765-8340-1ADF010612F6}"/>
              </a:ext>
            </a:extLst>
          </p:cNvPr>
          <p:cNvCxnSpPr/>
          <p:nvPr/>
        </p:nvCxnSpPr>
        <p:spPr>
          <a:xfrm rot="5580000" flipH="1" flipV="1">
            <a:off x="6812228" y="2602339"/>
            <a:ext cx="0" cy="2572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единительная линия 79">
            <a:extLst>
              <a:ext uri="{FF2B5EF4-FFF2-40B4-BE49-F238E27FC236}">
                <a16:creationId xmlns:a16="http://schemas.microsoft.com/office/drawing/2014/main" id="{41F41A5C-7F8F-4507-87FC-A0C7D4F1812B}"/>
              </a:ext>
            </a:extLst>
          </p:cNvPr>
          <p:cNvCxnSpPr/>
          <p:nvPr/>
        </p:nvCxnSpPr>
        <p:spPr>
          <a:xfrm flipH="1" flipV="1">
            <a:off x="3958430" y="3995763"/>
            <a:ext cx="2484" cy="2572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единительная линия 80">
            <a:extLst>
              <a:ext uri="{FF2B5EF4-FFF2-40B4-BE49-F238E27FC236}">
                <a16:creationId xmlns:a16="http://schemas.microsoft.com/office/drawing/2014/main" id="{449B8904-F834-4BF5-A71B-194A60F31ECC}"/>
              </a:ext>
            </a:extLst>
          </p:cNvPr>
          <p:cNvCxnSpPr/>
          <p:nvPr/>
        </p:nvCxnSpPr>
        <p:spPr>
          <a:xfrm flipH="1" flipV="1">
            <a:off x="3244300" y="3993860"/>
            <a:ext cx="2484" cy="2572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C989F65A-AED0-4D8C-8C6D-5A8B127727CD}"/>
              </a:ext>
            </a:extLst>
          </p:cNvPr>
          <p:cNvSpPr txBox="1"/>
          <p:nvPr/>
        </p:nvSpPr>
        <p:spPr>
          <a:xfrm>
            <a:off x="3661995" y="4773427"/>
            <a:ext cx="666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>
                <a:latin typeface="ISOCPEUR" panose="020B0604020202020204"/>
              </a:rPr>
              <a:t>b </a:t>
            </a:r>
            <a:endParaRPr lang="ru-RU" sz="3600" i="1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A83AF65-8226-4A22-916C-7907B5473FB9}"/>
              </a:ext>
            </a:extLst>
          </p:cNvPr>
          <p:cNvSpPr txBox="1"/>
          <p:nvPr/>
        </p:nvSpPr>
        <p:spPr>
          <a:xfrm>
            <a:off x="6924208" y="3009103"/>
            <a:ext cx="728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>
                <a:latin typeface="ISOCPEUR" panose="020B0604020202020204" pitchFamily="34" charset="0"/>
                <a:cs typeface="Times New Roman" panose="02020603050405020304" pitchFamily="18" charset="0"/>
              </a:rPr>
              <a:t>b</a:t>
            </a:r>
            <a:r>
              <a:rPr lang="en-US" sz="2800" i="1" dirty="0">
                <a:latin typeface="ISOCPEUR" panose="020B0604020202020204" pitchFamily="34" charset="0"/>
                <a:cs typeface="Times New Roman" panose="02020603050405020304" pitchFamily="18" charset="0"/>
              </a:rPr>
              <a:t>y</a:t>
            </a:r>
            <a:r>
              <a:rPr lang="en-US" sz="3600" dirty="0"/>
              <a:t> </a:t>
            </a:r>
            <a:endParaRPr lang="ru-RU" sz="3600" dirty="0"/>
          </a:p>
        </p:txBody>
      </p:sp>
      <p:sp>
        <p:nvSpPr>
          <p:cNvPr id="92" name="Овал 91">
            <a:extLst>
              <a:ext uri="{FF2B5EF4-FFF2-40B4-BE49-F238E27FC236}">
                <a16:creationId xmlns:a16="http://schemas.microsoft.com/office/drawing/2014/main" id="{2BC7EB23-D2FE-4003-AE55-63310F5EB163}"/>
              </a:ext>
            </a:extLst>
          </p:cNvPr>
          <p:cNvSpPr/>
          <p:nvPr/>
        </p:nvSpPr>
        <p:spPr>
          <a:xfrm>
            <a:off x="2419293" y="3330039"/>
            <a:ext cx="216000" cy="216000"/>
          </a:xfrm>
          <a:prstGeom prst="ellipse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9" name="Прямая соединительная линия 98">
            <a:extLst>
              <a:ext uri="{FF2B5EF4-FFF2-40B4-BE49-F238E27FC236}">
                <a16:creationId xmlns:a16="http://schemas.microsoft.com/office/drawing/2014/main" id="{0B5794F9-27E6-4803-9EA5-DF19E3D4AC5F}"/>
              </a:ext>
            </a:extLst>
          </p:cNvPr>
          <p:cNvCxnSpPr>
            <a:cxnSpLocks/>
          </p:cNvCxnSpPr>
          <p:nvPr/>
        </p:nvCxnSpPr>
        <p:spPr>
          <a:xfrm flipH="1" flipV="1">
            <a:off x="6125473" y="1936449"/>
            <a:ext cx="742627" cy="7681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Овал 77">
            <a:extLst>
              <a:ext uri="{FF2B5EF4-FFF2-40B4-BE49-F238E27FC236}">
                <a16:creationId xmlns:a16="http://schemas.microsoft.com/office/drawing/2014/main" id="{1F683F04-9C3A-4AE7-B100-677872E3B5C8}"/>
              </a:ext>
            </a:extLst>
          </p:cNvPr>
          <p:cNvSpPr/>
          <p:nvPr/>
        </p:nvSpPr>
        <p:spPr>
          <a:xfrm>
            <a:off x="6749136" y="2609466"/>
            <a:ext cx="216000" cy="216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9" name="Овал 78">
            <a:extLst>
              <a:ext uri="{FF2B5EF4-FFF2-40B4-BE49-F238E27FC236}">
                <a16:creationId xmlns:a16="http://schemas.microsoft.com/office/drawing/2014/main" id="{4D5674FE-6367-403D-913C-F94C75A130BC}"/>
              </a:ext>
            </a:extLst>
          </p:cNvPr>
          <p:cNvSpPr/>
          <p:nvPr/>
        </p:nvSpPr>
        <p:spPr>
          <a:xfrm>
            <a:off x="6007556" y="1869370"/>
            <a:ext cx="216000" cy="216000"/>
          </a:xfrm>
          <a:prstGeom prst="ellipse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0" name="Прямая соединительная линия 99">
            <a:extLst>
              <a:ext uri="{FF2B5EF4-FFF2-40B4-BE49-F238E27FC236}">
                <a16:creationId xmlns:a16="http://schemas.microsoft.com/office/drawing/2014/main" id="{66014094-38D7-4104-BDB8-01F54E6C9E87}"/>
              </a:ext>
            </a:extLst>
          </p:cNvPr>
          <p:cNvCxnSpPr/>
          <p:nvPr/>
        </p:nvCxnSpPr>
        <p:spPr>
          <a:xfrm flipV="1">
            <a:off x="3478491" y="4136277"/>
            <a:ext cx="0" cy="72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Овал 102">
            <a:extLst>
              <a:ext uri="{FF2B5EF4-FFF2-40B4-BE49-F238E27FC236}">
                <a16:creationId xmlns:a16="http://schemas.microsoft.com/office/drawing/2014/main" id="{06FA7769-AE26-4ED5-A092-E99359716DF1}"/>
              </a:ext>
            </a:extLst>
          </p:cNvPr>
          <p:cNvSpPr/>
          <p:nvPr/>
        </p:nvSpPr>
        <p:spPr>
          <a:xfrm>
            <a:off x="3365937" y="4042314"/>
            <a:ext cx="216000" cy="216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3717F88-BA82-4963-B4A8-69651C7E0939}"/>
              </a:ext>
            </a:extLst>
          </p:cNvPr>
          <p:cNvSpPr txBox="1"/>
          <p:nvPr/>
        </p:nvSpPr>
        <p:spPr>
          <a:xfrm rot="10109854">
            <a:off x="3223461" y="2971275"/>
            <a:ext cx="3499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(</a:t>
            </a:r>
            <a:endParaRPr lang="ru-RU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B1E19658-08F2-4094-B774-282BE6986CB8}"/>
                  </a:ext>
                </a:extLst>
              </p:cNvPr>
              <p:cNvSpPr txBox="1"/>
              <p:nvPr/>
            </p:nvSpPr>
            <p:spPr>
              <a:xfrm>
                <a:off x="3741740" y="2798422"/>
                <a:ext cx="35227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B1E19658-08F2-4094-B774-282BE6986C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1740" y="2798422"/>
                <a:ext cx="352276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Овал 87">
            <a:extLst>
              <a:ext uri="{FF2B5EF4-FFF2-40B4-BE49-F238E27FC236}">
                <a16:creationId xmlns:a16="http://schemas.microsoft.com/office/drawing/2014/main" id="{527CBE94-6AB3-4895-8F29-9CAC5EA24982}"/>
              </a:ext>
            </a:extLst>
          </p:cNvPr>
          <p:cNvSpPr/>
          <p:nvPr/>
        </p:nvSpPr>
        <p:spPr>
          <a:xfrm>
            <a:off x="3370786" y="4732210"/>
            <a:ext cx="216000" cy="216000"/>
          </a:xfrm>
          <a:prstGeom prst="ellipse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3444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1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5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0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7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1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>
                      <p:stCondLst>
                        <p:cond delay="indefinite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6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0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1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5" grpId="0"/>
      <p:bldP spid="20" grpId="0"/>
      <p:bldP spid="23" grpId="0"/>
      <p:bldP spid="24" grpId="0"/>
      <p:bldP spid="29" grpId="0"/>
      <p:bldP spid="32" grpId="0"/>
      <p:bldP spid="34" grpId="0"/>
      <p:bldP spid="39" grpId="0"/>
      <p:bldP spid="40" grpId="0"/>
      <p:bldP spid="41" grpId="0"/>
      <p:bldP spid="71" grpId="0"/>
      <p:bldP spid="73" grpId="0"/>
      <p:bldP spid="50" grpId="0"/>
      <p:bldP spid="56" grpId="0"/>
      <p:bldP spid="59" grpId="0"/>
      <p:bldP spid="61" grpId="0"/>
      <p:bldP spid="63" grpId="0"/>
      <p:bldP spid="72" grpId="0"/>
      <p:bldP spid="18" grpId="0" animBg="1"/>
      <p:bldP spid="89" grpId="0"/>
      <p:bldP spid="91" grpId="0"/>
      <p:bldP spid="92" grpId="0" animBg="1"/>
      <p:bldP spid="78" grpId="0" animBg="1"/>
      <p:bldP spid="79" grpId="0" animBg="1"/>
      <p:bldP spid="103" grpId="0" animBg="1"/>
      <p:bldP spid="115" grpId="0"/>
      <p:bldP spid="116" grpId="0"/>
      <p:bldP spid="8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E7D0F3C-D292-45F3-B241-255F669F2673}"/>
              </a:ext>
            </a:extLst>
          </p:cNvPr>
          <p:cNvSpPr txBox="1"/>
          <p:nvPr/>
        </p:nvSpPr>
        <p:spPr>
          <a:xfrm>
            <a:off x="6181603" y="1701318"/>
            <a:ext cx="6138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ISOCPEUR" panose="020B0604020202020204"/>
              </a:rPr>
              <a:t>b’ </a:t>
            </a:r>
            <a:endParaRPr lang="ru-RU" sz="3200" i="1" dirty="0">
              <a:latin typeface="ISOCPEUR" panose="020B0604020202020204"/>
            </a:endParaRPr>
          </a:p>
        </p:txBody>
      </p: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6E152A10-2938-4270-BC61-DED5AF78E7BF}"/>
              </a:ext>
            </a:extLst>
          </p:cNvPr>
          <p:cNvCxnSpPr/>
          <p:nvPr/>
        </p:nvCxnSpPr>
        <p:spPr>
          <a:xfrm flipH="1">
            <a:off x="2531122" y="2006024"/>
            <a:ext cx="3567178" cy="2036778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21ADC25-8C70-4EF6-943D-774BDC787599}"/>
              </a:ext>
            </a:extLst>
          </p:cNvPr>
          <p:cNvSpPr txBox="1"/>
          <p:nvPr/>
        </p:nvSpPr>
        <p:spPr>
          <a:xfrm>
            <a:off x="2028693" y="6107076"/>
            <a:ext cx="4614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>
                <a:latin typeface="ISOCPEUR" panose="020B0604020202020204"/>
              </a:rPr>
              <a:t>a</a:t>
            </a:r>
            <a:r>
              <a:rPr lang="en-US" sz="3200" i="1" dirty="0">
                <a:latin typeface="ISOCPEUR" panose="020B0604020202020204"/>
              </a:rPr>
              <a:t> </a:t>
            </a:r>
            <a:endParaRPr lang="ru-RU" sz="3200" i="1" dirty="0">
              <a:latin typeface="ISOCPEUR" panose="020B0604020202020204"/>
            </a:endParaRP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FEA9B9B9-13F9-4C3F-A088-3E8FDCDDEC93}"/>
              </a:ext>
            </a:extLst>
          </p:cNvPr>
          <p:cNvCxnSpPr/>
          <p:nvPr/>
        </p:nvCxnSpPr>
        <p:spPr>
          <a:xfrm flipV="1">
            <a:off x="820742" y="4665034"/>
            <a:ext cx="6575520" cy="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6D1081C-5AF2-457A-8CC0-E976EDB8FA3B}"/>
              </a:ext>
            </a:extLst>
          </p:cNvPr>
          <p:cNvSpPr txBox="1"/>
          <p:nvPr/>
        </p:nvSpPr>
        <p:spPr>
          <a:xfrm>
            <a:off x="274546" y="4321984"/>
            <a:ext cx="9395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i="1" dirty="0">
                <a:latin typeface="ISOCPEUR" panose="020B0604020202020204"/>
              </a:rPr>
              <a:t>x</a:t>
            </a:r>
            <a:endParaRPr lang="ru-RU" sz="4400" i="1" dirty="0">
              <a:latin typeface="ISOCPEUR" panose="020B060402020202020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99F906-A4F3-43BA-9DAC-7F291AC1DF45}"/>
              </a:ext>
            </a:extLst>
          </p:cNvPr>
          <p:cNvSpPr txBox="1"/>
          <p:nvPr/>
        </p:nvSpPr>
        <p:spPr>
          <a:xfrm>
            <a:off x="6158057" y="6102966"/>
            <a:ext cx="4614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ISOCPEUR" panose="020B0604020202020204"/>
              </a:rPr>
              <a:t>b </a:t>
            </a:r>
            <a:endParaRPr lang="ru-RU" sz="3200" i="1" dirty="0">
              <a:latin typeface="ISOCPEUR" panose="020B0604020202020204"/>
            </a:endParaRP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0A963DC6-BE98-4D6C-A1BC-157F512714F8}"/>
              </a:ext>
            </a:extLst>
          </p:cNvPr>
          <p:cNvCxnSpPr/>
          <p:nvPr/>
        </p:nvCxnSpPr>
        <p:spPr>
          <a:xfrm flipH="1">
            <a:off x="2435812" y="6503354"/>
            <a:ext cx="3636000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C7B3A99-ADBB-4A6D-B00E-E330C1297BD0}"/>
              </a:ext>
            </a:extLst>
          </p:cNvPr>
          <p:cNvSpPr txBox="1"/>
          <p:nvPr/>
        </p:nvSpPr>
        <p:spPr>
          <a:xfrm>
            <a:off x="2031393" y="3407500"/>
            <a:ext cx="6050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>
                <a:latin typeface="ISOCPEUR" panose="020B0604020202020204"/>
              </a:rPr>
              <a:t>a’ </a:t>
            </a:r>
            <a:endParaRPr lang="ru-RU" sz="4000" i="1" dirty="0">
              <a:latin typeface="ISOCPEUR" panose="020B0604020202020204"/>
            </a:endParaRP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45F6322A-BB19-4C92-9A87-2148F67B03C2}"/>
              </a:ext>
            </a:extLst>
          </p:cNvPr>
          <p:cNvCxnSpPr>
            <a:stCxn id="12" idx="4"/>
            <a:endCxn id="13" idx="0"/>
          </p:cNvCxnSpPr>
          <p:nvPr/>
        </p:nvCxnSpPr>
        <p:spPr>
          <a:xfrm>
            <a:off x="2555819" y="4158006"/>
            <a:ext cx="0" cy="22373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4F6165C0-8898-4D5C-9111-30C87696431E}"/>
              </a:ext>
            </a:extLst>
          </p:cNvPr>
          <p:cNvCxnSpPr/>
          <p:nvPr/>
        </p:nvCxnSpPr>
        <p:spPr>
          <a:xfrm flipH="1">
            <a:off x="6066962" y="2111144"/>
            <a:ext cx="0" cy="43922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Овал 11">
            <a:extLst>
              <a:ext uri="{FF2B5EF4-FFF2-40B4-BE49-F238E27FC236}">
                <a16:creationId xmlns:a16="http://schemas.microsoft.com/office/drawing/2014/main" id="{DEE0B7B4-74EC-4E3B-9300-1A060D937ECD}"/>
              </a:ext>
            </a:extLst>
          </p:cNvPr>
          <p:cNvSpPr/>
          <p:nvPr/>
        </p:nvSpPr>
        <p:spPr>
          <a:xfrm>
            <a:off x="2447819" y="3942006"/>
            <a:ext cx="216000" cy="216000"/>
          </a:xfrm>
          <a:prstGeom prst="ellipse">
            <a:avLst/>
          </a:prstGeom>
          <a:solidFill>
            <a:srgbClr val="1330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A20A4F40-566F-4055-BFCF-7718B51E88D3}"/>
              </a:ext>
            </a:extLst>
          </p:cNvPr>
          <p:cNvSpPr/>
          <p:nvPr/>
        </p:nvSpPr>
        <p:spPr>
          <a:xfrm>
            <a:off x="2447819" y="6395354"/>
            <a:ext cx="216000" cy="216000"/>
          </a:xfrm>
          <a:prstGeom prst="ellipse">
            <a:avLst/>
          </a:prstGeom>
          <a:solidFill>
            <a:srgbClr val="1330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C93B7127-49B5-4338-AF96-8FF1298C87B4}"/>
              </a:ext>
            </a:extLst>
          </p:cNvPr>
          <p:cNvSpPr/>
          <p:nvPr/>
        </p:nvSpPr>
        <p:spPr>
          <a:xfrm>
            <a:off x="5971506" y="1894437"/>
            <a:ext cx="216000" cy="216000"/>
          </a:xfrm>
          <a:prstGeom prst="ellipse">
            <a:avLst/>
          </a:prstGeom>
          <a:solidFill>
            <a:srgbClr val="1330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9BE630B4-2BD3-4B4B-A1D6-394B5B64EB94}"/>
              </a:ext>
            </a:extLst>
          </p:cNvPr>
          <p:cNvSpPr/>
          <p:nvPr/>
        </p:nvSpPr>
        <p:spPr>
          <a:xfrm>
            <a:off x="5937814" y="6395354"/>
            <a:ext cx="216000" cy="216000"/>
          </a:xfrm>
          <a:prstGeom prst="ellipse">
            <a:avLst/>
          </a:prstGeom>
          <a:solidFill>
            <a:srgbClr val="1330D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5C752B97-B3C3-47FE-8861-BFCD2DFC42A5}"/>
              </a:ext>
            </a:extLst>
          </p:cNvPr>
          <p:cNvCxnSpPr/>
          <p:nvPr/>
        </p:nvCxnSpPr>
        <p:spPr>
          <a:xfrm>
            <a:off x="2663819" y="4085422"/>
            <a:ext cx="238273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1F2C438-1446-4037-B152-B2424AC306FA}"/>
              </a:ext>
            </a:extLst>
          </p:cNvPr>
          <p:cNvSpPr txBox="1"/>
          <p:nvPr/>
        </p:nvSpPr>
        <p:spPr>
          <a:xfrm rot="9628311">
            <a:off x="3019956" y="3624709"/>
            <a:ext cx="3499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(</a:t>
            </a:r>
            <a:endParaRPr lang="ru-RU" sz="3600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1FDB7819-7EB4-498B-9E24-43E1A4B9233E}"/>
              </a:ext>
            </a:extLst>
          </p:cNvPr>
          <p:cNvSpPr/>
          <p:nvPr/>
        </p:nvSpPr>
        <p:spPr>
          <a:xfrm>
            <a:off x="6787683" y="6237710"/>
            <a:ext cx="17796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i="1" dirty="0">
                <a:latin typeface="ISOCPEUR" panose="020B0604020202020204"/>
              </a:rPr>
              <a:t>Рис. 19.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3E6F67E-0664-4FFB-B3F0-3F1AAD8986B2}"/>
                  </a:ext>
                </a:extLst>
              </p:cNvPr>
              <p:cNvSpPr txBox="1"/>
              <p:nvPr/>
            </p:nvSpPr>
            <p:spPr>
              <a:xfrm>
                <a:off x="3249700" y="3557563"/>
                <a:ext cx="35227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3E6F67E-0664-4FFB-B3F0-3F1AAD898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9700" y="3557563"/>
                <a:ext cx="352276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E6297166-7598-48A3-8348-FF985231B973}"/>
              </a:ext>
            </a:extLst>
          </p:cNvPr>
          <p:cNvSpPr txBox="1"/>
          <p:nvPr/>
        </p:nvSpPr>
        <p:spPr>
          <a:xfrm>
            <a:off x="7295907" y="4625081"/>
            <a:ext cx="816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0 </a:t>
            </a:r>
            <a:endParaRPr lang="ru-RU" sz="2800" dirty="0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BCEB4756-2DDB-4D1E-A0F2-D6DEA6F6F7CA}"/>
              </a:ext>
            </a:extLst>
          </p:cNvPr>
          <p:cNvSpPr/>
          <p:nvPr/>
        </p:nvSpPr>
        <p:spPr>
          <a:xfrm>
            <a:off x="50766" y="79081"/>
            <a:ext cx="1184148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Построим эпюр этой фронтальной прямой [АВ], заданной координатами. (рис.19).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A36A79C-42B9-4295-81D5-72B25967E868}"/>
              </a:ext>
            </a:extLst>
          </p:cNvPr>
          <p:cNvSpPr txBox="1"/>
          <p:nvPr/>
        </p:nvSpPr>
        <p:spPr>
          <a:xfrm>
            <a:off x="5337316" y="1033219"/>
            <a:ext cx="694754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ISOCPEUR"/>
              </a:rPr>
              <a:t>[</a:t>
            </a:r>
            <a:r>
              <a:rPr lang="ru-RU" sz="3200" b="1" dirty="0">
                <a:latin typeface="ISOCPEUR"/>
              </a:rPr>
              <a:t>АВ</a:t>
            </a:r>
            <a:r>
              <a:rPr lang="en-US" sz="3200" b="1" dirty="0">
                <a:latin typeface="ISOCPEUR"/>
              </a:rPr>
              <a:t>] || V </a:t>
            </a:r>
            <a:r>
              <a:rPr lang="ru-RU" sz="3200" b="1" dirty="0">
                <a:latin typeface="ISOCPEUR"/>
                <a:sym typeface="Symbol" panose="05050102010706020507" pitchFamily="18" charset="2"/>
              </a:rPr>
              <a:t></a:t>
            </a:r>
            <a:r>
              <a:rPr lang="en-US" sz="3200" b="1" dirty="0">
                <a:latin typeface="ISOCPEUR"/>
              </a:rPr>
              <a:t> [a b] || [ox) </a:t>
            </a:r>
            <a:r>
              <a:rPr lang="ru-RU" sz="3200" b="1" dirty="0">
                <a:latin typeface="ISOCPEUR"/>
                <a:sym typeface="Symbol" panose="05050102010706020507" pitchFamily="18" charset="2"/>
              </a:rPr>
              <a:t></a:t>
            </a:r>
            <a:r>
              <a:rPr lang="en-US" sz="3200" b="1" dirty="0">
                <a:latin typeface="ISOCPEUR"/>
              </a:rPr>
              <a:t> [</a:t>
            </a:r>
            <a:r>
              <a:rPr lang="en-US" sz="3200" b="1" dirty="0" err="1">
                <a:latin typeface="ISOCPEUR"/>
              </a:rPr>
              <a:t>a</a:t>
            </a:r>
            <a:r>
              <a:rPr lang="en-US" sz="3200" b="1" dirty="0" err="1">
                <a:latin typeface="ISOCPEUR"/>
                <a:sym typeface="Symbol" panose="05050102010706020507" pitchFamily="18" charset="2"/>
              </a:rPr>
              <a:t></a:t>
            </a:r>
            <a:r>
              <a:rPr lang="en-US" sz="3200" b="1" dirty="0" err="1">
                <a:latin typeface="ISOCPEUR"/>
              </a:rPr>
              <a:t>b</a:t>
            </a:r>
            <a:r>
              <a:rPr lang="en-US" sz="3200" b="1" dirty="0">
                <a:latin typeface="ISOCPEUR"/>
                <a:sym typeface="Symbol" panose="05050102010706020507" pitchFamily="18" charset="2"/>
              </a:rPr>
              <a:t></a:t>
            </a:r>
            <a:r>
              <a:rPr lang="en-US" sz="3200" b="1" dirty="0">
                <a:latin typeface="ISOCPEUR"/>
              </a:rPr>
              <a:t>] = |AB|</a:t>
            </a:r>
            <a:endParaRPr lang="ru-RU" sz="3200" dirty="0">
              <a:latin typeface="ISOCPEUR"/>
            </a:endParaRPr>
          </a:p>
          <a:p>
            <a:endParaRPr lang="ru-RU" sz="3200" dirty="0">
              <a:latin typeface="ISOCPEUR"/>
            </a:endParaRPr>
          </a:p>
        </p:txBody>
      </p:sp>
    </p:spTree>
    <p:extLst>
      <p:ext uri="{BB962C8B-B14F-4D97-AF65-F5344CB8AC3E}">
        <p14:creationId xmlns:p14="http://schemas.microsoft.com/office/powerpoint/2010/main" val="413811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9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6" grpId="0"/>
      <p:bldP spid="7" grpId="0"/>
      <p:bldP spid="9" grpId="0"/>
      <p:bldP spid="12" grpId="0" animBg="1"/>
      <p:bldP spid="13" grpId="0" animBg="1"/>
      <p:bldP spid="14" grpId="0" animBg="1"/>
      <p:bldP spid="15" grpId="0" animBg="1"/>
      <p:bldP spid="17" grpId="0"/>
      <p:bldP spid="19" grpId="0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E10E572-C0DC-4B01-92DE-AB9F7DF250F3}"/>
              </a:ext>
            </a:extLst>
          </p:cNvPr>
          <p:cNvSpPr/>
          <p:nvPr/>
        </p:nvSpPr>
        <p:spPr>
          <a:xfrm>
            <a:off x="469783" y="290274"/>
            <a:ext cx="11023134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Фронтальная проекция фронтальной прямой есть её натуральная величина.</a:t>
            </a:r>
          </a:p>
          <a:p>
            <a:pPr algn="just">
              <a:spcAft>
                <a:spcPts val="0"/>
              </a:spcAft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Угол наклона фронтальной прямой к горизонтальной плоскости проекций 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есть угол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ctr">
              <a:spcAft>
                <a:spcPts val="0"/>
              </a:spcAft>
            </a:pP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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[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ru-RU" sz="2800" b="1" baseline="30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^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endParaRPr lang="ru-RU" sz="28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lvl="0" algn="just">
              <a:spcAft>
                <a:spcPts val="0"/>
              </a:spcAft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ru-RU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Если 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прямая параллельна профильной плоскости проекций, то такая прямая называется профильной прямой.</a:t>
            </a:r>
          </a:p>
          <a:p>
            <a:pPr algn="just">
              <a:spcAft>
                <a:spcPts val="0"/>
              </a:spcAft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ctr">
              <a:spcAft>
                <a:spcPts val="0"/>
              </a:spcAft>
            </a:pP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[АВ] ||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профильная прямая.</a:t>
            </a:r>
          </a:p>
          <a:p>
            <a:pPr algn="ctr">
              <a:spcAft>
                <a:spcPts val="0"/>
              </a:spcAft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just">
              <a:spcAft>
                <a:spcPts val="0"/>
              </a:spcAft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Построим пространственный чертеж профильной прямой </a:t>
            </a: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[АВ]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по заданным координатам (рис.20).</a:t>
            </a:r>
          </a:p>
          <a:p>
            <a:pPr algn="just">
              <a:spcAft>
                <a:spcPts val="0"/>
              </a:spcAft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А(25;5;30)  В(25;25;10)</a:t>
            </a:r>
            <a:endParaRPr lang="ru-RU" sz="28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715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Прямоугольник 3"/>
          <p:cNvSpPr/>
          <p:nvPr/>
        </p:nvSpPr>
        <p:spPr>
          <a:xfrm rot="2343358">
            <a:off x="3038284" y="1670973"/>
            <a:ext cx="5665726" cy="3115149"/>
          </a:xfrm>
          <a:custGeom>
            <a:avLst/>
            <a:gdLst>
              <a:gd name="connsiteX0" fmla="*/ 0 w 1811868"/>
              <a:gd name="connsiteY0" fmla="*/ 0 h 1583267"/>
              <a:gd name="connsiteX1" fmla="*/ 1811868 w 1811868"/>
              <a:gd name="connsiteY1" fmla="*/ 0 h 1583267"/>
              <a:gd name="connsiteX2" fmla="*/ 1811868 w 1811868"/>
              <a:gd name="connsiteY2" fmla="*/ 1583267 h 1583267"/>
              <a:gd name="connsiteX3" fmla="*/ 0 w 1811868"/>
              <a:gd name="connsiteY3" fmla="*/ 1583267 h 1583267"/>
              <a:gd name="connsiteX4" fmla="*/ 0 w 1811868"/>
              <a:gd name="connsiteY4" fmla="*/ 0 h 1583267"/>
              <a:gd name="connsiteX0" fmla="*/ 0 w 3725335"/>
              <a:gd name="connsiteY0" fmla="*/ 0 h 2607734"/>
              <a:gd name="connsiteX1" fmla="*/ 1811868 w 3725335"/>
              <a:gd name="connsiteY1" fmla="*/ 0 h 2607734"/>
              <a:gd name="connsiteX2" fmla="*/ 3725335 w 3725335"/>
              <a:gd name="connsiteY2" fmla="*/ 2607734 h 2607734"/>
              <a:gd name="connsiteX3" fmla="*/ 0 w 3725335"/>
              <a:gd name="connsiteY3" fmla="*/ 1583267 h 2607734"/>
              <a:gd name="connsiteX4" fmla="*/ 0 w 3725335"/>
              <a:gd name="connsiteY4" fmla="*/ 0 h 2607734"/>
              <a:gd name="connsiteX0" fmla="*/ 0 w 3725335"/>
              <a:gd name="connsiteY0" fmla="*/ 0 h 2607734"/>
              <a:gd name="connsiteX1" fmla="*/ 1811868 w 3725335"/>
              <a:gd name="connsiteY1" fmla="*/ 0 h 2607734"/>
              <a:gd name="connsiteX2" fmla="*/ 3725335 w 3725335"/>
              <a:gd name="connsiteY2" fmla="*/ 2607734 h 2607734"/>
              <a:gd name="connsiteX3" fmla="*/ 1185333 w 3725335"/>
              <a:gd name="connsiteY3" fmla="*/ 2607733 h 2607734"/>
              <a:gd name="connsiteX4" fmla="*/ 0 w 3725335"/>
              <a:gd name="connsiteY4" fmla="*/ 0 h 2607734"/>
              <a:gd name="connsiteX0" fmla="*/ 0 w 3725335"/>
              <a:gd name="connsiteY0" fmla="*/ 8467 h 2616201"/>
              <a:gd name="connsiteX1" fmla="*/ 2607734 w 3725335"/>
              <a:gd name="connsiteY1" fmla="*/ 0 h 2616201"/>
              <a:gd name="connsiteX2" fmla="*/ 3725335 w 3725335"/>
              <a:gd name="connsiteY2" fmla="*/ 2616201 h 2616201"/>
              <a:gd name="connsiteX3" fmla="*/ 1185333 w 3725335"/>
              <a:gd name="connsiteY3" fmla="*/ 2616200 h 2616201"/>
              <a:gd name="connsiteX4" fmla="*/ 0 w 3725335"/>
              <a:gd name="connsiteY4" fmla="*/ 8467 h 2616201"/>
              <a:gd name="connsiteX0" fmla="*/ 0 w 4207935"/>
              <a:gd name="connsiteY0" fmla="*/ 76200 h 2616201"/>
              <a:gd name="connsiteX1" fmla="*/ 3090334 w 4207935"/>
              <a:gd name="connsiteY1" fmla="*/ 0 h 2616201"/>
              <a:gd name="connsiteX2" fmla="*/ 4207935 w 4207935"/>
              <a:gd name="connsiteY2" fmla="*/ 2616201 h 2616201"/>
              <a:gd name="connsiteX3" fmla="*/ 1667933 w 4207935"/>
              <a:gd name="connsiteY3" fmla="*/ 2616200 h 2616201"/>
              <a:gd name="connsiteX4" fmla="*/ 0 w 4207935"/>
              <a:gd name="connsiteY4" fmla="*/ 76200 h 2616201"/>
              <a:gd name="connsiteX0" fmla="*/ 0 w 5113868"/>
              <a:gd name="connsiteY0" fmla="*/ 76200 h 2658535"/>
              <a:gd name="connsiteX1" fmla="*/ 3090334 w 5113868"/>
              <a:gd name="connsiteY1" fmla="*/ 0 h 2658535"/>
              <a:gd name="connsiteX2" fmla="*/ 5113868 w 5113868"/>
              <a:gd name="connsiteY2" fmla="*/ 2658535 h 2658535"/>
              <a:gd name="connsiteX3" fmla="*/ 1667933 w 5113868"/>
              <a:gd name="connsiteY3" fmla="*/ 2616200 h 2658535"/>
              <a:gd name="connsiteX4" fmla="*/ 0 w 5113868"/>
              <a:gd name="connsiteY4" fmla="*/ 76200 h 2658535"/>
              <a:gd name="connsiteX0" fmla="*/ 0 w 5108913"/>
              <a:gd name="connsiteY0" fmla="*/ 0 h 2694343"/>
              <a:gd name="connsiteX1" fmla="*/ 3085379 w 5108913"/>
              <a:gd name="connsiteY1" fmla="*/ 35808 h 2694343"/>
              <a:gd name="connsiteX2" fmla="*/ 5108913 w 5108913"/>
              <a:gd name="connsiteY2" fmla="*/ 2694343 h 2694343"/>
              <a:gd name="connsiteX3" fmla="*/ 1662978 w 5108913"/>
              <a:gd name="connsiteY3" fmla="*/ 2652008 h 2694343"/>
              <a:gd name="connsiteX4" fmla="*/ 0 w 5108913"/>
              <a:gd name="connsiteY4" fmla="*/ 0 h 2694343"/>
              <a:gd name="connsiteX0" fmla="*/ 0 w 5103958"/>
              <a:gd name="connsiteY0" fmla="*/ 15105 h 2658535"/>
              <a:gd name="connsiteX1" fmla="*/ 3080424 w 5103958"/>
              <a:gd name="connsiteY1" fmla="*/ 0 h 2658535"/>
              <a:gd name="connsiteX2" fmla="*/ 5103958 w 5103958"/>
              <a:gd name="connsiteY2" fmla="*/ 2658535 h 2658535"/>
              <a:gd name="connsiteX3" fmla="*/ 1658023 w 5103958"/>
              <a:gd name="connsiteY3" fmla="*/ 2616200 h 2658535"/>
              <a:gd name="connsiteX4" fmla="*/ 0 w 5103958"/>
              <a:gd name="connsiteY4" fmla="*/ 15105 h 2658535"/>
              <a:gd name="connsiteX0" fmla="*/ 0 w 5084137"/>
              <a:gd name="connsiteY0" fmla="*/ 0 h 2694343"/>
              <a:gd name="connsiteX1" fmla="*/ 3060603 w 5084137"/>
              <a:gd name="connsiteY1" fmla="*/ 35808 h 2694343"/>
              <a:gd name="connsiteX2" fmla="*/ 5084137 w 5084137"/>
              <a:gd name="connsiteY2" fmla="*/ 2694343 h 2694343"/>
              <a:gd name="connsiteX3" fmla="*/ 1638202 w 5084137"/>
              <a:gd name="connsiteY3" fmla="*/ 2652008 h 2694343"/>
              <a:gd name="connsiteX4" fmla="*/ 0 w 5084137"/>
              <a:gd name="connsiteY4" fmla="*/ 0 h 2694343"/>
              <a:gd name="connsiteX0" fmla="*/ 0 w 5471875"/>
              <a:gd name="connsiteY0" fmla="*/ 248290 h 2658535"/>
              <a:gd name="connsiteX1" fmla="*/ 3448341 w 5471875"/>
              <a:gd name="connsiteY1" fmla="*/ 0 h 2658535"/>
              <a:gd name="connsiteX2" fmla="*/ 5471875 w 5471875"/>
              <a:gd name="connsiteY2" fmla="*/ 2658535 h 2658535"/>
              <a:gd name="connsiteX3" fmla="*/ 2025940 w 5471875"/>
              <a:gd name="connsiteY3" fmla="*/ 2616200 h 2658535"/>
              <a:gd name="connsiteX4" fmla="*/ 0 w 5471875"/>
              <a:gd name="connsiteY4" fmla="*/ 248290 h 2658535"/>
              <a:gd name="connsiteX0" fmla="*/ 0 w 5471875"/>
              <a:gd name="connsiteY0" fmla="*/ 248290 h 3478725"/>
              <a:gd name="connsiteX1" fmla="*/ 3448341 w 5471875"/>
              <a:gd name="connsiteY1" fmla="*/ 0 h 3478725"/>
              <a:gd name="connsiteX2" fmla="*/ 5471875 w 5471875"/>
              <a:gd name="connsiteY2" fmla="*/ 2658535 h 3478725"/>
              <a:gd name="connsiteX3" fmla="*/ 1678231 w 5471875"/>
              <a:gd name="connsiteY3" fmla="*/ 3478724 h 3478725"/>
              <a:gd name="connsiteX4" fmla="*/ 0 w 5471875"/>
              <a:gd name="connsiteY4" fmla="*/ 248290 h 3478725"/>
              <a:gd name="connsiteX0" fmla="*/ 0 w 4760729"/>
              <a:gd name="connsiteY0" fmla="*/ 248290 h 3478724"/>
              <a:gd name="connsiteX1" fmla="*/ 3448341 w 4760729"/>
              <a:gd name="connsiteY1" fmla="*/ 0 h 3478724"/>
              <a:gd name="connsiteX2" fmla="*/ 4760729 w 4760729"/>
              <a:gd name="connsiteY2" fmla="*/ 2882532 h 3478724"/>
              <a:gd name="connsiteX3" fmla="*/ 1678231 w 4760729"/>
              <a:gd name="connsiteY3" fmla="*/ 3478724 h 3478724"/>
              <a:gd name="connsiteX4" fmla="*/ 0 w 4760729"/>
              <a:gd name="connsiteY4" fmla="*/ 248290 h 3478724"/>
              <a:gd name="connsiteX0" fmla="*/ 0 w 4760729"/>
              <a:gd name="connsiteY0" fmla="*/ 616177 h 3846611"/>
              <a:gd name="connsiteX1" fmla="*/ 3057732 w 4760729"/>
              <a:gd name="connsiteY1" fmla="*/ 1 h 3846611"/>
              <a:gd name="connsiteX2" fmla="*/ 4760729 w 4760729"/>
              <a:gd name="connsiteY2" fmla="*/ 3250419 h 3846611"/>
              <a:gd name="connsiteX3" fmla="*/ 1678231 w 4760729"/>
              <a:gd name="connsiteY3" fmla="*/ 3846611 h 3846611"/>
              <a:gd name="connsiteX4" fmla="*/ 0 w 4760729"/>
              <a:gd name="connsiteY4" fmla="*/ 616177 h 3846611"/>
              <a:gd name="connsiteX0" fmla="*/ 0 w 4377229"/>
              <a:gd name="connsiteY0" fmla="*/ 616176 h 3846610"/>
              <a:gd name="connsiteX1" fmla="*/ 3057732 w 4377229"/>
              <a:gd name="connsiteY1" fmla="*/ 0 h 3846610"/>
              <a:gd name="connsiteX2" fmla="*/ 4377229 w 4377229"/>
              <a:gd name="connsiteY2" fmla="*/ 2184147 h 3846610"/>
              <a:gd name="connsiteX3" fmla="*/ 1678231 w 4377229"/>
              <a:gd name="connsiteY3" fmla="*/ 3846610 h 3846610"/>
              <a:gd name="connsiteX4" fmla="*/ 0 w 4377229"/>
              <a:gd name="connsiteY4" fmla="*/ 616176 h 3846610"/>
              <a:gd name="connsiteX0" fmla="*/ 0 w 4387445"/>
              <a:gd name="connsiteY0" fmla="*/ 694207 h 3846610"/>
              <a:gd name="connsiteX1" fmla="*/ 3067948 w 4387445"/>
              <a:gd name="connsiteY1" fmla="*/ 0 h 3846610"/>
              <a:gd name="connsiteX2" fmla="*/ 4387445 w 4387445"/>
              <a:gd name="connsiteY2" fmla="*/ 2184147 h 3846610"/>
              <a:gd name="connsiteX3" fmla="*/ 1688447 w 4387445"/>
              <a:gd name="connsiteY3" fmla="*/ 3846610 h 3846610"/>
              <a:gd name="connsiteX4" fmla="*/ 0 w 4387445"/>
              <a:gd name="connsiteY4" fmla="*/ 694207 h 3846610"/>
              <a:gd name="connsiteX0" fmla="*/ 0 w 4380042"/>
              <a:gd name="connsiteY0" fmla="*/ 694207 h 3846610"/>
              <a:gd name="connsiteX1" fmla="*/ 3067948 w 4380042"/>
              <a:gd name="connsiteY1" fmla="*/ 0 h 3846610"/>
              <a:gd name="connsiteX2" fmla="*/ 4380042 w 4380042"/>
              <a:gd name="connsiteY2" fmla="*/ 3333996 h 3846610"/>
              <a:gd name="connsiteX3" fmla="*/ 1688447 w 4380042"/>
              <a:gd name="connsiteY3" fmla="*/ 3846610 h 3846610"/>
              <a:gd name="connsiteX4" fmla="*/ 0 w 4380042"/>
              <a:gd name="connsiteY4" fmla="*/ 694207 h 3846610"/>
              <a:gd name="connsiteX0" fmla="*/ 0 w 4380042"/>
              <a:gd name="connsiteY0" fmla="*/ 536032 h 3688435"/>
              <a:gd name="connsiteX1" fmla="*/ 2691135 w 4380042"/>
              <a:gd name="connsiteY1" fmla="*/ 0 h 3688435"/>
              <a:gd name="connsiteX2" fmla="*/ 4380042 w 4380042"/>
              <a:gd name="connsiteY2" fmla="*/ 3175821 h 3688435"/>
              <a:gd name="connsiteX3" fmla="*/ 1688447 w 4380042"/>
              <a:gd name="connsiteY3" fmla="*/ 3688435 h 3688435"/>
              <a:gd name="connsiteX4" fmla="*/ 0 w 4380042"/>
              <a:gd name="connsiteY4" fmla="*/ 536032 h 3688435"/>
              <a:gd name="connsiteX0" fmla="*/ 0 w 4406933"/>
              <a:gd name="connsiteY0" fmla="*/ 437714 h 3688435"/>
              <a:gd name="connsiteX1" fmla="*/ 2718026 w 4406933"/>
              <a:gd name="connsiteY1" fmla="*/ 0 h 3688435"/>
              <a:gd name="connsiteX2" fmla="*/ 4406933 w 4406933"/>
              <a:gd name="connsiteY2" fmla="*/ 3175821 h 3688435"/>
              <a:gd name="connsiteX3" fmla="*/ 1715338 w 4406933"/>
              <a:gd name="connsiteY3" fmla="*/ 3688435 h 3688435"/>
              <a:gd name="connsiteX4" fmla="*/ 0 w 4406933"/>
              <a:gd name="connsiteY4" fmla="*/ 437714 h 3688435"/>
              <a:gd name="connsiteX0" fmla="*/ 0 w 4150274"/>
              <a:gd name="connsiteY0" fmla="*/ 437714 h 3688435"/>
              <a:gd name="connsiteX1" fmla="*/ 2718026 w 4150274"/>
              <a:gd name="connsiteY1" fmla="*/ 0 h 3688435"/>
              <a:gd name="connsiteX2" fmla="*/ 4150274 w 4150274"/>
              <a:gd name="connsiteY2" fmla="*/ 3475872 h 3688435"/>
              <a:gd name="connsiteX3" fmla="*/ 1715338 w 4150274"/>
              <a:gd name="connsiteY3" fmla="*/ 3688435 h 3688435"/>
              <a:gd name="connsiteX4" fmla="*/ 0 w 4150274"/>
              <a:gd name="connsiteY4" fmla="*/ 437714 h 3688435"/>
              <a:gd name="connsiteX0" fmla="*/ 0 w 4150274"/>
              <a:gd name="connsiteY0" fmla="*/ 218224 h 3468945"/>
              <a:gd name="connsiteX1" fmla="*/ 2409177 w 4150274"/>
              <a:gd name="connsiteY1" fmla="*/ 0 h 3468945"/>
              <a:gd name="connsiteX2" fmla="*/ 4150274 w 4150274"/>
              <a:gd name="connsiteY2" fmla="*/ 3256382 h 3468945"/>
              <a:gd name="connsiteX3" fmla="*/ 1715338 w 4150274"/>
              <a:gd name="connsiteY3" fmla="*/ 3468945 h 3468945"/>
              <a:gd name="connsiteX4" fmla="*/ 0 w 4150274"/>
              <a:gd name="connsiteY4" fmla="*/ 218224 h 3468945"/>
              <a:gd name="connsiteX0" fmla="*/ 0 w 4195614"/>
              <a:gd name="connsiteY0" fmla="*/ 247320 h 3468945"/>
              <a:gd name="connsiteX1" fmla="*/ 2454517 w 4195614"/>
              <a:gd name="connsiteY1" fmla="*/ 0 h 3468945"/>
              <a:gd name="connsiteX2" fmla="*/ 4195614 w 4195614"/>
              <a:gd name="connsiteY2" fmla="*/ 3256382 h 3468945"/>
              <a:gd name="connsiteX3" fmla="*/ 1760678 w 4195614"/>
              <a:gd name="connsiteY3" fmla="*/ 3468945 h 3468945"/>
              <a:gd name="connsiteX4" fmla="*/ 0 w 4195614"/>
              <a:gd name="connsiteY4" fmla="*/ 247320 h 3468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95614" h="3468945">
                <a:moveTo>
                  <a:pt x="0" y="247320"/>
                </a:moveTo>
                <a:lnTo>
                  <a:pt x="2454517" y="0"/>
                </a:lnTo>
                <a:lnTo>
                  <a:pt x="4195614" y="3256382"/>
                </a:lnTo>
                <a:lnTo>
                  <a:pt x="1760678" y="3468945"/>
                </a:lnTo>
                <a:lnTo>
                  <a:pt x="0" y="24732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470971" y="394494"/>
            <a:ext cx="4068912" cy="37308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34379" y="4094730"/>
            <a:ext cx="6760921" cy="1973146"/>
          </a:xfrm>
          <a:custGeom>
            <a:avLst/>
            <a:gdLst>
              <a:gd name="connsiteX0" fmla="*/ 0 w 1811868"/>
              <a:gd name="connsiteY0" fmla="*/ 0 h 1583267"/>
              <a:gd name="connsiteX1" fmla="*/ 1811868 w 1811868"/>
              <a:gd name="connsiteY1" fmla="*/ 0 h 1583267"/>
              <a:gd name="connsiteX2" fmla="*/ 1811868 w 1811868"/>
              <a:gd name="connsiteY2" fmla="*/ 1583267 h 1583267"/>
              <a:gd name="connsiteX3" fmla="*/ 0 w 1811868"/>
              <a:gd name="connsiteY3" fmla="*/ 1583267 h 1583267"/>
              <a:gd name="connsiteX4" fmla="*/ 0 w 1811868"/>
              <a:gd name="connsiteY4" fmla="*/ 0 h 1583267"/>
              <a:gd name="connsiteX0" fmla="*/ 0 w 3725335"/>
              <a:gd name="connsiteY0" fmla="*/ 0 h 2607734"/>
              <a:gd name="connsiteX1" fmla="*/ 1811868 w 3725335"/>
              <a:gd name="connsiteY1" fmla="*/ 0 h 2607734"/>
              <a:gd name="connsiteX2" fmla="*/ 3725335 w 3725335"/>
              <a:gd name="connsiteY2" fmla="*/ 2607734 h 2607734"/>
              <a:gd name="connsiteX3" fmla="*/ 0 w 3725335"/>
              <a:gd name="connsiteY3" fmla="*/ 1583267 h 2607734"/>
              <a:gd name="connsiteX4" fmla="*/ 0 w 3725335"/>
              <a:gd name="connsiteY4" fmla="*/ 0 h 2607734"/>
              <a:gd name="connsiteX0" fmla="*/ 0 w 3725335"/>
              <a:gd name="connsiteY0" fmla="*/ 0 h 2607734"/>
              <a:gd name="connsiteX1" fmla="*/ 1811868 w 3725335"/>
              <a:gd name="connsiteY1" fmla="*/ 0 h 2607734"/>
              <a:gd name="connsiteX2" fmla="*/ 3725335 w 3725335"/>
              <a:gd name="connsiteY2" fmla="*/ 2607734 h 2607734"/>
              <a:gd name="connsiteX3" fmla="*/ 1185333 w 3725335"/>
              <a:gd name="connsiteY3" fmla="*/ 2607733 h 2607734"/>
              <a:gd name="connsiteX4" fmla="*/ 0 w 3725335"/>
              <a:gd name="connsiteY4" fmla="*/ 0 h 2607734"/>
              <a:gd name="connsiteX0" fmla="*/ 0 w 3725335"/>
              <a:gd name="connsiteY0" fmla="*/ 8467 h 2616201"/>
              <a:gd name="connsiteX1" fmla="*/ 2607734 w 3725335"/>
              <a:gd name="connsiteY1" fmla="*/ 0 h 2616201"/>
              <a:gd name="connsiteX2" fmla="*/ 3725335 w 3725335"/>
              <a:gd name="connsiteY2" fmla="*/ 2616201 h 2616201"/>
              <a:gd name="connsiteX3" fmla="*/ 1185333 w 3725335"/>
              <a:gd name="connsiteY3" fmla="*/ 2616200 h 2616201"/>
              <a:gd name="connsiteX4" fmla="*/ 0 w 3725335"/>
              <a:gd name="connsiteY4" fmla="*/ 8467 h 2616201"/>
              <a:gd name="connsiteX0" fmla="*/ 0 w 4207935"/>
              <a:gd name="connsiteY0" fmla="*/ 76200 h 2616201"/>
              <a:gd name="connsiteX1" fmla="*/ 3090334 w 4207935"/>
              <a:gd name="connsiteY1" fmla="*/ 0 h 2616201"/>
              <a:gd name="connsiteX2" fmla="*/ 4207935 w 4207935"/>
              <a:gd name="connsiteY2" fmla="*/ 2616201 h 2616201"/>
              <a:gd name="connsiteX3" fmla="*/ 1667933 w 4207935"/>
              <a:gd name="connsiteY3" fmla="*/ 2616200 h 2616201"/>
              <a:gd name="connsiteX4" fmla="*/ 0 w 4207935"/>
              <a:gd name="connsiteY4" fmla="*/ 76200 h 2616201"/>
              <a:gd name="connsiteX0" fmla="*/ 0 w 5113868"/>
              <a:gd name="connsiteY0" fmla="*/ 76200 h 2658535"/>
              <a:gd name="connsiteX1" fmla="*/ 3090334 w 5113868"/>
              <a:gd name="connsiteY1" fmla="*/ 0 h 2658535"/>
              <a:gd name="connsiteX2" fmla="*/ 5113868 w 5113868"/>
              <a:gd name="connsiteY2" fmla="*/ 2658535 h 2658535"/>
              <a:gd name="connsiteX3" fmla="*/ 1667933 w 5113868"/>
              <a:gd name="connsiteY3" fmla="*/ 2616200 h 2658535"/>
              <a:gd name="connsiteX4" fmla="*/ 0 w 5113868"/>
              <a:gd name="connsiteY4" fmla="*/ 76200 h 2658535"/>
              <a:gd name="connsiteX0" fmla="*/ 0 w 5108913"/>
              <a:gd name="connsiteY0" fmla="*/ 0 h 2694343"/>
              <a:gd name="connsiteX1" fmla="*/ 3085379 w 5108913"/>
              <a:gd name="connsiteY1" fmla="*/ 35808 h 2694343"/>
              <a:gd name="connsiteX2" fmla="*/ 5108913 w 5108913"/>
              <a:gd name="connsiteY2" fmla="*/ 2694343 h 2694343"/>
              <a:gd name="connsiteX3" fmla="*/ 1662978 w 5108913"/>
              <a:gd name="connsiteY3" fmla="*/ 2652008 h 2694343"/>
              <a:gd name="connsiteX4" fmla="*/ 0 w 5108913"/>
              <a:gd name="connsiteY4" fmla="*/ 0 h 2694343"/>
              <a:gd name="connsiteX0" fmla="*/ 0 w 5103958"/>
              <a:gd name="connsiteY0" fmla="*/ 15105 h 2658535"/>
              <a:gd name="connsiteX1" fmla="*/ 3080424 w 5103958"/>
              <a:gd name="connsiteY1" fmla="*/ 0 h 2658535"/>
              <a:gd name="connsiteX2" fmla="*/ 5103958 w 5103958"/>
              <a:gd name="connsiteY2" fmla="*/ 2658535 h 2658535"/>
              <a:gd name="connsiteX3" fmla="*/ 1658023 w 5103958"/>
              <a:gd name="connsiteY3" fmla="*/ 2616200 h 2658535"/>
              <a:gd name="connsiteX4" fmla="*/ 0 w 5103958"/>
              <a:gd name="connsiteY4" fmla="*/ 15105 h 2658535"/>
              <a:gd name="connsiteX0" fmla="*/ 0 w 5084137"/>
              <a:gd name="connsiteY0" fmla="*/ 0 h 2694343"/>
              <a:gd name="connsiteX1" fmla="*/ 3060603 w 5084137"/>
              <a:gd name="connsiteY1" fmla="*/ 35808 h 2694343"/>
              <a:gd name="connsiteX2" fmla="*/ 5084137 w 5084137"/>
              <a:gd name="connsiteY2" fmla="*/ 2694343 h 2694343"/>
              <a:gd name="connsiteX3" fmla="*/ 1638202 w 5084137"/>
              <a:gd name="connsiteY3" fmla="*/ 2652008 h 2694343"/>
              <a:gd name="connsiteX4" fmla="*/ 0 w 5084137"/>
              <a:gd name="connsiteY4" fmla="*/ 0 h 2694343"/>
              <a:gd name="connsiteX0" fmla="*/ 0 w 5084137"/>
              <a:gd name="connsiteY0" fmla="*/ 0 h 2694343"/>
              <a:gd name="connsiteX1" fmla="*/ 3060603 w 5084137"/>
              <a:gd name="connsiteY1" fmla="*/ 35808 h 2694343"/>
              <a:gd name="connsiteX2" fmla="*/ 5084137 w 5084137"/>
              <a:gd name="connsiteY2" fmla="*/ 2694343 h 2694343"/>
              <a:gd name="connsiteX3" fmla="*/ 1927002 w 5084137"/>
              <a:gd name="connsiteY3" fmla="*/ 2564605 h 2694343"/>
              <a:gd name="connsiteX4" fmla="*/ 0 w 5084137"/>
              <a:gd name="connsiteY4" fmla="*/ 0 h 2694343"/>
              <a:gd name="connsiteX0" fmla="*/ 0 w 5084137"/>
              <a:gd name="connsiteY0" fmla="*/ 0 h 2694343"/>
              <a:gd name="connsiteX1" fmla="*/ 3060603 w 5084137"/>
              <a:gd name="connsiteY1" fmla="*/ 35808 h 2694343"/>
              <a:gd name="connsiteX2" fmla="*/ 5084137 w 5084137"/>
              <a:gd name="connsiteY2" fmla="*/ 2694343 h 2694343"/>
              <a:gd name="connsiteX3" fmla="*/ 2030145 w 5084137"/>
              <a:gd name="connsiteY3" fmla="*/ 2527146 h 2694343"/>
              <a:gd name="connsiteX4" fmla="*/ 0 w 5084137"/>
              <a:gd name="connsiteY4" fmla="*/ 0 h 2694343"/>
              <a:gd name="connsiteX0" fmla="*/ 0 w 5084137"/>
              <a:gd name="connsiteY0" fmla="*/ 0 h 2694343"/>
              <a:gd name="connsiteX1" fmla="*/ 3060603 w 5084137"/>
              <a:gd name="connsiteY1" fmla="*/ 35808 h 2694343"/>
              <a:gd name="connsiteX2" fmla="*/ 5084137 w 5084137"/>
              <a:gd name="connsiteY2" fmla="*/ 2694343 h 2694343"/>
              <a:gd name="connsiteX3" fmla="*/ 2016393 w 5084137"/>
              <a:gd name="connsiteY3" fmla="*/ 2689467 h 2694343"/>
              <a:gd name="connsiteX4" fmla="*/ 0 w 5084137"/>
              <a:gd name="connsiteY4" fmla="*/ 0 h 269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4137" h="2694343">
                <a:moveTo>
                  <a:pt x="0" y="0"/>
                </a:moveTo>
                <a:lnTo>
                  <a:pt x="3060603" y="35808"/>
                </a:lnTo>
                <a:lnTo>
                  <a:pt x="5084137" y="2694343"/>
                </a:lnTo>
                <a:lnTo>
                  <a:pt x="2016393" y="2689467"/>
                </a:lnTo>
                <a:lnTo>
                  <a:pt x="0" y="0"/>
                </a:lnTo>
                <a:close/>
              </a:path>
            </a:pathLst>
          </a:custGeom>
          <a:solidFill>
            <a:srgbClr val="A8F8A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8214059" y="4902100"/>
            <a:ext cx="3647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 </a:t>
            </a:r>
            <a:endParaRPr lang="ru-RU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334507" y="2704336"/>
            <a:ext cx="4614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ISOCPEUR"/>
              </a:rPr>
              <a:t>b’</a:t>
            </a:r>
            <a:r>
              <a:rPr lang="en-US" sz="2800" i="1" dirty="0">
                <a:latin typeface="ISOCPEUR"/>
              </a:rPr>
              <a:t> </a:t>
            </a:r>
            <a:endParaRPr lang="ru-RU" sz="2800" i="1" dirty="0">
              <a:latin typeface="ISOCPEUR"/>
            </a:endParaRPr>
          </a:p>
        </p:txBody>
      </p:sp>
      <p:cxnSp>
        <p:nvCxnSpPr>
          <p:cNvPr id="7" name="Прямая соединительная линия 6"/>
          <p:cNvCxnSpPr>
            <a:stCxn id="102" idx="4"/>
          </p:cNvCxnSpPr>
          <p:nvPr/>
        </p:nvCxnSpPr>
        <p:spPr>
          <a:xfrm flipH="1" flipV="1">
            <a:off x="2523604" y="2792096"/>
            <a:ext cx="278293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>
            <a:endCxn id="16" idx="4"/>
          </p:cNvCxnSpPr>
          <p:nvPr/>
        </p:nvCxnSpPr>
        <p:spPr>
          <a:xfrm flipH="1" flipV="1">
            <a:off x="1785259" y="2203795"/>
            <a:ext cx="4039" cy="19125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 flipH="1" flipV="1">
            <a:off x="1785259" y="2146700"/>
            <a:ext cx="817432" cy="6668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V="1">
            <a:off x="3655335" y="4400848"/>
            <a:ext cx="2772000" cy="148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 flipV="1">
            <a:off x="6463185" y="4494582"/>
            <a:ext cx="0" cy="1044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H="1" flipV="1">
            <a:off x="1727832" y="2146700"/>
            <a:ext cx="282601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H="1" flipV="1">
            <a:off x="3599280" y="4391091"/>
            <a:ext cx="0" cy="1188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H="1">
            <a:off x="3614330" y="5532560"/>
            <a:ext cx="284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442753" y="4093364"/>
            <a:ext cx="541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ISOCPEUR"/>
              </a:rPr>
              <a:t>b’’</a:t>
            </a:r>
            <a:r>
              <a:rPr lang="en-US" sz="2800" i="1" dirty="0">
                <a:latin typeface="ISOCPEUR"/>
              </a:rPr>
              <a:t> </a:t>
            </a:r>
            <a:endParaRPr lang="ru-RU" sz="2800" i="1" dirty="0">
              <a:latin typeface="ISOCPEUR"/>
            </a:endParaRPr>
          </a:p>
        </p:txBody>
      </p:sp>
      <p:sp>
        <p:nvSpPr>
          <p:cNvPr id="16" name="Овал 15"/>
          <p:cNvSpPr/>
          <p:nvPr/>
        </p:nvSpPr>
        <p:spPr>
          <a:xfrm>
            <a:off x="1713259" y="2059795"/>
            <a:ext cx="144000" cy="144000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2512134" y="4278165"/>
            <a:ext cx="3647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ISOCPEUR"/>
              </a:rPr>
              <a:t>a</a:t>
            </a:r>
            <a:r>
              <a:rPr lang="en-US" sz="2800" i="1" dirty="0">
                <a:latin typeface="ISOCPEUR"/>
              </a:rPr>
              <a:t> </a:t>
            </a:r>
            <a:endParaRPr lang="ru-RU" sz="2800" i="1" dirty="0">
              <a:latin typeface="ISOCPEUR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72980" y="5094805"/>
            <a:ext cx="4614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ISOCPEUR"/>
              </a:rPr>
              <a:t>b</a:t>
            </a:r>
            <a:r>
              <a:rPr lang="en-US" sz="2800" i="1" dirty="0">
                <a:latin typeface="ISOCPEUR"/>
              </a:rPr>
              <a:t> </a:t>
            </a:r>
            <a:endParaRPr lang="ru-RU" sz="2800" i="1" dirty="0">
              <a:latin typeface="ISOCPEUR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098265" y="4260402"/>
            <a:ext cx="436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ISOCPEUR"/>
              </a:rPr>
              <a:t>B </a:t>
            </a:r>
            <a:endParaRPr lang="ru-RU" sz="2400" i="1" dirty="0">
              <a:latin typeface="ISOCPEUR"/>
            </a:endParaRPr>
          </a:p>
        </p:txBody>
      </p:sp>
      <p:cxnSp>
        <p:nvCxnSpPr>
          <p:cNvPr id="24" name="Прямая соединительная линия 23"/>
          <p:cNvCxnSpPr/>
          <p:nvPr/>
        </p:nvCxnSpPr>
        <p:spPr>
          <a:xfrm flipH="1" flipV="1">
            <a:off x="5268232" y="2832318"/>
            <a:ext cx="1214152" cy="1616787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>
            <a:cxnSpLocks/>
            <a:stCxn id="130" idx="5"/>
          </p:cNvCxnSpPr>
          <p:nvPr/>
        </p:nvCxnSpPr>
        <p:spPr>
          <a:xfrm flipH="1" flipV="1">
            <a:off x="1786046" y="4122730"/>
            <a:ext cx="788470" cy="6457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4539883" y="2138960"/>
            <a:ext cx="745683" cy="6453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/>
          <p:nvPr/>
        </p:nvCxnSpPr>
        <p:spPr>
          <a:xfrm flipV="1">
            <a:off x="40284" y="4109019"/>
            <a:ext cx="4499599" cy="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475467" y="3743941"/>
            <a:ext cx="816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ISOCPEUR"/>
              </a:rPr>
              <a:t>0 </a:t>
            </a:r>
            <a:endParaRPr lang="ru-RU" sz="2800" i="1" dirty="0">
              <a:latin typeface="ISOCPEUR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1778" y="3943372"/>
            <a:ext cx="37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>
                <a:latin typeface="ISOCPEUR"/>
              </a:rPr>
              <a:t>x</a:t>
            </a:r>
            <a:endParaRPr lang="ru-RU" sz="3200" i="1" dirty="0">
              <a:latin typeface="ISOCPEUR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742401" y="6162114"/>
            <a:ext cx="377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>
                <a:latin typeface="ISOCPEUR"/>
              </a:rPr>
              <a:t>y</a:t>
            </a:r>
            <a:endParaRPr lang="ru-RU" sz="3200" i="1" dirty="0">
              <a:latin typeface="ISOCPEUR"/>
            </a:endParaRPr>
          </a:p>
        </p:txBody>
      </p:sp>
      <p:cxnSp>
        <p:nvCxnSpPr>
          <p:cNvPr id="32" name="Прямая соединительная линия 31"/>
          <p:cNvCxnSpPr/>
          <p:nvPr/>
        </p:nvCxnSpPr>
        <p:spPr>
          <a:xfrm flipH="1" flipV="1">
            <a:off x="4496925" y="4095741"/>
            <a:ext cx="3183557" cy="2340473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Прямоугольник 34"/>
          <p:cNvSpPr/>
          <p:nvPr/>
        </p:nvSpPr>
        <p:spPr>
          <a:xfrm>
            <a:off x="1499542" y="6169039"/>
            <a:ext cx="15087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200" dirty="0"/>
              <a:t>Рис. 20.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51919" y="374018"/>
            <a:ext cx="816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>
                <a:solidFill>
                  <a:srgbClr val="0070C0"/>
                </a:solidFill>
                <a:latin typeface="ISOCPEUR"/>
              </a:rPr>
              <a:t>V</a:t>
            </a:r>
            <a:r>
              <a:rPr lang="en-US" sz="2800" i="1" dirty="0">
                <a:latin typeface="ISOCPEUR"/>
              </a:rPr>
              <a:t> </a:t>
            </a:r>
            <a:endParaRPr lang="ru-RU" sz="2800" i="1" dirty="0">
              <a:latin typeface="ISOCPEUR"/>
            </a:endParaRPr>
          </a:p>
        </p:txBody>
      </p:sp>
      <p:cxnSp>
        <p:nvCxnSpPr>
          <p:cNvPr id="95" name="Прямая соединительная линия 94"/>
          <p:cNvCxnSpPr/>
          <p:nvPr/>
        </p:nvCxnSpPr>
        <p:spPr>
          <a:xfrm flipV="1">
            <a:off x="2530419" y="2802570"/>
            <a:ext cx="0" cy="1908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Прямая соединительная линия 96"/>
          <p:cNvCxnSpPr/>
          <p:nvPr/>
        </p:nvCxnSpPr>
        <p:spPr>
          <a:xfrm flipH="1">
            <a:off x="2582607" y="4710570"/>
            <a:ext cx="27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Прямая соединительная линия 100"/>
          <p:cNvCxnSpPr/>
          <p:nvPr/>
        </p:nvCxnSpPr>
        <p:spPr>
          <a:xfrm flipV="1">
            <a:off x="5323119" y="2846295"/>
            <a:ext cx="0" cy="18577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Овал 101"/>
          <p:cNvSpPr/>
          <p:nvPr/>
        </p:nvSpPr>
        <p:spPr>
          <a:xfrm>
            <a:off x="5234537" y="2756115"/>
            <a:ext cx="144000" cy="144000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4" name="TextBox 113"/>
          <p:cNvSpPr txBox="1"/>
          <p:nvPr/>
        </p:nvSpPr>
        <p:spPr>
          <a:xfrm>
            <a:off x="6620991" y="2199964"/>
            <a:ext cx="816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>
                <a:solidFill>
                  <a:srgbClr val="0070C0"/>
                </a:solidFill>
                <a:latin typeface="ISOCPEUR"/>
              </a:rPr>
              <a:t>W</a:t>
            </a:r>
            <a:r>
              <a:rPr lang="en-US" sz="2800" i="1" dirty="0">
                <a:latin typeface="ISOCPEUR"/>
              </a:rPr>
              <a:t> </a:t>
            </a:r>
            <a:endParaRPr lang="ru-RU" sz="2800" i="1" dirty="0">
              <a:latin typeface="ISOCPEUR"/>
            </a:endParaRPr>
          </a:p>
        </p:txBody>
      </p:sp>
      <p:cxnSp>
        <p:nvCxnSpPr>
          <p:cNvPr id="115" name="Прямая соединительная линия 114"/>
          <p:cNvCxnSpPr/>
          <p:nvPr/>
        </p:nvCxnSpPr>
        <p:spPr>
          <a:xfrm>
            <a:off x="4530640" y="143161"/>
            <a:ext cx="0" cy="396000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1608140" y="1612443"/>
            <a:ext cx="541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ISOCPEUR"/>
              </a:rPr>
              <a:t>a’</a:t>
            </a:r>
            <a:r>
              <a:rPr lang="en-US" sz="2800" i="1" dirty="0">
                <a:latin typeface="ISOCPEUR"/>
              </a:rPr>
              <a:t> </a:t>
            </a:r>
            <a:endParaRPr lang="ru-RU" sz="2800" i="1" dirty="0">
              <a:latin typeface="ISOCPEUR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5328637" y="2375709"/>
            <a:ext cx="541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ISOCPEUR"/>
              </a:rPr>
              <a:t>a’’</a:t>
            </a:r>
            <a:r>
              <a:rPr lang="en-US" sz="2800" i="1" dirty="0">
                <a:latin typeface="ISOCPEUR"/>
              </a:rPr>
              <a:t> </a:t>
            </a:r>
            <a:endParaRPr lang="ru-RU" sz="2800" i="1" dirty="0">
              <a:latin typeface="ISOCPEUR"/>
            </a:endParaRPr>
          </a:p>
        </p:txBody>
      </p:sp>
      <p:cxnSp>
        <p:nvCxnSpPr>
          <p:cNvPr id="120" name="Прямая соединительная линия 119"/>
          <p:cNvCxnSpPr/>
          <p:nvPr/>
        </p:nvCxnSpPr>
        <p:spPr>
          <a:xfrm flipH="1" flipV="1">
            <a:off x="1788558" y="2979009"/>
            <a:ext cx="1769416" cy="14208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Прямая соединительная линия 121"/>
          <p:cNvCxnSpPr/>
          <p:nvPr/>
        </p:nvCxnSpPr>
        <p:spPr>
          <a:xfrm flipH="1" flipV="1">
            <a:off x="1786749" y="2196878"/>
            <a:ext cx="6757" cy="889414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4776235" y="-29761"/>
            <a:ext cx="3721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ISOCPEUR"/>
              </a:rPr>
              <a:t>z</a:t>
            </a:r>
            <a:endParaRPr lang="ru-RU" sz="3200" i="1" dirty="0">
              <a:latin typeface="ISOCPEUR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2559545" y="2369897"/>
            <a:ext cx="436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ISOCPEUR"/>
              </a:rPr>
              <a:t>A </a:t>
            </a:r>
            <a:endParaRPr lang="ru-RU" sz="2400" i="1" dirty="0">
              <a:latin typeface="ISOCPEUR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3023573" y="5530820"/>
            <a:ext cx="816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>
                <a:solidFill>
                  <a:srgbClr val="0070C0"/>
                </a:solidFill>
              </a:rPr>
              <a:t>H</a:t>
            </a:r>
            <a:r>
              <a:rPr lang="en-US" sz="2800" dirty="0"/>
              <a:t> </a:t>
            </a:r>
            <a:endParaRPr lang="ru-RU" sz="2800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D8D79DD6-3C58-41D9-9373-832C86D30235}"/>
              </a:ext>
            </a:extLst>
          </p:cNvPr>
          <p:cNvSpPr/>
          <p:nvPr/>
        </p:nvSpPr>
        <p:spPr>
          <a:xfrm>
            <a:off x="7195300" y="270330"/>
            <a:ext cx="43444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1" dirty="0" smtClean="0">
                <a:solidFill>
                  <a:srgbClr val="C00000"/>
                </a:solidFill>
                <a:latin typeface="ISOCPEUR"/>
                <a:ea typeface="Times New Roman" panose="02020603050405020304" pitchFamily="18" charset="0"/>
                <a:cs typeface="Times New Roman" panose="02020603050405020304" pitchFamily="18" charset="0"/>
              </a:rPr>
              <a:t>А(25;5;30)  В(25;25;10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b="1" dirty="0">
              <a:solidFill>
                <a:srgbClr val="C00000"/>
              </a:solidFill>
            </a:endParaRP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EA0A561C-5DF0-4811-B2B5-43D4191557D2}"/>
              </a:ext>
            </a:extLst>
          </p:cNvPr>
          <p:cNvSpPr/>
          <p:nvPr/>
        </p:nvSpPr>
        <p:spPr>
          <a:xfrm>
            <a:off x="7044658" y="1287038"/>
            <a:ext cx="50729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[АВ] || </a:t>
            </a: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профильная прямая.</a:t>
            </a:r>
          </a:p>
        </p:txBody>
      </p:sp>
      <p:cxnSp>
        <p:nvCxnSpPr>
          <p:cNvPr id="61" name="Прямая соединительная линия 60">
            <a:extLst>
              <a:ext uri="{FF2B5EF4-FFF2-40B4-BE49-F238E27FC236}">
                <a16:creationId xmlns:a16="http://schemas.microsoft.com/office/drawing/2014/main" id="{2F713745-093D-4BD2-B70E-9F1527ACFA46}"/>
              </a:ext>
            </a:extLst>
          </p:cNvPr>
          <p:cNvCxnSpPr>
            <a:cxnSpLocks/>
          </p:cNvCxnSpPr>
          <p:nvPr/>
        </p:nvCxnSpPr>
        <p:spPr>
          <a:xfrm flipH="1">
            <a:off x="1798697" y="3029829"/>
            <a:ext cx="271267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единительная линия 62">
            <a:extLst>
              <a:ext uri="{FF2B5EF4-FFF2-40B4-BE49-F238E27FC236}">
                <a16:creationId xmlns:a16="http://schemas.microsoft.com/office/drawing/2014/main" id="{CF02AB3B-3E98-42F7-BA3C-AEB8A543024A}"/>
              </a:ext>
            </a:extLst>
          </p:cNvPr>
          <p:cNvCxnSpPr>
            <a:cxnSpLocks/>
            <a:endCxn id="18" idx="4"/>
          </p:cNvCxnSpPr>
          <p:nvPr/>
        </p:nvCxnSpPr>
        <p:spPr>
          <a:xfrm>
            <a:off x="4525787" y="3015692"/>
            <a:ext cx="1912834" cy="1404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58">
            <a:extLst>
              <a:ext uri="{FF2B5EF4-FFF2-40B4-BE49-F238E27FC236}">
                <a16:creationId xmlns:a16="http://schemas.microsoft.com/office/drawing/2014/main" id="{A0A1916C-20DC-4C63-B364-5AD508E6367C}"/>
              </a:ext>
            </a:extLst>
          </p:cNvPr>
          <p:cNvCxnSpPr>
            <a:cxnSpLocks/>
            <a:stCxn id="17" idx="5"/>
          </p:cNvCxnSpPr>
          <p:nvPr/>
        </p:nvCxnSpPr>
        <p:spPr>
          <a:xfrm flipH="1" flipV="1">
            <a:off x="1796152" y="4103742"/>
            <a:ext cx="1826302" cy="15050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Овал 33"/>
          <p:cNvSpPr/>
          <p:nvPr/>
        </p:nvSpPr>
        <p:spPr>
          <a:xfrm>
            <a:off x="1716558" y="2950341"/>
            <a:ext cx="144000" cy="144000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/>
          <p:cNvSpPr/>
          <p:nvPr/>
        </p:nvSpPr>
        <p:spPr>
          <a:xfrm>
            <a:off x="6366621" y="4343677"/>
            <a:ext cx="144000" cy="144000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>
            <a:off x="2523604" y="4713686"/>
            <a:ext cx="1041679" cy="86400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Овал 129"/>
          <p:cNvSpPr/>
          <p:nvPr/>
        </p:nvSpPr>
        <p:spPr>
          <a:xfrm>
            <a:off x="2451604" y="4645568"/>
            <a:ext cx="144000" cy="144000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/>
          <p:cNvSpPr/>
          <p:nvPr/>
        </p:nvSpPr>
        <p:spPr>
          <a:xfrm>
            <a:off x="3499542" y="5485900"/>
            <a:ext cx="144000" cy="144000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2" name="Прямая соединительная линия 41"/>
          <p:cNvCxnSpPr/>
          <p:nvPr/>
        </p:nvCxnSpPr>
        <p:spPr>
          <a:xfrm>
            <a:off x="2573990" y="2780417"/>
            <a:ext cx="1064143" cy="164105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Овал 70">
            <a:extLst>
              <a:ext uri="{FF2B5EF4-FFF2-40B4-BE49-F238E27FC236}">
                <a16:creationId xmlns:a16="http://schemas.microsoft.com/office/drawing/2014/main" id="{5BEE94ED-A1A2-4CE7-A9B3-E92BD9629FBA}"/>
              </a:ext>
            </a:extLst>
          </p:cNvPr>
          <p:cNvSpPr/>
          <p:nvPr/>
        </p:nvSpPr>
        <p:spPr>
          <a:xfrm>
            <a:off x="2496963" y="2673946"/>
            <a:ext cx="180000" cy="180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5" name="Овал 74">
            <a:extLst>
              <a:ext uri="{FF2B5EF4-FFF2-40B4-BE49-F238E27FC236}">
                <a16:creationId xmlns:a16="http://schemas.microsoft.com/office/drawing/2014/main" id="{3B78A543-7B68-4939-8FA2-1F0AC9F432A2}"/>
              </a:ext>
            </a:extLst>
          </p:cNvPr>
          <p:cNvSpPr/>
          <p:nvPr/>
        </p:nvSpPr>
        <p:spPr>
          <a:xfrm>
            <a:off x="3522421" y="4313195"/>
            <a:ext cx="180000" cy="180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7869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5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0" dur="2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5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2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7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0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3" grpId="0" animBg="1"/>
      <p:bldP spid="4" grpId="0" animBg="1"/>
      <p:bldP spid="6" grpId="0"/>
      <p:bldP spid="15" grpId="0"/>
      <p:bldP spid="16" grpId="0" animBg="1"/>
      <p:bldP spid="19" grpId="0"/>
      <p:bldP spid="20" grpId="0"/>
      <p:bldP spid="22" grpId="0"/>
      <p:bldP spid="28" grpId="0"/>
      <p:bldP spid="30" grpId="0"/>
      <p:bldP spid="31" grpId="0"/>
      <p:bldP spid="37" grpId="0"/>
      <p:bldP spid="102" grpId="0" animBg="1"/>
      <p:bldP spid="114" grpId="0"/>
      <p:bldP spid="118" grpId="0"/>
      <p:bldP spid="119" grpId="0"/>
      <p:bldP spid="125" grpId="0"/>
      <p:bldP spid="126" grpId="0"/>
      <p:bldP spid="128" grpId="0"/>
      <p:bldP spid="34" grpId="0" animBg="1"/>
      <p:bldP spid="18" grpId="0" animBg="1"/>
      <p:bldP spid="130" grpId="0" animBg="1"/>
      <p:bldP spid="17" grpId="0" animBg="1"/>
      <p:bldP spid="71" grpId="0" animBg="1"/>
      <p:bldP spid="7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2984" y="0"/>
            <a:ext cx="1168603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/>
              <a:t>   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Построим эпюр этой профильной прямой [AB], заданной координатами (рис.21).</a:t>
            </a:r>
          </a:p>
        </p:txBody>
      </p:sp>
      <p:sp>
        <p:nvSpPr>
          <p:cNvPr id="4" name="TextBox 3"/>
          <p:cNvSpPr txBox="1"/>
          <p:nvPr/>
        </p:nvSpPr>
        <p:spPr>
          <a:xfrm flipH="1">
            <a:off x="967962" y="3001969"/>
            <a:ext cx="5695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ISOCPEUR" panose="020B0604020202020204" pitchFamily="34" charset="0"/>
              </a:rPr>
              <a:t>b’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 flipH="1">
            <a:off x="1589894" y="1673750"/>
            <a:ext cx="0" cy="175525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41551" y="4381244"/>
            <a:ext cx="4614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>
                <a:latin typeface="ISOCPEUR" panose="020B0604020202020204" pitchFamily="34" charset="0"/>
              </a:rPr>
              <a:t>a</a:t>
            </a:r>
            <a:r>
              <a:rPr lang="en-US" sz="3200" i="1" dirty="0">
                <a:latin typeface="ISOCPEUR" panose="020B0604020202020204" pitchFamily="34" charset="0"/>
              </a:rPr>
              <a:t>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620573" y="4151391"/>
            <a:ext cx="6294961" cy="0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0793" y="3824803"/>
            <a:ext cx="6173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i="1" dirty="0">
                <a:latin typeface="ISOCPEUR" panose="020B0604020202020204" pitchFamily="34" charset="0"/>
              </a:rPr>
              <a:t>x</a:t>
            </a:r>
            <a:endParaRPr lang="ru-RU" sz="4400" i="1" dirty="0">
              <a:latin typeface="ISOCPEUR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40942" y="4101514"/>
            <a:ext cx="816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0 </a:t>
            </a:r>
            <a:endParaRPr lang="ru-RU" sz="2800" dirty="0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3895344" y="1700784"/>
            <a:ext cx="1491578" cy="1705259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67752" y="1187023"/>
            <a:ext cx="6050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>
                <a:latin typeface="ISOCPEUR" panose="020B0604020202020204" pitchFamily="34" charset="0"/>
              </a:rPr>
              <a:t>a’ </a:t>
            </a:r>
            <a:endParaRPr lang="ru-RU" sz="4000" i="1" dirty="0">
              <a:latin typeface="ISOCPEUR" panose="020B0604020202020204" pitchFamily="34" charset="0"/>
            </a:endParaRPr>
          </a:p>
        </p:txBody>
      </p:sp>
      <p:cxnSp>
        <p:nvCxnSpPr>
          <p:cNvPr id="13" name="Прямая соединительная линия 12"/>
          <p:cNvCxnSpPr>
            <a:stCxn id="17" idx="0"/>
          </p:cNvCxnSpPr>
          <p:nvPr/>
        </p:nvCxnSpPr>
        <p:spPr>
          <a:xfrm>
            <a:off x="1574119" y="3327860"/>
            <a:ext cx="36000" cy="30258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V="1">
            <a:off x="1572386" y="1687284"/>
            <a:ext cx="2386966" cy="56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1606315" y="3429000"/>
            <a:ext cx="373924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895344" y="2274718"/>
                <a:ext cx="5530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ru-RU" sz="2800" i="1" dirty="0">
                  <a:latin typeface="ISOCPEUR" panose="020B0604020202020204" pitchFamily="34" charset="0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5344" y="2274718"/>
                <a:ext cx="553036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 rot="14555587">
            <a:off x="3906616" y="1951110"/>
            <a:ext cx="3499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(</a:t>
            </a:r>
            <a:endParaRPr lang="ru-RU" sz="3600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5135880" y="6211669"/>
            <a:ext cx="16626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dirty="0"/>
              <a:t>Рис. </a:t>
            </a:r>
            <a:r>
              <a:rPr lang="en-US" sz="3600" dirty="0"/>
              <a:t>2</a:t>
            </a:r>
            <a:r>
              <a:rPr lang="ru-RU" sz="3600" dirty="0"/>
              <a:t>1 </a:t>
            </a:r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>
            <a:off x="3240942" y="1385640"/>
            <a:ext cx="0" cy="5171438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017237" y="3934783"/>
            <a:ext cx="6173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z-Cyrl-UZ" sz="4400" i="1" dirty="0">
                <a:latin typeface="ISOCPEUR" panose="020B0604020202020204" pitchFamily="34" charset="0"/>
              </a:rPr>
              <a:t>у</a:t>
            </a:r>
            <a:endParaRPr lang="ru-RU" sz="4400" i="1" dirty="0">
              <a:latin typeface="ISOCPEUR" panose="020B0604020202020204" pitchFamily="34" charset="0"/>
            </a:endParaRPr>
          </a:p>
        </p:txBody>
      </p:sp>
      <p:cxnSp>
        <p:nvCxnSpPr>
          <p:cNvPr id="41" name="Прямая соединительная линия 40"/>
          <p:cNvCxnSpPr/>
          <p:nvPr/>
        </p:nvCxnSpPr>
        <p:spPr>
          <a:xfrm>
            <a:off x="5345556" y="3413895"/>
            <a:ext cx="0" cy="72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/>
          <p:cNvCxnSpPr/>
          <p:nvPr/>
        </p:nvCxnSpPr>
        <p:spPr>
          <a:xfrm>
            <a:off x="3922776" y="1699265"/>
            <a:ext cx="0" cy="24521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 flipH="1">
            <a:off x="1606315" y="6295722"/>
            <a:ext cx="163462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 flipH="1">
            <a:off x="1494548" y="4860565"/>
            <a:ext cx="174639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 flipV="1">
            <a:off x="3240941" y="4174348"/>
            <a:ext cx="2131120" cy="21495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/>
          <p:cNvCxnSpPr/>
          <p:nvPr/>
        </p:nvCxnSpPr>
        <p:spPr>
          <a:xfrm flipV="1">
            <a:off x="3216015" y="4144104"/>
            <a:ext cx="714452" cy="7640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57"/>
          <p:cNvCxnSpPr/>
          <p:nvPr/>
        </p:nvCxnSpPr>
        <p:spPr>
          <a:xfrm flipH="1">
            <a:off x="1580302" y="4801828"/>
            <a:ext cx="0" cy="151200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916699" y="1129727"/>
            <a:ext cx="8923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>
                <a:latin typeface="ISOCPEUR" panose="020B0604020202020204" pitchFamily="34" charset="0"/>
              </a:rPr>
              <a:t>a’’ </a:t>
            </a:r>
            <a:endParaRPr lang="ru-RU" sz="4000" i="1" dirty="0">
              <a:latin typeface="ISOCPEUR" panose="020B0604020202020204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 flipH="1">
            <a:off x="5386921" y="2958114"/>
            <a:ext cx="6818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ISOCPEUR" panose="020B0604020202020204" pitchFamily="34" charset="0"/>
              </a:rPr>
              <a:t>b’’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 flipH="1">
            <a:off x="1057852" y="5857962"/>
            <a:ext cx="5695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ISOCPEUR" panose="020B0604020202020204" pitchFamily="34" charset="0"/>
              </a:rPr>
              <a:t>b </a:t>
            </a:r>
            <a:endParaRPr lang="ru-RU" sz="3200" i="1" dirty="0">
              <a:latin typeface="ISOCPEUR" panose="020B0604020202020204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324707" y="6150113"/>
            <a:ext cx="6173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z-Cyrl-UZ" sz="4400" i="1" dirty="0">
                <a:latin typeface="ISOCPEUR" panose="020B0604020202020204" pitchFamily="34" charset="0"/>
              </a:rPr>
              <a:t>у</a:t>
            </a:r>
            <a:endParaRPr lang="ru-RU" sz="4400" i="1" dirty="0">
              <a:latin typeface="ISOCPEUR" panose="020B0604020202020204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216015" y="814402"/>
            <a:ext cx="6173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i="1" dirty="0">
                <a:latin typeface="ISOCPEUR" panose="020B0604020202020204" pitchFamily="34" charset="0"/>
              </a:rPr>
              <a:t>z</a:t>
            </a:r>
            <a:endParaRPr lang="ru-RU" sz="4400" i="1" dirty="0">
              <a:latin typeface="ISOCPEUR" panose="020B0604020202020204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 rot="1559598">
            <a:off x="4794627" y="2869902"/>
            <a:ext cx="3499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(</a:t>
            </a:r>
            <a:endParaRPr lang="ru-RU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4516979" y="2887167"/>
                <a:ext cx="42441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ru-RU" sz="3200" i="1" dirty="0">
                  <a:latin typeface="ISOCPEUR" panose="020B0604020202020204" pitchFamily="34" charset="0"/>
                </a:endParaRPr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6979" y="2887167"/>
                <a:ext cx="424411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Овал 14"/>
          <p:cNvSpPr/>
          <p:nvPr/>
        </p:nvSpPr>
        <p:spPr>
          <a:xfrm>
            <a:off x="1511711" y="1621082"/>
            <a:ext cx="144000" cy="144000"/>
          </a:xfrm>
          <a:prstGeom prst="ellipse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Овал 15"/>
          <p:cNvSpPr/>
          <p:nvPr/>
        </p:nvSpPr>
        <p:spPr>
          <a:xfrm>
            <a:off x="1524364" y="6233265"/>
            <a:ext cx="144000" cy="144000"/>
          </a:xfrm>
          <a:prstGeom prst="ellipse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/>
          <p:cNvSpPr/>
          <p:nvPr/>
        </p:nvSpPr>
        <p:spPr>
          <a:xfrm>
            <a:off x="1502119" y="3327860"/>
            <a:ext cx="144000" cy="144000"/>
          </a:xfrm>
          <a:prstGeom prst="ellipse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Овал 58"/>
          <p:cNvSpPr/>
          <p:nvPr/>
        </p:nvSpPr>
        <p:spPr>
          <a:xfrm>
            <a:off x="1499439" y="4798049"/>
            <a:ext cx="144000" cy="144000"/>
          </a:xfrm>
          <a:prstGeom prst="ellipse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Овал 59"/>
          <p:cNvSpPr/>
          <p:nvPr/>
        </p:nvSpPr>
        <p:spPr>
          <a:xfrm>
            <a:off x="3838516" y="1632593"/>
            <a:ext cx="144000" cy="144000"/>
          </a:xfrm>
          <a:prstGeom prst="ellipse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/>
          <p:cNvSpPr/>
          <p:nvPr/>
        </p:nvSpPr>
        <p:spPr>
          <a:xfrm>
            <a:off x="5276870" y="3335712"/>
            <a:ext cx="144000" cy="144000"/>
          </a:xfrm>
          <a:prstGeom prst="ellipse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6785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712</TotalTime>
  <Words>1166</Words>
  <Application>Microsoft Office PowerPoint</Application>
  <PresentationFormat>Широкоэкранный</PresentationFormat>
  <Paragraphs>431</Paragraphs>
  <Slides>31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31</vt:i4>
      </vt:variant>
    </vt:vector>
  </HeadingPairs>
  <TitlesOfParts>
    <vt:vector size="39" baseType="lpstr">
      <vt:lpstr>Arial</vt:lpstr>
      <vt:lpstr>Calibri</vt:lpstr>
      <vt:lpstr>Calibri Light</vt:lpstr>
      <vt:lpstr>Cambria Math</vt:lpstr>
      <vt:lpstr>ISOCPEUR</vt:lpstr>
      <vt:lpstr>Symbol</vt:lpstr>
      <vt:lpstr>Times New Roman</vt:lpstr>
      <vt:lpstr>Тема Office</vt:lpstr>
      <vt:lpstr>4-ЛЕКЦИЯ. Прямые частного положения. Следы прямой. Взаимное положение двух прямых.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4-ЛЕКЦИЯ. Прямые частного положения. Следы прямой. Взаимное положение двух прямых.</dc:title>
  <dc:creator>user</dc:creator>
  <cp:lastModifiedBy>Пользователь</cp:lastModifiedBy>
  <cp:revision>59</cp:revision>
  <dcterms:created xsi:type="dcterms:W3CDTF">2022-09-09T10:39:23Z</dcterms:created>
  <dcterms:modified xsi:type="dcterms:W3CDTF">2023-10-04T07:54:30Z</dcterms:modified>
</cp:coreProperties>
</file>