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76" r:id="rId3"/>
    <p:sldId id="279" r:id="rId4"/>
    <p:sldId id="280" r:id="rId5"/>
    <p:sldId id="281" r:id="rId6"/>
    <p:sldId id="282" r:id="rId7"/>
    <p:sldId id="283" r:id="rId8"/>
    <p:sldId id="284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295" r:id="rId19"/>
    <p:sldId id="304" r:id="rId20"/>
    <p:sldId id="296" r:id="rId21"/>
    <p:sldId id="297" r:id="rId22"/>
    <p:sldId id="298" r:id="rId23"/>
    <p:sldId id="305" r:id="rId24"/>
    <p:sldId id="300" r:id="rId25"/>
    <p:sldId id="301" r:id="rId26"/>
    <p:sldId id="302" r:id="rId2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5F1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94" autoAdjust="0"/>
    <p:restoredTop sz="94660"/>
  </p:normalViewPr>
  <p:slideViewPr>
    <p:cSldViewPr snapToGrid="0">
      <p:cViewPr varScale="1">
        <p:scale>
          <a:sx n="73" d="100"/>
          <a:sy n="73" d="100"/>
        </p:scale>
        <p:origin x="40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B8097B-322B-4DC6-8F54-835638DD0E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E303F15-0ADA-47AB-A71A-08241BBB4D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2340DD8-CA98-4CE0-BA1D-9870F74F3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D1EB0-53B7-4CC7-8F73-F0430B8A143C}" type="datetimeFigureOut">
              <a:rPr lang="ru-RU" smtClean="0"/>
              <a:t>19.10.2023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A8EFEF5-14BB-4E3B-8C58-6AE7ADF37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D738257-CA38-4B7B-BEBB-BCD8F5F50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012C6-1414-4284-9F9F-D5901C9494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8867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9F4892-1686-426B-93A9-18580356E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2A0FB5B-EB36-4E78-B64F-40365EA771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A217A36-41A9-417B-ACD1-0369EEB80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D1EB0-53B7-4CC7-8F73-F0430B8A143C}" type="datetimeFigureOut">
              <a:rPr lang="ru-RU" smtClean="0"/>
              <a:t>19.10.2023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72F4E0D-D2AF-4429-B08C-D711FCF13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B00C9AC-BAAA-49D7-AF8D-581D8BD13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012C6-1414-4284-9F9F-D5901C9494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7750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E310898-92E2-414D-8CFA-A195ADA48E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18B8FA6-4765-4852-BE39-B27E4F83B5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545103C-5C76-448E-AE6D-0FE65A022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D1EB0-53B7-4CC7-8F73-F0430B8A143C}" type="datetimeFigureOut">
              <a:rPr lang="ru-RU" smtClean="0"/>
              <a:t>19.10.2023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757EACE-7B94-4FBD-BB20-06408F9AE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A42F4CD-514C-42D8-9C19-284DA28E1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012C6-1414-4284-9F9F-D5901C9494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6253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3BB851-88A4-4E5F-BECA-5F634A2E2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71C6A4-BB6F-4C79-9A96-47734FD02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8A92FB2-2E53-496E-83BE-EA660316E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D1EB0-53B7-4CC7-8F73-F0430B8A143C}" type="datetimeFigureOut">
              <a:rPr lang="ru-RU" smtClean="0"/>
              <a:t>19.10.2023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37B974F-603B-4AEF-A547-45809062C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E0F2DB4-63FF-4A53-B968-2CB9057DB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012C6-1414-4284-9F9F-D5901C9494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6598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F84E54-7120-4D97-A393-17A76EAE9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A9BDE54-6833-41B7-B53D-F37E32DD77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DB48CCD-1A1D-4271-8D60-5C0739E29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D1EB0-53B7-4CC7-8F73-F0430B8A143C}" type="datetimeFigureOut">
              <a:rPr lang="ru-RU" smtClean="0"/>
              <a:t>19.10.2023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398E94D-4AF2-43A5-A9F7-8517415E9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4408974-5A31-43FF-AF9F-F5140BFBD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012C6-1414-4284-9F9F-D5901C9494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2440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90F8C0-ADD2-43A8-8982-2CE5A9A65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8EA2FD7-EEC4-4415-B72E-572F2FBB08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98497FF-3D04-4565-9316-3F11AE8E5D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E768063-290E-489D-A20B-CCCE0822A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D1EB0-53B7-4CC7-8F73-F0430B8A143C}" type="datetimeFigureOut">
              <a:rPr lang="ru-RU" smtClean="0"/>
              <a:t>19.10.2023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4350E6F-BD2A-44EA-B601-37B7BCC1A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F4BCEFD-A28C-40A7-AEF6-F25A2D26E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012C6-1414-4284-9F9F-D5901C9494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3768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21C7B9-2C28-4F48-9687-B877B6143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B021D67-A29C-478B-85C9-58BDF5941E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5779FE2-6948-428F-8336-6FD0187A98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A37E4BF-47DB-4781-B542-7E48AE6236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0D4D9DA-C92C-47C6-87E5-CB556ADB86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C3E057B-FAE8-4BCA-9726-74196357E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D1EB0-53B7-4CC7-8F73-F0430B8A143C}" type="datetimeFigureOut">
              <a:rPr lang="ru-RU" smtClean="0"/>
              <a:t>19.10.2023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14F9DCE-1B5A-4F25-94A9-CB20EE947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DAE6B6C-36D2-41CF-92AE-A9426BF02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012C6-1414-4284-9F9F-D5901C9494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6408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DE1B5F-21E6-4647-87D0-B23F01803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9CE08CB-0D61-4D2F-96F2-8084FCEF9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D1EB0-53B7-4CC7-8F73-F0430B8A143C}" type="datetimeFigureOut">
              <a:rPr lang="ru-RU" smtClean="0"/>
              <a:t>19.10.2023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3ADFEF0-AB05-40E2-A180-B94E1A644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055CC74-34DB-494E-99A6-590D55C39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012C6-1414-4284-9F9F-D5901C9494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6006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96875EC-57FB-4BC5-9A00-4928F8221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D1EB0-53B7-4CC7-8F73-F0430B8A143C}" type="datetimeFigureOut">
              <a:rPr lang="ru-RU" smtClean="0"/>
              <a:t>19.10.2023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26589C6-508C-4874-B377-9AA25B18C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E44A349-D1DF-42C3-A5E1-8F2DB9295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012C6-1414-4284-9F9F-D5901C9494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9223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D912E2-6164-48DB-A45E-A1B00D1E0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56A127-1C1A-4AE0-A2B6-60F09AE13E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7700191-9256-4355-83C2-90860FAC85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91E2678-82ED-4748-B0FE-14AF498BA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D1EB0-53B7-4CC7-8F73-F0430B8A143C}" type="datetimeFigureOut">
              <a:rPr lang="ru-RU" smtClean="0"/>
              <a:t>19.10.2023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428EE04-4388-4A33-9BAE-43B3D81B0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2B35980-9C1B-473D-A17C-F0451833B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012C6-1414-4284-9F9F-D5901C9494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0146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5487C0-0114-4513-BD11-4D7C8C6D4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736F9D0-F20C-4D08-9DFA-1FBF0EA5F0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D4E9298-CD88-4A87-9981-7B3AEEB967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6462C7C-AAD5-4EC8-A1CC-1067626FB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D1EB0-53B7-4CC7-8F73-F0430B8A143C}" type="datetimeFigureOut">
              <a:rPr lang="ru-RU" smtClean="0"/>
              <a:t>19.10.2023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A69D0AF-8CC6-43DD-BC6C-DD87416AB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F373DA0-7CC0-4417-80E3-E7CC399E8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012C6-1414-4284-9F9F-D5901C9494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80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508D49-0467-4FA3-A00A-1FD7F6E6C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DB1E400-29C2-41EB-886F-09057BD2E9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54D5CB1-60C7-408D-85E5-72D0ACFA77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5D1EB0-53B7-4CC7-8F73-F0430B8A143C}" type="datetimeFigureOut">
              <a:rPr lang="ru-RU" smtClean="0"/>
              <a:t>19.10.2023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0B5DB84-FD4D-4287-A61D-F1CB7657C4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BE7FA11-467C-46F5-8D77-49D4E2B5C1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7012C6-1414-4284-9F9F-D5901C9494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3946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7.png"/><Relationship Id="rId4" Type="http://schemas.openxmlformats.org/officeDocument/2006/relationships/image" Target="../media/image11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-91440" y="0"/>
            <a:ext cx="12600432" cy="69860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576072" y="301752"/>
            <a:ext cx="11173968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ru-RU" sz="4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6-лекция. </a:t>
            </a:r>
            <a:r>
              <a:rPr lang="ru-RU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Плоскости частного положения.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Плоскости параллельные или перпендикулярные </a:t>
            </a:r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 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основным плоскостям проекций называются плоскостями </a:t>
            </a:r>
            <a:r>
              <a:rPr lang="ru-RU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частного положения.</a:t>
            </a:r>
          </a:p>
          <a:p>
            <a:pPr algn="just"/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1</a:t>
            </a:r>
            <a:r>
              <a:rPr 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Если плоскость параллельна горизонтальной плоскости проекций, то ее называют горизонтальной плоскостью P || H. </a:t>
            </a:r>
          </a:p>
          <a:p>
            <a:pPr algn="just"/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На рис. 45 приведен пространственный чертеж горизонтальной плоскости.</a:t>
            </a:r>
          </a:p>
        </p:txBody>
      </p:sp>
    </p:spTree>
    <p:extLst>
      <p:ext uri="{BB962C8B-B14F-4D97-AF65-F5344CB8AC3E}">
        <p14:creationId xmlns:p14="http://schemas.microsoft.com/office/powerpoint/2010/main" val="4208965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01195588-5786-4C0E-BBCB-AC1623EA86D2}"/>
              </a:ext>
            </a:extLst>
          </p:cNvPr>
          <p:cNvSpPr/>
          <p:nvPr/>
        </p:nvSpPr>
        <p:spPr>
          <a:xfrm>
            <a:off x="208280" y="243512"/>
            <a:ext cx="1177544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Горизонтальный след 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en-US" sz="2400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H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и фронтальный след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en-US" sz="2400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V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профильной плоскости перпендикулярны оси проекций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[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ox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).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P || W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P</a:t>
            </a:r>
            <a:r>
              <a:rPr lang="en-US" sz="2400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H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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[ox) 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P</a:t>
            </a:r>
            <a:r>
              <a:rPr lang="en-US" sz="2400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V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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[ox)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algn="just"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Свойство профильной плоскости: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algn="just"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Если всякая точка, прямая, плоскость принадлежат профильной плоскости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Р,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то горизонтальные и фронтальные проекции всякой точки, прямой, плоскости проецируются на горизонтальный и фронтальный следы профильной плоскости .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То есть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 A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P || W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a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P</a:t>
            </a:r>
            <a:r>
              <a:rPr lang="en-US" sz="2400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H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a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P</a:t>
            </a:r>
            <a:r>
              <a:rPr lang="en-US" sz="2400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V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 этом случае следует отметить, что плоскость 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ABC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проецируется на профильную плоскость проекций в натуральную величину.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      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ABC)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P || W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a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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b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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c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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 = |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ABC|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2200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Прямоугольник 1"/>
              <p:cNvSpPr/>
              <p:nvPr/>
            </p:nvSpPr>
            <p:spPr>
              <a:xfrm>
                <a:off x="20320" y="2082800"/>
                <a:ext cx="12130532" cy="353943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sz="3200" dirty="0"/>
                  <a:t>    </a:t>
                </a:r>
                <a:r>
                  <a:rPr lang="ru-RU" sz="3200" dirty="0"/>
                  <a:t>Плоскости, перпендикулярные к </a:t>
                </a:r>
                <a:r>
                  <a:rPr lang="ru-RU" sz="3200" dirty="0" smtClean="0"/>
                  <a:t>основным плоскостям </a:t>
                </a:r>
                <a:r>
                  <a:rPr lang="ru-RU" sz="3200" dirty="0"/>
                  <a:t>проекций </a:t>
                </a:r>
                <a:r>
                  <a:rPr lang="ru-RU" sz="3200" b="1" dirty="0">
                    <a:solidFill>
                      <a:srgbClr val="0070C0"/>
                    </a:solidFill>
                  </a:rPr>
                  <a:t>(H, V, W), </a:t>
                </a:r>
                <a:r>
                  <a:rPr lang="ru-RU" sz="3200" dirty="0"/>
                  <a:t>называются </a:t>
                </a:r>
                <a:r>
                  <a:rPr lang="ru-RU" sz="3200" b="1" dirty="0">
                    <a:solidFill>
                      <a:srgbClr val="C00000"/>
                    </a:solidFill>
                  </a:rPr>
                  <a:t>проецирующими плоскостями.</a:t>
                </a:r>
                <a:endParaRPr lang="en-US" sz="3200" b="1" dirty="0">
                  <a:solidFill>
                    <a:srgbClr val="C00000"/>
                  </a:solidFill>
                </a:endParaRPr>
              </a:p>
              <a:p>
                <a:pPr marL="514350" indent="-514350" algn="just">
                  <a:buAutoNum type="arabicPeriod"/>
                </a:pPr>
                <a:r>
                  <a:rPr lang="ru-RU" sz="3200" b="1" dirty="0"/>
                  <a:t>Если плоскость перпендикулярна горизонтальной плоскости проекций, то ее называют </a:t>
                </a:r>
                <a:r>
                  <a:rPr lang="ru-RU" sz="3200" b="1" dirty="0">
                    <a:solidFill>
                      <a:srgbClr val="C00000"/>
                    </a:solidFill>
                  </a:rPr>
                  <a:t>горизонтально - проецирующей плоскостью P </a:t>
                </a:r>
                <a14:m>
                  <m:oMath xmlns:m="http://schemas.openxmlformats.org/officeDocument/2006/math">
                    <m:r>
                      <a:rPr lang="ru-RU" sz="32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</m:oMath>
                </a14:m>
                <a:r>
                  <a:rPr lang="ru-RU" sz="3200" b="1" dirty="0">
                    <a:solidFill>
                      <a:srgbClr val="C00000"/>
                    </a:solidFill>
                  </a:rPr>
                  <a:t> H.</a:t>
                </a:r>
                <a:endParaRPr lang="en-US" sz="3200" b="1" dirty="0">
                  <a:solidFill>
                    <a:srgbClr val="C00000"/>
                  </a:solidFill>
                </a:endParaRPr>
              </a:p>
              <a:p>
                <a:pPr algn="just"/>
                <a:r>
                  <a:rPr lang="ru-RU" sz="3200" dirty="0"/>
                  <a:t> На рис.51 приведен пространственный чертеж горизонтально - проецирующей плоскости.</a:t>
                </a:r>
                <a:r>
                  <a:rPr lang="ru-RU" sz="3200" b="1" dirty="0">
                    <a:solidFill>
                      <a:srgbClr val="C0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" name="Прямоугольник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20" y="2082800"/>
                <a:ext cx="12130532" cy="3539430"/>
              </a:xfrm>
              <a:prstGeom prst="rect">
                <a:avLst/>
              </a:prstGeom>
              <a:blipFill>
                <a:blip r:embed="rId2"/>
                <a:stretch>
                  <a:fillRect l="-1307" t="-2241" r="-1307" b="-482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5514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472268" y="322547"/>
            <a:ext cx="5694321" cy="33440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Прямоугольник 3"/>
          <p:cNvSpPr/>
          <p:nvPr/>
        </p:nvSpPr>
        <p:spPr>
          <a:xfrm>
            <a:off x="1472268" y="3641949"/>
            <a:ext cx="8093172" cy="1611188"/>
          </a:xfrm>
          <a:custGeom>
            <a:avLst/>
            <a:gdLst>
              <a:gd name="connsiteX0" fmla="*/ 0 w 1811868"/>
              <a:gd name="connsiteY0" fmla="*/ 0 h 1583267"/>
              <a:gd name="connsiteX1" fmla="*/ 1811868 w 1811868"/>
              <a:gd name="connsiteY1" fmla="*/ 0 h 1583267"/>
              <a:gd name="connsiteX2" fmla="*/ 1811868 w 1811868"/>
              <a:gd name="connsiteY2" fmla="*/ 1583267 h 1583267"/>
              <a:gd name="connsiteX3" fmla="*/ 0 w 1811868"/>
              <a:gd name="connsiteY3" fmla="*/ 1583267 h 1583267"/>
              <a:gd name="connsiteX4" fmla="*/ 0 w 1811868"/>
              <a:gd name="connsiteY4" fmla="*/ 0 h 1583267"/>
              <a:gd name="connsiteX0" fmla="*/ 0 w 3725335"/>
              <a:gd name="connsiteY0" fmla="*/ 0 h 2607734"/>
              <a:gd name="connsiteX1" fmla="*/ 1811868 w 3725335"/>
              <a:gd name="connsiteY1" fmla="*/ 0 h 2607734"/>
              <a:gd name="connsiteX2" fmla="*/ 3725335 w 3725335"/>
              <a:gd name="connsiteY2" fmla="*/ 2607734 h 2607734"/>
              <a:gd name="connsiteX3" fmla="*/ 0 w 3725335"/>
              <a:gd name="connsiteY3" fmla="*/ 1583267 h 2607734"/>
              <a:gd name="connsiteX4" fmla="*/ 0 w 3725335"/>
              <a:gd name="connsiteY4" fmla="*/ 0 h 2607734"/>
              <a:gd name="connsiteX0" fmla="*/ 0 w 3725335"/>
              <a:gd name="connsiteY0" fmla="*/ 0 h 2607734"/>
              <a:gd name="connsiteX1" fmla="*/ 1811868 w 3725335"/>
              <a:gd name="connsiteY1" fmla="*/ 0 h 2607734"/>
              <a:gd name="connsiteX2" fmla="*/ 3725335 w 3725335"/>
              <a:gd name="connsiteY2" fmla="*/ 2607734 h 2607734"/>
              <a:gd name="connsiteX3" fmla="*/ 1185333 w 3725335"/>
              <a:gd name="connsiteY3" fmla="*/ 2607733 h 2607734"/>
              <a:gd name="connsiteX4" fmla="*/ 0 w 3725335"/>
              <a:gd name="connsiteY4" fmla="*/ 0 h 2607734"/>
              <a:gd name="connsiteX0" fmla="*/ 0 w 3725335"/>
              <a:gd name="connsiteY0" fmla="*/ 8467 h 2616201"/>
              <a:gd name="connsiteX1" fmla="*/ 2607734 w 3725335"/>
              <a:gd name="connsiteY1" fmla="*/ 0 h 2616201"/>
              <a:gd name="connsiteX2" fmla="*/ 3725335 w 3725335"/>
              <a:gd name="connsiteY2" fmla="*/ 2616201 h 2616201"/>
              <a:gd name="connsiteX3" fmla="*/ 1185333 w 3725335"/>
              <a:gd name="connsiteY3" fmla="*/ 2616200 h 2616201"/>
              <a:gd name="connsiteX4" fmla="*/ 0 w 3725335"/>
              <a:gd name="connsiteY4" fmla="*/ 8467 h 2616201"/>
              <a:gd name="connsiteX0" fmla="*/ 0 w 4207935"/>
              <a:gd name="connsiteY0" fmla="*/ 76200 h 2616201"/>
              <a:gd name="connsiteX1" fmla="*/ 3090334 w 4207935"/>
              <a:gd name="connsiteY1" fmla="*/ 0 h 2616201"/>
              <a:gd name="connsiteX2" fmla="*/ 4207935 w 4207935"/>
              <a:gd name="connsiteY2" fmla="*/ 2616201 h 2616201"/>
              <a:gd name="connsiteX3" fmla="*/ 1667933 w 4207935"/>
              <a:gd name="connsiteY3" fmla="*/ 2616200 h 2616201"/>
              <a:gd name="connsiteX4" fmla="*/ 0 w 4207935"/>
              <a:gd name="connsiteY4" fmla="*/ 76200 h 2616201"/>
              <a:gd name="connsiteX0" fmla="*/ 0 w 5113868"/>
              <a:gd name="connsiteY0" fmla="*/ 76200 h 2658535"/>
              <a:gd name="connsiteX1" fmla="*/ 3090334 w 5113868"/>
              <a:gd name="connsiteY1" fmla="*/ 0 h 2658535"/>
              <a:gd name="connsiteX2" fmla="*/ 5113868 w 5113868"/>
              <a:gd name="connsiteY2" fmla="*/ 2658535 h 2658535"/>
              <a:gd name="connsiteX3" fmla="*/ 1667933 w 5113868"/>
              <a:gd name="connsiteY3" fmla="*/ 2616200 h 2658535"/>
              <a:gd name="connsiteX4" fmla="*/ 0 w 5113868"/>
              <a:gd name="connsiteY4" fmla="*/ 76200 h 2658535"/>
              <a:gd name="connsiteX0" fmla="*/ 0 w 5108913"/>
              <a:gd name="connsiteY0" fmla="*/ 0 h 2694343"/>
              <a:gd name="connsiteX1" fmla="*/ 3085379 w 5108913"/>
              <a:gd name="connsiteY1" fmla="*/ 35808 h 2694343"/>
              <a:gd name="connsiteX2" fmla="*/ 5108913 w 5108913"/>
              <a:gd name="connsiteY2" fmla="*/ 2694343 h 2694343"/>
              <a:gd name="connsiteX3" fmla="*/ 1662978 w 5108913"/>
              <a:gd name="connsiteY3" fmla="*/ 2652008 h 2694343"/>
              <a:gd name="connsiteX4" fmla="*/ 0 w 5108913"/>
              <a:gd name="connsiteY4" fmla="*/ 0 h 2694343"/>
              <a:gd name="connsiteX0" fmla="*/ 0 w 5103958"/>
              <a:gd name="connsiteY0" fmla="*/ 15105 h 2658535"/>
              <a:gd name="connsiteX1" fmla="*/ 3080424 w 5103958"/>
              <a:gd name="connsiteY1" fmla="*/ 0 h 2658535"/>
              <a:gd name="connsiteX2" fmla="*/ 5103958 w 5103958"/>
              <a:gd name="connsiteY2" fmla="*/ 2658535 h 2658535"/>
              <a:gd name="connsiteX3" fmla="*/ 1658023 w 5103958"/>
              <a:gd name="connsiteY3" fmla="*/ 2616200 h 2658535"/>
              <a:gd name="connsiteX4" fmla="*/ 0 w 5103958"/>
              <a:gd name="connsiteY4" fmla="*/ 15105 h 2658535"/>
              <a:gd name="connsiteX0" fmla="*/ 0 w 5084137"/>
              <a:gd name="connsiteY0" fmla="*/ 0 h 2694343"/>
              <a:gd name="connsiteX1" fmla="*/ 3060603 w 5084137"/>
              <a:gd name="connsiteY1" fmla="*/ 35808 h 2694343"/>
              <a:gd name="connsiteX2" fmla="*/ 5084137 w 5084137"/>
              <a:gd name="connsiteY2" fmla="*/ 2694343 h 2694343"/>
              <a:gd name="connsiteX3" fmla="*/ 1638202 w 5084137"/>
              <a:gd name="connsiteY3" fmla="*/ 2652008 h 2694343"/>
              <a:gd name="connsiteX4" fmla="*/ 0 w 5084137"/>
              <a:gd name="connsiteY4" fmla="*/ 0 h 2694343"/>
              <a:gd name="connsiteX0" fmla="*/ 0 w 4668671"/>
              <a:gd name="connsiteY0" fmla="*/ 0 h 2652008"/>
              <a:gd name="connsiteX1" fmla="*/ 3060603 w 4668671"/>
              <a:gd name="connsiteY1" fmla="*/ 35808 h 2652008"/>
              <a:gd name="connsiteX2" fmla="*/ 4668671 w 4668671"/>
              <a:gd name="connsiteY2" fmla="*/ 2162590 h 2652008"/>
              <a:gd name="connsiteX3" fmla="*/ 1638202 w 4668671"/>
              <a:gd name="connsiteY3" fmla="*/ 2652008 h 2652008"/>
              <a:gd name="connsiteX4" fmla="*/ 0 w 4668671"/>
              <a:gd name="connsiteY4" fmla="*/ 0 h 2652008"/>
              <a:gd name="connsiteX0" fmla="*/ 0 w 4668671"/>
              <a:gd name="connsiteY0" fmla="*/ 0 h 2162590"/>
              <a:gd name="connsiteX1" fmla="*/ 3060603 w 4668671"/>
              <a:gd name="connsiteY1" fmla="*/ 35808 h 2162590"/>
              <a:gd name="connsiteX2" fmla="*/ 4668671 w 4668671"/>
              <a:gd name="connsiteY2" fmla="*/ 2162590 h 2162590"/>
              <a:gd name="connsiteX3" fmla="*/ 1326602 w 4668671"/>
              <a:gd name="connsiteY3" fmla="*/ 2142883 h 2162590"/>
              <a:gd name="connsiteX4" fmla="*/ 0 w 4668671"/>
              <a:gd name="connsiteY4" fmla="*/ 0 h 2162590"/>
              <a:gd name="connsiteX0" fmla="*/ 0 w 4668671"/>
              <a:gd name="connsiteY0" fmla="*/ 0 h 2210766"/>
              <a:gd name="connsiteX1" fmla="*/ 3060603 w 4668671"/>
              <a:gd name="connsiteY1" fmla="*/ 35808 h 2210766"/>
              <a:gd name="connsiteX2" fmla="*/ 4668671 w 4668671"/>
              <a:gd name="connsiteY2" fmla="*/ 2162590 h 2210766"/>
              <a:gd name="connsiteX3" fmla="*/ 1386735 w 4668671"/>
              <a:gd name="connsiteY3" fmla="*/ 2210766 h 2210766"/>
              <a:gd name="connsiteX4" fmla="*/ 0 w 4668671"/>
              <a:gd name="connsiteY4" fmla="*/ 0 h 2210766"/>
              <a:gd name="connsiteX0" fmla="*/ 0 w 4668671"/>
              <a:gd name="connsiteY0" fmla="*/ 0 h 2188138"/>
              <a:gd name="connsiteX1" fmla="*/ 3060603 w 4668671"/>
              <a:gd name="connsiteY1" fmla="*/ 35808 h 2188138"/>
              <a:gd name="connsiteX2" fmla="*/ 4668671 w 4668671"/>
              <a:gd name="connsiteY2" fmla="*/ 2162590 h 2188138"/>
              <a:gd name="connsiteX3" fmla="*/ 1370335 w 4668671"/>
              <a:gd name="connsiteY3" fmla="*/ 2188138 h 2188138"/>
              <a:gd name="connsiteX4" fmla="*/ 0 w 4668671"/>
              <a:gd name="connsiteY4" fmla="*/ 0 h 2188138"/>
              <a:gd name="connsiteX0" fmla="*/ 0 w 4668671"/>
              <a:gd name="connsiteY0" fmla="*/ 0 h 2162590"/>
              <a:gd name="connsiteX1" fmla="*/ 3060603 w 4668671"/>
              <a:gd name="connsiteY1" fmla="*/ 35808 h 2162590"/>
              <a:gd name="connsiteX2" fmla="*/ 4668671 w 4668671"/>
              <a:gd name="connsiteY2" fmla="*/ 2162590 h 2162590"/>
              <a:gd name="connsiteX3" fmla="*/ 1477989 w 4668671"/>
              <a:gd name="connsiteY3" fmla="*/ 1773721 h 2162590"/>
              <a:gd name="connsiteX4" fmla="*/ 0 w 4668671"/>
              <a:gd name="connsiteY4" fmla="*/ 0 h 2162590"/>
              <a:gd name="connsiteX0" fmla="*/ 0 w 4331028"/>
              <a:gd name="connsiteY0" fmla="*/ 0 h 1773721"/>
              <a:gd name="connsiteX1" fmla="*/ 3060603 w 4331028"/>
              <a:gd name="connsiteY1" fmla="*/ 35808 h 1773721"/>
              <a:gd name="connsiteX2" fmla="*/ 4331028 w 4331028"/>
              <a:gd name="connsiteY2" fmla="*/ 1748173 h 1773721"/>
              <a:gd name="connsiteX3" fmla="*/ 1477989 w 4331028"/>
              <a:gd name="connsiteY3" fmla="*/ 1773721 h 1773721"/>
              <a:gd name="connsiteX4" fmla="*/ 0 w 4331028"/>
              <a:gd name="connsiteY4" fmla="*/ 0 h 1773721"/>
              <a:gd name="connsiteX0" fmla="*/ 0 w 4331028"/>
              <a:gd name="connsiteY0" fmla="*/ 0 h 1825523"/>
              <a:gd name="connsiteX1" fmla="*/ 3060603 w 4331028"/>
              <a:gd name="connsiteY1" fmla="*/ 35808 h 1825523"/>
              <a:gd name="connsiteX2" fmla="*/ 4331028 w 4331028"/>
              <a:gd name="connsiteY2" fmla="*/ 1748173 h 1825523"/>
              <a:gd name="connsiteX3" fmla="*/ 1507349 w 4331028"/>
              <a:gd name="connsiteY3" fmla="*/ 1825523 h 1825523"/>
              <a:gd name="connsiteX4" fmla="*/ 0 w 4331028"/>
              <a:gd name="connsiteY4" fmla="*/ 0 h 1825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31028" h="1825523">
                <a:moveTo>
                  <a:pt x="0" y="0"/>
                </a:moveTo>
                <a:lnTo>
                  <a:pt x="3060603" y="35808"/>
                </a:lnTo>
                <a:lnTo>
                  <a:pt x="4331028" y="1748173"/>
                </a:lnTo>
                <a:lnTo>
                  <a:pt x="1507349" y="1825523"/>
                </a:lnTo>
                <a:lnTo>
                  <a:pt x="0" y="0"/>
                </a:lnTo>
                <a:close/>
              </a:path>
            </a:pathLst>
          </a:custGeom>
          <a:solidFill>
            <a:srgbClr val="75F17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224947" y="3365363"/>
            <a:ext cx="3626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>
                <a:latin typeface="ISOPEUR"/>
              </a:rPr>
              <a:t>x</a:t>
            </a:r>
            <a:endParaRPr lang="ru-RU" sz="3200" i="1" dirty="0">
              <a:latin typeface="ISOPEUR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664917" y="4892481"/>
            <a:ext cx="3706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y</a:t>
            </a:r>
            <a:endParaRPr lang="ru-RU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7222131" y="-185675"/>
            <a:ext cx="3465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>
                <a:latin typeface="ISOPEUR"/>
              </a:rPr>
              <a:t>z</a:t>
            </a:r>
            <a:endParaRPr lang="ru-RU" sz="3200" i="1" dirty="0">
              <a:latin typeface="ISOPEUR"/>
            </a:endParaRPr>
          </a:p>
        </p:txBody>
      </p:sp>
      <p:cxnSp>
        <p:nvCxnSpPr>
          <p:cNvPr id="11" name="Прямая соединительная линия 10"/>
          <p:cNvCxnSpPr>
            <a:stCxn id="6" idx="2"/>
          </p:cNvCxnSpPr>
          <p:nvPr/>
        </p:nvCxnSpPr>
        <p:spPr>
          <a:xfrm flipH="1" flipV="1">
            <a:off x="7181183" y="3664481"/>
            <a:ext cx="2384257" cy="1520388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591871" y="326357"/>
            <a:ext cx="816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>
                <a:solidFill>
                  <a:srgbClr val="0070C0"/>
                </a:solidFill>
                <a:latin typeface="ISOPEUR"/>
              </a:rPr>
              <a:t>V</a:t>
            </a:r>
            <a:r>
              <a:rPr lang="en-US" sz="2800" i="1" dirty="0">
                <a:latin typeface="ISOPEUR"/>
              </a:rPr>
              <a:t> </a:t>
            </a:r>
            <a:endParaRPr lang="ru-RU" sz="2800" i="1" dirty="0">
              <a:latin typeface="ISOPEUR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86064" y="4668202"/>
            <a:ext cx="816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>
                <a:solidFill>
                  <a:srgbClr val="0070C0"/>
                </a:solidFill>
                <a:latin typeface="ISOPEUR"/>
              </a:rPr>
              <a:t>H</a:t>
            </a:r>
            <a:r>
              <a:rPr lang="en-US" sz="2800" i="1" dirty="0">
                <a:latin typeface="ISOPEUR"/>
              </a:rPr>
              <a:t> </a:t>
            </a:r>
            <a:endParaRPr lang="ru-RU" sz="2800" i="1" dirty="0">
              <a:latin typeface="ISOPEUR"/>
            </a:endParaRPr>
          </a:p>
        </p:txBody>
      </p:sp>
      <p:cxnSp>
        <p:nvCxnSpPr>
          <p:cNvPr id="16" name="Прямая соединительная линия 15"/>
          <p:cNvCxnSpPr>
            <a:cxnSpLocks/>
          </p:cNvCxnSpPr>
          <p:nvPr/>
        </p:nvCxnSpPr>
        <p:spPr>
          <a:xfrm>
            <a:off x="793750" y="3641904"/>
            <a:ext cx="6379854" cy="31649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7175005" y="307284"/>
            <a:ext cx="5244" cy="3362458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-1740891" y="4739538"/>
            <a:ext cx="3626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x</a:t>
            </a:r>
            <a:endParaRPr lang="ru-RU" sz="3200" dirty="0"/>
          </a:p>
        </p:txBody>
      </p:sp>
      <p:sp>
        <p:nvSpPr>
          <p:cNvPr id="20" name="Прямоугольник 19"/>
          <p:cNvSpPr/>
          <p:nvPr/>
        </p:nvSpPr>
        <p:spPr>
          <a:xfrm>
            <a:off x="2843397" y="369962"/>
            <a:ext cx="5961232" cy="4354597"/>
          </a:xfrm>
          <a:custGeom>
            <a:avLst/>
            <a:gdLst>
              <a:gd name="connsiteX0" fmla="*/ 0 w 2532232"/>
              <a:gd name="connsiteY0" fmla="*/ 0 h 3312181"/>
              <a:gd name="connsiteX1" fmla="*/ 2532232 w 2532232"/>
              <a:gd name="connsiteY1" fmla="*/ 0 h 3312181"/>
              <a:gd name="connsiteX2" fmla="*/ 2532232 w 2532232"/>
              <a:gd name="connsiteY2" fmla="*/ 3312181 h 3312181"/>
              <a:gd name="connsiteX3" fmla="*/ 0 w 2532232"/>
              <a:gd name="connsiteY3" fmla="*/ 3312181 h 3312181"/>
              <a:gd name="connsiteX4" fmla="*/ 0 w 2532232"/>
              <a:gd name="connsiteY4" fmla="*/ 0 h 3312181"/>
              <a:gd name="connsiteX0" fmla="*/ 0 w 5961232"/>
              <a:gd name="connsiteY0" fmla="*/ 0 h 4354597"/>
              <a:gd name="connsiteX1" fmla="*/ 2532232 w 5961232"/>
              <a:gd name="connsiteY1" fmla="*/ 0 h 4354597"/>
              <a:gd name="connsiteX2" fmla="*/ 5961232 w 5961232"/>
              <a:gd name="connsiteY2" fmla="*/ 4354597 h 4354597"/>
              <a:gd name="connsiteX3" fmla="*/ 0 w 5961232"/>
              <a:gd name="connsiteY3" fmla="*/ 3312181 h 4354597"/>
              <a:gd name="connsiteX4" fmla="*/ 0 w 5961232"/>
              <a:gd name="connsiteY4" fmla="*/ 0 h 4354597"/>
              <a:gd name="connsiteX0" fmla="*/ 0 w 5961232"/>
              <a:gd name="connsiteY0" fmla="*/ 0 h 4354597"/>
              <a:gd name="connsiteX1" fmla="*/ 877168 w 5961232"/>
              <a:gd name="connsiteY1" fmla="*/ 2706624 h 4354597"/>
              <a:gd name="connsiteX2" fmla="*/ 5961232 w 5961232"/>
              <a:gd name="connsiteY2" fmla="*/ 4354597 h 4354597"/>
              <a:gd name="connsiteX3" fmla="*/ 0 w 5961232"/>
              <a:gd name="connsiteY3" fmla="*/ 3312181 h 4354597"/>
              <a:gd name="connsiteX4" fmla="*/ 0 w 5961232"/>
              <a:gd name="connsiteY4" fmla="*/ 0 h 4354597"/>
              <a:gd name="connsiteX0" fmla="*/ 0 w 5961232"/>
              <a:gd name="connsiteY0" fmla="*/ 0 h 4354597"/>
              <a:gd name="connsiteX1" fmla="*/ 5942944 w 5961232"/>
              <a:gd name="connsiteY1" fmla="*/ 749808 h 4354597"/>
              <a:gd name="connsiteX2" fmla="*/ 5961232 w 5961232"/>
              <a:gd name="connsiteY2" fmla="*/ 4354597 h 4354597"/>
              <a:gd name="connsiteX3" fmla="*/ 0 w 5961232"/>
              <a:gd name="connsiteY3" fmla="*/ 3312181 h 4354597"/>
              <a:gd name="connsiteX4" fmla="*/ 0 w 5961232"/>
              <a:gd name="connsiteY4" fmla="*/ 0 h 4354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61232" h="4354597">
                <a:moveTo>
                  <a:pt x="0" y="0"/>
                </a:moveTo>
                <a:lnTo>
                  <a:pt x="5942944" y="749808"/>
                </a:lnTo>
                <a:lnTo>
                  <a:pt x="5961232" y="4354597"/>
                </a:lnTo>
                <a:lnTo>
                  <a:pt x="0" y="331218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7216189" y="3229273"/>
            <a:ext cx="816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ISOPEUR"/>
              </a:rPr>
              <a:t>0 </a:t>
            </a:r>
            <a:endParaRPr lang="ru-RU" sz="2800" i="1" dirty="0">
              <a:latin typeface="ISOPEUR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243991" y="1121563"/>
            <a:ext cx="816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>
                <a:solidFill>
                  <a:srgbClr val="0070C0"/>
                </a:solidFill>
                <a:latin typeface="ISOPEUR"/>
              </a:rPr>
              <a:t>P</a:t>
            </a:r>
            <a:r>
              <a:rPr lang="en-US" sz="2800" i="1" dirty="0">
                <a:latin typeface="ISOPEUR"/>
              </a:rPr>
              <a:t> </a:t>
            </a:r>
            <a:endParaRPr lang="ru-RU" sz="2800" i="1" dirty="0">
              <a:latin typeface="ISOPEUR"/>
            </a:endParaRPr>
          </a:p>
        </p:txBody>
      </p:sp>
      <p:cxnSp>
        <p:nvCxnSpPr>
          <p:cNvPr id="21" name="Прямая соединительная линия 20"/>
          <p:cNvCxnSpPr/>
          <p:nvPr/>
        </p:nvCxnSpPr>
        <p:spPr>
          <a:xfrm>
            <a:off x="2843397" y="3645965"/>
            <a:ext cx="4330207" cy="0"/>
          </a:xfrm>
          <a:prstGeom prst="line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>
            <a:endCxn id="20" idx="2"/>
          </p:cNvCxnSpPr>
          <p:nvPr/>
        </p:nvCxnSpPr>
        <p:spPr>
          <a:xfrm>
            <a:off x="7167716" y="3691824"/>
            <a:ext cx="1636913" cy="1032735"/>
          </a:xfrm>
          <a:prstGeom prst="line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7166589" y="930345"/>
            <a:ext cx="0" cy="2672618"/>
          </a:xfrm>
          <a:prstGeom prst="line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981710" y="4420417"/>
            <a:ext cx="8138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solidFill>
                  <a:srgbClr val="0070C0"/>
                </a:solidFill>
                <a:latin typeface="ISOPEUR"/>
              </a:rPr>
              <a:t>P</a:t>
            </a:r>
            <a:r>
              <a:rPr lang="en-US" sz="2000" b="1" i="1" dirty="0">
                <a:solidFill>
                  <a:srgbClr val="0070C0"/>
                </a:solidFill>
                <a:latin typeface="ISOPEUR"/>
              </a:rPr>
              <a:t>H</a:t>
            </a:r>
            <a:endParaRPr lang="ru-RU" sz="2000" b="1" i="1" dirty="0">
              <a:solidFill>
                <a:srgbClr val="0070C0"/>
              </a:solidFill>
              <a:latin typeface="ISOPEUR"/>
            </a:endParaRPr>
          </a:p>
        </p:txBody>
      </p:sp>
      <p:cxnSp>
        <p:nvCxnSpPr>
          <p:cNvPr id="32" name="Прямая соединительная линия 31"/>
          <p:cNvCxnSpPr/>
          <p:nvPr/>
        </p:nvCxnSpPr>
        <p:spPr>
          <a:xfrm flipH="1" flipV="1">
            <a:off x="5250537" y="1911096"/>
            <a:ext cx="0" cy="2196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123410" y="1112360"/>
            <a:ext cx="4367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i="1" dirty="0">
                <a:solidFill>
                  <a:srgbClr val="C00000"/>
                </a:solidFill>
                <a:latin typeface="ISOPEUR"/>
              </a:rPr>
              <a:t>A</a:t>
            </a:r>
            <a:r>
              <a:rPr lang="en-US" sz="4400" i="1" dirty="0">
                <a:latin typeface="ISOPEUR"/>
              </a:rPr>
              <a:t> </a:t>
            </a:r>
            <a:endParaRPr lang="ru-RU" sz="4400" i="1" dirty="0">
              <a:latin typeface="ISOPEUR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219164" y="1177625"/>
            <a:ext cx="8138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solidFill>
                  <a:srgbClr val="0070C0"/>
                </a:solidFill>
                <a:latin typeface="ISOPEUR"/>
              </a:rPr>
              <a:t>P</a:t>
            </a:r>
            <a:r>
              <a:rPr lang="en-US" sz="2000" b="1" i="1" dirty="0">
                <a:solidFill>
                  <a:srgbClr val="0070C0"/>
                </a:solidFill>
                <a:latin typeface="ISOPEUR"/>
              </a:rPr>
              <a:t>V</a:t>
            </a:r>
            <a:endParaRPr lang="ru-RU" sz="2000" b="1" i="1" dirty="0">
              <a:solidFill>
                <a:srgbClr val="0070C0"/>
              </a:solidFill>
              <a:latin typeface="ISOPEUR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303465" y="3113586"/>
            <a:ext cx="8138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solidFill>
                  <a:srgbClr val="0070C0"/>
                </a:solidFill>
                <a:latin typeface="ISOPEUR"/>
              </a:rPr>
              <a:t>P</a:t>
            </a:r>
            <a:r>
              <a:rPr lang="en-US" sz="2000" b="1" i="1" dirty="0">
                <a:solidFill>
                  <a:srgbClr val="0070C0"/>
                </a:solidFill>
                <a:latin typeface="ISOPEUR"/>
              </a:rPr>
              <a:t>X</a:t>
            </a:r>
            <a:endParaRPr lang="ru-RU" sz="2000" b="1" i="1" dirty="0">
              <a:solidFill>
                <a:srgbClr val="0070C0"/>
              </a:solidFill>
              <a:latin typeface="ISOPEUR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831221" y="3957545"/>
            <a:ext cx="5453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ISOPEUR"/>
              </a:rPr>
              <a:t>a</a:t>
            </a:r>
            <a:endParaRPr lang="ru-RU" sz="3200" i="1" dirty="0">
              <a:latin typeface="ISOPEUR"/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5175337" y="4016740"/>
            <a:ext cx="144000" cy="144000"/>
          </a:xfrm>
          <a:prstGeom prst="ellipse">
            <a:avLst/>
          </a:prstGeom>
          <a:solidFill>
            <a:srgbClr val="0070C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Овал 38"/>
          <p:cNvSpPr/>
          <p:nvPr/>
        </p:nvSpPr>
        <p:spPr>
          <a:xfrm>
            <a:off x="5175337" y="1851051"/>
            <a:ext cx="144000" cy="1440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 rot="11079634">
            <a:off x="4437260" y="3581470"/>
            <a:ext cx="296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z-Cyrl-UZ" sz="2800" b="1" dirty="0"/>
              <a:t>(</a:t>
            </a:r>
            <a:endParaRPr lang="ru-RU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4540630" y="3596141"/>
                <a:ext cx="57549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</m:oMath>
                  </m:oMathPara>
                </a14:m>
                <a:endParaRPr lang="ru-RU" sz="2400" b="1" i="1" dirty="0">
                  <a:latin typeface="ISOPEUR"/>
                </a:endParaRPr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0630" y="3596141"/>
                <a:ext cx="575491" cy="461665"/>
              </a:xfrm>
              <a:prstGeom prst="rect">
                <a:avLst/>
              </a:prstGeom>
              <a:blipFill>
                <a:blip r:embed="rId2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Прямоугольник 42"/>
          <p:cNvSpPr/>
          <p:nvPr/>
        </p:nvSpPr>
        <p:spPr>
          <a:xfrm>
            <a:off x="2141121" y="4780421"/>
            <a:ext cx="140455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/>
              <a:t>Рис.</a:t>
            </a:r>
            <a:r>
              <a:rPr lang="en-US" sz="3200" dirty="0"/>
              <a:t> 51</a:t>
            </a:r>
            <a:endParaRPr lang="ru-RU" sz="3200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9A7533EB-EF8D-47D0-89F1-B6583D5802EB}"/>
              </a:ext>
            </a:extLst>
          </p:cNvPr>
          <p:cNvSpPr/>
          <p:nvPr/>
        </p:nvSpPr>
        <p:spPr>
          <a:xfrm>
            <a:off x="91440" y="5295797"/>
            <a:ext cx="118364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Как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видно из чертежа, точка, прямая и плоскость 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ABC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принадлежат горизонтально - проецирующей плоскости Р и горизонтальные проекции их проецируются на горизонтальный след 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плоскости</a:t>
            </a:r>
            <a:endParaRPr lang="ru-RU" sz="24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00050" algn="just">
              <a:spcAft>
                <a:spcPts val="0"/>
              </a:spcAft>
            </a:pP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 рис. 52   приведен  эпюр  горизонтально - проецирующей плоскости Р.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6" name="Прямая соединительная линия 35">
            <a:extLst>
              <a:ext uri="{FF2B5EF4-FFF2-40B4-BE49-F238E27FC236}">
                <a16:creationId xmlns:a16="http://schemas.microsoft.com/office/drawing/2014/main" id="{F2169218-1E4C-4B7B-B673-B7DBC0DEEA88}"/>
              </a:ext>
            </a:extLst>
          </p:cNvPr>
          <p:cNvCxnSpPr>
            <a:cxnSpLocks/>
          </p:cNvCxnSpPr>
          <p:nvPr/>
        </p:nvCxnSpPr>
        <p:spPr>
          <a:xfrm>
            <a:off x="2843397" y="3641949"/>
            <a:ext cx="5961232" cy="108261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0469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2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5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0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3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6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1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/>
      <p:bldP spid="9" grpId="0"/>
      <p:bldP spid="10" grpId="0"/>
      <p:bldP spid="12" grpId="0"/>
      <p:bldP spid="14" grpId="0"/>
      <p:bldP spid="20" grpId="0" animBg="1"/>
      <p:bldP spid="7" grpId="0"/>
      <p:bldP spid="13" grpId="0"/>
      <p:bldP spid="31" grpId="0"/>
      <p:bldP spid="33" grpId="0"/>
      <p:bldP spid="34" grpId="0"/>
      <p:bldP spid="35" grpId="0"/>
      <p:bldP spid="37" grpId="0"/>
      <p:bldP spid="38" grpId="0" animBg="1"/>
      <p:bldP spid="39" grpId="0" animBg="1"/>
      <p:bldP spid="41" grpId="0"/>
      <p:bldP spid="4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Прямая соединительная линия 3"/>
          <p:cNvCxnSpPr/>
          <p:nvPr/>
        </p:nvCxnSpPr>
        <p:spPr>
          <a:xfrm flipV="1">
            <a:off x="600456" y="3448294"/>
            <a:ext cx="9015984" cy="36447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09660" y="3063573"/>
            <a:ext cx="3907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i="1" dirty="0">
                <a:latin typeface="ISOCPEUR" panose="020B0604020202020204" pitchFamily="34" charset="0"/>
              </a:rPr>
              <a:t>x</a:t>
            </a:r>
            <a:endParaRPr lang="ru-RU" sz="4400" i="1" dirty="0">
              <a:latin typeface="ISOCPEUR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11621" y="963388"/>
            <a:ext cx="5493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ISOCPEUR" panose="020B0604020202020204" pitchFamily="34" charset="0"/>
              </a:rPr>
              <a:t>a’ 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18193" y="4784842"/>
            <a:ext cx="760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ISOCPEUR" panose="020B0604020202020204" pitchFamily="34" charset="0"/>
              </a:rPr>
              <a:t>a 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 flipV="1">
            <a:off x="6615639" y="1577214"/>
            <a:ext cx="13297" cy="32678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Овал 9"/>
          <p:cNvSpPr/>
          <p:nvPr/>
        </p:nvSpPr>
        <p:spPr>
          <a:xfrm>
            <a:off x="6556356" y="1495557"/>
            <a:ext cx="144000" cy="144000"/>
          </a:xfrm>
          <a:prstGeom prst="ellipse">
            <a:avLst/>
          </a:prstGeom>
          <a:solidFill>
            <a:srgbClr val="0070C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4779264" y="3462377"/>
            <a:ext cx="3918126" cy="2869638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680440" y="5962442"/>
            <a:ext cx="8138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>
                <a:solidFill>
                  <a:srgbClr val="0070C0"/>
                </a:solidFill>
                <a:latin typeface="ISOCPEUR" panose="020B0604020202020204" pitchFamily="34" charset="0"/>
              </a:rPr>
              <a:t>P</a:t>
            </a:r>
            <a:r>
              <a:rPr lang="en-US" sz="2000" b="1" i="1" dirty="0">
                <a:solidFill>
                  <a:srgbClr val="0070C0"/>
                </a:solidFill>
                <a:latin typeface="ISOCPEUR" panose="020B0604020202020204" pitchFamily="34" charset="0"/>
              </a:rPr>
              <a:t>H</a:t>
            </a:r>
            <a:endParaRPr lang="ru-RU" sz="2000" b="1" i="1" dirty="0">
              <a:solidFill>
                <a:srgbClr val="0070C0"/>
              </a:solidFill>
              <a:latin typeface="ISOCPEUR" panose="020B0604020202020204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1559160" y="6039628"/>
            <a:ext cx="13115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/>
              <a:t>Рис.</a:t>
            </a:r>
            <a:r>
              <a:rPr lang="uz-Cyrl-UZ" sz="3200" dirty="0"/>
              <a:t>52</a:t>
            </a:r>
            <a:endParaRPr lang="ru-RU" sz="3200" dirty="0"/>
          </a:p>
        </p:txBody>
      </p:sp>
      <p:cxnSp>
        <p:nvCxnSpPr>
          <p:cNvPr id="19" name="Прямая соединительная линия 18"/>
          <p:cNvCxnSpPr/>
          <p:nvPr/>
        </p:nvCxnSpPr>
        <p:spPr>
          <a:xfrm>
            <a:off x="4800448" y="196141"/>
            <a:ext cx="0" cy="328860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941284" y="105997"/>
            <a:ext cx="8138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>
                <a:solidFill>
                  <a:srgbClr val="0070C0"/>
                </a:solidFill>
                <a:latin typeface="ISOCPEUR" panose="020B0604020202020204" pitchFamily="34" charset="0"/>
              </a:rPr>
              <a:t>P</a:t>
            </a:r>
            <a:r>
              <a:rPr lang="en-US" sz="2000" b="1" i="1" dirty="0">
                <a:solidFill>
                  <a:srgbClr val="0070C0"/>
                </a:solidFill>
                <a:latin typeface="ISOCPEUR" panose="020B0604020202020204" pitchFamily="34" charset="0"/>
              </a:rPr>
              <a:t>V</a:t>
            </a:r>
            <a:endParaRPr lang="ru-RU" sz="2000" b="1" i="1" dirty="0">
              <a:solidFill>
                <a:srgbClr val="0070C0"/>
              </a:solidFill>
              <a:latin typeface="ISOCPEUR" panose="020B0604020202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222211" y="3795540"/>
            <a:ext cx="8138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>
                <a:solidFill>
                  <a:srgbClr val="0070C0"/>
                </a:solidFill>
                <a:latin typeface="ISOCPEUR" panose="020B0604020202020204" pitchFamily="34" charset="0"/>
              </a:rPr>
              <a:t>P</a:t>
            </a:r>
            <a:r>
              <a:rPr lang="en-US" sz="2000" b="1" i="1" dirty="0">
                <a:solidFill>
                  <a:srgbClr val="0070C0"/>
                </a:solidFill>
                <a:latin typeface="ISOCPEUR" panose="020B0604020202020204" pitchFamily="34" charset="0"/>
              </a:rPr>
              <a:t>X</a:t>
            </a:r>
            <a:endParaRPr lang="ru-RU" sz="2000" b="1" i="1" dirty="0">
              <a:solidFill>
                <a:srgbClr val="0070C0"/>
              </a:solidFill>
              <a:latin typeface="ISOCPEUR" panose="020B0604020202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721443" y="2973149"/>
            <a:ext cx="3907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i="1" dirty="0">
                <a:latin typeface="ISOCPEUR" panose="020B0604020202020204" pitchFamily="34" charset="0"/>
              </a:rPr>
              <a:t>x</a:t>
            </a:r>
            <a:endParaRPr lang="ru-RU" sz="4400" i="1" dirty="0">
              <a:latin typeface="ISOCPEUR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 rot="10800000">
                <a:off x="4910799" y="2913751"/>
                <a:ext cx="423793" cy="8140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4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∟</m:t>
                    </m:r>
                  </m:oMath>
                </a14:m>
                <a:r>
                  <a:rPr lang="en-US" sz="3600" dirty="0">
                    <a:solidFill>
                      <a:schemeClr val="tx1"/>
                    </a:solidFill>
                  </a:rPr>
                  <a:t> </a:t>
                </a:r>
                <a:endParaRPr lang="ru-RU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>
                <a:off x="4910799" y="2913751"/>
                <a:ext cx="423793" cy="814005"/>
              </a:xfrm>
              <a:prstGeom prst="rect">
                <a:avLst/>
              </a:prstGeom>
              <a:blipFill>
                <a:blip r:embed="rId2"/>
                <a:stretch>
                  <a:fillRect l="-1739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Прямая соединительная линия 30"/>
          <p:cNvCxnSpPr/>
          <p:nvPr/>
        </p:nvCxnSpPr>
        <p:spPr>
          <a:xfrm flipV="1">
            <a:off x="7984296" y="5824544"/>
            <a:ext cx="19941" cy="7845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V="1">
            <a:off x="3092970" y="326439"/>
            <a:ext cx="0" cy="190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 flipV="1">
            <a:off x="1707941" y="1202310"/>
            <a:ext cx="0" cy="32678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Овал 36"/>
          <p:cNvSpPr/>
          <p:nvPr/>
        </p:nvSpPr>
        <p:spPr>
          <a:xfrm>
            <a:off x="4897792" y="3241690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Овал 38"/>
          <p:cNvSpPr/>
          <p:nvPr/>
        </p:nvSpPr>
        <p:spPr>
          <a:xfrm>
            <a:off x="7916393" y="6532461"/>
            <a:ext cx="144000" cy="144000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Овал 37"/>
          <p:cNvSpPr/>
          <p:nvPr/>
        </p:nvSpPr>
        <p:spPr>
          <a:xfrm>
            <a:off x="7925552" y="5752544"/>
            <a:ext cx="144000" cy="144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Овал 42"/>
          <p:cNvSpPr/>
          <p:nvPr/>
        </p:nvSpPr>
        <p:spPr>
          <a:xfrm>
            <a:off x="6555167" y="4755056"/>
            <a:ext cx="144000" cy="144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/>
          <p:cNvSpPr/>
          <p:nvPr/>
        </p:nvSpPr>
        <p:spPr>
          <a:xfrm>
            <a:off x="1636805" y="4308737"/>
            <a:ext cx="144000" cy="144000"/>
          </a:xfrm>
          <a:prstGeom prst="ellipse">
            <a:avLst/>
          </a:prstGeom>
          <a:solidFill>
            <a:srgbClr val="0070C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Овал 45"/>
          <p:cNvSpPr/>
          <p:nvPr/>
        </p:nvSpPr>
        <p:spPr>
          <a:xfrm>
            <a:off x="3030978" y="224867"/>
            <a:ext cx="144000" cy="144000"/>
          </a:xfrm>
          <a:prstGeom prst="ellipse">
            <a:avLst/>
          </a:prstGeom>
          <a:solidFill>
            <a:srgbClr val="0070C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TextBox 48"/>
          <p:cNvSpPr txBox="1"/>
          <p:nvPr/>
        </p:nvSpPr>
        <p:spPr>
          <a:xfrm>
            <a:off x="3313148" y="0"/>
            <a:ext cx="5493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ISOCPEUR" panose="020B0604020202020204" pitchFamily="34" charset="0"/>
              </a:rPr>
              <a:t>b’ 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534398" y="1976574"/>
            <a:ext cx="5493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ISOCPEUR" panose="020B0604020202020204" pitchFamily="34" charset="0"/>
              </a:rPr>
              <a:t>b 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485324" y="5649284"/>
            <a:ext cx="5493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ISOCPEUR" panose="020B0604020202020204" pitchFamily="34" charset="0"/>
              </a:rPr>
              <a:t>c 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454913" y="6110429"/>
            <a:ext cx="5493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ISOCPEUR" panose="020B0604020202020204" pitchFamily="34" charset="0"/>
              </a:rPr>
              <a:t>c’ 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540742" y="486683"/>
            <a:ext cx="5493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ISOCPEUR" panose="020B0604020202020204" pitchFamily="34" charset="0"/>
              </a:rPr>
              <a:t>d 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061627" y="4161073"/>
            <a:ext cx="5493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ISOCPEUR" panose="020B0604020202020204" pitchFamily="34" charset="0"/>
              </a:rPr>
              <a:t>d’ 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 rot="12295194">
            <a:off x="5272407" y="3360477"/>
            <a:ext cx="3449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z-Cyrl-UZ" sz="4000" dirty="0">
                <a:solidFill>
                  <a:srgbClr val="C00000"/>
                </a:solidFill>
              </a:rPr>
              <a:t>(</a:t>
            </a:r>
            <a:endParaRPr lang="ru-RU" sz="40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5493159" y="3503700"/>
                <a:ext cx="55784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ru-RU" sz="2800" i="1" dirty="0">
                  <a:solidFill>
                    <a:srgbClr val="C00000"/>
                  </a:solidFill>
                  <a:latin typeface="ISOCPEUR" panose="020B0604020202020204" pitchFamily="34" charset="0"/>
                </a:endParaRPr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3159" y="3503700"/>
                <a:ext cx="557845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 rot="5400000">
                <a:off x="8086554" y="6178518"/>
                <a:ext cx="68480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4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</m:oMath>
                  </m:oMathPara>
                </a14:m>
                <a:endParaRPr lang="ru-RU" sz="4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8086554" y="6178518"/>
                <a:ext cx="684803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Прямоугольник 58"/>
          <p:cNvSpPr/>
          <p:nvPr/>
        </p:nvSpPr>
        <p:spPr>
          <a:xfrm>
            <a:off x="3138795" y="831886"/>
            <a:ext cx="45717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C00000"/>
                </a:solidFill>
              </a:rPr>
              <a:t>II</a:t>
            </a:r>
            <a:endParaRPr lang="ru-RU" sz="4000" dirty="0">
              <a:solidFill>
                <a:srgbClr val="C0000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774103" y="2129417"/>
            <a:ext cx="320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C00000"/>
                </a:solidFill>
              </a:rPr>
              <a:t>I</a:t>
            </a:r>
            <a:endParaRPr lang="ru-RU" sz="4000" dirty="0">
              <a:solidFill>
                <a:srgbClr val="C0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096995" y="2097501"/>
            <a:ext cx="593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C00000"/>
                </a:solidFill>
              </a:rPr>
              <a:t>III</a:t>
            </a:r>
            <a:endParaRPr lang="ru-RU" sz="4000" dirty="0">
              <a:solidFill>
                <a:srgbClr val="C00000"/>
              </a:solidFill>
            </a:endParaRPr>
          </a:p>
        </p:txBody>
      </p:sp>
      <p:cxnSp>
        <p:nvCxnSpPr>
          <p:cNvPr id="76" name="Прямая соединительная линия 75"/>
          <p:cNvCxnSpPr/>
          <p:nvPr/>
        </p:nvCxnSpPr>
        <p:spPr>
          <a:xfrm flipH="1" flipV="1">
            <a:off x="283140" y="212185"/>
            <a:ext cx="4475415" cy="3244553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Овал 44"/>
          <p:cNvSpPr/>
          <p:nvPr/>
        </p:nvSpPr>
        <p:spPr>
          <a:xfrm>
            <a:off x="3030978" y="2166191"/>
            <a:ext cx="144000" cy="144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Овал 43"/>
          <p:cNvSpPr/>
          <p:nvPr/>
        </p:nvSpPr>
        <p:spPr>
          <a:xfrm>
            <a:off x="1627661" y="1147648"/>
            <a:ext cx="144000" cy="144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7856361" y="580742"/>
            <a:ext cx="402089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800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800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en-US" sz="2800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A </a:t>
            </a:r>
            <a:r>
              <a:rPr lang="ru-RU" sz="2800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sz="2800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 </a:t>
            </a:r>
            <a:r>
              <a:rPr lang="en-US" sz="2800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sz="2800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A 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ru-RU" sz="2800" dirty="0">
              <a:latin typeface="PANDA Times UZ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uz-Cyrl-UZ" sz="2800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B 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 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B 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II</a:t>
            </a:r>
            <a:endParaRPr lang="ru-RU" sz="2800" dirty="0">
              <a:latin typeface="PANDA Times UZ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uz-Cyrl-UZ" sz="2800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800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D 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 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D 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III</a:t>
            </a:r>
            <a:endParaRPr lang="ru-RU" sz="2800" dirty="0">
              <a:latin typeface="PANDA Times UZ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ru-RU" sz="2800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(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IV</a:t>
            </a:r>
            <a:endParaRPr lang="ru-RU" sz="2800" dirty="0">
              <a:latin typeface="PANDA Times UZ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1149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5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8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1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4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0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8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3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10" grpId="0" animBg="1"/>
      <p:bldP spid="12" grpId="0"/>
      <p:bldP spid="23" grpId="0"/>
      <p:bldP spid="24" grpId="0"/>
      <p:bldP spid="26" grpId="0"/>
      <p:bldP spid="25" grpId="0"/>
      <p:bldP spid="37" grpId="0" animBg="1"/>
      <p:bldP spid="39" grpId="0" animBg="1"/>
      <p:bldP spid="38" grpId="0" animBg="1"/>
      <p:bldP spid="43" grpId="0" animBg="1"/>
      <p:bldP spid="13" grpId="0" animBg="1"/>
      <p:bldP spid="46" grpId="0" animBg="1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9" grpId="0"/>
      <p:bldP spid="60" grpId="0"/>
      <p:bldP spid="61" grpId="0"/>
      <p:bldP spid="45" grpId="0" animBg="1"/>
      <p:bldP spid="4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48056" y="317778"/>
            <a:ext cx="11402568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 Фронтальный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след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en-US" sz="2400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V</a:t>
            </a:r>
            <a:r>
              <a:rPr lang="ru-RU" sz="2400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горизонтально - проецирующей плоскости  перпендикулярен к оси проекций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[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ox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).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 algn="ctr">
              <a:spcAft>
                <a:spcPts val="0"/>
              </a:spcAft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P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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H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P</a:t>
            </a:r>
            <a:r>
              <a:rPr lang="en-US" sz="2400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V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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[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ox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 Свойство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горизонтально - проецирующей плоскости:</a:t>
            </a:r>
          </a:p>
          <a:p>
            <a:pPr algn="just"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Если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всякая точка, прямая, плоскость принадлежат горизонтально - проецирующей плоскости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то горизонтальные проекции всякой точки, прямой, плоскости проецируются на горизонтальный след горизонтально - проецирующей плоскости.</a:t>
            </a:r>
          </a:p>
          <a:p>
            <a:pPr algn="just">
              <a:spcAft>
                <a:spcPts val="0"/>
              </a:spcAft>
            </a:pP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 То  есть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</a:p>
          <a:p>
            <a:pPr algn="ctr">
              <a:spcAft>
                <a:spcPts val="0"/>
              </a:spcAft>
            </a:pP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A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P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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H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a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en-US" sz="2400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H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Угол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наклона горизонтально - проецирующей  плоскости к фронтальной плоскости проекций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V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- есть угол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                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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ru-RU" sz="2400" b="1" baseline="30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^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ru-RU" sz="2400" dirty="0">
              <a:latin typeface="PANDA Times UZ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Выберем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точки 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принадлежащие горизонтально- проецирующей плоскости. </a:t>
            </a:r>
            <a:r>
              <a:rPr lang="ru-RU" sz="2400" dirty="0" smtClean="0">
                <a:latin typeface="PANDA Times UZ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</a:t>
            </a:r>
            <a:r>
              <a:rPr lang="en-US" sz="2400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A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A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ru-RU" sz="2400" dirty="0" smtClean="0">
              <a:latin typeface="PANDA Times UZ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en-US" sz="2400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400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en-US" sz="2400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B </a:t>
            </a:r>
            <a:r>
              <a:rPr lang="ru-RU" sz="2400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sz="2400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 </a:t>
            </a:r>
            <a:r>
              <a:rPr lang="en-US" sz="2400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sz="2400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2400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en-US" sz="2400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B </a:t>
            </a:r>
            <a:r>
              <a:rPr lang="ru-RU" sz="2400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sz="2400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II</a:t>
            </a:r>
            <a:endParaRPr lang="ru-RU" sz="2400" dirty="0" smtClean="0">
              <a:latin typeface="PANDA Times UZ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en-US" sz="2400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D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D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III</a:t>
            </a:r>
            <a:endParaRPr lang="ru-RU" sz="2400" dirty="0">
              <a:latin typeface="PANDA Times UZ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IV</a:t>
            </a:r>
            <a:endParaRPr lang="ru-RU" sz="2400" dirty="0">
              <a:latin typeface="PANDA Times UZ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2400" dirty="0">
              <a:latin typeface="PANDA Times UZ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0221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98174" y="436098"/>
            <a:ext cx="1178780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ru-RU" sz="32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Заключение</a:t>
            </a:r>
            <a:r>
              <a:rPr lang="ru-RU" sz="3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горизонтально - проецирующая плоскость проходит через  </a:t>
            </a: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sz="3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II</a:t>
            </a:r>
            <a:r>
              <a:rPr lang="ru-RU" sz="3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III</a:t>
            </a:r>
            <a:r>
              <a:rPr lang="ru-RU" sz="3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IV</a:t>
            </a:r>
            <a:r>
              <a:rPr lang="ru-RU" sz="3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четверти пространства.</a:t>
            </a:r>
            <a:endParaRPr lang="ru-RU" sz="3200" dirty="0">
              <a:latin typeface="PANDA Times UZ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ru-RU" sz="3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3200" dirty="0">
              <a:latin typeface="PANDA Times UZ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ru-RU" sz="3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ru-RU" sz="32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ru-RU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Если плоскость перпендикулярна фронтальной плоскости проекций, то ее называют фронтально - проецирующей плоскостью  </a:t>
            </a: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P </a:t>
            </a: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</a:t>
            </a: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V</a:t>
            </a:r>
            <a:r>
              <a:rPr lang="ru-RU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</a:p>
          <a:p>
            <a:pPr algn="just">
              <a:spcAft>
                <a:spcPts val="0"/>
              </a:spcAft>
            </a:pPr>
            <a:endParaRPr lang="ru-RU" sz="32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ru-RU" sz="3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 На </a:t>
            </a:r>
            <a:r>
              <a:rPr lang="ru-RU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рис.53 приведен пространственный чертеж фронтально- проецирующей плоскости.</a:t>
            </a:r>
            <a:endParaRPr lang="ru-RU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1379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167213" y="1070522"/>
            <a:ext cx="5725246" cy="3383464"/>
          </a:xfrm>
          <a:custGeom>
            <a:avLst/>
            <a:gdLst>
              <a:gd name="connsiteX0" fmla="*/ 0 w 5725246"/>
              <a:gd name="connsiteY0" fmla="*/ 0 h 3363144"/>
              <a:gd name="connsiteX1" fmla="*/ 5725246 w 5725246"/>
              <a:gd name="connsiteY1" fmla="*/ 0 h 3363144"/>
              <a:gd name="connsiteX2" fmla="*/ 5725246 w 5725246"/>
              <a:gd name="connsiteY2" fmla="*/ 3363144 h 3363144"/>
              <a:gd name="connsiteX3" fmla="*/ 0 w 5725246"/>
              <a:gd name="connsiteY3" fmla="*/ 3363144 h 3363144"/>
              <a:gd name="connsiteX4" fmla="*/ 0 w 5725246"/>
              <a:gd name="connsiteY4" fmla="*/ 0 h 3363144"/>
              <a:gd name="connsiteX0" fmla="*/ 0 w 5725246"/>
              <a:gd name="connsiteY0" fmla="*/ 0 h 3383464"/>
              <a:gd name="connsiteX1" fmla="*/ 5725246 w 5725246"/>
              <a:gd name="connsiteY1" fmla="*/ 0 h 3383464"/>
              <a:gd name="connsiteX2" fmla="*/ 5699846 w 5725246"/>
              <a:gd name="connsiteY2" fmla="*/ 3383464 h 3383464"/>
              <a:gd name="connsiteX3" fmla="*/ 0 w 5725246"/>
              <a:gd name="connsiteY3" fmla="*/ 3363144 h 3383464"/>
              <a:gd name="connsiteX4" fmla="*/ 0 w 5725246"/>
              <a:gd name="connsiteY4" fmla="*/ 0 h 3383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25246" h="3383464">
                <a:moveTo>
                  <a:pt x="0" y="0"/>
                </a:moveTo>
                <a:lnTo>
                  <a:pt x="5725246" y="0"/>
                </a:lnTo>
                <a:lnTo>
                  <a:pt x="5699846" y="3383464"/>
                </a:lnTo>
                <a:lnTo>
                  <a:pt x="0" y="336314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167212" y="4437477"/>
            <a:ext cx="8276051" cy="2159828"/>
          </a:xfrm>
          <a:custGeom>
            <a:avLst/>
            <a:gdLst>
              <a:gd name="connsiteX0" fmla="*/ 0 w 1811868"/>
              <a:gd name="connsiteY0" fmla="*/ 0 h 1583267"/>
              <a:gd name="connsiteX1" fmla="*/ 1811868 w 1811868"/>
              <a:gd name="connsiteY1" fmla="*/ 0 h 1583267"/>
              <a:gd name="connsiteX2" fmla="*/ 1811868 w 1811868"/>
              <a:gd name="connsiteY2" fmla="*/ 1583267 h 1583267"/>
              <a:gd name="connsiteX3" fmla="*/ 0 w 1811868"/>
              <a:gd name="connsiteY3" fmla="*/ 1583267 h 1583267"/>
              <a:gd name="connsiteX4" fmla="*/ 0 w 1811868"/>
              <a:gd name="connsiteY4" fmla="*/ 0 h 1583267"/>
              <a:gd name="connsiteX0" fmla="*/ 0 w 3725335"/>
              <a:gd name="connsiteY0" fmla="*/ 0 h 2607734"/>
              <a:gd name="connsiteX1" fmla="*/ 1811868 w 3725335"/>
              <a:gd name="connsiteY1" fmla="*/ 0 h 2607734"/>
              <a:gd name="connsiteX2" fmla="*/ 3725335 w 3725335"/>
              <a:gd name="connsiteY2" fmla="*/ 2607734 h 2607734"/>
              <a:gd name="connsiteX3" fmla="*/ 0 w 3725335"/>
              <a:gd name="connsiteY3" fmla="*/ 1583267 h 2607734"/>
              <a:gd name="connsiteX4" fmla="*/ 0 w 3725335"/>
              <a:gd name="connsiteY4" fmla="*/ 0 h 2607734"/>
              <a:gd name="connsiteX0" fmla="*/ 0 w 3725335"/>
              <a:gd name="connsiteY0" fmla="*/ 0 h 2607734"/>
              <a:gd name="connsiteX1" fmla="*/ 1811868 w 3725335"/>
              <a:gd name="connsiteY1" fmla="*/ 0 h 2607734"/>
              <a:gd name="connsiteX2" fmla="*/ 3725335 w 3725335"/>
              <a:gd name="connsiteY2" fmla="*/ 2607734 h 2607734"/>
              <a:gd name="connsiteX3" fmla="*/ 1185333 w 3725335"/>
              <a:gd name="connsiteY3" fmla="*/ 2607733 h 2607734"/>
              <a:gd name="connsiteX4" fmla="*/ 0 w 3725335"/>
              <a:gd name="connsiteY4" fmla="*/ 0 h 2607734"/>
              <a:gd name="connsiteX0" fmla="*/ 0 w 3725335"/>
              <a:gd name="connsiteY0" fmla="*/ 8467 h 2616201"/>
              <a:gd name="connsiteX1" fmla="*/ 2607734 w 3725335"/>
              <a:gd name="connsiteY1" fmla="*/ 0 h 2616201"/>
              <a:gd name="connsiteX2" fmla="*/ 3725335 w 3725335"/>
              <a:gd name="connsiteY2" fmla="*/ 2616201 h 2616201"/>
              <a:gd name="connsiteX3" fmla="*/ 1185333 w 3725335"/>
              <a:gd name="connsiteY3" fmla="*/ 2616200 h 2616201"/>
              <a:gd name="connsiteX4" fmla="*/ 0 w 3725335"/>
              <a:gd name="connsiteY4" fmla="*/ 8467 h 2616201"/>
              <a:gd name="connsiteX0" fmla="*/ 0 w 4207935"/>
              <a:gd name="connsiteY0" fmla="*/ 76200 h 2616201"/>
              <a:gd name="connsiteX1" fmla="*/ 3090334 w 4207935"/>
              <a:gd name="connsiteY1" fmla="*/ 0 h 2616201"/>
              <a:gd name="connsiteX2" fmla="*/ 4207935 w 4207935"/>
              <a:gd name="connsiteY2" fmla="*/ 2616201 h 2616201"/>
              <a:gd name="connsiteX3" fmla="*/ 1667933 w 4207935"/>
              <a:gd name="connsiteY3" fmla="*/ 2616200 h 2616201"/>
              <a:gd name="connsiteX4" fmla="*/ 0 w 4207935"/>
              <a:gd name="connsiteY4" fmla="*/ 76200 h 2616201"/>
              <a:gd name="connsiteX0" fmla="*/ 0 w 5113868"/>
              <a:gd name="connsiteY0" fmla="*/ 76200 h 2658535"/>
              <a:gd name="connsiteX1" fmla="*/ 3090334 w 5113868"/>
              <a:gd name="connsiteY1" fmla="*/ 0 h 2658535"/>
              <a:gd name="connsiteX2" fmla="*/ 5113868 w 5113868"/>
              <a:gd name="connsiteY2" fmla="*/ 2658535 h 2658535"/>
              <a:gd name="connsiteX3" fmla="*/ 1667933 w 5113868"/>
              <a:gd name="connsiteY3" fmla="*/ 2616200 h 2658535"/>
              <a:gd name="connsiteX4" fmla="*/ 0 w 5113868"/>
              <a:gd name="connsiteY4" fmla="*/ 76200 h 2658535"/>
              <a:gd name="connsiteX0" fmla="*/ 0 w 5108913"/>
              <a:gd name="connsiteY0" fmla="*/ 0 h 2694343"/>
              <a:gd name="connsiteX1" fmla="*/ 3085379 w 5108913"/>
              <a:gd name="connsiteY1" fmla="*/ 35808 h 2694343"/>
              <a:gd name="connsiteX2" fmla="*/ 5108913 w 5108913"/>
              <a:gd name="connsiteY2" fmla="*/ 2694343 h 2694343"/>
              <a:gd name="connsiteX3" fmla="*/ 1662978 w 5108913"/>
              <a:gd name="connsiteY3" fmla="*/ 2652008 h 2694343"/>
              <a:gd name="connsiteX4" fmla="*/ 0 w 5108913"/>
              <a:gd name="connsiteY4" fmla="*/ 0 h 2694343"/>
              <a:gd name="connsiteX0" fmla="*/ 0 w 5103958"/>
              <a:gd name="connsiteY0" fmla="*/ 15105 h 2658535"/>
              <a:gd name="connsiteX1" fmla="*/ 3080424 w 5103958"/>
              <a:gd name="connsiteY1" fmla="*/ 0 h 2658535"/>
              <a:gd name="connsiteX2" fmla="*/ 5103958 w 5103958"/>
              <a:gd name="connsiteY2" fmla="*/ 2658535 h 2658535"/>
              <a:gd name="connsiteX3" fmla="*/ 1658023 w 5103958"/>
              <a:gd name="connsiteY3" fmla="*/ 2616200 h 2658535"/>
              <a:gd name="connsiteX4" fmla="*/ 0 w 5103958"/>
              <a:gd name="connsiteY4" fmla="*/ 15105 h 2658535"/>
              <a:gd name="connsiteX0" fmla="*/ 0 w 5084137"/>
              <a:gd name="connsiteY0" fmla="*/ 0 h 2694343"/>
              <a:gd name="connsiteX1" fmla="*/ 3060603 w 5084137"/>
              <a:gd name="connsiteY1" fmla="*/ 35808 h 2694343"/>
              <a:gd name="connsiteX2" fmla="*/ 5084137 w 5084137"/>
              <a:gd name="connsiteY2" fmla="*/ 2694343 h 2694343"/>
              <a:gd name="connsiteX3" fmla="*/ 1638202 w 5084137"/>
              <a:gd name="connsiteY3" fmla="*/ 2652008 h 2694343"/>
              <a:gd name="connsiteX4" fmla="*/ 0 w 5084137"/>
              <a:gd name="connsiteY4" fmla="*/ 0 h 2694343"/>
              <a:gd name="connsiteX0" fmla="*/ 0 w 4668671"/>
              <a:gd name="connsiteY0" fmla="*/ 0 h 2652008"/>
              <a:gd name="connsiteX1" fmla="*/ 3060603 w 4668671"/>
              <a:gd name="connsiteY1" fmla="*/ 35808 h 2652008"/>
              <a:gd name="connsiteX2" fmla="*/ 4668671 w 4668671"/>
              <a:gd name="connsiteY2" fmla="*/ 2162590 h 2652008"/>
              <a:gd name="connsiteX3" fmla="*/ 1638202 w 4668671"/>
              <a:gd name="connsiteY3" fmla="*/ 2652008 h 2652008"/>
              <a:gd name="connsiteX4" fmla="*/ 0 w 4668671"/>
              <a:gd name="connsiteY4" fmla="*/ 0 h 2652008"/>
              <a:gd name="connsiteX0" fmla="*/ 0 w 4668671"/>
              <a:gd name="connsiteY0" fmla="*/ 0 h 2162590"/>
              <a:gd name="connsiteX1" fmla="*/ 3060603 w 4668671"/>
              <a:gd name="connsiteY1" fmla="*/ 35808 h 2162590"/>
              <a:gd name="connsiteX2" fmla="*/ 4668671 w 4668671"/>
              <a:gd name="connsiteY2" fmla="*/ 2162590 h 2162590"/>
              <a:gd name="connsiteX3" fmla="*/ 1326602 w 4668671"/>
              <a:gd name="connsiteY3" fmla="*/ 2142883 h 2162590"/>
              <a:gd name="connsiteX4" fmla="*/ 0 w 4668671"/>
              <a:gd name="connsiteY4" fmla="*/ 0 h 2162590"/>
              <a:gd name="connsiteX0" fmla="*/ 0 w 4668671"/>
              <a:gd name="connsiteY0" fmla="*/ 0 h 2210766"/>
              <a:gd name="connsiteX1" fmla="*/ 3060603 w 4668671"/>
              <a:gd name="connsiteY1" fmla="*/ 35808 h 2210766"/>
              <a:gd name="connsiteX2" fmla="*/ 4668671 w 4668671"/>
              <a:gd name="connsiteY2" fmla="*/ 2162590 h 2210766"/>
              <a:gd name="connsiteX3" fmla="*/ 1386735 w 4668671"/>
              <a:gd name="connsiteY3" fmla="*/ 2210766 h 2210766"/>
              <a:gd name="connsiteX4" fmla="*/ 0 w 4668671"/>
              <a:gd name="connsiteY4" fmla="*/ 0 h 2210766"/>
              <a:gd name="connsiteX0" fmla="*/ 0 w 4668671"/>
              <a:gd name="connsiteY0" fmla="*/ 0 h 2188138"/>
              <a:gd name="connsiteX1" fmla="*/ 3060603 w 4668671"/>
              <a:gd name="connsiteY1" fmla="*/ 35808 h 2188138"/>
              <a:gd name="connsiteX2" fmla="*/ 4668671 w 4668671"/>
              <a:gd name="connsiteY2" fmla="*/ 2162590 h 2188138"/>
              <a:gd name="connsiteX3" fmla="*/ 1370335 w 4668671"/>
              <a:gd name="connsiteY3" fmla="*/ 2188138 h 2188138"/>
              <a:gd name="connsiteX4" fmla="*/ 0 w 4668671"/>
              <a:gd name="connsiteY4" fmla="*/ 0 h 2188138"/>
              <a:gd name="connsiteX0" fmla="*/ 0 w 4668671"/>
              <a:gd name="connsiteY0" fmla="*/ 0 h 2162590"/>
              <a:gd name="connsiteX1" fmla="*/ 3060603 w 4668671"/>
              <a:gd name="connsiteY1" fmla="*/ 35808 h 2162590"/>
              <a:gd name="connsiteX2" fmla="*/ 4668671 w 4668671"/>
              <a:gd name="connsiteY2" fmla="*/ 2162590 h 2162590"/>
              <a:gd name="connsiteX3" fmla="*/ 1477989 w 4668671"/>
              <a:gd name="connsiteY3" fmla="*/ 1773721 h 2162590"/>
              <a:gd name="connsiteX4" fmla="*/ 0 w 4668671"/>
              <a:gd name="connsiteY4" fmla="*/ 0 h 2162590"/>
              <a:gd name="connsiteX0" fmla="*/ 0 w 4331028"/>
              <a:gd name="connsiteY0" fmla="*/ 0 h 1773721"/>
              <a:gd name="connsiteX1" fmla="*/ 3060603 w 4331028"/>
              <a:gd name="connsiteY1" fmla="*/ 35808 h 1773721"/>
              <a:gd name="connsiteX2" fmla="*/ 4331028 w 4331028"/>
              <a:gd name="connsiteY2" fmla="*/ 1748173 h 1773721"/>
              <a:gd name="connsiteX3" fmla="*/ 1477989 w 4331028"/>
              <a:gd name="connsiteY3" fmla="*/ 1773721 h 1773721"/>
              <a:gd name="connsiteX4" fmla="*/ 0 w 4331028"/>
              <a:gd name="connsiteY4" fmla="*/ 0 h 1773721"/>
              <a:gd name="connsiteX0" fmla="*/ 0 w 4331028"/>
              <a:gd name="connsiteY0" fmla="*/ 0 h 1825523"/>
              <a:gd name="connsiteX1" fmla="*/ 3060603 w 4331028"/>
              <a:gd name="connsiteY1" fmla="*/ 35808 h 1825523"/>
              <a:gd name="connsiteX2" fmla="*/ 4331028 w 4331028"/>
              <a:gd name="connsiteY2" fmla="*/ 1748173 h 1825523"/>
              <a:gd name="connsiteX3" fmla="*/ 1507349 w 4331028"/>
              <a:gd name="connsiteY3" fmla="*/ 1825523 h 1825523"/>
              <a:gd name="connsiteX4" fmla="*/ 0 w 4331028"/>
              <a:gd name="connsiteY4" fmla="*/ 0 h 1825523"/>
              <a:gd name="connsiteX0" fmla="*/ 0 w 4331028"/>
              <a:gd name="connsiteY0" fmla="*/ 0 h 2447148"/>
              <a:gd name="connsiteX1" fmla="*/ 3060603 w 4331028"/>
              <a:gd name="connsiteY1" fmla="*/ 35808 h 2447148"/>
              <a:gd name="connsiteX2" fmla="*/ 4331028 w 4331028"/>
              <a:gd name="connsiteY2" fmla="*/ 1748173 h 2447148"/>
              <a:gd name="connsiteX3" fmla="*/ 1272467 w 4331028"/>
              <a:gd name="connsiteY3" fmla="*/ 2447148 h 2447148"/>
              <a:gd name="connsiteX4" fmla="*/ 0 w 4331028"/>
              <a:gd name="connsiteY4" fmla="*/ 0 h 2447148"/>
              <a:gd name="connsiteX0" fmla="*/ 0 w 4428895"/>
              <a:gd name="connsiteY0" fmla="*/ 0 h 2447148"/>
              <a:gd name="connsiteX1" fmla="*/ 3060603 w 4428895"/>
              <a:gd name="connsiteY1" fmla="*/ 35808 h 2447148"/>
              <a:gd name="connsiteX2" fmla="*/ 4428895 w 4428895"/>
              <a:gd name="connsiteY2" fmla="*/ 2380159 h 2447148"/>
              <a:gd name="connsiteX3" fmla="*/ 1272467 w 4428895"/>
              <a:gd name="connsiteY3" fmla="*/ 2447148 h 2447148"/>
              <a:gd name="connsiteX4" fmla="*/ 0 w 4428895"/>
              <a:gd name="connsiteY4" fmla="*/ 0 h 244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28895" h="2447148">
                <a:moveTo>
                  <a:pt x="0" y="0"/>
                </a:moveTo>
                <a:lnTo>
                  <a:pt x="3060603" y="35808"/>
                </a:lnTo>
                <a:lnTo>
                  <a:pt x="4428895" y="2380159"/>
                </a:lnTo>
                <a:lnTo>
                  <a:pt x="1272467" y="2447148"/>
                </a:lnTo>
                <a:lnTo>
                  <a:pt x="0" y="0"/>
                </a:lnTo>
                <a:close/>
              </a:path>
            </a:pathLst>
          </a:custGeom>
          <a:solidFill>
            <a:srgbClr val="75F17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1085870" y="4252696"/>
            <a:ext cx="3770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>
                <a:latin typeface="ISOCPEUR" panose="020B0604020202020204" pitchFamily="34" charset="0"/>
              </a:rPr>
              <a:t>x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389909" y="5912420"/>
            <a:ext cx="3770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>
                <a:latin typeface="ISOCPEUR" panose="020B0604020202020204" pitchFamily="34" charset="0"/>
              </a:rPr>
              <a:t>y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 flipH="1" flipV="1">
            <a:off x="7876129" y="4460009"/>
            <a:ext cx="2807603" cy="2248904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286815" y="1121885"/>
            <a:ext cx="816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>
                <a:solidFill>
                  <a:srgbClr val="0070C0"/>
                </a:solidFill>
                <a:latin typeface="ISOCPEUR" panose="020B0604020202020204" pitchFamily="34" charset="0"/>
              </a:rPr>
              <a:t>V</a:t>
            </a:r>
            <a:r>
              <a:rPr lang="en-US" sz="2800" i="1" dirty="0">
                <a:latin typeface="ISOCPEUR" panose="020B0604020202020204" pitchFamily="34" charset="0"/>
              </a:rPr>
              <a:t> </a:t>
            </a:r>
            <a:endParaRPr lang="ru-RU" sz="2800" i="1" dirty="0">
              <a:latin typeface="ISOCPEUR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72077" y="5949618"/>
            <a:ext cx="816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>
                <a:solidFill>
                  <a:srgbClr val="0070C0"/>
                </a:solidFill>
                <a:latin typeface="ISOCPEUR" panose="020B0604020202020204" pitchFamily="34" charset="0"/>
              </a:rPr>
              <a:t>H</a:t>
            </a:r>
            <a:r>
              <a:rPr lang="en-US" sz="2800" i="1" dirty="0">
                <a:latin typeface="ISOCPEUR" panose="020B0604020202020204" pitchFamily="34" charset="0"/>
              </a:rPr>
              <a:t> </a:t>
            </a:r>
            <a:endParaRPr lang="ru-RU" sz="2800" i="1" dirty="0">
              <a:latin typeface="ISOCPEUR" panose="020B0604020202020204" pitchFamily="34" charset="0"/>
            </a:endParaRPr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1849952" y="4450146"/>
            <a:ext cx="6018596" cy="18935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 flipH="1">
            <a:off x="7875193" y="693984"/>
            <a:ext cx="27995" cy="3771286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Прямоугольник 19"/>
          <p:cNvSpPr/>
          <p:nvPr/>
        </p:nvSpPr>
        <p:spPr>
          <a:xfrm>
            <a:off x="3518740" y="1087596"/>
            <a:ext cx="6749972" cy="5433510"/>
          </a:xfrm>
          <a:custGeom>
            <a:avLst/>
            <a:gdLst>
              <a:gd name="connsiteX0" fmla="*/ 0 w 2532232"/>
              <a:gd name="connsiteY0" fmla="*/ 0 h 3312181"/>
              <a:gd name="connsiteX1" fmla="*/ 2532232 w 2532232"/>
              <a:gd name="connsiteY1" fmla="*/ 0 h 3312181"/>
              <a:gd name="connsiteX2" fmla="*/ 2532232 w 2532232"/>
              <a:gd name="connsiteY2" fmla="*/ 3312181 h 3312181"/>
              <a:gd name="connsiteX3" fmla="*/ 0 w 2532232"/>
              <a:gd name="connsiteY3" fmla="*/ 3312181 h 3312181"/>
              <a:gd name="connsiteX4" fmla="*/ 0 w 2532232"/>
              <a:gd name="connsiteY4" fmla="*/ 0 h 3312181"/>
              <a:gd name="connsiteX0" fmla="*/ 0 w 5961232"/>
              <a:gd name="connsiteY0" fmla="*/ 0 h 4354597"/>
              <a:gd name="connsiteX1" fmla="*/ 2532232 w 5961232"/>
              <a:gd name="connsiteY1" fmla="*/ 0 h 4354597"/>
              <a:gd name="connsiteX2" fmla="*/ 5961232 w 5961232"/>
              <a:gd name="connsiteY2" fmla="*/ 4354597 h 4354597"/>
              <a:gd name="connsiteX3" fmla="*/ 0 w 5961232"/>
              <a:gd name="connsiteY3" fmla="*/ 3312181 h 4354597"/>
              <a:gd name="connsiteX4" fmla="*/ 0 w 5961232"/>
              <a:gd name="connsiteY4" fmla="*/ 0 h 4354597"/>
              <a:gd name="connsiteX0" fmla="*/ 0 w 5961232"/>
              <a:gd name="connsiteY0" fmla="*/ 0 h 4354597"/>
              <a:gd name="connsiteX1" fmla="*/ 877168 w 5961232"/>
              <a:gd name="connsiteY1" fmla="*/ 2706624 h 4354597"/>
              <a:gd name="connsiteX2" fmla="*/ 5961232 w 5961232"/>
              <a:gd name="connsiteY2" fmla="*/ 4354597 h 4354597"/>
              <a:gd name="connsiteX3" fmla="*/ 0 w 5961232"/>
              <a:gd name="connsiteY3" fmla="*/ 3312181 h 4354597"/>
              <a:gd name="connsiteX4" fmla="*/ 0 w 5961232"/>
              <a:gd name="connsiteY4" fmla="*/ 0 h 4354597"/>
              <a:gd name="connsiteX0" fmla="*/ 0 w 5961232"/>
              <a:gd name="connsiteY0" fmla="*/ 0 h 4354597"/>
              <a:gd name="connsiteX1" fmla="*/ 5942944 w 5961232"/>
              <a:gd name="connsiteY1" fmla="*/ 749808 h 4354597"/>
              <a:gd name="connsiteX2" fmla="*/ 5961232 w 5961232"/>
              <a:gd name="connsiteY2" fmla="*/ 4354597 h 4354597"/>
              <a:gd name="connsiteX3" fmla="*/ 0 w 5961232"/>
              <a:gd name="connsiteY3" fmla="*/ 3312181 h 4354597"/>
              <a:gd name="connsiteX4" fmla="*/ 0 w 5961232"/>
              <a:gd name="connsiteY4" fmla="*/ 0 h 4354597"/>
              <a:gd name="connsiteX0" fmla="*/ 0 w 5942944"/>
              <a:gd name="connsiteY0" fmla="*/ 0 h 5424445"/>
              <a:gd name="connsiteX1" fmla="*/ 5942944 w 5942944"/>
              <a:gd name="connsiteY1" fmla="*/ 749808 h 5424445"/>
              <a:gd name="connsiteX2" fmla="*/ 2504800 w 5942944"/>
              <a:gd name="connsiteY2" fmla="*/ 5424445 h 5424445"/>
              <a:gd name="connsiteX3" fmla="*/ 0 w 5942944"/>
              <a:gd name="connsiteY3" fmla="*/ 3312181 h 5424445"/>
              <a:gd name="connsiteX4" fmla="*/ 0 w 5942944"/>
              <a:gd name="connsiteY4" fmla="*/ 0 h 5424445"/>
              <a:gd name="connsiteX0" fmla="*/ 2916936 w 5942944"/>
              <a:gd name="connsiteY0" fmla="*/ 0 h 5479309"/>
              <a:gd name="connsiteX1" fmla="*/ 5942944 w 5942944"/>
              <a:gd name="connsiteY1" fmla="*/ 804672 h 5479309"/>
              <a:gd name="connsiteX2" fmla="*/ 2504800 w 5942944"/>
              <a:gd name="connsiteY2" fmla="*/ 5479309 h 5479309"/>
              <a:gd name="connsiteX3" fmla="*/ 0 w 5942944"/>
              <a:gd name="connsiteY3" fmla="*/ 3367045 h 5479309"/>
              <a:gd name="connsiteX4" fmla="*/ 2916936 w 5942944"/>
              <a:gd name="connsiteY4" fmla="*/ 0 h 5479309"/>
              <a:gd name="connsiteX0" fmla="*/ 2916936 w 5979520"/>
              <a:gd name="connsiteY0" fmla="*/ 0 h 5479309"/>
              <a:gd name="connsiteX1" fmla="*/ 5979520 w 5979520"/>
              <a:gd name="connsiteY1" fmla="*/ 2002536 h 5479309"/>
              <a:gd name="connsiteX2" fmla="*/ 2504800 w 5979520"/>
              <a:gd name="connsiteY2" fmla="*/ 5479309 h 5479309"/>
              <a:gd name="connsiteX3" fmla="*/ 0 w 5979520"/>
              <a:gd name="connsiteY3" fmla="*/ 3367045 h 5479309"/>
              <a:gd name="connsiteX4" fmla="*/ 2916936 w 5979520"/>
              <a:gd name="connsiteY4" fmla="*/ 0 h 5479309"/>
              <a:gd name="connsiteX0" fmla="*/ 2916936 w 5696056"/>
              <a:gd name="connsiteY0" fmla="*/ 0 h 5479309"/>
              <a:gd name="connsiteX1" fmla="*/ 5696056 w 5696056"/>
              <a:gd name="connsiteY1" fmla="*/ 1856232 h 5479309"/>
              <a:gd name="connsiteX2" fmla="*/ 2504800 w 5696056"/>
              <a:gd name="connsiteY2" fmla="*/ 5479309 h 5479309"/>
              <a:gd name="connsiteX3" fmla="*/ 0 w 5696056"/>
              <a:gd name="connsiteY3" fmla="*/ 3367045 h 5479309"/>
              <a:gd name="connsiteX4" fmla="*/ 2916936 w 5696056"/>
              <a:gd name="connsiteY4" fmla="*/ 0 h 5479309"/>
              <a:gd name="connsiteX0" fmla="*/ 2916936 w 5696056"/>
              <a:gd name="connsiteY0" fmla="*/ 0 h 5433589"/>
              <a:gd name="connsiteX1" fmla="*/ 5696056 w 5696056"/>
              <a:gd name="connsiteY1" fmla="*/ 1856232 h 5433589"/>
              <a:gd name="connsiteX2" fmla="*/ 2027414 w 5696056"/>
              <a:gd name="connsiteY2" fmla="*/ 5433589 h 5433589"/>
              <a:gd name="connsiteX3" fmla="*/ 0 w 5696056"/>
              <a:gd name="connsiteY3" fmla="*/ 3367045 h 5433589"/>
              <a:gd name="connsiteX4" fmla="*/ 2916936 w 5696056"/>
              <a:gd name="connsiteY4" fmla="*/ 0 h 5433589"/>
              <a:gd name="connsiteX0" fmla="*/ 2916936 w 5144593"/>
              <a:gd name="connsiteY0" fmla="*/ 0 h 5433589"/>
              <a:gd name="connsiteX1" fmla="*/ 5144593 w 5144593"/>
              <a:gd name="connsiteY1" fmla="*/ 1499616 h 5433589"/>
              <a:gd name="connsiteX2" fmla="*/ 2027414 w 5144593"/>
              <a:gd name="connsiteY2" fmla="*/ 5433589 h 5433589"/>
              <a:gd name="connsiteX3" fmla="*/ 0 w 5144593"/>
              <a:gd name="connsiteY3" fmla="*/ 3367045 h 5433589"/>
              <a:gd name="connsiteX4" fmla="*/ 2916936 w 5144593"/>
              <a:gd name="connsiteY4" fmla="*/ 0 h 5433589"/>
              <a:gd name="connsiteX0" fmla="*/ 2916936 w 5309209"/>
              <a:gd name="connsiteY0" fmla="*/ 0 h 5433589"/>
              <a:gd name="connsiteX1" fmla="*/ 5309209 w 5309209"/>
              <a:gd name="connsiteY1" fmla="*/ 1591056 h 5433589"/>
              <a:gd name="connsiteX2" fmla="*/ 2027414 w 5309209"/>
              <a:gd name="connsiteY2" fmla="*/ 5433589 h 5433589"/>
              <a:gd name="connsiteX3" fmla="*/ 0 w 5309209"/>
              <a:gd name="connsiteY3" fmla="*/ 3367045 h 5433589"/>
              <a:gd name="connsiteX4" fmla="*/ 2916936 w 5309209"/>
              <a:gd name="connsiteY4" fmla="*/ 0 h 5433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9209" h="5433589">
                <a:moveTo>
                  <a:pt x="2916936" y="0"/>
                </a:moveTo>
                <a:lnTo>
                  <a:pt x="5309209" y="1591056"/>
                </a:lnTo>
                <a:lnTo>
                  <a:pt x="2027414" y="5433589"/>
                </a:lnTo>
                <a:lnTo>
                  <a:pt x="0" y="3367045"/>
                </a:lnTo>
                <a:lnTo>
                  <a:pt x="2916936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7911133" y="4024801"/>
            <a:ext cx="816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ISOCPEUR" panose="020B0604020202020204" pitchFamily="34" charset="0"/>
              </a:rPr>
              <a:t>0 </a:t>
            </a:r>
            <a:endParaRPr lang="ru-RU" sz="2800" i="1" dirty="0">
              <a:latin typeface="ISOCPEUR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425105" y="2470230"/>
            <a:ext cx="816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>
                <a:solidFill>
                  <a:srgbClr val="0070C0"/>
                </a:solidFill>
                <a:latin typeface="ISOCPEUR" panose="020B0604020202020204" pitchFamily="34" charset="0"/>
              </a:rPr>
              <a:t>P</a:t>
            </a:r>
            <a:r>
              <a:rPr lang="en-US" sz="2800" i="1" dirty="0">
                <a:latin typeface="ISOCPEUR" panose="020B0604020202020204" pitchFamily="34" charset="0"/>
              </a:rPr>
              <a:t> </a:t>
            </a:r>
            <a:endParaRPr lang="ru-RU" sz="2800" i="1" dirty="0">
              <a:latin typeface="ISOCPEUR" panose="020B0604020202020204" pitchFamily="34" charset="0"/>
            </a:endParaRPr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3538341" y="4441493"/>
            <a:ext cx="4330207" cy="0"/>
          </a:xfrm>
          <a:prstGeom prst="line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 flipV="1">
            <a:off x="7852218" y="4442252"/>
            <a:ext cx="334400" cy="288589"/>
          </a:xfrm>
          <a:prstGeom prst="line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 flipH="1">
            <a:off x="7861533" y="1499616"/>
            <a:ext cx="13660" cy="2898875"/>
          </a:xfrm>
          <a:prstGeom prst="line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301989" y="5327652"/>
            <a:ext cx="8138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solidFill>
                  <a:srgbClr val="0070C0"/>
                </a:solidFill>
                <a:latin typeface="ISOCPEUR" panose="020B0604020202020204" pitchFamily="34" charset="0"/>
              </a:rPr>
              <a:t>P</a:t>
            </a:r>
            <a:r>
              <a:rPr lang="en-US" sz="2000" b="1" i="1" dirty="0">
                <a:solidFill>
                  <a:srgbClr val="0070C0"/>
                </a:solidFill>
                <a:latin typeface="ISOCPEUR" panose="020B0604020202020204" pitchFamily="34" charset="0"/>
              </a:rPr>
              <a:t>H</a:t>
            </a:r>
            <a:endParaRPr lang="ru-RU" sz="2000" b="1" i="1" dirty="0">
              <a:solidFill>
                <a:srgbClr val="0070C0"/>
              </a:solidFill>
              <a:latin typeface="ISOCPEUR" panose="020B0604020202020204" pitchFamily="34" charset="0"/>
            </a:endParaRPr>
          </a:p>
        </p:txBody>
      </p:sp>
      <p:cxnSp>
        <p:nvCxnSpPr>
          <p:cNvPr id="19" name="Прямая соединительная линия 18"/>
          <p:cNvCxnSpPr/>
          <p:nvPr/>
        </p:nvCxnSpPr>
        <p:spPr>
          <a:xfrm>
            <a:off x="5252720" y="2897681"/>
            <a:ext cx="1569642" cy="12140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797001" y="3287292"/>
            <a:ext cx="4367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i="1" dirty="0">
                <a:solidFill>
                  <a:srgbClr val="C00000"/>
                </a:solidFill>
                <a:latin typeface="ISOCPEUR" panose="020B0604020202020204" pitchFamily="34" charset="0"/>
              </a:rPr>
              <a:t>A</a:t>
            </a:r>
            <a:r>
              <a:rPr lang="en-US" sz="4400" i="1" dirty="0">
                <a:latin typeface="ISOCPEUR" panose="020B0604020202020204" pitchFamily="34" charset="0"/>
              </a:rPr>
              <a:t> </a:t>
            </a:r>
            <a:endParaRPr lang="ru-RU" sz="4400" i="1" dirty="0">
              <a:latin typeface="ISOCPEUR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790125" y="1406459"/>
            <a:ext cx="8138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solidFill>
                  <a:srgbClr val="0070C0"/>
                </a:solidFill>
                <a:latin typeface="ISOCPEUR" panose="020B0604020202020204" pitchFamily="34" charset="0"/>
              </a:rPr>
              <a:t>P</a:t>
            </a:r>
            <a:r>
              <a:rPr lang="en-US" sz="2000" b="1" i="1" dirty="0">
                <a:solidFill>
                  <a:srgbClr val="0070C0"/>
                </a:solidFill>
                <a:latin typeface="ISOCPEUR" panose="020B0604020202020204" pitchFamily="34" charset="0"/>
              </a:rPr>
              <a:t>V</a:t>
            </a:r>
            <a:endParaRPr lang="ru-RU" sz="2000" b="1" i="1" dirty="0">
              <a:solidFill>
                <a:srgbClr val="0070C0"/>
              </a:solidFill>
              <a:latin typeface="ISOCPEUR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998409" y="3909114"/>
            <a:ext cx="8138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solidFill>
                  <a:srgbClr val="0070C0"/>
                </a:solidFill>
                <a:latin typeface="ISOCPEUR" panose="020B0604020202020204" pitchFamily="34" charset="0"/>
              </a:rPr>
              <a:t>P</a:t>
            </a:r>
            <a:r>
              <a:rPr lang="en-US" sz="2000" b="1" i="1" dirty="0">
                <a:solidFill>
                  <a:srgbClr val="0070C0"/>
                </a:solidFill>
                <a:latin typeface="ISOCPEUR" panose="020B0604020202020204" pitchFamily="34" charset="0"/>
              </a:rPr>
              <a:t>X</a:t>
            </a:r>
            <a:endParaRPr lang="ru-RU" sz="2000" b="1" i="1" dirty="0">
              <a:solidFill>
                <a:srgbClr val="0070C0"/>
              </a:solidFill>
              <a:latin typeface="ISOCPEUR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810187" y="2312906"/>
            <a:ext cx="5453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ISOCPEUR" panose="020B0604020202020204" pitchFamily="34" charset="0"/>
              </a:rPr>
              <a:t>a’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sp>
        <p:nvSpPr>
          <p:cNvPr id="24" name="Овал 23"/>
          <p:cNvSpPr/>
          <p:nvPr/>
        </p:nvSpPr>
        <p:spPr>
          <a:xfrm>
            <a:off x="5145651" y="2807908"/>
            <a:ext cx="144000" cy="144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Овал 24"/>
          <p:cNvSpPr/>
          <p:nvPr/>
        </p:nvSpPr>
        <p:spPr>
          <a:xfrm>
            <a:off x="6753013" y="4008782"/>
            <a:ext cx="144000" cy="144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TextBox 25"/>
          <p:cNvSpPr txBox="1"/>
          <p:nvPr/>
        </p:nvSpPr>
        <p:spPr>
          <a:xfrm rot="9288277">
            <a:off x="3785631" y="4037562"/>
            <a:ext cx="296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z-Cyrl-UZ" sz="2800" b="1" dirty="0"/>
              <a:t>(</a:t>
            </a:r>
            <a:endParaRPr lang="ru-RU" sz="2800" b="1" dirty="0"/>
          </a:p>
        </p:txBody>
      </p:sp>
      <p:sp>
        <p:nvSpPr>
          <p:cNvPr id="28" name="Прямоугольник 27"/>
          <p:cNvSpPr/>
          <p:nvPr/>
        </p:nvSpPr>
        <p:spPr>
          <a:xfrm>
            <a:off x="1992991" y="6204808"/>
            <a:ext cx="143020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Рис.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53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3978897" y="3899961"/>
                <a:ext cx="352276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8897" y="3899961"/>
                <a:ext cx="352276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7996390" y="693984"/>
            <a:ext cx="3770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>
                <a:latin typeface="ISOCPEUR" panose="020B0604020202020204" pitchFamily="34" charset="0"/>
              </a:rPr>
              <a:t>z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sp>
        <p:nvSpPr>
          <p:cNvPr id="47" name="Дуга 46"/>
          <p:cNvSpPr/>
          <p:nvPr/>
        </p:nvSpPr>
        <p:spPr>
          <a:xfrm rot="10020740">
            <a:off x="3131436" y="4013944"/>
            <a:ext cx="763853" cy="710809"/>
          </a:xfrm>
          <a:prstGeom prst="arc">
            <a:avLst>
              <a:gd name="adj1" fmla="val 14721664"/>
              <a:gd name="adj2" fmla="val 154205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Овал 47"/>
          <p:cNvSpPr/>
          <p:nvPr/>
        </p:nvSpPr>
        <p:spPr>
          <a:xfrm>
            <a:off x="3375344" y="4491084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2406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9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5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8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0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3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3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/>
      <p:bldP spid="6" grpId="0"/>
      <p:bldP spid="8" grpId="0"/>
      <p:bldP spid="9" grpId="0"/>
      <p:bldP spid="12" grpId="0" animBg="1"/>
      <p:bldP spid="13" grpId="0"/>
      <p:bldP spid="14" grpId="0"/>
      <p:bldP spid="18" grpId="0"/>
      <p:bldP spid="20" grpId="0"/>
      <p:bldP spid="21" grpId="0"/>
      <p:bldP spid="22" grpId="0"/>
      <p:bldP spid="23" grpId="0"/>
      <p:bldP spid="24" grpId="0" animBg="1"/>
      <p:bldP spid="25" grpId="0" animBg="1"/>
      <p:bldP spid="26" grpId="0"/>
      <p:bldP spid="37" grpId="0"/>
      <p:bldP spid="39" grpId="0"/>
      <p:bldP spid="47" grpId="0" animBg="1"/>
      <p:bldP spid="4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Прямая соединительная линия 3"/>
          <p:cNvCxnSpPr/>
          <p:nvPr/>
        </p:nvCxnSpPr>
        <p:spPr>
          <a:xfrm flipV="1">
            <a:off x="2462802" y="4167382"/>
            <a:ext cx="9015984" cy="36447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209977" y="4027427"/>
            <a:ext cx="3907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x</a:t>
            </a:r>
            <a:endParaRPr lang="ru-RU" sz="4400" dirty="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6501878" y="4167382"/>
            <a:ext cx="0" cy="266400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467874" y="6263780"/>
            <a:ext cx="8138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P</a:t>
            </a:r>
            <a:r>
              <a:rPr lang="en-US" sz="2000" b="1" dirty="0">
                <a:solidFill>
                  <a:srgbClr val="0070C0"/>
                </a:solidFill>
              </a:rPr>
              <a:t>H</a:t>
            </a:r>
            <a:endParaRPr lang="ru-RU" sz="2000" b="1" dirty="0">
              <a:solidFill>
                <a:srgbClr val="0070C0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9580786" y="6273225"/>
            <a:ext cx="13115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/>
              <a:t>Рис.</a:t>
            </a:r>
            <a:r>
              <a:rPr lang="uz-Cyrl-UZ" sz="3200" dirty="0"/>
              <a:t>54</a:t>
            </a:r>
            <a:endParaRPr lang="ru-RU" sz="3200" dirty="0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 flipH="1">
            <a:off x="6467875" y="1894946"/>
            <a:ext cx="4445277" cy="2299868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905107" y="1721662"/>
            <a:ext cx="6442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P</a:t>
            </a:r>
            <a:r>
              <a:rPr lang="en-US" sz="2000" b="1" dirty="0">
                <a:solidFill>
                  <a:srgbClr val="0070C0"/>
                </a:solidFill>
              </a:rPr>
              <a:t>V</a:t>
            </a:r>
            <a:endParaRPr lang="ru-RU" sz="2000" b="1" dirty="0">
              <a:solidFill>
                <a:srgbClr val="0070C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659439" y="3703335"/>
            <a:ext cx="3907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x</a:t>
            </a:r>
            <a:endParaRPr lang="ru-RU" sz="4400" dirty="0"/>
          </a:p>
        </p:txBody>
      </p:sp>
      <p:sp>
        <p:nvSpPr>
          <p:cNvPr id="16" name="TextBox 15"/>
          <p:cNvSpPr txBox="1"/>
          <p:nvPr/>
        </p:nvSpPr>
        <p:spPr>
          <a:xfrm>
            <a:off x="7600140" y="2674288"/>
            <a:ext cx="5493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a’ </a:t>
            </a:r>
            <a:endParaRPr lang="ru-RU" sz="3200" dirty="0"/>
          </a:p>
        </p:txBody>
      </p:sp>
      <p:sp>
        <p:nvSpPr>
          <p:cNvPr id="17" name="TextBox 16"/>
          <p:cNvSpPr txBox="1"/>
          <p:nvPr/>
        </p:nvSpPr>
        <p:spPr>
          <a:xfrm>
            <a:off x="8892600" y="5679005"/>
            <a:ext cx="760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 </a:t>
            </a:r>
            <a:endParaRPr lang="ru-RU" sz="3200" dirty="0"/>
          </a:p>
        </p:txBody>
      </p:sp>
      <p:cxnSp>
        <p:nvCxnSpPr>
          <p:cNvPr id="18" name="Прямая соединительная линия 17"/>
          <p:cNvCxnSpPr>
            <a:endCxn id="20" idx="4"/>
          </p:cNvCxnSpPr>
          <p:nvPr/>
        </p:nvCxnSpPr>
        <p:spPr>
          <a:xfrm flipH="1" flipV="1">
            <a:off x="8529490" y="3210697"/>
            <a:ext cx="40704" cy="29643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Овал 18"/>
          <p:cNvSpPr/>
          <p:nvPr/>
        </p:nvSpPr>
        <p:spPr>
          <a:xfrm>
            <a:off x="8503827" y="6013129"/>
            <a:ext cx="144000" cy="144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Овал 19"/>
          <p:cNvSpPr/>
          <p:nvPr/>
        </p:nvSpPr>
        <p:spPr>
          <a:xfrm>
            <a:off x="8457490" y="3066697"/>
            <a:ext cx="144000" cy="144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TextBox 20"/>
          <p:cNvSpPr txBox="1"/>
          <p:nvPr/>
        </p:nvSpPr>
        <p:spPr>
          <a:xfrm>
            <a:off x="8668062" y="4725382"/>
            <a:ext cx="314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C00000"/>
                </a:solidFill>
              </a:rPr>
              <a:t>I</a:t>
            </a:r>
            <a:endParaRPr lang="ru-RU" sz="4000" dirty="0">
              <a:solidFill>
                <a:srgbClr val="C00000"/>
              </a:solidFill>
            </a:endParaRPr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 flipV="1">
            <a:off x="4812810" y="4989832"/>
            <a:ext cx="25656" cy="14833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081818" y="4407208"/>
            <a:ext cx="5493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b’ </a:t>
            </a:r>
            <a:endParaRPr lang="ru-RU" sz="3200" dirty="0"/>
          </a:p>
        </p:txBody>
      </p:sp>
      <p:sp>
        <p:nvSpPr>
          <p:cNvPr id="26" name="TextBox 25"/>
          <p:cNvSpPr txBox="1"/>
          <p:nvPr/>
        </p:nvSpPr>
        <p:spPr>
          <a:xfrm>
            <a:off x="4032970" y="6084068"/>
            <a:ext cx="5493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b </a:t>
            </a:r>
            <a:endParaRPr lang="ru-RU" sz="3200" dirty="0"/>
          </a:p>
        </p:txBody>
      </p:sp>
      <p:sp>
        <p:nvSpPr>
          <p:cNvPr id="27" name="Прямоугольник 26"/>
          <p:cNvSpPr/>
          <p:nvPr/>
        </p:nvSpPr>
        <p:spPr>
          <a:xfrm>
            <a:off x="9905107" y="2894468"/>
            <a:ext cx="45717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C00000"/>
                </a:solidFill>
              </a:rPr>
              <a:t>II</a:t>
            </a:r>
            <a:endParaRPr lang="ru-RU" sz="40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 rot="16200000">
                <a:off x="6451096" y="4073271"/>
                <a:ext cx="423793" cy="8140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4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∟</m:t>
                    </m:r>
                  </m:oMath>
                </a14:m>
                <a:r>
                  <a:rPr lang="en-US" sz="3600" dirty="0">
                    <a:solidFill>
                      <a:schemeClr val="tx1"/>
                    </a:solidFill>
                  </a:rPr>
                  <a:t> </a:t>
                </a:r>
                <a:endParaRPr lang="ru-RU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451096" y="4073271"/>
                <a:ext cx="423793" cy="814005"/>
              </a:xfrm>
              <a:prstGeom prst="rect">
                <a:avLst/>
              </a:prstGeom>
              <a:blipFill>
                <a:blip r:embed="rId2"/>
                <a:stretch>
                  <a:fillRect t="-1571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Овал 28"/>
          <p:cNvSpPr/>
          <p:nvPr/>
        </p:nvSpPr>
        <p:spPr>
          <a:xfrm rot="10800000">
            <a:off x="6639522" y="4278782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 flipV="1">
            <a:off x="2662444" y="4159145"/>
            <a:ext cx="3875425" cy="1985218"/>
          </a:xfrm>
          <a:prstGeom prst="line">
            <a:avLst/>
          </a:prstGeom>
          <a:ln w="7620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Овал 22"/>
          <p:cNvSpPr/>
          <p:nvPr/>
        </p:nvSpPr>
        <p:spPr>
          <a:xfrm>
            <a:off x="4781111" y="4949449"/>
            <a:ext cx="144000" cy="144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Овал 23"/>
          <p:cNvSpPr/>
          <p:nvPr/>
        </p:nvSpPr>
        <p:spPr>
          <a:xfrm>
            <a:off x="4752699" y="6377005"/>
            <a:ext cx="144000" cy="144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3" name="Прямая соединительная линия 32"/>
          <p:cNvCxnSpPr/>
          <p:nvPr/>
        </p:nvCxnSpPr>
        <p:spPr>
          <a:xfrm flipV="1">
            <a:off x="9686197" y="2562150"/>
            <a:ext cx="0" cy="1116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Овал 33"/>
          <p:cNvSpPr/>
          <p:nvPr/>
        </p:nvSpPr>
        <p:spPr>
          <a:xfrm>
            <a:off x="9616115" y="3605270"/>
            <a:ext cx="144000" cy="144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TextBox 34"/>
          <p:cNvSpPr txBox="1"/>
          <p:nvPr/>
        </p:nvSpPr>
        <p:spPr>
          <a:xfrm>
            <a:off x="10018185" y="3391554"/>
            <a:ext cx="5493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 </a:t>
            </a:r>
            <a:endParaRPr lang="ru-RU" sz="3200" dirty="0"/>
          </a:p>
        </p:txBody>
      </p:sp>
      <p:sp>
        <p:nvSpPr>
          <p:cNvPr id="36" name="TextBox 35"/>
          <p:cNvSpPr txBox="1"/>
          <p:nvPr/>
        </p:nvSpPr>
        <p:spPr>
          <a:xfrm>
            <a:off x="9022365" y="1977376"/>
            <a:ext cx="5493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c’ </a:t>
            </a:r>
            <a:endParaRPr lang="ru-R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 rot="5400000">
                <a:off x="4878287" y="5466238"/>
                <a:ext cx="68480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4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</m:oMath>
                  </m:oMathPara>
                </a14:m>
                <a:endParaRPr lang="ru-RU" sz="4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4878287" y="5466238"/>
                <a:ext cx="684803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Овал 38"/>
          <p:cNvSpPr/>
          <p:nvPr/>
        </p:nvSpPr>
        <p:spPr>
          <a:xfrm>
            <a:off x="9632087" y="2449295"/>
            <a:ext cx="144000" cy="144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 flipV="1">
            <a:off x="3118591" y="3106337"/>
            <a:ext cx="2576" cy="28063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Овал 40"/>
          <p:cNvSpPr/>
          <p:nvPr/>
        </p:nvSpPr>
        <p:spPr>
          <a:xfrm>
            <a:off x="3064740" y="5818028"/>
            <a:ext cx="144000" cy="144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Овал 41"/>
          <p:cNvSpPr/>
          <p:nvPr/>
        </p:nvSpPr>
        <p:spPr>
          <a:xfrm>
            <a:off x="3083472" y="3002852"/>
            <a:ext cx="144000" cy="144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TextBox 42"/>
          <p:cNvSpPr txBox="1"/>
          <p:nvPr/>
        </p:nvSpPr>
        <p:spPr>
          <a:xfrm>
            <a:off x="3206578" y="2894215"/>
            <a:ext cx="5493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 </a:t>
            </a:r>
            <a:endParaRPr lang="ru-RU" sz="3200" dirty="0"/>
          </a:p>
        </p:txBody>
      </p:sp>
      <p:sp>
        <p:nvSpPr>
          <p:cNvPr id="44" name="TextBox 43"/>
          <p:cNvSpPr txBox="1"/>
          <p:nvPr/>
        </p:nvSpPr>
        <p:spPr>
          <a:xfrm>
            <a:off x="3233849" y="5650537"/>
            <a:ext cx="5493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d’ </a:t>
            </a:r>
            <a:endParaRPr lang="ru-RU" sz="3200" dirty="0"/>
          </a:p>
        </p:txBody>
      </p:sp>
      <p:sp>
        <p:nvSpPr>
          <p:cNvPr id="45" name="TextBox 44"/>
          <p:cNvSpPr txBox="1"/>
          <p:nvPr/>
        </p:nvSpPr>
        <p:spPr>
          <a:xfrm>
            <a:off x="3067430" y="3421762"/>
            <a:ext cx="5741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C00000"/>
                </a:solidFill>
              </a:rPr>
              <a:t>III</a:t>
            </a:r>
            <a:endParaRPr lang="ru-RU" sz="4000" dirty="0">
              <a:solidFill>
                <a:srgbClr val="C0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 rot="10309397">
            <a:off x="7291487" y="3657748"/>
            <a:ext cx="3449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z-Cyrl-UZ" sz="4000" dirty="0">
                <a:solidFill>
                  <a:srgbClr val="C00000"/>
                </a:solidFill>
              </a:rPr>
              <a:t>(</a:t>
            </a:r>
            <a:endParaRPr lang="ru-RU" sz="40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7478305" y="3683942"/>
                <a:ext cx="352276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8305" y="3683942"/>
                <a:ext cx="352276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Прямоугольник 2"/>
          <p:cNvSpPr/>
          <p:nvPr/>
        </p:nvSpPr>
        <p:spPr>
          <a:xfrm>
            <a:off x="134142" y="-6884"/>
            <a:ext cx="1172069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  Как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видно из чертежа точка, прямая, плоскость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ABC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принадлежат фронтально - проецирующей плоскости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и фронтальные проекции их проецируются на фронтальный след плоскости.</a:t>
            </a:r>
          </a:p>
          <a:p>
            <a:pPr algn="just">
              <a:spcAft>
                <a:spcPts val="0"/>
              </a:spcAft>
            </a:pP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  На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рис.54 приведен эпюр фронтально - проецирующей плоскости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88740" y="1752542"/>
            <a:ext cx="280981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(</a:t>
            </a:r>
            <a:r>
              <a:rPr lang="ru-RU" sz="2400" b="1" dirty="0">
                <a:sym typeface="Symbol" panose="05050102010706020507" pitchFamily="18" charset="2"/>
              </a:rPr>
              <a:t></a:t>
            </a:r>
            <a:r>
              <a:rPr lang="en-US" sz="2400" b="1" dirty="0"/>
              <a:t>) A </a:t>
            </a:r>
            <a:r>
              <a:rPr lang="ru-RU" sz="2400" b="1" dirty="0">
                <a:sym typeface="Symbol" panose="05050102010706020507" pitchFamily="18" charset="2"/>
              </a:rPr>
              <a:t></a:t>
            </a:r>
            <a:r>
              <a:rPr lang="en-US" sz="2400" b="1" dirty="0"/>
              <a:t> P </a:t>
            </a:r>
            <a:r>
              <a:rPr lang="en-US" sz="2400" b="1" dirty="0">
                <a:sym typeface="Symbol" panose="05050102010706020507" pitchFamily="18" charset="2"/>
              </a:rPr>
              <a:t></a:t>
            </a:r>
            <a:r>
              <a:rPr lang="en-US" sz="2400" b="1" dirty="0"/>
              <a:t> (</a:t>
            </a:r>
            <a:r>
              <a:rPr lang="ru-RU" sz="2400" b="1" dirty="0">
                <a:sym typeface="Symbol" panose="05050102010706020507" pitchFamily="18" charset="2"/>
              </a:rPr>
              <a:t></a:t>
            </a:r>
            <a:r>
              <a:rPr lang="en-US" sz="2400" b="1" dirty="0"/>
              <a:t>) A </a:t>
            </a:r>
            <a:r>
              <a:rPr lang="ru-RU" sz="2400" b="1" dirty="0">
                <a:sym typeface="Symbol" panose="05050102010706020507" pitchFamily="18" charset="2"/>
              </a:rPr>
              <a:t></a:t>
            </a:r>
            <a:r>
              <a:rPr lang="en-US" sz="2400" b="1" dirty="0"/>
              <a:t> I</a:t>
            </a:r>
            <a:endParaRPr lang="ru-RU" sz="2400" dirty="0"/>
          </a:p>
          <a:p>
            <a:r>
              <a:rPr lang="en-US" sz="2400" b="1" dirty="0"/>
              <a:t>(</a:t>
            </a:r>
            <a:r>
              <a:rPr lang="ru-RU" sz="2400" b="1" dirty="0">
                <a:sym typeface="Symbol" panose="05050102010706020507" pitchFamily="18" charset="2"/>
              </a:rPr>
              <a:t></a:t>
            </a:r>
            <a:r>
              <a:rPr lang="en-US" sz="2400" b="1" dirty="0"/>
              <a:t>) C </a:t>
            </a:r>
            <a:r>
              <a:rPr lang="ru-RU" sz="2400" b="1" dirty="0">
                <a:sym typeface="Symbol" panose="05050102010706020507" pitchFamily="18" charset="2"/>
              </a:rPr>
              <a:t></a:t>
            </a:r>
            <a:r>
              <a:rPr lang="en-US" sz="2400" b="1" dirty="0"/>
              <a:t> P </a:t>
            </a:r>
            <a:r>
              <a:rPr lang="en-US" sz="2400" b="1" dirty="0">
                <a:sym typeface="Symbol" panose="05050102010706020507" pitchFamily="18" charset="2"/>
              </a:rPr>
              <a:t></a:t>
            </a:r>
            <a:r>
              <a:rPr lang="en-US" sz="2400" b="1" dirty="0"/>
              <a:t> (</a:t>
            </a:r>
            <a:r>
              <a:rPr lang="ru-RU" sz="2400" b="1" dirty="0">
                <a:sym typeface="Symbol" panose="05050102010706020507" pitchFamily="18" charset="2"/>
              </a:rPr>
              <a:t></a:t>
            </a:r>
            <a:r>
              <a:rPr lang="en-US" sz="2400" b="1" dirty="0"/>
              <a:t>) C </a:t>
            </a:r>
            <a:r>
              <a:rPr lang="ru-RU" sz="2400" b="1" dirty="0">
                <a:sym typeface="Symbol" panose="05050102010706020507" pitchFamily="18" charset="2"/>
              </a:rPr>
              <a:t></a:t>
            </a:r>
            <a:r>
              <a:rPr lang="en-US" sz="2400" b="1" dirty="0"/>
              <a:t> II</a:t>
            </a:r>
            <a:endParaRPr lang="ru-RU" sz="2400" dirty="0"/>
          </a:p>
          <a:p>
            <a:r>
              <a:rPr lang="en-US" sz="2400" b="1" dirty="0"/>
              <a:t>(</a:t>
            </a:r>
            <a:r>
              <a:rPr lang="ru-RU" sz="2400" b="1" dirty="0">
                <a:sym typeface="Symbol" panose="05050102010706020507" pitchFamily="18" charset="2"/>
              </a:rPr>
              <a:t></a:t>
            </a:r>
            <a:r>
              <a:rPr lang="en-US" sz="2400" b="1" dirty="0"/>
              <a:t>) D </a:t>
            </a:r>
            <a:r>
              <a:rPr lang="ru-RU" sz="2400" b="1" dirty="0">
                <a:sym typeface="Symbol" panose="05050102010706020507" pitchFamily="18" charset="2"/>
              </a:rPr>
              <a:t></a:t>
            </a:r>
            <a:r>
              <a:rPr lang="en-US" sz="2400" b="1" dirty="0"/>
              <a:t> P </a:t>
            </a:r>
            <a:r>
              <a:rPr lang="en-US" sz="2400" b="1" dirty="0">
                <a:sym typeface="Symbol" panose="05050102010706020507" pitchFamily="18" charset="2"/>
              </a:rPr>
              <a:t></a:t>
            </a:r>
            <a:r>
              <a:rPr lang="en-US" sz="2400" b="1" dirty="0"/>
              <a:t> (</a:t>
            </a:r>
            <a:r>
              <a:rPr lang="ru-RU" sz="2400" b="1" dirty="0">
                <a:sym typeface="Symbol" panose="05050102010706020507" pitchFamily="18" charset="2"/>
              </a:rPr>
              <a:t></a:t>
            </a:r>
            <a:r>
              <a:rPr lang="en-US" sz="2400" b="1" dirty="0"/>
              <a:t>) D </a:t>
            </a:r>
            <a:r>
              <a:rPr lang="ru-RU" sz="2400" b="1" dirty="0">
                <a:sym typeface="Symbol" panose="05050102010706020507" pitchFamily="18" charset="2"/>
              </a:rPr>
              <a:t></a:t>
            </a:r>
            <a:r>
              <a:rPr lang="en-US" sz="2400" b="1" dirty="0"/>
              <a:t> III</a:t>
            </a:r>
            <a:endParaRPr lang="ru-RU" sz="2400" dirty="0"/>
          </a:p>
          <a:p>
            <a:r>
              <a:rPr lang="ru-RU" sz="2400" b="1" dirty="0"/>
              <a:t>(</a:t>
            </a:r>
            <a:r>
              <a:rPr lang="ru-RU" sz="2400" b="1" dirty="0">
                <a:sym typeface="Symbol" panose="05050102010706020507" pitchFamily="18" charset="2"/>
              </a:rPr>
              <a:t></a:t>
            </a:r>
            <a:r>
              <a:rPr lang="ru-RU" sz="2400" b="1" dirty="0"/>
              <a:t>) </a:t>
            </a:r>
            <a:r>
              <a:rPr lang="en-US" sz="2400" b="1" dirty="0"/>
              <a:t>B </a:t>
            </a:r>
            <a:r>
              <a:rPr lang="ru-RU" sz="2400" b="1" dirty="0">
                <a:sym typeface="Symbol" panose="05050102010706020507" pitchFamily="18" charset="2"/>
              </a:rPr>
              <a:t></a:t>
            </a:r>
            <a:r>
              <a:rPr lang="ru-RU" sz="2400" b="1" dirty="0"/>
              <a:t> </a:t>
            </a:r>
            <a:r>
              <a:rPr lang="en-US" sz="2400" b="1" dirty="0"/>
              <a:t>P </a:t>
            </a:r>
            <a:r>
              <a:rPr lang="en-US" sz="2400" b="1" dirty="0">
                <a:sym typeface="Symbol" panose="05050102010706020507" pitchFamily="18" charset="2"/>
              </a:rPr>
              <a:t></a:t>
            </a:r>
            <a:r>
              <a:rPr lang="ru-RU" sz="2400" b="1" dirty="0"/>
              <a:t> (</a:t>
            </a:r>
            <a:r>
              <a:rPr lang="ru-RU" sz="2400" b="1" dirty="0">
                <a:sym typeface="Symbol" panose="05050102010706020507" pitchFamily="18" charset="2"/>
              </a:rPr>
              <a:t></a:t>
            </a:r>
            <a:r>
              <a:rPr lang="ru-RU" sz="2400" b="1" dirty="0"/>
              <a:t>) </a:t>
            </a:r>
            <a:r>
              <a:rPr lang="en-US" sz="2400" b="1" dirty="0"/>
              <a:t>B </a:t>
            </a:r>
            <a:r>
              <a:rPr lang="ru-RU" sz="2400" b="1" dirty="0">
                <a:sym typeface="Symbol" panose="05050102010706020507" pitchFamily="18" charset="2"/>
              </a:rPr>
              <a:t></a:t>
            </a:r>
            <a:r>
              <a:rPr lang="ru-RU" sz="2400" b="1" dirty="0"/>
              <a:t> </a:t>
            </a:r>
            <a:r>
              <a:rPr lang="en-US" sz="2400" b="1" dirty="0"/>
              <a:t>IV</a:t>
            </a:r>
            <a:endParaRPr lang="ru-RU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5744231" y="3542096"/>
                <a:ext cx="80445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sub>
                      </m:sSub>
                    </m:oMath>
                  </m:oMathPara>
                </a14:m>
                <a:endParaRPr lang="ru-RU" sz="3200" b="1" i="1" dirty="0">
                  <a:solidFill>
                    <a:srgbClr val="0070C0"/>
                  </a:solidFill>
                  <a:latin typeface="ISOCPEUR" panose="020B060402020202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4231" y="3542096"/>
                <a:ext cx="804451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Овал 46"/>
          <p:cNvSpPr/>
          <p:nvPr/>
        </p:nvSpPr>
        <p:spPr>
          <a:xfrm>
            <a:off x="6432747" y="4118980"/>
            <a:ext cx="144000" cy="144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1989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4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7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2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3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0" grpId="0"/>
      <p:bldP spid="11" grpId="0"/>
      <p:bldP spid="16" grpId="0"/>
      <p:bldP spid="17" grpId="0"/>
      <p:bldP spid="19" grpId="0" animBg="1"/>
      <p:bldP spid="20" grpId="0" animBg="1"/>
      <p:bldP spid="21" grpId="0"/>
      <p:bldP spid="25" grpId="0"/>
      <p:bldP spid="26" grpId="0"/>
      <p:bldP spid="27" grpId="0"/>
      <p:bldP spid="28" grpId="0"/>
      <p:bldP spid="29" grpId="0" animBg="1"/>
      <p:bldP spid="23" grpId="0" animBg="1"/>
      <p:bldP spid="24" grpId="0" animBg="1"/>
      <p:bldP spid="34" grpId="0" animBg="1"/>
      <p:bldP spid="35" grpId="0"/>
      <p:bldP spid="36" grpId="0"/>
      <p:bldP spid="37" grpId="0"/>
      <p:bldP spid="39" grpId="0" animBg="1"/>
      <p:bldP spid="41" grpId="0" animBg="1"/>
      <p:bldP spid="42" grpId="0" animBg="1"/>
      <p:bldP spid="43" grpId="0"/>
      <p:bldP spid="44" grpId="0"/>
      <p:bldP spid="45" grpId="0"/>
      <p:bldP spid="48" grpId="0"/>
      <p:bldP spid="49" grpId="0"/>
      <p:bldP spid="46" grpId="0"/>
      <p:bldP spid="4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56032" y="182881"/>
            <a:ext cx="11694381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ru-RU" sz="2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Горизонтальный 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след 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800" b="1" baseline="-25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фронтально - проецирующей плоскости перпендикулярен к оси проекций 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ox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ru-RU" sz="28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800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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 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</a:t>
            </a:r>
            <a:r>
              <a:rPr lang="en-US" sz="2800" b="1" baseline="-25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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[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ox</a:t>
            </a:r>
            <a:r>
              <a:rPr lang="ru-RU" sz="2800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Свойство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фронтально - проецирующей плоскости :</a:t>
            </a:r>
          </a:p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Если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всякая точка, прямая, плоскость принадлежат фронтально - проецирующей плоскости 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то фронтальные проекции всякой точки, прямой, плоскости проецируются на фронтальный след фронтально - проецирующей плоскости 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То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есть:</a:t>
            </a:r>
          </a:p>
          <a:p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                              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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 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Угол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наклона фронтально - проецирующей плоскости к горизонтальной плоскости проекций 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есть угол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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ru-RU" sz="28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^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2800" b="1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3472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3736" y="216099"/>
            <a:ext cx="11594592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/>
              <a:t>  Выберем </a:t>
            </a:r>
            <a:r>
              <a:rPr lang="ru-RU" sz="2800" dirty="0"/>
              <a:t>точки </a:t>
            </a:r>
            <a:r>
              <a:rPr lang="en-US" sz="2800" b="1" dirty="0"/>
              <a:t>A</a:t>
            </a:r>
            <a:r>
              <a:rPr lang="ru-RU" sz="2800" b="1" dirty="0"/>
              <a:t>, </a:t>
            </a:r>
            <a:r>
              <a:rPr lang="en-US" sz="2800" b="1" dirty="0"/>
              <a:t>B</a:t>
            </a:r>
            <a:r>
              <a:rPr lang="ru-RU" sz="2800" b="1" dirty="0"/>
              <a:t>, </a:t>
            </a:r>
            <a:r>
              <a:rPr lang="en-US" sz="2800" b="1" dirty="0"/>
              <a:t>C</a:t>
            </a:r>
            <a:r>
              <a:rPr lang="ru-RU" sz="2800" b="1" dirty="0"/>
              <a:t>, </a:t>
            </a:r>
            <a:r>
              <a:rPr lang="en-US" sz="2800" b="1" dirty="0"/>
              <a:t>D</a:t>
            </a:r>
            <a:r>
              <a:rPr lang="ru-RU" sz="2800" dirty="0"/>
              <a:t>, принадлежащие фронтально- проецирующей плоскости </a:t>
            </a:r>
            <a:r>
              <a:rPr lang="ru-RU" sz="2800" b="1" dirty="0"/>
              <a:t>Р</a:t>
            </a:r>
            <a:r>
              <a:rPr lang="ru-RU" sz="2800" dirty="0"/>
              <a:t>.</a:t>
            </a:r>
          </a:p>
          <a:p>
            <a:r>
              <a:rPr lang="en-US" sz="2800" b="1" dirty="0"/>
              <a:t>(</a:t>
            </a:r>
            <a:r>
              <a:rPr lang="ru-RU" sz="2800" b="1" dirty="0">
                <a:sym typeface="Symbol" panose="05050102010706020507" pitchFamily="18" charset="2"/>
              </a:rPr>
              <a:t></a:t>
            </a:r>
            <a:r>
              <a:rPr lang="en-US" sz="2800" b="1" dirty="0"/>
              <a:t>) A </a:t>
            </a:r>
            <a:r>
              <a:rPr lang="ru-RU" sz="2800" b="1" dirty="0">
                <a:sym typeface="Symbol" panose="05050102010706020507" pitchFamily="18" charset="2"/>
              </a:rPr>
              <a:t></a:t>
            </a:r>
            <a:r>
              <a:rPr lang="en-US" sz="2800" b="1" dirty="0"/>
              <a:t> P </a:t>
            </a:r>
            <a:r>
              <a:rPr lang="en-US" sz="2800" b="1" dirty="0">
                <a:sym typeface="Symbol" panose="05050102010706020507" pitchFamily="18" charset="2"/>
              </a:rPr>
              <a:t></a:t>
            </a:r>
            <a:r>
              <a:rPr lang="en-US" sz="2800" b="1" dirty="0"/>
              <a:t> (</a:t>
            </a:r>
            <a:r>
              <a:rPr lang="ru-RU" sz="2800" b="1" dirty="0">
                <a:sym typeface="Symbol" panose="05050102010706020507" pitchFamily="18" charset="2"/>
              </a:rPr>
              <a:t></a:t>
            </a:r>
            <a:r>
              <a:rPr lang="en-US" sz="2800" b="1" dirty="0"/>
              <a:t>) A </a:t>
            </a:r>
            <a:r>
              <a:rPr lang="ru-RU" sz="2800" b="1" dirty="0">
                <a:sym typeface="Symbol" panose="05050102010706020507" pitchFamily="18" charset="2"/>
              </a:rPr>
              <a:t></a:t>
            </a:r>
            <a:r>
              <a:rPr lang="en-US" sz="2800" b="1" dirty="0"/>
              <a:t> I</a:t>
            </a:r>
            <a:endParaRPr lang="ru-RU" sz="2800" dirty="0"/>
          </a:p>
          <a:p>
            <a:r>
              <a:rPr lang="en-US" sz="2800" b="1" dirty="0"/>
              <a:t>(</a:t>
            </a:r>
            <a:r>
              <a:rPr lang="ru-RU" sz="2800" b="1" dirty="0">
                <a:sym typeface="Symbol" panose="05050102010706020507" pitchFamily="18" charset="2"/>
              </a:rPr>
              <a:t></a:t>
            </a:r>
            <a:r>
              <a:rPr lang="en-US" sz="2800" b="1" dirty="0"/>
              <a:t>) C </a:t>
            </a:r>
            <a:r>
              <a:rPr lang="ru-RU" sz="2800" b="1" dirty="0">
                <a:sym typeface="Symbol" panose="05050102010706020507" pitchFamily="18" charset="2"/>
              </a:rPr>
              <a:t></a:t>
            </a:r>
            <a:r>
              <a:rPr lang="en-US" sz="2800" b="1" dirty="0"/>
              <a:t> P </a:t>
            </a:r>
            <a:r>
              <a:rPr lang="en-US" sz="2800" b="1" dirty="0">
                <a:sym typeface="Symbol" panose="05050102010706020507" pitchFamily="18" charset="2"/>
              </a:rPr>
              <a:t></a:t>
            </a:r>
            <a:r>
              <a:rPr lang="en-US" sz="2800" b="1" dirty="0"/>
              <a:t> (</a:t>
            </a:r>
            <a:r>
              <a:rPr lang="ru-RU" sz="2800" b="1" dirty="0">
                <a:sym typeface="Symbol" panose="05050102010706020507" pitchFamily="18" charset="2"/>
              </a:rPr>
              <a:t></a:t>
            </a:r>
            <a:r>
              <a:rPr lang="en-US" sz="2800" b="1" dirty="0"/>
              <a:t>) C </a:t>
            </a:r>
            <a:r>
              <a:rPr lang="ru-RU" sz="2800" b="1" dirty="0">
                <a:sym typeface="Symbol" panose="05050102010706020507" pitchFamily="18" charset="2"/>
              </a:rPr>
              <a:t></a:t>
            </a:r>
            <a:r>
              <a:rPr lang="en-US" sz="2800" b="1" dirty="0"/>
              <a:t> II</a:t>
            </a:r>
            <a:endParaRPr lang="ru-RU" sz="2800" dirty="0"/>
          </a:p>
          <a:p>
            <a:r>
              <a:rPr lang="en-US" sz="2800" b="1" dirty="0"/>
              <a:t>(</a:t>
            </a:r>
            <a:r>
              <a:rPr lang="ru-RU" sz="2800" b="1" dirty="0">
                <a:sym typeface="Symbol" panose="05050102010706020507" pitchFamily="18" charset="2"/>
              </a:rPr>
              <a:t></a:t>
            </a:r>
            <a:r>
              <a:rPr lang="en-US" sz="2800" b="1" dirty="0"/>
              <a:t>) D </a:t>
            </a:r>
            <a:r>
              <a:rPr lang="ru-RU" sz="2800" b="1" dirty="0">
                <a:sym typeface="Symbol" panose="05050102010706020507" pitchFamily="18" charset="2"/>
              </a:rPr>
              <a:t></a:t>
            </a:r>
            <a:r>
              <a:rPr lang="en-US" sz="2800" b="1" dirty="0"/>
              <a:t> P </a:t>
            </a:r>
            <a:r>
              <a:rPr lang="en-US" sz="2800" b="1" dirty="0">
                <a:sym typeface="Symbol" panose="05050102010706020507" pitchFamily="18" charset="2"/>
              </a:rPr>
              <a:t></a:t>
            </a:r>
            <a:r>
              <a:rPr lang="en-US" sz="2800" b="1" dirty="0"/>
              <a:t> (</a:t>
            </a:r>
            <a:r>
              <a:rPr lang="ru-RU" sz="2800" b="1" dirty="0">
                <a:sym typeface="Symbol" panose="05050102010706020507" pitchFamily="18" charset="2"/>
              </a:rPr>
              <a:t></a:t>
            </a:r>
            <a:r>
              <a:rPr lang="en-US" sz="2800" b="1" dirty="0"/>
              <a:t>) D </a:t>
            </a:r>
            <a:r>
              <a:rPr lang="ru-RU" sz="2800" b="1" dirty="0">
                <a:sym typeface="Symbol" panose="05050102010706020507" pitchFamily="18" charset="2"/>
              </a:rPr>
              <a:t></a:t>
            </a:r>
            <a:r>
              <a:rPr lang="en-US" sz="2800" b="1" dirty="0"/>
              <a:t> III</a:t>
            </a:r>
            <a:endParaRPr lang="ru-RU" sz="2800" dirty="0"/>
          </a:p>
          <a:p>
            <a:r>
              <a:rPr lang="ru-RU" sz="2800" b="1" dirty="0"/>
              <a:t>(</a:t>
            </a:r>
            <a:r>
              <a:rPr lang="ru-RU" sz="2800" b="1" dirty="0">
                <a:sym typeface="Symbol" panose="05050102010706020507" pitchFamily="18" charset="2"/>
              </a:rPr>
              <a:t></a:t>
            </a:r>
            <a:r>
              <a:rPr lang="ru-RU" sz="2800" b="1" dirty="0"/>
              <a:t>) </a:t>
            </a:r>
            <a:r>
              <a:rPr lang="en-US" sz="2800" b="1" dirty="0"/>
              <a:t>B </a:t>
            </a:r>
            <a:r>
              <a:rPr lang="ru-RU" sz="2800" b="1" dirty="0">
                <a:sym typeface="Symbol" panose="05050102010706020507" pitchFamily="18" charset="2"/>
              </a:rPr>
              <a:t></a:t>
            </a:r>
            <a:r>
              <a:rPr lang="ru-RU" sz="2800" b="1" dirty="0"/>
              <a:t> </a:t>
            </a:r>
            <a:r>
              <a:rPr lang="en-US" sz="2800" b="1" dirty="0"/>
              <a:t>P </a:t>
            </a:r>
            <a:r>
              <a:rPr lang="en-US" sz="2800" b="1" dirty="0">
                <a:sym typeface="Symbol" panose="05050102010706020507" pitchFamily="18" charset="2"/>
              </a:rPr>
              <a:t></a:t>
            </a:r>
            <a:r>
              <a:rPr lang="ru-RU" sz="2800" b="1" dirty="0"/>
              <a:t> (</a:t>
            </a:r>
            <a:r>
              <a:rPr lang="ru-RU" sz="2800" b="1" dirty="0">
                <a:sym typeface="Symbol" panose="05050102010706020507" pitchFamily="18" charset="2"/>
              </a:rPr>
              <a:t></a:t>
            </a:r>
            <a:r>
              <a:rPr lang="ru-RU" sz="2800" b="1" dirty="0"/>
              <a:t>) </a:t>
            </a:r>
            <a:r>
              <a:rPr lang="en-US" sz="2800" b="1" dirty="0"/>
              <a:t>B </a:t>
            </a:r>
            <a:r>
              <a:rPr lang="ru-RU" sz="2800" b="1" dirty="0">
                <a:sym typeface="Symbol" panose="05050102010706020507" pitchFamily="18" charset="2"/>
              </a:rPr>
              <a:t></a:t>
            </a:r>
            <a:r>
              <a:rPr lang="ru-RU" sz="2800" b="1" dirty="0"/>
              <a:t> </a:t>
            </a:r>
            <a:r>
              <a:rPr lang="en-US" sz="2800" b="1" dirty="0"/>
              <a:t>IV</a:t>
            </a:r>
            <a:endParaRPr lang="ru-RU" sz="2800" dirty="0"/>
          </a:p>
          <a:p>
            <a:r>
              <a:rPr lang="ru-RU" sz="2800" dirty="0"/>
              <a:t> </a:t>
            </a:r>
          </a:p>
          <a:p>
            <a:r>
              <a:rPr lang="ru-RU" sz="2800" dirty="0" smtClean="0"/>
              <a:t>   Заключение</a:t>
            </a:r>
            <a:r>
              <a:rPr lang="ru-RU" sz="2800" dirty="0"/>
              <a:t>: фронтально - проецирующая плоскость проходит через  </a:t>
            </a:r>
            <a:r>
              <a:rPr lang="en-US" sz="2800" b="1" dirty="0"/>
              <a:t>I</a:t>
            </a:r>
            <a:r>
              <a:rPr lang="ru-RU" sz="2800" b="1" dirty="0"/>
              <a:t>, </a:t>
            </a:r>
            <a:r>
              <a:rPr lang="en-US" sz="2800" b="1" dirty="0"/>
              <a:t>II</a:t>
            </a:r>
            <a:r>
              <a:rPr lang="ru-RU" sz="2800" b="1" dirty="0"/>
              <a:t>, </a:t>
            </a:r>
            <a:r>
              <a:rPr lang="en-US" sz="2800" b="1" dirty="0"/>
              <a:t>III</a:t>
            </a:r>
            <a:r>
              <a:rPr lang="ru-RU" sz="2800" b="1" dirty="0"/>
              <a:t>, </a:t>
            </a:r>
            <a:r>
              <a:rPr lang="en-US" sz="2800" b="1" dirty="0"/>
              <a:t>IV</a:t>
            </a:r>
            <a:r>
              <a:rPr lang="ru-RU" sz="2800" dirty="0"/>
              <a:t> четверти пространства</a:t>
            </a:r>
            <a:r>
              <a:rPr lang="ru-RU" sz="2800" dirty="0" smtClean="0"/>
              <a:t>.</a:t>
            </a:r>
          </a:p>
          <a:p>
            <a:r>
              <a:rPr lang="uz-Cyrl-UZ" sz="2800" dirty="0"/>
              <a:t> </a:t>
            </a:r>
            <a:r>
              <a:rPr lang="uz-Cyrl-UZ" sz="2800" dirty="0" smtClean="0"/>
              <a:t>  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Если плоскость перпендикулярна профильной плоскости проекций, то ее называет </a:t>
            </a:r>
            <a:r>
              <a:rPr lang="ru-RU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профильно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проецирующей плоскостью 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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На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 55 приведен пространственный чертеж профильно-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проецирую-щей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плоскости 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Р.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9020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271100" y="534626"/>
            <a:ext cx="5694321" cy="37308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Прямоугольник 3"/>
          <p:cNvSpPr/>
          <p:nvPr/>
        </p:nvSpPr>
        <p:spPr>
          <a:xfrm>
            <a:off x="1271100" y="4236970"/>
            <a:ext cx="8422356" cy="1983260"/>
          </a:xfrm>
          <a:custGeom>
            <a:avLst/>
            <a:gdLst>
              <a:gd name="connsiteX0" fmla="*/ 0 w 1811868"/>
              <a:gd name="connsiteY0" fmla="*/ 0 h 1583267"/>
              <a:gd name="connsiteX1" fmla="*/ 1811868 w 1811868"/>
              <a:gd name="connsiteY1" fmla="*/ 0 h 1583267"/>
              <a:gd name="connsiteX2" fmla="*/ 1811868 w 1811868"/>
              <a:gd name="connsiteY2" fmla="*/ 1583267 h 1583267"/>
              <a:gd name="connsiteX3" fmla="*/ 0 w 1811868"/>
              <a:gd name="connsiteY3" fmla="*/ 1583267 h 1583267"/>
              <a:gd name="connsiteX4" fmla="*/ 0 w 1811868"/>
              <a:gd name="connsiteY4" fmla="*/ 0 h 1583267"/>
              <a:gd name="connsiteX0" fmla="*/ 0 w 3725335"/>
              <a:gd name="connsiteY0" fmla="*/ 0 h 2607734"/>
              <a:gd name="connsiteX1" fmla="*/ 1811868 w 3725335"/>
              <a:gd name="connsiteY1" fmla="*/ 0 h 2607734"/>
              <a:gd name="connsiteX2" fmla="*/ 3725335 w 3725335"/>
              <a:gd name="connsiteY2" fmla="*/ 2607734 h 2607734"/>
              <a:gd name="connsiteX3" fmla="*/ 0 w 3725335"/>
              <a:gd name="connsiteY3" fmla="*/ 1583267 h 2607734"/>
              <a:gd name="connsiteX4" fmla="*/ 0 w 3725335"/>
              <a:gd name="connsiteY4" fmla="*/ 0 h 2607734"/>
              <a:gd name="connsiteX0" fmla="*/ 0 w 3725335"/>
              <a:gd name="connsiteY0" fmla="*/ 0 h 2607734"/>
              <a:gd name="connsiteX1" fmla="*/ 1811868 w 3725335"/>
              <a:gd name="connsiteY1" fmla="*/ 0 h 2607734"/>
              <a:gd name="connsiteX2" fmla="*/ 3725335 w 3725335"/>
              <a:gd name="connsiteY2" fmla="*/ 2607734 h 2607734"/>
              <a:gd name="connsiteX3" fmla="*/ 1185333 w 3725335"/>
              <a:gd name="connsiteY3" fmla="*/ 2607733 h 2607734"/>
              <a:gd name="connsiteX4" fmla="*/ 0 w 3725335"/>
              <a:gd name="connsiteY4" fmla="*/ 0 h 2607734"/>
              <a:gd name="connsiteX0" fmla="*/ 0 w 3725335"/>
              <a:gd name="connsiteY0" fmla="*/ 8467 h 2616201"/>
              <a:gd name="connsiteX1" fmla="*/ 2607734 w 3725335"/>
              <a:gd name="connsiteY1" fmla="*/ 0 h 2616201"/>
              <a:gd name="connsiteX2" fmla="*/ 3725335 w 3725335"/>
              <a:gd name="connsiteY2" fmla="*/ 2616201 h 2616201"/>
              <a:gd name="connsiteX3" fmla="*/ 1185333 w 3725335"/>
              <a:gd name="connsiteY3" fmla="*/ 2616200 h 2616201"/>
              <a:gd name="connsiteX4" fmla="*/ 0 w 3725335"/>
              <a:gd name="connsiteY4" fmla="*/ 8467 h 2616201"/>
              <a:gd name="connsiteX0" fmla="*/ 0 w 4207935"/>
              <a:gd name="connsiteY0" fmla="*/ 76200 h 2616201"/>
              <a:gd name="connsiteX1" fmla="*/ 3090334 w 4207935"/>
              <a:gd name="connsiteY1" fmla="*/ 0 h 2616201"/>
              <a:gd name="connsiteX2" fmla="*/ 4207935 w 4207935"/>
              <a:gd name="connsiteY2" fmla="*/ 2616201 h 2616201"/>
              <a:gd name="connsiteX3" fmla="*/ 1667933 w 4207935"/>
              <a:gd name="connsiteY3" fmla="*/ 2616200 h 2616201"/>
              <a:gd name="connsiteX4" fmla="*/ 0 w 4207935"/>
              <a:gd name="connsiteY4" fmla="*/ 76200 h 2616201"/>
              <a:gd name="connsiteX0" fmla="*/ 0 w 5113868"/>
              <a:gd name="connsiteY0" fmla="*/ 76200 h 2658535"/>
              <a:gd name="connsiteX1" fmla="*/ 3090334 w 5113868"/>
              <a:gd name="connsiteY1" fmla="*/ 0 h 2658535"/>
              <a:gd name="connsiteX2" fmla="*/ 5113868 w 5113868"/>
              <a:gd name="connsiteY2" fmla="*/ 2658535 h 2658535"/>
              <a:gd name="connsiteX3" fmla="*/ 1667933 w 5113868"/>
              <a:gd name="connsiteY3" fmla="*/ 2616200 h 2658535"/>
              <a:gd name="connsiteX4" fmla="*/ 0 w 5113868"/>
              <a:gd name="connsiteY4" fmla="*/ 76200 h 2658535"/>
              <a:gd name="connsiteX0" fmla="*/ 0 w 5108913"/>
              <a:gd name="connsiteY0" fmla="*/ 0 h 2694343"/>
              <a:gd name="connsiteX1" fmla="*/ 3085379 w 5108913"/>
              <a:gd name="connsiteY1" fmla="*/ 35808 h 2694343"/>
              <a:gd name="connsiteX2" fmla="*/ 5108913 w 5108913"/>
              <a:gd name="connsiteY2" fmla="*/ 2694343 h 2694343"/>
              <a:gd name="connsiteX3" fmla="*/ 1662978 w 5108913"/>
              <a:gd name="connsiteY3" fmla="*/ 2652008 h 2694343"/>
              <a:gd name="connsiteX4" fmla="*/ 0 w 5108913"/>
              <a:gd name="connsiteY4" fmla="*/ 0 h 2694343"/>
              <a:gd name="connsiteX0" fmla="*/ 0 w 5103958"/>
              <a:gd name="connsiteY0" fmla="*/ 15105 h 2658535"/>
              <a:gd name="connsiteX1" fmla="*/ 3080424 w 5103958"/>
              <a:gd name="connsiteY1" fmla="*/ 0 h 2658535"/>
              <a:gd name="connsiteX2" fmla="*/ 5103958 w 5103958"/>
              <a:gd name="connsiteY2" fmla="*/ 2658535 h 2658535"/>
              <a:gd name="connsiteX3" fmla="*/ 1658023 w 5103958"/>
              <a:gd name="connsiteY3" fmla="*/ 2616200 h 2658535"/>
              <a:gd name="connsiteX4" fmla="*/ 0 w 5103958"/>
              <a:gd name="connsiteY4" fmla="*/ 15105 h 2658535"/>
              <a:gd name="connsiteX0" fmla="*/ 0 w 5084137"/>
              <a:gd name="connsiteY0" fmla="*/ 0 h 2694343"/>
              <a:gd name="connsiteX1" fmla="*/ 3060603 w 5084137"/>
              <a:gd name="connsiteY1" fmla="*/ 35808 h 2694343"/>
              <a:gd name="connsiteX2" fmla="*/ 5084137 w 5084137"/>
              <a:gd name="connsiteY2" fmla="*/ 2694343 h 2694343"/>
              <a:gd name="connsiteX3" fmla="*/ 1638202 w 5084137"/>
              <a:gd name="connsiteY3" fmla="*/ 2652008 h 2694343"/>
              <a:gd name="connsiteX4" fmla="*/ 0 w 5084137"/>
              <a:gd name="connsiteY4" fmla="*/ 0 h 2694343"/>
              <a:gd name="connsiteX0" fmla="*/ 0 w 4668671"/>
              <a:gd name="connsiteY0" fmla="*/ 0 h 2652008"/>
              <a:gd name="connsiteX1" fmla="*/ 3060603 w 4668671"/>
              <a:gd name="connsiteY1" fmla="*/ 35808 h 2652008"/>
              <a:gd name="connsiteX2" fmla="*/ 4668671 w 4668671"/>
              <a:gd name="connsiteY2" fmla="*/ 2162590 h 2652008"/>
              <a:gd name="connsiteX3" fmla="*/ 1638202 w 4668671"/>
              <a:gd name="connsiteY3" fmla="*/ 2652008 h 2652008"/>
              <a:gd name="connsiteX4" fmla="*/ 0 w 4668671"/>
              <a:gd name="connsiteY4" fmla="*/ 0 h 2652008"/>
              <a:gd name="connsiteX0" fmla="*/ 0 w 4668671"/>
              <a:gd name="connsiteY0" fmla="*/ 0 h 2162590"/>
              <a:gd name="connsiteX1" fmla="*/ 3060603 w 4668671"/>
              <a:gd name="connsiteY1" fmla="*/ 35808 h 2162590"/>
              <a:gd name="connsiteX2" fmla="*/ 4668671 w 4668671"/>
              <a:gd name="connsiteY2" fmla="*/ 2162590 h 2162590"/>
              <a:gd name="connsiteX3" fmla="*/ 1326602 w 4668671"/>
              <a:gd name="connsiteY3" fmla="*/ 2142883 h 2162590"/>
              <a:gd name="connsiteX4" fmla="*/ 0 w 4668671"/>
              <a:gd name="connsiteY4" fmla="*/ 0 h 2162590"/>
              <a:gd name="connsiteX0" fmla="*/ 0 w 4668671"/>
              <a:gd name="connsiteY0" fmla="*/ 0 h 2210766"/>
              <a:gd name="connsiteX1" fmla="*/ 3060603 w 4668671"/>
              <a:gd name="connsiteY1" fmla="*/ 35808 h 2210766"/>
              <a:gd name="connsiteX2" fmla="*/ 4668671 w 4668671"/>
              <a:gd name="connsiteY2" fmla="*/ 2162590 h 2210766"/>
              <a:gd name="connsiteX3" fmla="*/ 1386735 w 4668671"/>
              <a:gd name="connsiteY3" fmla="*/ 2210766 h 2210766"/>
              <a:gd name="connsiteX4" fmla="*/ 0 w 4668671"/>
              <a:gd name="connsiteY4" fmla="*/ 0 h 2210766"/>
              <a:gd name="connsiteX0" fmla="*/ 0 w 4668671"/>
              <a:gd name="connsiteY0" fmla="*/ 0 h 2188138"/>
              <a:gd name="connsiteX1" fmla="*/ 3060603 w 4668671"/>
              <a:gd name="connsiteY1" fmla="*/ 35808 h 2188138"/>
              <a:gd name="connsiteX2" fmla="*/ 4668671 w 4668671"/>
              <a:gd name="connsiteY2" fmla="*/ 2162590 h 2188138"/>
              <a:gd name="connsiteX3" fmla="*/ 1370335 w 4668671"/>
              <a:gd name="connsiteY3" fmla="*/ 2188138 h 2188138"/>
              <a:gd name="connsiteX4" fmla="*/ 0 w 4668671"/>
              <a:gd name="connsiteY4" fmla="*/ 0 h 2188138"/>
              <a:gd name="connsiteX0" fmla="*/ 0 w 4668671"/>
              <a:gd name="connsiteY0" fmla="*/ 0 h 2208503"/>
              <a:gd name="connsiteX1" fmla="*/ 3060603 w 4668671"/>
              <a:gd name="connsiteY1" fmla="*/ 35808 h 2208503"/>
              <a:gd name="connsiteX2" fmla="*/ 4668671 w 4668671"/>
              <a:gd name="connsiteY2" fmla="*/ 2162590 h 2208503"/>
              <a:gd name="connsiteX3" fmla="*/ 1267574 w 4668671"/>
              <a:gd name="connsiteY3" fmla="*/ 2208503 h 2208503"/>
              <a:gd name="connsiteX4" fmla="*/ 0 w 4668671"/>
              <a:gd name="connsiteY4" fmla="*/ 0 h 2208503"/>
              <a:gd name="connsiteX0" fmla="*/ 0 w 4507190"/>
              <a:gd name="connsiteY0" fmla="*/ 0 h 2208503"/>
              <a:gd name="connsiteX1" fmla="*/ 3060603 w 4507190"/>
              <a:gd name="connsiteY1" fmla="*/ 35808 h 2208503"/>
              <a:gd name="connsiteX2" fmla="*/ 4507190 w 4507190"/>
              <a:gd name="connsiteY2" fmla="*/ 2142225 h 2208503"/>
              <a:gd name="connsiteX3" fmla="*/ 1267574 w 4507190"/>
              <a:gd name="connsiteY3" fmla="*/ 2208503 h 2208503"/>
              <a:gd name="connsiteX4" fmla="*/ 0 w 4507190"/>
              <a:gd name="connsiteY4" fmla="*/ 0 h 2208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07190" h="2208503">
                <a:moveTo>
                  <a:pt x="0" y="0"/>
                </a:moveTo>
                <a:lnTo>
                  <a:pt x="3060603" y="35808"/>
                </a:lnTo>
                <a:lnTo>
                  <a:pt x="4507190" y="2142225"/>
                </a:lnTo>
                <a:lnTo>
                  <a:pt x="1267574" y="2208503"/>
                </a:lnTo>
                <a:lnTo>
                  <a:pt x="0" y="0"/>
                </a:lnTo>
                <a:close/>
              </a:path>
            </a:pathLst>
          </a:custGeom>
          <a:solidFill>
            <a:srgbClr val="75F17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9097979" y="5044340"/>
            <a:ext cx="3647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 </a:t>
            </a:r>
            <a:endParaRPr lang="ru-RU" sz="2800" dirty="0"/>
          </a:p>
        </p:txBody>
      </p:sp>
      <p:sp>
        <p:nvSpPr>
          <p:cNvPr id="46" name="TextBox 45"/>
          <p:cNvSpPr txBox="1"/>
          <p:nvPr/>
        </p:nvSpPr>
        <p:spPr>
          <a:xfrm>
            <a:off x="6634504" y="1886509"/>
            <a:ext cx="508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 </a:t>
            </a:r>
            <a:endParaRPr lang="ru-RU" sz="2400" b="1" dirty="0"/>
          </a:p>
        </p:txBody>
      </p:sp>
      <p:cxnSp>
        <p:nvCxnSpPr>
          <p:cNvPr id="90" name="Прямая соединительная линия 89"/>
          <p:cNvCxnSpPr/>
          <p:nvPr/>
        </p:nvCxnSpPr>
        <p:spPr>
          <a:xfrm flipV="1">
            <a:off x="730095" y="4258112"/>
            <a:ext cx="6309603" cy="2309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6982536" y="3871542"/>
            <a:ext cx="816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ISOCPEUR" panose="020B0604020202020204" pitchFamily="34" charset="0"/>
                <a:cs typeface="Times New Roman" panose="02020603050405020304" pitchFamily="18" charset="0"/>
              </a:rPr>
              <a:t>0 </a:t>
            </a:r>
            <a:endParaRPr lang="ru-RU" sz="2800" i="1" dirty="0">
              <a:latin typeface="ISOCPEUR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486775" y="4236970"/>
            <a:ext cx="3770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>
                <a:latin typeface="ISOCPEUR" panose="020B0604020202020204" pitchFamily="34" charset="0"/>
                <a:cs typeface="Times New Roman" panose="02020603050405020304" pitchFamily="18" charset="0"/>
              </a:rPr>
              <a:t>x</a:t>
            </a:r>
            <a:endParaRPr lang="ru-RU" sz="3200" i="1" dirty="0">
              <a:latin typeface="ISOCPEUR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10201543" y="5946621"/>
            <a:ext cx="3770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>
                <a:latin typeface="ISOCPEUR" panose="020B0604020202020204" pitchFamily="34" charset="0"/>
                <a:cs typeface="Times New Roman" panose="02020603050405020304" pitchFamily="18" charset="0"/>
              </a:rPr>
              <a:t>y</a:t>
            </a:r>
            <a:endParaRPr lang="ru-RU" sz="3200" i="1" dirty="0">
              <a:latin typeface="ISOCPEUR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7149234" y="144170"/>
            <a:ext cx="3770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>
                <a:latin typeface="ISOCPEUR" panose="020B0604020202020204" pitchFamily="34" charset="0"/>
                <a:cs typeface="Times New Roman" panose="02020603050405020304" pitchFamily="18" charset="0"/>
              </a:rPr>
              <a:t>z</a:t>
            </a:r>
            <a:endParaRPr lang="ru-RU" sz="3200" i="1" dirty="0">
              <a:latin typeface="ISOCPEUR" panose="020B060402020202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04" name="Прямая соединительная линия 103"/>
          <p:cNvCxnSpPr/>
          <p:nvPr/>
        </p:nvCxnSpPr>
        <p:spPr>
          <a:xfrm>
            <a:off x="6987771" y="312154"/>
            <a:ext cx="5" cy="3968429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Прямая соединительная линия 104"/>
          <p:cNvCxnSpPr/>
          <p:nvPr/>
        </p:nvCxnSpPr>
        <p:spPr>
          <a:xfrm flipH="1" flipV="1">
            <a:off x="7004891" y="4251991"/>
            <a:ext cx="3196652" cy="2280753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Прямоугольник 109"/>
          <p:cNvSpPr/>
          <p:nvPr/>
        </p:nvSpPr>
        <p:spPr>
          <a:xfrm>
            <a:off x="2383462" y="6311279"/>
            <a:ext cx="140455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/>
              <a:t>Рис.</a:t>
            </a:r>
            <a:r>
              <a:rPr lang="en-US" sz="3200" dirty="0"/>
              <a:t> 45</a:t>
            </a:r>
            <a:endParaRPr lang="ru-RU" sz="3200" dirty="0"/>
          </a:p>
        </p:txBody>
      </p:sp>
      <p:sp>
        <p:nvSpPr>
          <p:cNvPr id="119" name="TextBox 118"/>
          <p:cNvSpPr txBox="1"/>
          <p:nvPr/>
        </p:nvSpPr>
        <p:spPr>
          <a:xfrm>
            <a:off x="1335839" y="516258"/>
            <a:ext cx="816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4579569" y="5483204"/>
            <a:ext cx="436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 </a:t>
            </a:r>
            <a:endParaRPr lang="ru-RU" sz="2400" b="1" dirty="0"/>
          </a:p>
        </p:txBody>
      </p:sp>
      <p:sp>
        <p:nvSpPr>
          <p:cNvPr id="112" name="TextBox 111"/>
          <p:cNvSpPr txBox="1"/>
          <p:nvPr/>
        </p:nvSpPr>
        <p:spPr>
          <a:xfrm>
            <a:off x="8104609" y="5619423"/>
            <a:ext cx="816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>
                <a:solidFill>
                  <a:srgbClr val="0070C0"/>
                </a:solidFill>
                <a:latin typeface="ISOCPEUR" panose="020B0604020202020204" pitchFamily="34" charset="0"/>
                <a:cs typeface="Times New Roman" panose="02020603050405020304" pitchFamily="18" charset="0"/>
              </a:rPr>
              <a:t>H</a:t>
            </a:r>
            <a:r>
              <a:rPr lang="en-US" sz="2800" i="1" dirty="0">
                <a:latin typeface="ISOCPEUR" panose="020B0604020202020204" pitchFamily="34" charset="0"/>
                <a:cs typeface="Times New Roman" panose="02020603050405020304" pitchFamily="18" charset="0"/>
              </a:rPr>
              <a:t> </a:t>
            </a:r>
            <a:endParaRPr lang="ru-RU" sz="2800" i="1" dirty="0">
              <a:latin typeface="ISOCPEUR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3" name="Прямоугольник 3"/>
          <p:cNvSpPr/>
          <p:nvPr/>
        </p:nvSpPr>
        <p:spPr>
          <a:xfrm>
            <a:off x="1271100" y="1521717"/>
            <a:ext cx="8724107" cy="1964972"/>
          </a:xfrm>
          <a:custGeom>
            <a:avLst/>
            <a:gdLst>
              <a:gd name="connsiteX0" fmla="*/ 0 w 1811868"/>
              <a:gd name="connsiteY0" fmla="*/ 0 h 1583267"/>
              <a:gd name="connsiteX1" fmla="*/ 1811868 w 1811868"/>
              <a:gd name="connsiteY1" fmla="*/ 0 h 1583267"/>
              <a:gd name="connsiteX2" fmla="*/ 1811868 w 1811868"/>
              <a:gd name="connsiteY2" fmla="*/ 1583267 h 1583267"/>
              <a:gd name="connsiteX3" fmla="*/ 0 w 1811868"/>
              <a:gd name="connsiteY3" fmla="*/ 1583267 h 1583267"/>
              <a:gd name="connsiteX4" fmla="*/ 0 w 1811868"/>
              <a:gd name="connsiteY4" fmla="*/ 0 h 1583267"/>
              <a:gd name="connsiteX0" fmla="*/ 0 w 3725335"/>
              <a:gd name="connsiteY0" fmla="*/ 0 h 2607734"/>
              <a:gd name="connsiteX1" fmla="*/ 1811868 w 3725335"/>
              <a:gd name="connsiteY1" fmla="*/ 0 h 2607734"/>
              <a:gd name="connsiteX2" fmla="*/ 3725335 w 3725335"/>
              <a:gd name="connsiteY2" fmla="*/ 2607734 h 2607734"/>
              <a:gd name="connsiteX3" fmla="*/ 0 w 3725335"/>
              <a:gd name="connsiteY3" fmla="*/ 1583267 h 2607734"/>
              <a:gd name="connsiteX4" fmla="*/ 0 w 3725335"/>
              <a:gd name="connsiteY4" fmla="*/ 0 h 2607734"/>
              <a:gd name="connsiteX0" fmla="*/ 0 w 3725335"/>
              <a:gd name="connsiteY0" fmla="*/ 0 h 2607734"/>
              <a:gd name="connsiteX1" fmla="*/ 1811868 w 3725335"/>
              <a:gd name="connsiteY1" fmla="*/ 0 h 2607734"/>
              <a:gd name="connsiteX2" fmla="*/ 3725335 w 3725335"/>
              <a:gd name="connsiteY2" fmla="*/ 2607734 h 2607734"/>
              <a:gd name="connsiteX3" fmla="*/ 1185333 w 3725335"/>
              <a:gd name="connsiteY3" fmla="*/ 2607733 h 2607734"/>
              <a:gd name="connsiteX4" fmla="*/ 0 w 3725335"/>
              <a:gd name="connsiteY4" fmla="*/ 0 h 2607734"/>
              <a:gd name="connsiteX0" fmla="*/ 0 w 3725335"/>
              <a:gd name="connsiteY0" fmla="*/ 8467 h 2616201"/>
              <a:gd name="connsiteX1" fmla="*/ 2607734 w 3725335"/>
              <a:gd name="connsiteY1" fmla="*/ 0 h 2616201"/>
              <a:gd name="connsiteX2" fmla="*/ 3725335 w 3725335"/>
              <a:gd name="connsiteY2" fmla="*/ 2616201 h 2616201"/>
              <a:gd name="connsiteX3" fmla="*/ 1185333 w 3725335"/>
              <a:gd name="connsiteY3" fmla="*/ 2616200 h 2616201"/>
              <a:gd name="connsiteX4" fmla="*/ 0 w 3725335"/>
              <a:gd name="connsiteY4" fmla="*/ 8467 h 2616201"/>
              <a:gd name="connsiteX0" fmla="*/ 0 w 4207935"/>
              <a:gd name="connsiteY0" fmla="*/ 76200 h 2616201"/>
              <a:gd name="connsiteX1" fmla="*/ 3090334 w 4207935"/>
              <a:gd name="connsiteY1" fmla="*/ 0 h 2616201"/>
              <a:gd name="connsiteX2" fmla="*/ 4207935 w 4207935"/>
              <a:gd name="connsiteY2" fmla="*/ 2616201 h 2616201"/>
              <a:gd name="connsiteX3" fmla="*/ 1667933 w 4207935"/>
              <a:gd name="connsiteY3" fmla="*/ 2616200 h 2616201"/>
              <a:gd name="connsiteX4" fmla="*/ 0 w 4207935"/>
              <a:gd name="connsiteY4" fmla="*/ 76200 h 2616201"/>
              <a:gd name="connsiteX0" fmla="*/ 0 w 5113868"/>
              <a:gd name="connsiteY0" fmla="*/ 76200 h 2658535"/>
              <a:gd name="connsiteX1" fmla="*/ 3090334 w 5113868"/>
              <a:gd name="connsiteY1" fmla="*/ 0 h 2658535"/>
              <a:gd name="connsiteX2" fmla="*/ 5113868 w 5113868"/>
              <a:gd name="connsiteY2" fmla="*/ 2658535 h 2658535"/>
              <a:gd name="connsiteX3" fmla="*/ 1667933 w 5113868"/>
              <a:gd name="connsiteY3" fmla="*/ 2616200 h 2658535"/>
              <a:gd name="connsiteX4" fmla="*/ 0 w 5113868"/>
              <a:gd name="connsiteY4" fmla="*/ 76200 h 2658535"/>
              <a:gd name="connsiteX0" fmla="*/ 0 w 5108913"/>
              <a:gd name="connsiteY0" fmla="*/ 0 h 2694343"/>
              <a:gd name="connsiteX1" fmla="*/ 3085379 w 5108913"/>
              <a:gd name="connsiteY1" fmla="*/ 35808 h 2694343"/>
              <a:gd name="connsiteX2" fmla="*/ 5108913 w 5108913"/>
              <a:gd name="connsiteY2" fmla="*/ 2694343 h 2694343"/>
              <a:gd name="connsiteX3" fmla="*/ 1662978 w 5108913"/>
              <a:gd name="connsiteY3" fmla="*/ 2652008 h 2694343"/>
              <a:gd name="connsiteX4" fmla="*/ 0 w 5108913"/>
              <a:gd name="connsiteY4" fmla="*/ 0 h 2694343"/>
              <a:gd name="connsiteX0" fmla="*/ 0 w 5103958"/>
              <a:gd name="connsiteY0" fmla="*/ 15105 h 2658535"/>
              <a:gd name="connsiteX1" fmla="*/ 3080424 w 5103958"/>
              <a:gd name="connsiteY1" fmla="*/ 0 h 2658535"/>
              <a:gd name="connsiteX2" fmla="*/ 5103958 w 5103958"/>
              <a:gd name="connsiteY2" fmla="*/ 2658535 h 2658535"/>
              <a:gd name="connsiteX3" fmla="*/ 1658023 w 5103958"/>
              <a:gd name="connsiteY3" fmla="*/ 2616200 h 2658535"/>
              <a:gd name="connsiteX4" fmla="*/ 0 w 5103958"/>
              <a:gd name="connsiteY4" fmla="*/ 15105 h 2658535"/>
              <a:gd name="connsiteX0" fmla="*/ 0 w 5084137"/>
              <a:gd name="connsiteY0" fmla="*/ 0 h 2694343"/>
              <a:gd name="connsiteX1" fmla="*/ 3060603 w 5084137"/>
              <a:gd name="connsiteY1" fmla="*/ 35808 h 2694343"/>
              <a:gd name="connsiteX2" fmla="*/ 5084137 w 5084137"/>
              <a:gd name="connsiteY2" fmla="*/ 2694343 h 2694343"/>
              <a:gd name="connsiteX3" fmla="*/ 1638202 w 5084137"/>
              <a:gd name="connsiteY3" fmla="*/ 2652008 h 2694343"/>
              <a:gd name="connsiteX4" fmla="*/ 0 w 5084137"/>
              <a:gd name="connsiteY4" fmla="*/ 0 h 2694343"/>
              <a:gd name="connsiteX0" fmla="*/ 0 w 4668671"/>
              <a:gd name="connsiteY0" fmla="*/ 0 h 2652008"/>
              <a:gd name="connsiteX1" fmla="*/ 3060603 w 4668671"/>
              <a:gd name="connsiteY1" fmla="*/ 35808 h 2652008"/>
              <a:gd name="connsiteX2" fmla="*/ 4668671 w 4668671"/>
              <a:gd name="connsiteY2" fmla="*/ 2162590 h 2652008"/>
              <a:gd name="connsiteX3" fmla="*/ 1638202 w 4668671"/>
              <a:gd name="connsiteY3" fmla="*/ 2652008 h 2652008"/>
              <a:gd name="connsiteX4" fmla="*/ 0 w 4668671"/>
              <a:gd name="connsiteY4" fmla="*/ 0 h 2652008"/>
              <a:gd name="connsiteX0" fmla="*/ 0 w 4668671"/>
              <a:gd name="connsiteY0" fmla="*/ 0 h 2162590"/>
              <a:gd name="connsiteX1" fmla="*/ 3060603 w 4668671"/>
              <a:gd name="connsiteY1" fmla="*/ 35808 h 2162590"/>
              <a:gd name="connsiteX2" fmla="*/ 4668671 w 4668671"/>
              <a:gd name="connsiteY2" fmla="*/ 2162590 h 2162590"/>
              <a:gd name="connsiteX3" fmla="*/ 1326602 w 4668671"/>
              <a:gd name="connsiteY3" fmla="*/ 2142883 h 2162590"/>
              <a:gd name="connsiteX4" fmla="*/ 0 w 4668671"/>
              <a:gd name="connsiteY4" fmla="*/ 0 h 2162590"/>
              <a:gd name="connsiteX0" fmla="*/ 0 w 4668671"/>
              <a:gd name="connsiteY0" fmla="*/ 0 h 2210766"/>
              <a:gd name="connsiteX1" fmla="*/ 3060603 w 4668671"/>
              <a:gd name="connsiteY1" fmla="*/ 35808 h 2210766"/>
              <a:gd name="connsiteX2" fmla="*/ 4668671 w 4668671"/>
              <a:gd name="connsiteY2" fmla="*/ 2162590 h 2210766"/>
              <a:gd name="connsiteX3" fmla="*/ 1386735 w 4668671"/>
              <a:gd name="connsiteY3" fmla="*/ 2210766 h 2210766"/>
              <a:gd name="connsiteX4" fmla="*/ 0 w 4668671"/>
              <a:gd name="connsiteY4" fmla="*/ 0 h 2210766"/>
              <a:gd name="connsiteX0" fmla="*/ 0 w 4668671"/>
              <a:gd name="connsiteY0" fmla="*/ 0 h 2188138"/>
              <a:gd name="connsiteX1" fmla="*/ 3060603 w 4668671"/>
              <a:gd name="connsiteY1" fmla="*/ 35808 h 2188138"/>
              <a:gd name="connsiteX2" fmla="*/ 4668671 w 4668671"/>
              <a:gd name="connsiteY2" fmla="*/ 2162590 h 2188138"/>
              <a:gd name="connsiteX3" fmla="*/ 1370335 w 4668671"/>
              <a:gd name="connsiteY3" fmla="*/ 2188138 h 2188138"/>
              <a:gd name="connsiteX4" fmla="*/ 0 w 4668671"/>
              <a:gd name="connsiteY4" fmla="*/ 0 h 2188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68671" h="2188138">
                <a:moveTo>
                  <a:pt x="0" y="0"/>
                </a:moveTo>
                <a:lnTo>
                  <a:pt x="3060603" y="35808"/>
                </a:lnTo>
                <a:lnTo>
                  <a:pt x="4668671" y="2162590"/>
                </a:lnTo>
                <a:lnTo>
                  <a:pt x="1370335" y="218813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5" name="Равнобедренный треугольник 74"/>
          <p:cNvSpPr/>
          <p:nvPr/>
        </p:nvSpPr>
        <p:spPr>
          <a:xfrm rot="18952067">
            <a:off x="4198359" y="1406848"/>
            <a:ext cx="3127497" cy="2875321"/>
          </a:xfrm>
          <a:custGeom>
            <a:avLst/>
            <a:gdLst>
              <a:gd name="connsiteX0" fmla="*/ 0 w 1465938"/>
              <a:gd name="connsiteY0" fmla="*/ 1212365 h 1212365"/>
              <a:gd name="connsiteX1" fmla="*/ 732969 w 1465938"/>
              <a:gd name="connsiteY1" fmla="*/ 0 h 1212365"/>
              <a:gd name="connsiteX2" fmla="*/ 1465938 w 1465938"/>
              <a:gd name="connsiteY2" fmla="*/ 1212365 h 1212365"/>
              <a:gd name="connsiteX3" fmla="*/ 0 w 1465938"/>
              <a:gd name="connsiteY3" fmla="*/ 1212365 h 1212365"/>
              <a:gd name="connsiteX0" fmla="*/ 0 w 1679298"/>
              <a:gd name="connsiteY0" fmla="*/ 1212365 h 2055645"/>
              <a:gd name="connsiteX1" fmla="*/ 732969 w 1679298"/>
              <a:gd name="connsiteY1" fmla="*/ 0 h 2055645"/>
              <a:gd name="connsiteX2" fmla="*/ 1679298 w 1679298"/>
              <a:gd name="connsiteY2" fmla="*/ 2055645 h 2055645"/>
              <a:gd name="connsiteX3" fmla="*/ 0 w 1679298"/>
              <a:gd name="connsiteY3" fmla="*/ 1212365 h 2055645"/>
              <a:gd name="connsiteX0" fmla="*/ 0 w 1801218"/>
              <a:gd name="connsiteY0" fmla="*/ 1151405 h 2055645"/>
              <a:gd name="connsiteX1" fmla="*/ 854889 w 1801218"/>
              <a:gd name="connsiteY1" fmla="*/ 0 h 2055645"/>
              <a:gd name="connsiteX2" fmla="*/ 1801218 w 1801218"/>
              <a:gd name="connsiteY2" fmla="*/ 2055645 h 2055645"/>
              <a:gd name="connsiteX3" fmla="*/ 0 w 1801218"/>
              <a:gd name="connsiteY3" fmla="*/ 1151405 h 2055645"/>
              <a:gd name="connsiteX0" fmla="*/ 0 w 1801218"/>
              <a:gd name="connsiteY0" fmla="*/ 1120925 h 2025165"/>
              <a:gd name="connsiteX1" fmla="*/ 885369 w 1801218"/>
              <a:gd name="connsiteY1" fmla="*/ 0 h 2025165"/>
              <a:gd name="connsiteX2" fmla="*/ 1801218 w 1801218"/>
              <a:gd name="connsiteY2" fmla="*/ 2025165 h 2025165"/>
              <a:gd name="connsiteX3" fmla="*/ 0 w 1801218"/>
              <a:gd name="connsiteY3" fmla="*/ 1120925 h 2025165"/>
              <a:gd name="connsiteX0" fmla="*/ 0 w 1811378"/>
              <a:gd name="connsiteY0" fmla="*/ 1049805 h 2025165"/>
              <a:gd name="connsiteX1" fmla="*/ 895529 w 1811378"/>
              <a:gd name="connsiteY1" fmla="*/ 0 h 2025165"/>
              <a:gd name="connsiteX2" fmla="*/ 1811378 w 1811378"/>
              <a:gd name="connsiteY2" fmla="*/ 2025165 h 2025165"/>
              <a:gd name="connsiteX3" fmla="*/ 0 w 1811378"/>
              <a:gd name="connsiteY3" fmla="*/ 1049805 h 2025165"/>
              <a:gd name="connsiteX0" fmla="*/ 0 w 1811378"/>
              <a:gd name="connsiteY0" fmla="*/ 1049805 h 2025165"/>
              <a:gd name="connsiteX1" fmla="*/ 895529 w 1811378"/>
              <a:gd name="connsiteY1" fmla="*/ 0 h 2025165"/>
              <a:gd name="connsiteX2" fmla="*/ 1811378 w 1811378"/>
              <a:gd name="connsiteY2" fmla="*/ 2025165 h 2025165"/>
              <a:gd name="connsiteX3" fmla="*/ 0 w 1811378"/>
              <a:gd name="connsiteY3" fmla="*/ 1049805 h 2025165"/>
              <a:gd name="connsiteX0" fmla="*/ 0 w 2474434"/>
              <a:gd name="connsiteY0" fmla="*/ 393796 h 2025165"/>
              <a:gd name="connsiteX1" fmla="*/ 1558585 w 2474434"/>
              <a:gd name="connsiteY1" fmla="*/ 0 h 2025165"/>
              <a:gd name="connsiteX2" fmla="*/ 2474434 w 2474434"/>
              <a:gd name="connsiteY2" fmla="*/ 2025165 h 2025165"/>
              <a:gd name="connsiteX3" fmla="*/ 0 w 2474434"/>
              <a:gd name="connsiteY3" fmla="*/ 393796 h 2025165"/>
              <a:gd name="connsiteX0" fmla="*/ 0 w 3127497"/>
              <a:gd name="connsiteY0" fmla="*/ 393796 h 2875321"/>
              <a:gd name="connsiteX1" fmla="*/ 1558585 w 3127497"/>
              <a:gd name="connsiteY1" fmla="*/ 0 h 2875321"/>
              <a:gd name="connsiteX2" fmla="*/ 3127497 w 3127497"/>
              <a:gd name="connsiteY2" fmla="*/ 2875321 h 2875321"/>
              <a:gd name="connsiteX3" fmla="*/ 0 w 3127497"/>
              <a:gd name="connsiteY3" fmla="*/ 393796 h 2875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27497" h="2875321">
                <a:moveTo>
                  <a:pt x="0" y="393796"/>
                </a:moveTo>
                <a:lnTo>
                  <a:pt x="1558585" y="0"/>
                </a:lnTo>
                <a:lnTo>
                  <a:pt x="3127497" y="2875321"/>
                </a:lnTo>
                <a:lnTo>
                  <a:pt x="0" y="393796"/>
                </a:lnTo>
                <a:close/>
              </a:path>
            </a:pathLst>
          </a:custGeom>
          <a:solidFill>
            <a:srgbClr val="00B05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 flipV="1">
            <a:off x="3871465" y="3208009"/>
            <a:ext cx="0" cy="2664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7"/>
          <p:cNvCxnSpPr/>
          <p:nvPr/>
        </p:nvCxnSpPr>
        <p:spPr>
          <a:xfrm flipV="1">
            <a:off x="7915253" y="2828509"/>
            <a:ext cx="0" cy="26933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единительная линия 48"/>
          <p:cNvCxnSpPr/>
          <p:nvPr/>
        </p:nvCxnSpPr>
        <p:spPr>
          <a:xfrm flipV="1">
            <a:off x="4746587" y="1837948"/>
            <a:ext cx="0" cy="31259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Равнобедренный треугольник 74"/>
          <p:cNvSpPr/>
          <p:nvPr/>
        </p:nvSpPr>
        <p:spPr>
          <a:xfrm rot="18952067">
            <a:off x="4159509" y="4129900"/>
            <a:ext cx="3127497" cy="2875321"/>
          </a:xfrm>
          <a:custGeom>
            <a:avLst/>
            <a:gdLst>
              <a:gd name="connsiteX0" fmla="*/ 0 w 1465938"/>
              <a:gd name="connsiteY0" fmla="*/ 1212365 h 1212365"/>
              <a:gd name="connsiteX1" fmla="*/ 732969 w 1465938"/>
              <a:gd name="connsiteY1" fmla="*/ 0 h 1212365"/>
              <a:gd name="connsiteX2" fmla="*/ 1465938 w 1465938"/>
              <a:gd name="connsiteY2" fmla="*/ 1212365 h 1212365"/>
              <a:gd name="connsiteX3" fmla="*/ 0 w 1465938"/>
              <a:gd name="connsiteY3" fmla="*/ 1212365 h 1212365"/>
              <a:gd name="connsiteX0" fmla="*/ 0 w 1679298"/>
              <a:gd name="connsiteY0" fmla="*/ 1212365 h 2055645"/>
              <a:gd name="connsiteX1" fmla="*/ 732969 w 1679298"/>
              <a:gd name="connsiteY1" fmla="*/ 0 h 2055645"/>
              <a:gd name="connsiteX2" fmla="*/ 1679298 w 1679298"/>
              <a:gd name="connsiteY2" fmla="*/ 2055645 h 2055645"/>
              <a:gd name="connsiteX3" fmla="*/ 0 w 1679298"/>
              <a:gd name="connsiteY3" fmla="*/ 1212365 h 2055645"/>
              <a:gd name="connsiteX0" fmla="*/ 0 w 1801218"/>
              <a:gd name="connsiteY0" fmla="*/ 1151405 h 2055645"/>
              <a:gd name="connsiteX1" fmla="*/ 854889 w 1801218"/>
              <a:gd name="connsiteY1" fmla="*/ 0 h 2055645"/>
              <a:gd name="connsiteX2" fmla="*/ 1801218 w 1801218"/>
              <a:gd name="connsiteY2" fmla="*/ 2055645 h 2055645"/>
              <a:gd name="connsiteX3" fmla="*/ 0 w 1801218"/>
              <a:gd name="connsiteY3" fmla="*/ 1151405 h 2055645"/>
              <a:gd name="connsiteX0" fmla="*/ 0 w 1801218"/>
              <a:gd name="connsiteY0" fmla="*/ 1120925 h 2025165"/>
              <a:gd name="connsiteX1" fmla="*/ 885369 w 1801218"/>
              <a:gd name="connsiteY1" fmla="*/ 0 h 2025165"/>
              <a:gd name="connsiteX2" fmla="*/ 1801218 w 1801218"/>
              <a:gd name="connsiteY2" fmla="*/ 2025165 h 2025165"/>
              <a:gd name="connsiteX3" fmla="*/ 0 w 1801218"/>
              <a:gd name="connsiteY3" fmla="*/ 1120925 h 2025165"/>
              <a:gd name="connsiteX0" fmla="*/ 0 w 1811378"/>
              <a:gd name="connsiteY0" fmla="*/ 1049805 h 2025165"/>
              <a:gd name="connsiteX1" fmla="*/ 895529 w 1811378"/>
              <a:gd name="connsiteY1" fmla="*/ 0 h 2025165"/>
              <a:gd name="connsiteX2" fmla="*/ 1811378 w 1811378"/>
              <a:gd name="connsiteY2" fmla="*/ 2025165 h 2025165"/>
              <a:gd name="connsiteX3" fmla="*/ 0 w 1811378"/>
              <a:gd name="connsiteY3" fmla="*/ 1049805 h 2025165"/>
              <a:gd name="connsiteX0" fmla="*/ 0 w 1811378"/>
              <a:gd name="connsiteY0" fmla="*/ 1049805 h 2025165"/>
              <a:gd name="connsiteX1" fmla="*/ 895529 w 1811378"/>
              <a:gd name="connsiteY1" fmla="*/ 0 h 2025165"/>
              <a:gd name="connsiteX2" fmla="*/ 1811378 w 1811378"/>
              <a:gd name="connsiteY2" fmla="*/ 2025165 h 2025165"/>
              <a:gd name="connsiteX3" fmla="*/ 0 w 1811378"/>
              <a:gd name="connsiteY3" fmla="*/ 1049805 h 2025165"/>
              <a:gd name="connsiteX0" fmla="*/ 0 w 2474434"/>
              <a:gd name="connsiteY0" fmla="*/ 393796 h 2025165"/>
              <a:gd name="connsiteX1" fmla="*/ 1558585 w 2474434"/>
              <a:gd name="connsiteY1" fmla="*/ 0 h 2025165"/>
              <a:gd name="connsiteX2" fmla="*/ 2474434 w 2474434"/>
              <a:gd name="connsiteY2" fmla="*/ 2025165 h 2025165"/>
              <a:gd name="connsiteX3" fmla="*/ 0 w 2474434"/>
              <a:gd name="connsiteY3" fmla="*/ 393796 h 2025165"/>
              <a:gd name="connsiteX0" fmla="*/ 0 w 3127497"/>
              <a:gd name="connsiteY0" fmla="*/ 393796 h 2875321"/>
              <a:gd name="connsiteX1" fmla="*/ 1558585 w 3127497"/>
              <a:gd name="connsiteY1" fmla="*/ 0 h 2875321"/>
              <a:gd name="connsiteX2" fmla="*/ 3127497 w 3127497"/>
              <a:gd name="connsiteY2" fmla="*/ 2875321 h 2875321"/>
              <a:gd name="connsiteX3" fmla="*/ 0 w 3127497"/>
              <a:gd name="connsiteY3" fmla="*/ 393796 h 2875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27497" h="2875321">
                <a:moveTo>
                  <a:pt x="0" y="393796"/>
                </a:moveTo>
                <a:lnTo>
                  <a:pt x="1558585" y="0"/>
                </a:lnTo>
                <a:lnTo>
                  <a:pt x="3127497" y="2875321"/>
                </a:lnTo>
                <a:lnTo>
                  <a:pt x="0" y="393796"/>
                </a:lnTo>
                <a:close/>
              </a:path>
            </a:pathLst>
          </a:custGeom>
          <a:solidFill>
            <a:srgbClr val="00B050"/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84" name="Прямая соединительная линия 83"/>
          <p:cNvCxnSpPr/>
          <p:nvPr/>
        </p:nvCxnSpPr>
        <p:spPr>
          <a:xfrm flipH="1" flipV="1">
            <a:off x="1764219" y="1545809"/>
            <a:ext cx="2143636" cy="17073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54"/>
          <p:cNvCxnSpPr/>
          <p:nvPr/>
        </p:nvCxnSpPr>
        <p:spPr>
          <a:xfrm flipH="1" flipV="1">
            <a:off x="6096000" y="1555371"/>
            <a:ext cx="1874117" cy="12350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55"/>
          <p:cNvCxnSpPr>
            <a:stCxn id="75" idx="1"/>
          </p:cNvCxnSpPr>
          <p:nvPr/>
        </p:nvCxnSpPr>
        <p:spPr>
          <a:xfrm flipH="1" flipV="1">
            <a:off x="4409466" y="1539449"/>
            <a:ext cx="347869" cy="2767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единительная линия 60"/>
          <p:cNvCxnSpPr/>
          <p:nvPr/>
        </p:nvCxnSpPr>
        <p:spPr>
          <a:xfrm flipV="1">
            <a:off x="6105649" y="1595266"/>
            <a:ext cx="0" cy="2664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единительная линия 61"/>
          <p:cNvCxnSpPr/>
          <p:nvPr/>
        </p:nvCxnSpPr>
        <p:spPr>
          <a:xfrm flipV="1">
            <a:off x="4398718" y="1587990"/>
            <a:ext cx="0" cy="2664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единительная линия 62"/>
          <p:cNvCxnSpPr/>
          <p:nvPr/>
        </p:nvCxnSpPr>
        <p:spPr>
          <a:xfrm flipV="1">
            <a:off x="1764218" y="1545809"/>
            <a:ext cx="0" cy="2736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единительная линия 64"/>
          <p:cNvCxnSpPr>
            <a:stCxn id="52" idx="2"/>
          </p:cNvCxnSpPr>
          <p:nvPr/>
        </p:nvCxnSpPr>
        <p:spPr>
          <a:xfrm flipH="1" flipV="1">
            <a:off x="6071956" y="4252469"/>
            <a:ext cx="1774725" cy="12580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единительная линия 67"/>
          <p:cNvCxnSpPr>
            <a:stCxn id="52" idx="1"/>
          </p:cNvCxnSpPr>
          <p:nvPr/>
        </p:nvCxnSpPr>
        <p:spPr>
          <a:xfrm flipH="1" flipV="1">
            <a:off x="4396760" y="4286829"/>
            <a:ext cx="321725" cy="25246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единительная линия 68"/>
          <p:cNvCxnSpPr/>
          <p:nvPr/>
        </p:nvCxnSpPr>
        <p:spPr>
          <a:xfrm flipH="1" flipV="1">
            <a:off x="1733467" y="4219689"/>
            <a:ext cx="2128668" cy="170689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930774" y="1427526"/>
            <a:ext cx="436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>
                <a:solidFill>
                  <a:srgbClr val="C00000"/>
                </a:solidFill>
                <a:latin typeface="ISOCPEUR" panose="020B0604020202020204" pitchFamily="34" charset="0"/>
                <a:cs typeface="Times New Roman" panose="02020603050405020304" pitchFamily="18" charset="0"/>
              </a:rPr>
              <a:t>B</a:t>
            </a:r>
            <a:r>
              <a:rPr lang="en-US" sz="2400" b="1" i="1" dirty="0">
                <a:latin typeface="ISOCPEUR" panose="020B0604020202020204" pitchFamily="34" charset="0"/>
                <a:cs typeface="Times New Roman" panose="02020603050405020304" pitchFamily="18" charset="0"/>
              </a:rPr>
              <a:t> </a:t>
            </a:r>
            <a:endParaRPr lang="ru-RU" sz="2400" b="1" i="1" dirty="0">
              <a:latin typeface="ISOCPEUR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3577845" y="2533144"/>
            <a:ext cx="436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>
                <a:solidFill>
                  <a:srgbClr val="C00000"/>
                </a:solidFill>
                <a:latin typeface="ISOCPEUR" panose="020B0604020202020204" pitchFamily="34" charset="0"/>
                <a:cs typeface="Times New Roman" panose="02020603050405020304" pitchFamily="18" charset="0"/>
              </a:rPr>
              <a:t>A</a:t>
            </a:r>
            <a:r>
              <a:rPr lang="en-US" sz="2400" b="1" i="1" dirty="0">
                <a:latin typeface="ISOCPEUR" panose="020B0604020202020204" pitchFamily="34" charset="0"/>
                <a:cs typeface="Times New Roman" panose="02020603050405020304" pitchFamily="18" charset="0"/>
              </a:rPr>
              <a:t> </a:t>
            </a:r>
            <a:endParaRPr lang="ru-RU" sz="2400" b="1" i="1" dirty="0">
              <a:latin typeface="ISOCPEUR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7832951" y="2247151"/>
            <a:ext cx="436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>
                <a:solidFill>
                  <a:srgbClr val="C00000"/>
                </a:solidFill>
                <a:latin typeface="ISOCPEUR" panose="020B0604020202020204" pitchFamily="34" charset="0"/>
                <a:cs typeface="Times New Roman" panose="02020603050405020304" pitchFamily="18" charset="0"/>
              </a:rPr>
              <a:t>C</a:t>
            </a:r>
            <a:r>
              <a:rPr lang="en-US" sz="2400" b="1" i="1" dirty="0">
                <a:latin typeface="ISOCPEUR" panose="020B0604020202020204" pitchFamily="34" charset="0"/>
                <a:cs typeface="Times New Roman" panose="02020603050405020304" pitchFamily="18" charset="0"/>
              </a:rPr>
              <a:t> </a:t>
            </a:r>
            <a:endParaRPr lang="ru-RU" sz="2400" b="1" i="1" dirty="0">
              <a:latin typeface="ISOCPEUR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902711" y="5726504"/>
            <a:ext cx="5453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ISOCPEUR" panose="020B0604020202020204" pitchFamily="34" charset="0"/>
                <a:cs typeface="Times New Roman" panose="02020603050405020304" pitchFamily="18" charset="0"/>
              </a:rPr>
              <a:t>a</a:t>
            </a:r>
            <a:endParaRPr lang="ru-RU" sz="3200" i="1" dirty="0">
              <a:latin typeface="ISOCPEUR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4243821" y="4296951"/>
            <a:ext cx="5605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ISOCPEUR" panose="020B0604020202020204" pitchFamily="34" charset="0"/>
                <a:cs typeface="Times New Roman" panose="02020603050405020304" pitchFamily="18" charset="0"/>
              </a:rPr>
              <a:t>b </a:t>
            </a:r>
            <a:endParaRPr lang="ru-RU" sz="3200" i="1" dirty="0">
              <a:latin typeface="ISOCPEUR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7671271" y="5439021"/>
            <a:ext cx="760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ISOCPEUR" panose="020B0604020202020204" pitchFamily="34" charset="0"/>
                <a:cs typeface="Times New Roman" panose="02020603050405020304" pitchFamily="18" charset="0"/>
              </a:rPr>
              <a:t>c </a:t>
            </a:r>
            <a:endParaRPr lang="ru-RU" sz="3200" i="1" dirty="0">
              <a:latin typeface="ISOCPEUR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8806451" y="2858863"/>
            <a:ext cx="458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dirty="0" smtClean="0">
                <a:solidFill>
                  <a:srgbClr val="0070C0"/>
                </a:solidFill>
                <a:latin typeface="ISOCPEUR" panose="020B0604020202020204" pitchFamily="34" charset="0"/>
                <a:cs typeface="Times New Roman" panose="02020603050405020304" pitchFamily="18" charset="0"/>
              </a:rPr>
              <a:t>P</a:t>
            </a:r>
            <a:endParaRPr lang="ru-RU" sz="3200" b="1" i="1" dirty="0">
              <a:solidFill>
                <a:srgbClr val="0070C0"/>
              </a:solidFill>
              <a:latin typeface="ISOCPEUR" panose="020B060402020202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>
            <a:off x="1809226" y="1536950"/>
            <a:ext cx="4341431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Овал 37"/>
          <p:cNvSpPr/>
          <p:nvPr/>
        </p:nvSpPr>
        <p:spPr>
          <a:xfrm>
            <a:off x="6035760" y="1477514"/>
            <a:ext cx="108000" cy="108000"/>
          </a:xfrm>
          <a:prstGeom prst="ellipse">
            <a:avLst/>
          </a:prstGeom>
          <a:solidFill>
            <a:schemeClr val="bg2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9" name="Овал 88"/>
          <p:cNvSpPr/>
          <p:nvPr/>
        </p:nvSpPr>
        <p:spPr>
          <a:xfrm>
            <a:off x="4328818" y="1465250"/>
            <a:ext cx="108000" cy="108000"/>
          </a:xfrm>
          <a:prstGeom prst="ellipse">
            <a:avLst/>
          </a:prstGeom>
          <a:solidFill>
            <a:schemeClr val="bg2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3" name="Овал 92"/>
          <p:cNvSpPr/>
          <p:nvPr/>
        </p:nvSpPr>
        <p:spPr>
          <a:xfrm>
            <a:off x="1718255" y="1465250"/>
            <a:ext cx="108000" cy="108000"/>
          </a:xfrm>
          <a:prstGeom prst="ellipse">
            <a:avLst/>
          </a:prstGeom>
          <a:solidFill>
            <a:schemeClr val="bg2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4" name="Овал 93"/>
          <p:cNvSpPr/>
          <p:nvPr/>
        </p:nvSpPr>
        <p:spPr>
          <a:xfrm>
            <a:off x="3822802" y="5860501"/>
            <a:ext cx="108000" cy="108000"/>
          </a:xfrm>
          <a:prstGeom prst="ellipse">
            <a:avLst/>
          </a:prstGeom>
          <a:solidFill>
            <a:schemeClr val="bg2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5" name="Овал 94"/>
          <p:cNvSpPr/>
          <p:nvPr/>
        </p:nvSpPr>
        <p:spPr>
          <a:xfrm>
            <a:off x="4689446" y="4473170"/>
            <a:ext cx="108000" cy="108000"/>
          </a:xfrm>
          <a:prstGeom prst="ellipse">
            <a:avLst/>
          </a:prstGeom>
          <a:solidFill>
            <a:schemeClr val="bg2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7" name="Овал 96"/>
          <p:cNvSpPr/>
          <p:nvPr/>
        </p:nvSpPr>
        <p:spPr>
          <a:xfrm>
            <a:off x="7848113" y="5466029"/>
            <a:ext cx="108000" cy="108000"/>
          </a:xfrm>
          <a:prstGeom prst="ellipse">
            <a:avLst/>
          </a:prstGeom>
          <a:solidFill>
            <a:schemeClr val="bg2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9" name="TextBox 98"/>
          <p:cNvSpPr txBox="1"/>
          <p:nvPr/>
        </p:nvSpPr>
        <p:spPr>
          <a:xfrm>
            <a:off x="5845340" y="972063"/>
            <a:ext cx="5453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ISOCPEUR" panose="020B0604020202020204" pitchFamily="34" charset="0"/>
                <a:cs typeface="Times New Roman" panose="02020603050405020304" pitchFamily="18" charset="0"/>
              </a:rPr>
              <a:t>c’</a:t>
            </a:r>
            <a:endParaRPr lang="ru-RU" sz="3200" i="1" dirty="0">
              <a:latin typeface="ISOCPEUR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4019625" y="940139"/>
            <a:ext cx="5453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ISOCPEUR" panose="020B0604020202020204" pitchFamily="34" charset="0"/>
                <a:cs typeface="Times New Roman" panose="02020603050405020304" pitchFamily="18" charset="0"/>
              </a:rPr>
              <a:t>b’</a:t>
            </a:r>
            <a:endParaRPr lang="ru-RU" sz="3200" i="1" dirty="0">
              <a:latin typeface="ISOCPEUR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1800635" y="927732"/>
            <a:ext cx="5453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ISOCPEUR" panose="020B0604020202020204" pitchFamily="34" charset="0"/>
                <a:cs typeface="Times New Roman" panose="02020603050405020304" pitchFamily="18" charset="0"/>
              </a:rPr>
              <a:t>a’</a:t>
            </a:r>
            <a:endParaRPr lang="ru-RU" sz="3200" i="1" dirty="0">
              <a:latin typeface="ISOCPEUR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Овал 1">
            <a:extLst>
              <a:ext uri="{FF2B5EF4-FFF2-40B4-BE49-F238E27FC236}">
                <a16:creationId xmlns:a16="http://schemas.microsoft.com/office/drawing/2014/main" id="{C9A20DDF-4EA2-4877-9A4A-5F388EB95A44}"/>
              </a:ext>
            </a:extLst>
          </p:cNvPr>
          <p:cNvSpPr/>
          <p:nvPr/>
        </p:nvSpPr>
        <p:spPr>
          <a:xfrm>
            <a:off x="4692466" y="1751285"/>
            <a:ext cx="108000" cy="10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Овал 50">
            <a:extLst>
              <a:ext uri="{FF2B5EF4-FFF2-40B4-BE49-F238E27FC236}">
                <a16:creationId xmlns:a16="http://schemas.microsoft.com/office/drawing/2014/main" id="{5BB41C3B-6634-4A4A-AF63-71AE72C74A32}"/>
              </a:ext>
            </a:extLst>
          </p:cNvPr>
          <p:cNvSpPr/>
          <p:nvPr/>
        </p:nvSpPr>
        <p:spPr>
          <a:xfrm>
            <a:off x="3838676" y="3145181"/>
            <a:ext cx="108000" cy="10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Овал 52">
            <a:extLst>
              <a:ext uri="{FF2B5EF4-FFF2-40B4-BE49-F238E27FC236}">
                <a16:creationId xmlns:a16="http://schemas.microsoft.com/office/drawing/2014/main" id="{9B07C6C1-A237-4065-97B8-993D1D04E610}"/>
              </a:ext>
            </a:extLst>
          </p:cNvPr>
          <p:cNvSpPr/>
          <p:nvPr/>
        </p:nvSpPr>
        <p:spPr>
          <a:xfrm>
            <a:off x="7855173" y="2720940"/>
            <a:ext cx="108000" cy="10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2191543" y="936942"/>
                <a:ext cx="79162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sub>
                      </m:sSub>
                    </m:oMath>
                  </m:oMathPara>
                </a14:m>
                <a:endParaRPr lang="ru-RU" sz="3200" b="1" i="1" dirty="0">
                  <a:solidFill>
                    <a:srgbClr val="0070C0"/>
                  </a:solidFill>
                  <a:latin typeface="ISOCPEUR" panose="020B060402020202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1543" y="936942"/>
                <a:ext cx="791627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1546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6" dur="2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2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2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2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2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2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2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6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1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1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6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91" grpId="0"/>
      <p:bldP spid="96" grpId="0"/>
      <p:bldP spid="102" grpId="0"/>
      <p:bldP spid="103" grpId="0"/>
      <p:bldP spid="119" grpId="0"/>
      <p:bldP spid="112" grpId="0"/>
      <p:bldP spid="43" grpId="0" animBg="1"/>
      <p:bldP spid="75" grpId="0" animBg="1"/>
      <p:bldP spid="52" grpId="0" animBg="1"/>
      <p:bldP spid="45" grpId="0"/>
      <p:bldP spid="106" grpId="0"/>
      <p:bldP spid="108" grpId="0"/>
      <p:bldP spid="79" grpId="0"/>
      <p:bldP spid="81" grpId="0"/>
      <p:bldP spid="82" grpId="0"/>
      <p:bldP spid="115" grpId="0"/>
      <p:bldP spid="38" grpId="0" animBg="1"/>
      <p:bldP spid="89" grpId="0" animBg="1"/>
      <p:bldP spid="93" grpId="0" animBg="1"/>
      <p:bldP spid="94" grpId="0" animBg="1"/>
      <p:bldP spid="95" grpId="0" animBg="1"/>
      <p:bldP spid="97" grpId="0" animBg="1"/>
      <p:bldP spid="99" grpId="0"/>
      <p:bldP spid="100" grpId="0"/>
      <p:bldP spid="101" grpId="0"/>
      <p:bldP spid="2" grpId="0" animBg="1"/>
      <p:bldP spid="51" grpId="0" animBg="1"/>
      <p:bldP spid="53" grpId="0" animBg="1"/>
      <p:bldP spid="5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Прямоугольник 35"/>
          <p:cNvSpPr/>
          <p:nvPr/>
        </p:nvSpPr>
        <p:spPr>
          <a:xfrm>
            <a:off x="7883862" y="1560514"/>
            <a:ext cx="2559871" cy="4979736"/>
          </a:xfrm>
          <a:custGeom>
            <a:avLst/>
            <a:gdLst>
              <a:gd name="connsiteX0" fmla="*/ 0 w 2099623"/>
              <a:gd name="connsiteY0" fmla="*/ 0 h 2279208"/>
              <a:gd name="connsiteX1" fmla="*/ 2099623 w 2099623"/>
              <a:gd name="connsiteY1" fmla="*/ 0 h 2279208"/>
              <a:gd name="connsiteX2" fmla="*/ 2099623 w 2099623"/>
              <a:gd name="connsiteY2" fmla="*/ 2279208 h 2279208"/>
              <a:gd name="connsiteX3" fmla="*/ 0 w 2099623"/>
              <a:gd name="connsiteY3" fmla="*/ 2279208 h 2279208"/>
              <a:gd name="connsiteX4" fmla="*/ 0 w 2099623"/>
              <a:gd name="connsiteY4" fmla="*/ 0 h 2279208"/>
              <a:gd name="connsiteX0" fmla="*/ 0 w 4083871"/>
              <a:gd name="connsiteY0" fmla="*/ 0 h 4153728"/>
              <a:gd name="connsiteX1" fmla="*/ 4083871 w 4083871"/>
              <a:gd name="connsiteY1" fmla="*/ 1874520 h 4153728"/>
              <a:gd name="connsiteX2" fmla="*/ 4083871 w 4083871"/>
              <a:gd name="connsiteY2" fmla="*/ 4153728 h 4153728"/>
              <a:gd name="connsiteX3" fmla="*/ 1984248 w 4083871"/>
              <a:gd name="connsiteY3" fmla="*/ 4153728 h 4153728"/>
              <a:gd name="connsiteX4" fmla="*/ 0 w 4083871"/>
              <a:gd name="connsiteY4" fmla="*/ 0 h 4153728"/>
              <a:gd name="connsiteX0" fmla="*/ 0 w 4083871"/>
              <a:gd name="connsiteY0" fmla="*/ 0 h 4153728"/>
              <a:gd name="connsiteX1" fmla="*/ 4083871 w 4083871"/>
              <a:gd name="connsiteY1" fmla="*/ 1874520 h 4153728"/>
              <a:gd name="connsiteX2" fmla="*/ 4083871 w 4083871"/>
              <a:gd name="connsiteY2" fmla="*/ 4153728 h 4153728"/>
              <a:gd name="connsiteX3" fmla="*/ 2084832 w 4083871"/>
              <a:gd name="connsiteY3" fmla="*/ 3111312 h 4153728"/>
              <a:gd name="connsiteX4" fmla="*/ 0 w 4083871"/>
              <a:gd name="connsiteY4" fmla="*/ 0 h 4153728"/>
              <a:gd name="connsiteX0" fmla="*/ 18288 w 4102159"/>
              <a:gd name="connsiteY0" fmla="*/ 0 h 4153728"/>
              <a:gd name="connsiteX1" fmla="*/ 4102159 w 4102159"/>
              <a:gd name="connsiteY1" fmla="*/ 1874520 h 4153728"/>
              <a:gd name="connsiteX2" fmla="*/ 4102159 w 4102159"/>
              <a:gd name="connsiteY2" fmla="*/ 4153728 h 4153728"/>
              <a:gd name="connsiteX3" fmla="*/ 0 w 4102159"/>
              <a:gd name="connsiteY3" fmla="*/ 2882712 h 4153728"/>
              <a:gd name="connsiteX4" fmla="*/ 18288 w 4102159"/>
              <a:gd name="connsiteY4" fmla="*/ 0 h 4153728"/>
              <a:gd name="connsiteX0" fmla="*/ 18288 w 4102159"/>
              <a:gd name="connsiteY0" fmla="*/ 0 h 4949256"/>
              <a:gd name="connsiteX1" fmla="*/ 4102159 w 4102159"/>
              <a:gd name="connsiteY1" fmla="*/ 1874520 h 4949256"/>
              <a:gd name="connsiteX2" fmla="*/ 2575111 w 4102159"/>
              <a:gd name="connsiteY2" fmla="*/ 4949256 h 4949256"/>
              <a:gd name="connsiteX3" fmla="*/ 0 w 4102159"/>
              <a:gd name="connsiteY3" fmla="*/ 2882712 h 4949256"/>
              <a:gd name="connsiteX4" fmla="*/ 18288 w 4102159"/>
              <a:gd name="connsiteY4" fmla="*/ 0 h 4949256"/>
              <a:gd name="connsiteX0" fmla="*/ 18288 w 2575111"/>
              <a:gd name="connsiteY0" fmla="*/ 0 h 4949256"/>
              <a:gd name="connsiteX1" fmla="*/ 2547679 w 2575111"/>
              <a:gd name="connsiteY1" fmla="*/ 1380744 h 4949256"/>
              <a:gd name="connsiteX2" fmla="*/ 2575111 w 2575111"/>
              <a:gd name="connsiteY2" fmla="*/ 4949256 h 4949256"/>
              <a:gd name="connsiteX3" fmla="*/ 0 w 2575111"/>
              <a:gd name="connsiteY3" fmla="*/ 2882712 h 4949256"/>
              <a:gd name="connsiteX4" fmla="*/ 18288 w 2575111"/>
              <a:gd name="connsiteY4" fmla="*/ 0 h 4949256"/>
              <a:gd name="connsiteX0" fmla="*/ 18288 w 2575111"/>
              <a:gd name="connsiteY0" fmla="*/ 0 h 4949256"/>
              <a:gd name="connsiteX1" fmla="*/ 2547679 w 2575111"/>
              <a:gd name="connsiteY1" fmla="*/ 1380744 h 4949256"/>
              <a:gd name="connsiteX2" fmla="*/ 2575111 w 2575111"/>
              <a:gd name="connsiteY2" fmla="*/ 4949256 h 4949256"/>
              <a:gd name="connsiteX3" fmla="*/ 0 w 2575111"/>
              <a:gd name="connsiteY3" fmla="*/ 2836992 h 4949256"/>
              <a:gd name="connsiteX4" fmla="*/ 18288 w 2575111"/>
              <a:gd name="connsiteY4" fmla="*/ 0 h 4949256"/>
              <a:gd name="connsiteX0" fmla="*/ 33528 w 2575111"/>
              <a:gd name="connsiteY0" fmla="*/ 0 h 4979736"/>
              <a:gd name="connsiteX1" fmla="*/ 2547679 w 2575111"/>
              <a:gd name="connsiteY1" fmla="*/ 1411224 h 4979736"/>
              <a:gd name="connsiteX2" fmla="*/ 2575111 w 2575111"/>
              <a:gd name="connsiteY2" fmla="*/ 4979736 h 4979736"/>
              <a:gd name="connsiteX3" fmla="*/ 0 w 2575111"/>
              <a:gd name="connsiteY3" fmla="*/ 2867472 h 4979736"/>
              <a:gd name="connsiteX4" fmla="*/ 33528 w 2575111"/>
              <a:gd name="connsiteY4" fmla="*/ 0 h 4979736"/>
              <a:gd name="connsiteX0" fmla="*/ 18288 w 2559871"/>
              <a:gd name="connsiteY0" fmla="*/ 0 h 4979736"/>
              <a:gd name="connsiteX1" fmla="*/ 2532439 w 2559871"/>
              <a:gd name="connsiteY1" fmla="*/ 1411224 h 4979736"/>
              <a:gd name="connsiteX2" fmla="*/ 2559871 w 2559871"/>
              <a:gd name="connsiteY2" fmla="*/ 4979736 h 4979736"/>
              <a:gd name="connsiteX3" fmla="*/ 0 w 2559871"/>
              <a:gd name="connsiteY3" fmla="*/ 2897952 h 4979736"/>
              <a:gd name="connsiteX4" fmla="*/ 18288 w 2559871"/>
              <a:gd name="connsiteY4" fmla="*/ 0 h 4979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9871" h="4979736">
                <a:moveTo>
                  <a:pt x="18288" y="0"/>
                </a:moveTo>
                <a:lnTo>
                  <a:pt x="2532439" y="1411224"/>
                </a:lnTo>
                <a:lnTo>
                  <a:pt x="2559871" y="4979736"/>
                </a:lnTo>
                <a:lnTo>
                  <a:pt x="0" y="2897952"/>
                </a:lnTo>
                <a:lnTo>
                  <a:pt x="18288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2"/>
          <p:cNvSpPr/>
          <p:nvPr/>
        </p:nvSpPr>
        <p:spPr>
          <a:xfrm>
            <a:off x="2492181" y="1568794"/>
            <a:ext cx="5409848" cy="2904440"/>
          </a:xfrm>
          <a:custGeom>
            <a:avLst/>
            <a:gdLst>
              <a:gd name="connsiteX0" fmla="*/ 0 w 5725246"/>
              <a:gd name="connsiteY0" fmla="*/ 0 h 3363144"/>
              <a:gd name="connsiteX1" fmla="*/ 5725246 w 5725246"/>
              <a:gd name="connsiteY1" fmla="*/ 0 h 3363144"/>
              <a:gd name="connsiteX2" fmla="*/ 5725246 w 5725246"/>
              <a:gd name="connsiteY2" fmla="*/ 3363144 h 3363144"/>
              <a:gd name="connsiteX3" fmla="*/ 0 w 5725246"/>
              <a:gd name="connsiteY3" fmla="*/ 3363144 h 3363144"/>
              <a:gd name="connsiteX4" fmla="*/ 0 w 5725246"/>
              <a:gd name="connsiteY4" fmla="*/ 0 h 3363144"/>
              <a:gd name="connsiteX0" fmla="*/ 0 w 5725246"/>
              <a:gd name="connsiteY0" fmla="*/ 0 h 3383464"/>
              <a:gd name="connsiteX1" fmla="*/ 5725246 w 5725246"/>
              <a:gd name="connsiteY1" fmla="*/ 0 h 3383464"/>
              <a:gd name="connsiteX2" fmla="*/ 5699846 w 5725246"/>
              <a:gd name="connsiteY2" fmla="*/ 3383464 h 3383464"/>
              <a:gd name="connsiteX3" fmla="*/ 0 w 5725246"/>
              <a:gd name="connsiteY3" fmla="*/ 3363144 h 3383464"/>
              <a:gd name="connsiteX4" fmla="*/ 0 w 5725246"/>
              <a:gd name="connsiteY4" fmla="*/ 0 h 3383464"/>
              <a:gd name="connsiteX0" fmla="*/ 0 w 5725246"/>
              <a:gd name="connsiteY0" fmla="*/ 0 h 3372741"/>
              <a:gd name="connsiteX1" fmla="*/ 5725246 w 5725246"/>
              <a:gd name="connsiteY1" fmla="*/ 0 h 3372741"/>
              <a:gd name="connsiteX2" fmla="*/ 5651375 w 5725246"/>
              <a:gd name="connsiteY2" fmla="*/ 3372741 h 3372741"/>
              <a:gd name="connsiteX3" fmla="*/ 0 w 5725246"/>
              <a:gd name="connsiteY3" fmla="*/ 3363144 h 3372741"/>
              <a:gd name="connsiteX4" fmla="*/ 0 w 5725246"/>
              <a:gd name="connsiteY4" fmla="*/ 0 h 3372741"/>
              <a:gd name="connsiteX0" fmla="*/ 0 w 5725246"/>
              <a:gd name="connsiteY0" fmla="*/ 0 h 3363144"/>
              <a:gd name="connsiteX1" fmla="*/ 5725246 w 5725246"/>
              <a:gd name="connsiteY1" fmla="*/ 0 h 3363144"/>
              <a:gd name="connsiteX2" fmla="*/ 5690152 w 5725246"/>
              <a:gd name="connsiteY2" fmla="*/ 3362018 h 3363144"/>
              <a:gd name="connsiteX3" fmla="*/ 0 w 5725246"/>
              <a:gd name="connsiteY3" fmla="*/ 3363144 h 3363144"/>
              <a:gd name="connsiteX4" fmla="*/ 0 w 5725246"/>
              <a:gd name="connsiteY4" fmla="*/ 0 h 3363144"/>
              <a:gd name="connsiteX0" fmla="*/ 0 w 5725246"/>
              <a:gd name="connsiteY0" fmla="*/ 0 h 3363144"/>
              <a:gd name="connsiteX1" fmla="*/ 5725246 w 5725246"/>
              <a:gd name="connsiteY1" fmla="*/ 0 h 3363144"/>
              <a:gd name="connsiteX2" fmla="*/ 5690152 w 5725246"/>
              <a:gd name="connsiteY2" fmla="*/ 3351295 h 3363144"/>
              <a:gd name="connsiteX3" fmla="*/ 0 w 5725246"/>
              <a:gd name="connsiteY3" fmla="*/ 3363144 h 3363144"/>
              <a:gd name="connsiteX4" fmla="*/ 0 w 5725246"/>
              <a:gd name="connsiteY4" fmla="*/ 0 h 3363144"/>
              <a:gd name="connsiteX0" fmla="*/ 0 w 5725246"/>
              <a:gd name="connsiteY0" fmla="*/ 0 h 3383465"/>
              <a:gd name="connsiteX1" fmla="*/ 5725246 w 5725246"/>
              <a:gd name="connsiteY1" fmla="*/ 0 h 3383465"/>
              <a:gd name="connsiteX2" fmla="*/ 5690152 w 5725246"/>
              <a:gd name="connsiteY2" fmla="*/ 3383465 h 3383465"/>
              <a:gd name="connsiteX3" fmla="*/ 0 w 5725246"/>
              <a:gd name="connsiteY3" fmla="*/ 3363144 h 3383465"/>
              <a:gd name="connsiteX4" fmla="*/ 0 w 5725246"/>
              <a:gd name="connsiteY4" fmla="*/ 0 h 3383465"/>
              <a:gd name="connsiteX0" fmla="*/ 0 w 5725246"/>
              <a:gd name="connsiteY0" fmla="*/ 0 h 3406037"/>
              <a:gd name="connsiteX1" fmla="*/ 5725246 w 5725246"/>
              <a:gd name="connsiteY1" fmla="*/ 0 h 3406037"/>
              <a:gd name="connsiteX2" fmla="*/ 5690152 w 5725246"/>
              <a:gd name="connsiteY2" fmla="*/ 3383465 h 3406037"/>
              <a:gd name="connsiteX3" fmla="*/ 0 w 5725246"/>
              <a:gd name="connsiteY3" fmla="*/ 3406037 h 3406037"/>
              <a:gd name="connsiteX4" fmla="*/ 0 w 5725246"/>
              <a:gd name="connsiteY4" fmla="*/ 0 h 3406037"/>
              <a:gd name="connsiteX0" fmla="*/ 0 w 5735392"/>
              <a:gd name="connsiteY0" fmla="*/ 0 h 3406037"/>
              <a:gd name="connsiteX1" fmla="*/ 5725246 w 5735392"/>
              <a:gd name="connsiteY1" fmla="*/ 0 h 3406037"/>
              <a:gd name="connsiteX2" fmla="*/ 5735392 w 5735392"/>
              <a:gd name="connsiteY2" fmla="*/ 3390614 h 3406037"/>
              <a:gd name="connsiteX3" fmla="*/ 0 w 5735392"/>
              <a:gd name="connsiteY3" fmla="*/ 3406037 h 3406037"/>
              <a:gd name="connsiteX4" fmla="*/ 0 w 5735392"/>
              <a:gd name="connsiteY4" fmla="*/ 0 h 3406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35392" h="3406037">
                <a:moveTo>
                  <a:pt x="0" y="0"/>
                </a:moveTo>
                <a:lnTo>
                  <a:pt x="5725246" y="0"/>
                </a:lnTo>
                <a:lnTo>
                  <a:pt x="5735392" y="3390614"/>
                </a:lnTo>
                <a:lnTo>
                  <a:pt x="0" y="340603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Прямоугольник 3"/>
          <p:cNvSpPr/>
          <p:nvPr/>
        </p:nvSpPr>
        <p:spPr>
          <a:xfrm>
            <a:off x="2492181" y="4437477"/>
            <a:ext cx="7951082" cy="2159828"/>
          </a:xfrm>
          <a:custGeom>
            <a:avLst/>
            <a:gdLst>
              <a:gd name="connsiteX0" fmla="*/ 0 w 1811868"/>
              <a:gd name="connsiteY0" fmla="*/ 0 h 1583267"/>
              <a:gd name="connsiteX1" fmla="*/ 1811868 w 1811868"/>
              <a:gd name="connsiteY1" fmla="*/ 0 h 1583267"/>
              <a:gd name="connsiteX2" fmla="*/ 1811868 w 1811868"/>
              <a:gd name="connsiteY2" fmla="*/ 1583267 h 1583267"/>
              <a:gd name="connsiteX3" fmla="*/ 0 w 1811868"/>
              <a:gd name="connsiteY3" fmla="*/ 1583267 h 1583267"/>
              <a:gd name="connsiteX4" fmla="*/ 0 w 1811868"/>
              <a:gd name="connsiteY4" fmla="*/ 0 h 1583267"/>
              <a:gd name="connsiteX0" fmla="*/ 0 w 3725335"/>
              <a:gd name="connsiteY0" fmla="*/ 0 h 2607734"/>
              <a:gd name="connsiteX1" fmla="*/ 1811868 w 3725335"/>
              <a:gd name="connsiteY1" fmla="*/ 0 h 2607734"/>
              <a:gd name="connsiteX2" fmla="*/ 3725335 w 3725335"/>
              <a:gd name="connsiteY2" fmla="*/ 2607734 h 2607734"/>
              <a:gd name="connsiteX3" fmla="*/ 0 w 3725335"/>
              <a:gd name="connsiteY3" fmla="*/ 1583267 h 2607734"/>
              <a:gd name="connsiteX4" fmla="*/ 0 w 3725335"/>
              <a:gd name="connsiteY4" fmla="*/ 0 h 2607734"/>
              <a:gd name="connsiteX0" fmla="*/ 0 w 3725335"/>
              <a:gd name="connsiteY0" fmla="*/ 0 h 2607734"/>
              <a:gd name="connsiteX1" fmla="*/ 1811868 w 3725335"/>
              <a:gd name="connsiteY1" fmla="*/ 0 h 2607734"/>
              <a:gd name="connsiteX2" fmla="*/ 3725335 w 3725335"/>
              <a:gd name="connsiteY2" fmla="*/ 2607734 h 2607734"/>
              <a:gd name="connsiteX3" fmla="*/ 1185333 w 3725335"/>
              <a:gd name="connsiteY3" fmla="*/ 2607733 h 2607734"/>
              <a:gd name="connsiteX4" fmla="*/ 0 w 3725335"/>
              <a:gd name="connsiteY4" fmla="*/ 0 h 2607734"/>
              <a:gd name="connsiteX0" fmla="*/ 0 w 3725335"/>
              <a:gd name="connsiteY0" fmla="*/ 8467 h 2616201"/>
              <a:gd name="connsiteX1" fmla="*/ 2607734 w 3725335"/>
              <a:gd name="connsiteY1" fmla="*/ 0 h 2616201"/>
              <a:gd name="connsiteX2" fmla="*/ 3725335 w 3725335"/>
              <a:gd name="connsiteY2" fmla="*/ 2616201 h 2616201"/>
              <a:gd name="connsiteX3" fmla="*/ 1185333 w 3725335"/>
              <a:gd name="connsiteY3" fmla="*/ 2616200 h 2616201"/>
              <a:gd name="connsiteX4" fmla="*/ 0 w 3725335"/>
              <a:gd name="connsiteY4" fmla="*/ 8467 h 2616201"/>
              <a:gd name="connsiteX0" fmla="*/ 0 w 4207935"/>
              <a:gd name="connsiteY0" fmla="*/ 76200 h 2616201"/>
              <a:gd name="connsiteX1" fmla="*/ 3090334 w 4207935"/>
              <a:gd name="connsiteY1" fmla="*/ 0 h 2616201"/>
              <a:gd name="connsiteX2" fmla="*/ 4207935 w 4207935"/>
              <a:gd name="connsiteY2" fmla="*/ 2616201 h 2616201"/>
              <a:gd name="connsiteX3" fmla="*/ 1667933 w 4207935"/>
              <a:gd name="connsiteY3" fmla="*/ 2616200 h 2616201"/>
              <a:gd name="connsiteX4" fmla="*/ 0 w 4207935"/>
              <a:gd name="connsiteY4" fmla="*/ 76200 h 2616201"/>
              <a:gd name="connsiteX0" fmla="*/ 0 w 5113868"/>
              <a:gd name="connsiteY0" fmla="*/ 76200 h 2658535"/>
              <a:gd name="connsiteX1" fmla="*/ 3090334 w 5113868"/>
              <a:gd name="connsiteY1" fmla="*/ 0 h 2658535"/>
              <a:gd name="connsiteX2" fmla="*/ 5113868 w 5113868"/>
              <a:gd name="connsiteY2" fmla="*/ 2658535 h 2658535"/>
              <a:gd name="connsiteX3" fmla="*/ 1667933 w 5113868"/>
              <a:gd name="connsiteY3" fmla="*/ 2616200 h 2658535"/>
              <a:gd name="connsiteX4" fmla="*/ 0 w 5113868"/>
              <a:gd name="connsiteY4" fmla="*/ 76200 h 2658535"/>
              <a:gd name="connsiteX0" fmla="*/ 0 w 5108913"/>
              <a:gd name="connsiteY0" fmla="*/ 0 h 2694343"/>
              <a:gd name="connsiteX1" fmla="*/ 3085379 w 5108913"/>
              <a:gd name="connsiteY1" fmla="*/ 35808 h 2694343"/>
              <a:gd name="connsiteX2" fmla="*/ 5108913 w 5108913"/>
              <a:gd name="connsiteY2" fmla="*/ 2694343 h 2694343"/>
              <a:gd name="connsiteX3" fmla="*/ 1662978 w 5108913"/>
              <a:gd name="connsiteY3" fmla="*/ 2652008 h 2694343"/>
              <a:gd name="connsiteX4" fmla="*/ 0 w 5108913"/>
              <a:gd name="connsiteY4" fmla="*/ 0 h 2694343"/>
              <a:gd name="connsiteX0" fmla="*/ 0 w 5103958"/>
              <a:gd name="connsiteY0" fmla="*/ 15105 h 2658535"/>
              <a:gd name="connsiteX1" fmla="*/ 3080424 w 5103958"/>
              <a:gd name="connsiteY1" fmla="*/ 0 h 2658535"/>
              <a:gd name="connsiteX2" fmla="*/ 5103958 w 5103958"/>
              <a:gd name="connsiteY2" fmla="*/ 2658535 h 2658535"/>
              <a:gd name="connsiteX3" fmla="*/ 1658023 w 5103958"/>
              <a:gd name="connsiteY3" fmla="*/ 2616200 h 2658535"/>
              <a:gd name="connsiteX4" fmla="*/ 0 w 5103958"/>
              <a:gd name="connsiteY4" fmla="*/ 15105 h 2658535"/>
              <a:gd name="connsiteX0" fmla="*/ 0 w 5084137"/>
              <a:gd name="connsiteY0" fmla="*/ 0 h 2694343"/>
              <a:gd name="connsiteX1" fmla="*/ 3060603 w 5084137"/>
              <a:gd name="connsiteY1" fmla="*/ 35808 h 2694343"/>
              <a:gd name="connsiteX2" fmla="*/ 5084137 w 5084137"/>
              <a:gd name="connsiteY2" fmla="*/ 2694343 h 2694343"/>
              <a:gd name="connsiteX3" fmla="*/ 1638202 w 5084137"/>
              <a:gd name="connsiteY3" fmla="*/ 2652008 h 2694343"/>
              <a:gd name="connsiteX4" fmla="*/ 0 w 5084137"/>
              <a:gd name="connsiteY4" fmla="*/ 0 h 2694343"/>
              <a:gd name="connsiteX0" fmla="*/ 0 w 4668671"/>
              <a:gd name="connsiteY0" fmla="*/ 0 h 2652008"/>
              <a:gd name="connsiteX1" fmla="*/ 3060603 w 4668671"/>
              <a:gd name="connsiteY1" fmla="*/ 35808 h 2652008"/>
              <a:gd name="connsiteX2" fmla="*/ 4668671 w 4668671"/>
              <a:gd name="connsiteY2" fmla="*/ 2162590 h 2652008"/>
              <a:gd name="connsiteX3" fmla="*/ 1638202 w 4668671"/>
              <a:gd name="connsiteY3" fmla="*/ 2652008 h 2652008"/>
              <a:gd name="connsiteX4" fmla="*/ 0 w 4668671"/>
              <a:gd name="connsiteY4" fmla="*/ 0 h 2652008"/>
              <a:gd name="connsiteX0" fmla="*/ 0 w 4668671"/>
              <a:gd name="connsiteY0" fmla="*/ 0 h 2162590"/>
              <a:gd name="connsiteX1" fmla="*/ 3060603 w 4668671"/>
              <a:gd name="connsiteY1" fmla="*/ 35808 h 2162590"/>
              <a:gd name="connsiteX2" fmla="*/ 4668671 w 4668671"/>
              <a:gd name="connsiteY2" fmla="*/ 2162590 h 2162590"/>
              <a:gd name="connsiteX3" fmla="*/ 1326602 w 4668671"/>
              <a:gd name="connsiteY3" fmla="*/ 2142883 h 2162590"/>
              <a:gd name="connsiteX4" fmla="*/ 0 w 4668671"/>
              <a:gd name="connsiteY4" fmla="*/ 0 h 2162590"/>
              <a:gd name="connsiteX0" fmla="*/ 0 w 4668671"/>
              <a:gd name="connsiteY0" fmla="*/ 0 h 2210766"/>
              <a:gd name="connsiteX1" fmla="*/ 3060603 w 4668671"/>
              <a:gd name="connsiteY1" fmla="*/ 35808 h 2210766"/>
              <a:gd name="connsiteX2" fmla="*/ 4668671 w 4668671"/>
              <a:gd name="connsiteY2" fmla="*/ 2162590 h 2210766"/>
              <a:gd name="connsiteX3" fmla="*/ 1386735 w 4668671"/>
              <a:gd name="connsiteY3" fmla="*/ 2210766 h 2210766"/>
              <a:gd name="connsiteX4" fmla="*/ 0 w 4668671"/>
              <a:gd name="connsiteY4" fmla="*/ 0 h 2210766"/>
              <a:gd name="connsiteX0" fmla="*/ 0 w 4668671"/>
              <a:gd name="connsiteY0" fmla="*/ 0 h 2188138"/>
              <a:gd name="connsiteX1" fmla="*/ 3060603 w 4668671"/>
              <a:gd name="connsiteY1" fmla="*/ 35808 h 2188138"/>
              <a:gd name="connsiteX2" fmla="*/ 4668671 w 4668671"/>
              <a:gd name="connsiteY2" fmla="*/ 2162590 h 2188138"/>
              <a:gd name="connsiteX3" fmla="*/ 1370335 w 4668671"/>
              <a:gd name="connsiteY3" fmla="*/ 2188138 h 2188138"/>
              <a:gd name="connsiteX4" fmla="*/ 0 w 4668671"/>
              <a:gd name="connsiteY4" fmla="*/ 0 h 2188138"/>
              <a:gd name="connsiteX0" fmla="*/ 0 w 4668671"/>
              <a:gd name="connsiteY0" fmla="*/ 0 h 2162590"/>
              <a:gd name="connsiteX1" fmla="*/ 3060603 w 4668671"/>
              <a:gd name="connsiteY1" fmla="*/ 35808 h 2162590"/>
              <a:gd name="connsiteX2" fmla="*/ 4668671 w 4668671"/>
              <a:gd name="connsiteY2" fmla="*/ 2162590 h 2162590"/>
              <a:gd name="connsiteX3" fmla="*/ 1477989 w 4668671"/>
              <a:gd name="connsiteY3" fmla="*/ 1773721 h 2162590"/>
              <a:gd name="connsiteX4" fmla="*/ 0 w 4668671"/>
              <a:gd name="connsiteY4" fmla="*/ 0 h 2162590"/>
              <a:gd name="connsiteX0" fmla="*/ 0 w 4331028"/>
              <a:gd name="connsiteY0" fmla="*/ 0 h 1773721"/>
              <a:gd name="connsiteX1" fmla="*/ 3060603 w 4331028"/>
              <a:gd name="connsiteY1" fmla="*/ 35808 h 1773721"/>
              <a:gd name="connsiteX2" fmla="*/ 4331028 w 4331028"/>
              <a:gd name="connsiteY2" fmla="*/ 1748173 h 1773721"/>
              <a:gd name="connsiteX3" fmla="*/ 1477989 w 4331028"/>
              <a:gd name="connsiteY3" fmla="*/ 1773721 h 1773721"/>
              <a:gd name="connsiteX4" fmla="*/ 0 w 4331028"/>
              <a:gd name="connsiteY4" fmla="*/ 0 h 1773721"/>
              <a:gd name="connsiteX0" fmla="*/ 0 w 4331028"/>
              <a:gd name="connsiteY0" fmla="*/ 0 h 1825523"/>
              <a:gd name="connsiteX1" fmla="*/ 3060603 w 4331028"/>
              <a:gd name="connsiteY1" fmla="*/ 35808 h 1825523"/>
              <a:gd name="connsiteX2" fmla="*/ 4331028 w 4331028"/>
              <a:gd name="connsiteY2" fmla="*/ 1748173 h 1825523"/>
              <a:gd name="connsiteX3" fmla="*/ 1507349 w 4331028"/>
              <a:gd name="connsiteY3" fmla="*/ 1825523 h 1825523"/>
              <a:gd name="connsiteX4" fmla="*/ 0 w 4331028"/>
              <a:gd name="connsiteY4" fmla="*/ 0 h 1825523"/>
              <a:gd name="connsiteX0" fmla="*/ 0 w 4331028"/>
              <a:gd name="connsiteY0" fmla="*/ 0 h 2447148"/>
              <a:gd name="connsiteX1" fmla="*/ 3060603 w 4331028"/>
              <a:gd name="connsiteY1" fmla="*/ 35808 h 2447148"/>
              <a:gd name="connsiteX2" fmla="*/ 4331028 w 4331028"/>
              <a:gd name="connsiteY2" fmla="*/ 1748173 h 2447148"/>
              <a:gd name="connsiteX3" fmla="*/ 1272467 w 4331028"/>
              <a:gd name="connsiteY3" fmla="*/ 2447148 h 2447148"/>
              <a:gd name="connsiteX4" fmla="*/ 0 w 4331028"/>
              <a:gd name="connsiteY4" fmla="*/ 0 h 2447148"/>
              <a:gd name="connsiteX0" fmla="*/ 0 w 4428895"/>
              <a:gd name="connsiteY0" fmla="*/ 0 h 2447148"/>
              <a:gd name="connsiteX1" fmla="*/ 3060603 w 4428895"/>
              <a:gd name="connsiteY1" fmla="*/ 35808 h 2447148"/>
              <a:gd name="connsiteX2" fmla="*/ 4428895 w 4428895"/>
              <a:gd name="connsiteY2" fmla="*/ 2380159 h 2447148"/>
              <a:gd name="connsiteX3" fmla="*/ 1272467 w 4428895"/>
              <a:gd name="connsiteY3" fmla="*/ 2447148 h 2447148"/>
              <a:gd name="connsiteX4" fmla="*/ 0 w 4428895"/>
              <a:gd name="connsiteY4" fmla="*/ 0 h 2447148"/>
              <a:gd name="connsiteX0" fmla="*/ 0 w 4428895"/>
              <a:gd name="connsiteY0" fmla="*/ 0 h 2447148"/>
              <a:gd name="connsiteX1" fmla="*/ 2999483 w 4428895"/>
              <a:gd name="connsiteY1" fmla="*/ 35808 h 2447148"/>
              <a:gd name="connsiteX2" fmla="*/ 4428895 w 4428895"/>
              <a:gd name="connsiteY2" fmla="*/ 2380159 h 2447148"/>
              <a:gd name="connsiteX3" fmla="*/ 1272467 w 4428895"/>
              <a:gd name="connsiteY3" fmla="*/ 2447148 h 2447148"/>
              <a:gd name="connsiteX4" fmla="*/ 0 w 4428895"/>
              <a:gd name="connsiteY4" fmla="*/ 0 h 244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28895" h="2447148">
                <a:moveTo>
                  <a:pt x="0" y="0"/>
                </a:moveTo>
                <a:lnTo>
                  <a:pt x="2999483" y="35808"/>
                </a:lnTo>
                <a:lnTo>
                  <a:pt x="4428895" y="2380159"/>
                </a:lnTo>
                <a:lnTo>
                  <a:pt x="1272467" y="2447148"/>
                </a:lnTo>
                <a:lnTo>
                  <a:pt x="0" y="0"/>
                </a:lnTo>
                <a:close/>
              </a:path>
            </a:pathLst>
          </a:custGeom>
          <a:solidFill>
            <a:srgbClr val="75F17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1639921" y="4145089"/>
            <a:ext cx="3770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>
                <a:latin typeface="ISOCPEUR" panose="020B0604020202020204" pitchFamily="34" charset="0"/>
              </a:rPr>
              <a:t>x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389909" y="5912420"/>
            <a:ext cx="3770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>
                <a:latin typeface="ISOCPEUR" panose="020B0604020202020204" pitchFamily="34" charset="0"/>
              </a:rPr>
              <a:t>y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 flipH="1" flipV="1">
            <a:off x="7878379" y="4470591"/>
            <a:ext cx="2874778" cy="2329574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548903" y="1507233"/>
            <a:ext cx="816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>
                <a:solidFill>
                  <a:srgbClr val="0070C0"/>
                </a:solidFill>
                <a:latin typeface="ISOCPEUR" panose="020B0604020202020204" pitchFamily="34" charset="0"/>
              </a:rPr>
              <a:t>V</a:t>
            </a:r>
            <a:r>
              <a:rPr lang="en-US" sz="2800" i="1" dirty="0">
                <a:latin typeface="ISOCPEUR" panose="020B0604020202020204" pitchFamily="34" charset="0"/>
              </a:rPr>
              <a:t> </a:t>
            </a:r>
            <a:endParaRPr lang="ru-RU" sz="2800" i="1" dirty="0">
              <a:latin typeface="ISOCPEUR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71949" y="5989960"/>
            <a:ext cx="816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>
                <a:solidFill>
                  <a:srgbClr val="0070C0"/>
                </a:solidFill>
                <a:latin typeface="ISOCPEUR" panose="020B0604020202020204" pitchFamily="34" charset="0"/>
              </a:rPr>
              <a:t>H</a:t>
            </a:r>
            <a:r>
              <a:rPr lang="en-US" sz="2800" i="1" dirty="0">
                <a:latin typeface="ISOCPEUR" panose="020B0604020202020204" pitchFamily="34" charset="0"/>
              </a:rPr>
              <a:t> </a:t>
            </a:r>
            <a:endParaRPr lang="ru-RU" sz="2800" i="1" dirty="0">
              <a:latin typeface="ISOCPEUR" panose="020B0604020202020204" pitchFamily="34" charset="0"/>
            </a:endParaRP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2203553" y="4424948"/>
            <a:ext cx="5684012" cy="45186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flipH="1">
            <a:off x="7901200" y="1261872"/>
            <a:ext cx="9933" cy="3212645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рямоугольник 19"/>
          <p:cNvSpPr/>
          <p:nvPr/>
        </p:nvSpPr>
        <p:spPr>
          <a:xfrm rot="2554675">
            <a:off x="2346911" y="1458392"/>
            <a:ext cx="6874915" cy="5124347"/>
          </a:xfrm>
          <a:custGeom>
            <a:avLst/>
            <a:gdLst>
              <a:gd name="connsiteX0" fmla="*/ 0 w 2532232"/>
              <a:gd name="connsiteY0" fmla="*/ 0 h 3312181"/>
              <a:gd name="connsiteX1" fmla="*/ 2532232 w 2532232"/>
              <a:gd name="connsiteY1" fmla="*/ 0 h 3312181"/>
              <a:gd name="connsiteX2" fmla="*/ 2532232 w 2532232"/>
              <a:gd name="connsiteY2" fmla="*/ 3312181 h 3312181"/>
              <a:gd name="connsiteX3" fmla="*/ 0 w 2532232"/>
              <a:gd name="connsiteY3" fmla="*/ 3312181 h 3312181"/>
              <a:gd name="connsiteX4" fmla="*/ 0 w 2532232"/>
              <a:gd name="connsiteY4" fmla="*/ 0 h 3312181"/>
              <a:gd name="connsiteX0" fmla="*/ 0 w 5961232"/>
              <a:gd name="connsiteY0" fmla="*/ 0 h 4354597"/>
              <a:gd name="connsiteX1" fmla="*/ 2532232 w 5961232"/>
              <a:gd name="connsiteY1" fmla="*/ 0 h 4354597"/>
              <a:gd name="connsiteX2" fmla="*/ 5961232 w 5961232"/>
              <a:gd name="connsiteY2" fmla="*/ 4354597 h 4354597"/>
              <a:gd name="connsiteX3" fmla="*/ 0 w 5961232"/>
              <a:gd name="connsiteY3" fmla="*/ 3312181 h 4354597"/>
              <a:gd name="connsiteX4" fmla="*/ 0 w 5961232"/>
              <a:gd name="connsiteY4" fmla="*/ 0 h 4354597"/>
              <a:gd name="connsiteX0" fmla="*/ 0 w 5961232"/>
              <a:gd name="connsiteY0" fmla="*/ 0 h 4354597"/>
              <a:gd name="connsiteX1" fmla="*/ 877168 w 5961232"/>
              <a:gd name="connsiteY1" fmla="*/ 2706624 h 4354597"/>
              <a:gd name="connsiteX2" fmla="*/ 5961232 w 5961232"/>
              <a:gd name="connsiteY2" fmla="*/ 4354597 h 4354597"/>
              <a:gd name="connsiteX3" fmla="*/ 0 w 5961232"/>
              <a:gd name="connsiteY3" fmla="*/ 3312181 h 4354597"/>
              <a:gd name="connsiteX4" fmla="*/ 0 w 5961232"/>
              <a:gd name="connsiteY4" fmla="*/ 0 h 4354597"/>
              <a:gd name="connsiteX0" fmla="*/ 0 w 5961232"/>
              <a:gd name="connsiteY0" fmla="*/ 0 h 4354597"/>
              <a:gd name="connsiteX1" fmla="*/ 5942944 w 5961232"/>
              <a:gd name="connsiteY1" fmla="*/ 749808 h 4354597"/>
              <a:gd name="connsiteX2" fmla="*/ 5961232 w 5961232"/>
              <a:gd name="connsiteY2" fmla="*/ 4354597 h 4354597"/>
              <a:gd name="connsiteX3" fmla="*/ 0 w 5961232"/>
              <a:gd name="connsiteY3" fmla="*/ 3312181 h 4354597"/>
              <a:gd name="connsiteX4" fmla="*/ 0 w 5961232"/>
              <a:gd name="connsiteY4" fmla="*/ 0 h 4354597"/>
              <a:gd name="connsiteX0" fmla="*/ 0 w 5942944"/>
              <a:gd name="connsiteY0" fmla="*/ 0 h 5424445"/>
              <a:gd name="connsiteX1" fmla="*/ 5942944 w 5942944"/>
              <a:gd name="connsiteY1" fmla="*/ 749808 h 5424445"/>
              <a:gd name="connsiteX2" fmla="*/ 2504800 w 5942944"/>
              <a:gd name="connsiteY2" fmla="*/ 5424445 h 5424445"/>
              <a:gd name="connsiteX3" fmla="*/ 0 w 5942944"/>
              <a:gd name="connsiteY3" fmla="*/ 3312181 h 5424445"/>
              <a:gd name="connsiteX4" fmla="*/ 0 w 5942944"/>
              <a:gd name="connsiteY4" fmla="*/ 0 h 5424445"/>
              <a:gd name="connsiteX0" fmla="*/ 2916936 w 5942944"/>
              <a:gd name="connsiteY0" fmla="*/ 0 h 5479309"/>
              <a:gd name="connsiteX1" fmla="*/ 5942944 w 5942944"/>
              <a:gd name="connsiteY1" fmla="*/ 804672 h 5479309"/>
              <a:gd name="connsiteX2" fmla="*/ 2504800 w 5942944"/>
              <a:gd name="connsiteY2" fmla="*/ 5479309 h 5479309"/>
              <a:gd name="connsiteX3" fmla="*/ 0 w 5942944"/>
              <a:gd name="connsiteY3" fmla="*/ 3367045 h 5479309"/>
              <a:gd name="connsiteX4" fmla="*/ 2916936 w 5942944"/>
              <a:gd name="connsiteY4" fmla="*/ 0 h 5479309"/>
              <a:gd name="connsiteX0" fmla="*/ 2916936 w 5979520"/>
              <a:gd name="connsiteY0" fmla="*/ 0 h 5479309"/>
              <a:gd name="connsiteX1" fmla="*/ 5979520 w 5979520"/>
              <a:gd name="connsiteY1" fmla="*/ 2002536 h 5479309"/>
              <a:gd name="connsiteX2" fmla="*/ 2504800 w 5979520"/>
              <a:gd name="connsiteY2" fmla="*/ 5479309 h 5479309"/>
              <a:gd name="connsiteX3" fmla="*/ 0 w 5979520"/>
              <a:gd name="connsiteY3" fmla="*/ 3367045 h 5479309"/>
              <a:gd name="connsiteX4" fmla="*/ 2916936 w 5979520"/>
              <a:gd name="connsiteY4" fmla="*/ 0 h 5479309"/>
              <a:gd name="connsiteX0" fmla="*/ 2916936 w 5696056"/>
              <a:gd name="connsiteY0" fmla="*/ 0 h 5479309"/>
              <a:gd name="connsiteX1" fmla="*/ 5696056 w 5696056"/>
              <a:gd name="connsiteY1" fmla="*/ 1856232 h 5479309"/>
              <a:gd name="connsiteX2" fmla="*/ 2504800 w 5696056"/>
              <a:gd name="connsiteY2" fmla="*/ 5479309 h 5479309"/>
              <a:gd name="connsiteX3" fmla="*/ 0 w 5696056"/>
              <a:gd name="connsiteY3" fmla="*/ 3367045 h 5479309"/>
              <a:gd name="connsiteX4" fmla="*/ 2916936 w 5696056"/>
              <a:gd name="connsiteY4" fmla="*/ 0 h 5479309"/>
              <a:gd name="connsiteX0" fmla="*/ 2916936 w 5696056"/>
              <a:gd name="connsiteY0" fmla="*/ 0 h 5433589"/>
              <a:gd name="connsiteX1" fmla="*/ 5696056 w 5696056"/>
              <a:gd name="connsiteY1" fmla="*/ 1856232 h 5433589"/>
              <a:gd name="connsiteX2" fmla="*/ 2027414 w 5696056"/>
              <a:gd name="connsiteY2" fmla="*/ 5433589 h 5433589"/>
              <a:gd name="connsiteX3" fmla="*/ 0 w 5696056"/>
              <a:gd name="connsiteY3" fmla="*/ 3367045 h 5433589"/>
              <a:gd name="connsiteX4" fmla="*/ 2916936 w 5696056"/>
              <a:gd name="connsiteY4" fmla="*/ 0 h 5433589"/>
              <a:gd name="connsiteX0" fmla="*/ 2916936 w 5144593"/>
              <a:gd name="connsiteY0" fmla="*/ 0 h 5433589"/>
              <a:gd name="connsiteX1" fmla="*/ 5144593 w 5144593"/>
              <a:gd name="connsiteY1" fmla="*/ 1499616 h 5433589"/>
              <a:gd name="connsiteX2" fmla="*/ 2027414 w 5144593"/>
              <a:gd name="connsiteY2" fmla="*/ 5433589 h 5433589"/>
              <a:gd name="connsiteX3" fmla="*/ 0 w 5144593"/>
              <a:gd name="connsiteY3" fmla="*/ 3367045 h 5433589"/>
              <a:gd name="connsiteX4" fmla="*/ 2916936 w 5144593"/>
              <a:gd name="connsiteY4" fmla="*/ 0 h 5433589"/>
              <a:gd name="connsiteX0" fmla="*/ 2916936 w 5309209"/>
              <a:gd name="connsiteY0" fmla="*/ 0 h 5433589"/>
              <a:gd name="connsiteX1" fmla="*/ 5309209 w 5309209"/>
              <a:gd name="connsiteY1" fmla="*/ 1591056 h 5433589"/>
              <a:gd name="connsiteX2" fmla="*/ 2027414 w 5309209"/>
              <a:gd name="connsiteY2" fmla="*/ 5433589 h 5433589"/>
              <a:gd name="connsiteX3" fmla="*/ 0 w 5309209"/>
              <a:gd name="connsiteY3" fmla="*/ 3367045 h 5433589"/>
              <a:gd name="connsiteX4" fmla="*/ 2916936 w 5309209"/>
              <a:gd name="connsiteY4" fmla="*/ 0 h 5433589"/>
              <a:gd name="connsiteX0" fmla="*/ 3101612 w 5493885"/>
              <a:gd name="connsiteY0" fmla="*/ 0 h 5433589"/>
              <a:gd name="connsiteX1" fmla="*/ 5493885 w 5493885"/>
              <a:gd name="connsiteY1" fmla="*/ 1591056 h 5433589"/>
              <a:gd name="connsiteX2" fmla="*/ 2212090 w 5493885"/>
              <a:gd name="connsiteY2" fmla="*/ 5433589 h 5433589"/>
              <a:gd name="connsiteX3" fmla="*/ 0 w 5493885"/>
              <a:gd name="connsiteY3" fmla="*/ 3509283 h 5433589"/>
              <a:gd name="connsiteX4" fmla="*/ 3101612 w 5493885"/>
              <a:gd name="connsiteY4" fmla="*/ 0 h 5433589"/>
              <a:gd name="connsiteX0" fmla="*/ 3101612 w 5493885"/>
              <a:gd name="connsiteY0" fmla="*/ 0 h 4904193"/>
              <a:gd name="connsiteX1" fmla="*/ 5493885 w 5493885"/>
              <a:gd name="connsiteY1" fmla="*/ 1591056 h 4904193"/>
              <a:gd name="connsiteX2" fmla="*/ 2624597 w 5493885"/>
              <a:gd name="connsiteY2" fmla="*/ 4904193 h 4904193"/>
              <a:gd name="connsiteX3" fmla="*/ 0 w 5493885"/>
              <a:gd name="connsiteY3" fmla="*/ 3509283 h 4904193"/>
              <a:gd name="connsiteX4" fmla="*/ 3101612 w 5493885"/>
              <a:gd name="connsiteY4" fmla="*/ 0 h 4904193"/>
              <a:gd name="connsiteX0" fmla="*/ 3101612 w 5710893"/>
              <a:gd name="connsiteY0" fmla="*/ 0 h 4904193"/>
              <a:gd name="connsiteX1" fmla="*/ 5710893 w 5710893"/>
              <a:gd name="connsiteY1" fmla="*/ 1228673 h 4904193"/>
              <a:gd name="connsiteX2" fmla="*/ 2624597 w 5710893"/>
              <a:gd name="connsiteY2" fmla="*/ 4904193 h 4904193"/>
              <a:gd name="connsiteX3" fmla="*/ 0 w 5710893"/>
              <a:gd name="connsiteY3" fmla="*/ 3509283 h 4904193"/>
              <a:gd name="connsiteX4" fmla="*/ 3101612 w 5710893"/>
              <a:gd name="connsiteY4" fmla="*/ 0 h 4904193"/>
              <a:gd name="connsiteX0" fmla="*/ 3039074 w 5710893"/>
              <a:gd name="connsiteY0" fmla="*/ 0 h 4977282"/>
              <a:gd name="connsiteX1" fmla="*/ 5710893 w 5710893"/>
              <a:gd name="connsiteY1" fmla="*/ 1301762 h 4977282"/>
              <a:gd name="connsiteX2" fmla="*/ 2624597 w 5710893"/>
              <a:gd name="connsiteY2" fmla="*/ 4977282 h 4977282"/>
              <a:gd name="connsiteX3" fmla="*/ 0 w 5710893"/>
              <a:gd name="connsiteY3" fmla="*/ 3582372 h 4977282"/>
              <a:gd name="connsiteX4" fmla="*/ 3039074 w 5710893"/>
              <a:gd name="connsiteY4" fmla="*/ 0 h 4977282"/>
              <a:gd name="connsiteX0" fmla="*/ 3039074 w 5710893"/>
              <a:gd name="connsiteY0" fmla="*/ 0 h 5019684"/>
              <a:gd name="connsiteX1" fmla="*/ 5710893 w 5710893"/>
              <a:gd name="connsiteY1" fmla="*/ 1301762 h 5019684"/>
              <a:gd name="connsiteX2" fmla="*/ 2233328 w 5710893"/>
              <a:gd name="connsiteY2" fmla="*/ 5019684 h 5019684"/>
              <a:gd name="connsiteX3" fmla="*/ 0 w 5710893"/>
              <a:gd name="connsiteY3" fmla="*/ 3582372 h 5019684"/>
              <a:gd name="connsiteX4" fmla="*/ 3039074 w 5710893"/>
              <a:gd name="connsiteY4" fmla="*/ 0 h 5019684"/>
              <a:gd name="connsiteX0" fmla="*/ 3039074 w 5417585"/>
              <a:gd name="connsiteY0" fmla="*/ 0 h 5019684"/>
              <a:gd name="connsiteX1" fmla="*/ 5417585 w 5417585"/>
              <a:gd name="connsiteY1" fmla="*/ 1254329 h 5019684"/>
              <a:gd name="connsiteX2" fmla="*/ 2233328 w 5417585"/>
              <a:gd name="connsiteY2" fmla="*/ 5019684 h 5019684"/>
              <a:gd name="connsiteX3" fmla="*/ 0 w 5417585"/>
              <a:gd name="connsiteY3" fmla="*/ 3582372 h 5019684"/>
              <a:gd name="connsiteX4" fmla="*/ 3039074 w 5417585"/>
              <a:gd name="connsiteY4" fmla="*/ 0 h 5019684"/>
              <a:gd name="connsiteX0" fmla="*/ 3039074 w 5346048"/>
              <a:gd name="connsiteY0" fmla="*/ 0 h 5019684"/>
              <a:gd name="connsiteX1" fmla="*/ 5346048 w 5346048"/>
              <a:gd name="connsiteY1" fmla="*/ 1301205 h 5019684"/>
              <a:gd name="connsiteX2" fmla="*/ 2233328 w 5346048"/>
              <a:gd name="connsiteY2" fmla="*/ 5019684 h 5019684"/>
              <a:gd name="connsiteX3" fmla="*/ 0 w 5346048"/>
              <a:gd name="connsiteY3" fmla="*/ 3582372 h 5019684"/>
              <a:gd name="connsiteX4" fmla="*/ 3039074 w 5346048"/>
              <a:gd name="connsiteY4" fmla="*/ 0 h 5019684"/>
              <a:gd name="connsiteX0" fmla="*/ 3039074 w 5309646"/>
              <a:gd name="connsiteY0" fmla="*/ 0 h 5019684"/>
              <a:gd name="connsiteX1" fmla="*/ 5309646 w 5309646"/>
              <a:gd name="connsiteY1" fmla="*/ 1343628 h 5019684"/>
              <a:gd name="connsiteX2" fmla="*/ 2233328 w 5309646"/>
              <a:gd name="connsiteY2" fmla="*/ 5019684 h 5019684"/>
              <a:gd name="connsiteX3" fmla="*/ 0 w 5309646"/>
              <a:gd name="connsiteY3" fmla="*/ 3582372 h 5019684"/>
              <a:gd name="connsiteX4" fmla="*/ 3039074 w 5309646"/>
              <a:gd name="connsiteY4" fmla="*/ 0 h 5019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9646" h="5019684">
                <a:moveTo>
                  <a:pt x="3039074" y="0"/>
                </a:moveTo>
                <a:lnTo>
                  <a:pt x="5309646" y="1343628"/>
                </a:lnTo>
                <a:lnTo>
                  <a:pt x="2233328" y="5019684"/>
                </a:lnTo>
                <a:lnTo>
                  <a:pt x="0" y="3582372"/>
                </a:lnTo>
                <a:lnTo>
                  <a:pt x="3039074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/>
          <p:cNvSpPr txBox="1"/>
          <p:nvPr/>
        </p:nvSpPr>
        <p:spPr>
          <a:xfrm>
            <a:off x="7911133" y="4024801"/>
            <a:ext cx="816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ISOCPEUR" panose="020B0604020202020204" pitchFamily="34" charset="0"/>
              </a:rPr>
              <a:t>0 </a:t>
            </a:r>
            <a:endParaRPr lang="ru-RU" sz="2800" i="1" dirty="0">
              <a:latin typeface="ISOCPEUR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721436" y="2438762"/>
            <a:ext cx="816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>
                <a:solidFill>
                  <a:srgbClr val="0070C0"/>
                </a:solidFill>
                <a:latin typeface="ISOCPEUR" panose="020B0604020202020204" pitchFamily="34" charset="0"/>
              </a:rPr>
              <a:t>P</a:t>
            </a:r>
            <a:r>
              <a:rPr lang="en-US" sz="2800" i="1" dirty="0">
                <a:latin typeface="ISOCPEUR" panose="020B0604020202020204" pitchFamily="34" charset="0"/>
              </a:rPr>
              <a:t> </a:t>
            </a:r>
            <a:endParaRPr lang="ru-RU" sz="2800" i="1" dirty="0">
              <a:latin typeface="ISOCPEUR" panose="020B0604020202020204" pitchFamily="34" charset="0"/>
            </a:endParaRP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 flipV="1">
            <a:off x="3308728" y="4465054"/>
            <a:ext cx="4578837" cy="0"/>
          </a:xfrm>
          <a:prstGeom prst="line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 flipH="1" flipV="1">
            <a:off x="7851153" y="4443286"/>
            <a:ext cx="1297456" cy="1045984"/>
          </a:xfrm>
          <a:prstGeom prst="line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 flipH="1">
            <a:off x="7894045" y="2457050"/>
            <a:ext cx="0" cy="1959729"/>
          </a:xfrm>
          <a:prstGeom prst="line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832968" y="5477689"/>
            <a:ext cx="8138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solidFill>
                  <a:srgbClr val="0070C0"/>
                </a:solidFill>
                <a:latin typeface="ISOCPEUR" panose="020B0604020202020204" pitchFamily="34" charset="0"/>
              </a:rPr>
              <a:t>P</a:t>
            </a:r>
            <a:r>
              <a:rPr lang="en-US" sz="2000" b="1" i="1" dirty="0">
                <a:solidFill>
                  <a:srgbClr val="0070C0"/>
                </a:solidFill>
                <a:latin typeface="ISOCPEUR" panose="020B0604020202020204" pitchFamily="34" charset="0"/>
              </a:rPr>
              <a:t>H</a:t>
            </a:r>
            <a:endParaRPr lang="ru-RU" sz="2000" b="1" i="1" dirty="0">
              <a:solidFill>
                <a:srgbClr val="0070C0"/>
              </a:solidFill>
              <a:latin typeface="ISOCPEUR" panose="020B0604020202020204" pitchFamily="34" charset="0"/>
            </a:endParaRPr>
          </a:p>
        </p:txBody>
      </p:sp>
      <p:cxnSp>
        <p:nvCxnSpPr>
          <p:cNvPr id="21" name="Прямая соединительная линия 20"/>
          <p:cNvCxnSpPr>
            <a:stCxn id="27" idx="6"/>
          </p:cNvCxnSpPr>
          <p:nvPr/>
        </p:nvCxnSpPr>
        <p:spPr>
          <a:xfrm>
            <a:off x="5720093" y="3369812"/>
            <a:ext cx="259894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015213" y="2907596"/>
            <a:ext cx="4367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i="1" dirty="0">
                <a:solidFill>
                  <a:srgbClr val="C00000"/>
                </a:solidFill>
                <a:latin typeface="ISOCPEUR" panose="020B0604020202020204" pitchFamily="34" charset="0"/>
              </a:rPr>
              <a:t>A</a:t>
            </a:r>
            <a:r>
              <a:rPr lang="en-US" sz="4400" i="1" dirty="0">
                <a:latin typeface="ISOCPEUR" panose="020B0604020202020204" pitchFamily="34" charset="0"/>
              </a:rPr>
              <a:t> </a:t>
            </a:r>
            <a:endParaRPr lang="ru-RU" sz="4400" i="1" dirty="0">
              <a:latin typeface="ISOCPEUR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451390" y="1968183"/>
            <a:ext cx="8138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solidFill>
                  <a:srgbClr val="0070C0"/>
                </a:solidFill>
                <a:latin typeface="ISOCPEUR" panose="020B0604020202020204" pitchFamily="34" charset="0"/>
              </a:rPr>
              <a:t>P</a:t>
            </a:r>
            <a:r>
              <a:rPr lang="en-US" sz="2000" b="1" i="1" dirty="0">
                <a:solidFill>
                  <a:srgbClr val="0070C0"/>
                </a:solidFill>
                <a:latin typeface="ISOCPEUR" panose="020B0604020202020204" pitchFamily="34" charset="0"/>
              </a:rPr>
              <a:t>V</a:t>
            </a:r>
            <a:endParaRPr lang="ru-RU" sz="2000" b="1" i="1" dirty="0">
              <a:solidFill>
                <a:srgbClr val="0070C0"/>
              </a:solidFill>
              <a:latin typeface="ISOCPEUR" panose="020B0604020202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594923" y="3703872"/>
            <a:ext cx="8138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solidFill>
                  <a:srgbClr val="0070C0"/>
                </a:solidFill>
                <a:latin typeface="ISOCPEUR" panose="020B0604020202020204" pitchFamily="34" charset="0"/>
              </a:rPr>
              <a:t>P</a:t>
            </a:r>
            <a:r>
              <a:rPr lang="en-US" sz="2000" b="1" i="1" dirty="0">
                <a:solidFill>
                  <a:srgbClr val="0070C0"/>
                </a:solidFill>
                <a:latin typeface="ISOCPEUR" panose="020B0604020202020204" pitchFamily="34" charset="0"/>
              </a:rPr>
              <a:t>W</a:t>
            </a:r>
            <a:endParaRPr lang="ru-RU" sz="2000" b="1" i="1" dirty="0">
              <a:solidFill>
                <a:srgbClr val="0070C0"/>
              </a:solidFill>
              <a:latin typeface="ISOCPEUR" panose="020B0604020202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357242" y="2759728"/>
            <a:ext cx="7415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ISOCPEUR" panose="020B0604020202020204" pitchFamily="34" charset="0"/>
              </a:rPr>
              <a:t>a’’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sp>
        <p:nvSpPr>
          <p:cNvPr id="26" name="Овал 25"/>
          <p:cNvSpPr/>
          <p:nvPr/>
        </p:nvSpPr>
        <p:spPr>
          <a:xfrm>
            <a:off x="8202342" y="3305451"/>
            <a:ext cx="144000" cy="144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Овал 26"/>
          <p:cNvSpPr/>
          <p:nvPr/>
        </p:nvSpPr>
        <p:spPr>
          <a:xfrm>
            <a:off x="5576093" y="3297812"/>
            <a:ext cx="144000" cy="144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 28"/>
          <p:cNvSpPr/>
          <p:nvPr/>
        </p:nvSpPr>
        <p:spPr>
          <a:xfrm>
            <a:off x="1992991" y="6204808"/>
            <a:ext cx="140455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/>
              <a:t>Рис.</a:t>
            </a:r>
            <a:r>
              <a:rPr lang="en-US" sz="3200" dirty="0"/>
              <a:t> 55</a:t>
            </a:r>
            <a:endParaRPr lang="ru-RU" sz="3200" dirty="0"/>
          </a:p>
        </p:txBody>
      </p:sp>
      <p:sp>
        <p:nvSpPr>
          <p:cNvPr id="31" name="TextBox 30"/>
          <p:cNvSpPr txBox="1"/>
          <p:nvPr/>
        </p:nvSpPr>
        <p:spPr>
          <a:xfrm>
            <a:off x="7960031" y="1104879"/>
            <a:ext cx="3770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>
                <a:latin typeface="ISOCPEUR" panose="020B0604020202020204" pitchFamily="34" charset="0"/>
              </a:rPr>
              <a:t>z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9749133" y="3637547"/>
            <a:ext cx="816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>
                <a:solidFill>
                  <a:srgbClr val="0070C0"/>
                </a:solidFill>
                <a:latin typeface="ISOCPEUR" panose="020B0604020202020204" pitchFamily="34" charset="0"/>
              </a:rPr>
              <a:t>W</a:t>
            </a:r>
            <a:r>
              <a:rPr lang="en-US" sz="2800" i="1" dirty="0">
                <a:latin typeface="ISOCPEUR" panose="020B0604020202020204" pitchFamily="34" charset="0"/>
              </a:rPr>
              <a:t> </a:t>
            </a:r>
            <a:endParaRPr lang="ru-RU" sz="2800" i="1" dirty="0">
              <a:latin typeface="ISOCPEUR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2684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0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3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6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1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4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5" grpId="0" animBg="1"/>
      <p:bldP spid="6" grpId="0" animBg="1"/>
      <p:bldP spid="7" grpId="0"/>
      <p:bldP spid="8" grpId="0"/>
      <p:bldP spid="10" grpId="0"/>
      <p:bldP spid="11" grpId="0"/>
      <p:bldP spid="14" grpId="0" animBg="1"/>
      <p:bldP spid="15" grpId="0"/>
      <p:bldP spid="16" grpId="0"/>
      <p:bldP spid="20" grpId="0"/>
      <p:bldP spid="22" grpId="0"/>
      <p:bldP spid="23" grpId="0"/>
      <p:bldP spid="24" grpId="0"/>
      <p:bldP spid="25" grpId="0"/>
      <p:bldP spid="26" grpId="0" animBg="1"/>
      <p:bldP spid="27" grpId="0" animBg="1"/>
      <p:bldP spid="31" grpId="0"/>
      <p:bldP spid="3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единительная линия 2"/>
          <p:cNvCxnSpPr/>
          <p:nvPr/>
        </p:nvCxnSpPr>
        <p:spPr>
          <a:xfrm flipV="1">
            <a:off x="1844509" y="4121928"/>
            <a:ext cx="8360195" cy="37821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10734" y="3896965"/>
            <a:ext cx="3907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ISOCPEUR" panose="020B0604020202020204" pitchFamily="34" charset="0"/>
              </a:rPr>
              <a:t>X</a:t>
            </a:r>
            <a:endParaRPr lang="ru-RU" sz="2800" i="1" dirty="0">
              <a:latin typeface="ISOCPEUR" panose="020B0604020202020204" pitchFamily="34" charset="0"/>
            </a:endParaRP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 flipH="1" flipV="1">
            <a:off x="3340699" y="6553200"/>
            <a:ext cx="4198980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418806" y="5968425"/>
            <a:ext cx="8138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>
                <a:solidFill>
                  <a:srgbClr val="0070C0"/>
                </a:solidFill>
                <a:latin typeface="ISOCPEUR" panose="020B0604020202020204" pitchFamily="34" charset="0"/>
              </a:rPr>
              <a:t>P</a:t>
            </a:r>
            <a:r>
              <a:rPr lang="en-US" sz="2000" b="1" i="1" dirty="0">
                <a:solidFill>
                  <a:srgbClr val="0070C0"/>
                </a:solidFill>
                <a:latin typeface="ISOCPEUR" panose="020B0604020202020204" pitchFamily="34" charset="0"/>
              </a:rPr>
              <a:t>H</a:t>
            </a:r>
            <a:endParaRPr lang="ru-RU" sz="2000" b="1" i="1" dirty="0">
              <a:solidFill>
                <a:srgbClr val="0070C0"/>
              </a:solidFill>
              <a:latin typeface="ISOCPEUR" panose="020B060402020202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788540" y="6135345"/>
            <a:ext cx="132760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Рис.</a:t>
            </a:r>
            <a:r>
              <a:rPr lang="uz-Cyrl-UZ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 flipH="1" flipV="1">
            <a:off x="3416093" y="2135203"/>
            <a:ext cx="4136851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548196" y="1565341"/>
            <a:ext cx="6442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>
                <a:solidFill>
                  <a:srgbClr val="0070C0"/>
                </a:solidFill>
                <a:latin typeface="ISOCPEUR" panose="020B0604020202020204" pitchFamily="34" charset="0"/>
              </a:rPr>
              <a:t>P</a:t>
            </a:r>
            <a:r>
              <a:rPr lang="en-US" sz="2000" b="1" i="1" dirty="0">
                <a:solidFill>
                  <a:srgbClr val="0070C0"/>
                </a:solidFill>
                <a:latin typeface="ISOCPEUR" panose="020B0604020202020204" pitchFamily="34" charset="0"/>
              </a:rPr>
              <a:t>V</a:t>
            </a:r>
            <a:endParaRPr lang="ru-RU" sz="2000" b="1" i="1" dirty="0">
              <a:solidFill>
                <a:srgbClr val="0070C0"/>
              </a:solidFill>
              <a:latin typeface="ISOCPEUR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317407" y="3836583"/>
            <a:ext cx="3907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ISOCPEUR" panose="020B0604020202020204" pitchFamily="34" charset="0"/>
              </a:rPr>
              <a:t>Y</a:t>
            </a:r>
            <a:endParaRPr lang="ru-RU" sz="2800" i="1" dirty="0">
              <a:latin typeface="ISOCPEUR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30328" y="2436124"/>
            <a:ext cx="5493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ISOCPEUR" panose="020B0604020202020204" pitchFamily="34" charset="0"/>
              </a:rPr>
              <a:t>a’ 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39404" y="4736143"/>
            <a:ext cx="760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ISOCPEUR" panose="020B0604020202020204" pitchFamily="34" charset="0"/>
              </a:rPr>
              <a:t>a 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 flipV="1">
            <a:off x="8437166" y="2943272"/>
            <a:ext cx="0" cy="118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 flipH="1" flipV="1">
            <a:off x="5225283" y="2893341"/>
            <a:ext cx="3204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 flipV="1">
            <a:off x="7552944" y="4088637"/>
            <a:ext cx="2293288" cy="24645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V="1">
            <a:off x="7539679" y="4112855"/>
            <a:ext cx="908583" cy="9535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 rot="1003849">
            <a:off x="9261451" y="3666723"/>
            <a:ext cx="293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z-Cyrl-UZ" sz="2800" dirty="0">
                <a:solidFill>
                  <a:srgbClr val="C00000"/>
                </a:solidFill>
              </a:rPr>
              <a:t>(</a:t>
            </a:r>
            <a:endParaRPr lang="ru-RU" sz="28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8587723" y="3624196"/>
                <a:ext cx="352276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ru-RU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7723" y="3624196"/>
                <a:ext cx="352276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Прямая соединительная линия 46"/>
          <p:cNvCxnSpPr/>
          <p:nvPr/>
        </p:nvCxnSpPr>
        <p:spPr>
          <a:xfrm>
            <a:off x="7552944" y="1618488"/>
            <a:ext cx="0" cy="5101632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704655" y="6334011"/>
            <a:ext cx="3907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ISOCPEUR" panose="020B0604020202020204" pitchFamily="34" charset="0"/>
              </a:rPr>
              <a:t>Y</a:t>
            </a:r>
            <a:endParaRPr lang="ru-RU" sz="2800" i="1" dirty="0">
              <a:latin typeface="ISOCPEUR" panose="020B0604020202020204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596442" y="1469802"/>
            <a:ext cx="3907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ISOCPEUR" panose="020B0604020202020204" pitchFamily="34" charset="0"/>
              </a:rPr>
              <a:t>Z</a:t>
            </a:r>
            <a:endParaRPr lang="ru-RU" sz="2800" i="1" dirty="0">
              <a:latin typeface="ISOCPEUR" panose="020B0604020202020204" pitchFamily="34" charset="0"/>
            </a:endParaRPr>
          </a:p>
        </p:txBody>
      </p:sp>
      <p:cxnSp>
        <p:nvCxnSpPr>
          <p:cNvPr id="62" name="Прямая соединительная линия 61"/>
          <p:cNvCxnSpPr/>
          <p:nvPr/>
        </p:nvCxnSpPr>
        <p:spPr>
          <a:xfrm flipH="1" flipV="1">
            <a:off x="7539679" y="2134717"/>
            <a:ext cx="2299293" cy="1993231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единительная линия 73"/>
          <p:cNvCxnSpPr/>
          <p:nvPr/>
        </p:nvCxnSpPr>
        <p:spPr>
          <a:xfrm flipH="1" flipV="1">
            <a:off x="5284944" y="5070787"/>
            <a:ext cx="2268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Овал 14"/>
          <p:cNvSpPr/>
          <p:nvPr/>
        </p:nvSpPr>
        <p:spPr>
          <a:xfrm>
            <a:off x="8350456" y="2815475"/>
            <a:ext cx="144000" cy="144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5" name="Прямая соединительная линия 74"/>
          <p:cNvCxnSpPr/>
          <p:nvPr/>
        </p:nvCxnSpPr>
        <p:spPr>
          <a:xfrm flipV="1">
            <a:off x="5284944" y="2980380"/>
            <a:ext cx="0" cy="208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Овал 26"/>
          <p:cNvSpPr/>
          <p:nvPr/>
        </p:nvSpPr>
        <p:spPr>
          <a:xfrm>
            <a:off x="5217249" y="4974579"/>
            <a:ext cx="144000" cy="144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8" name="TextBox 77"/>
          <p:cNvSpPr txBox="1"/>
          <p:nvPr/>
        </p:nvSpPr>
        <p:spPr>
          <a:xfrm>
            <a:off x="8999260" y="2902263"/>
            <a:ext cx="8469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>
                <a:solidFill>
                  <a:srgbClr val="0070C0"/>
                </a:solidFill>
                <a:latin typeface="ISOCPEUR" panose="020B0604020202020204" pitchFamily="34" charset="0"/>
              </a:rPr>
              <a:t>P</a:t>
            </a:r>
            <a:r>
              <a:rPr lang="en-US" sz="2000" b="1" i="1" dirty="0">
                <a:solidFill>
                  <a:srgbClr val="0070C0"/>
                </a:solidFill>
                <a:latin typeface="ISOCPEUR" panose="020B0604020202020204" pitchFamily="34" charset="0"/>
              </a:rPr>
              <a:t>W</a:t>
            </a:r>
            <a:endParaRPr lang="ru-RU" sz="2000" b="1" i="1" dirty="0">
              <a:solidFill>
                <a:srgbClr val="0070C0"/>
              </a:solidFill>
              <a:latin typeface="ISOCPEUR" panose="020B0604020202020204" pitchFamily="34" charset="0"/>
            </a:endParaRPr>
          </a:p>
        </p:txBody>
      </p:sp>
      <p:sp>
        <p:nvSpPr>
          <p:cNvPr id="14" name="Овал 13"/>
          <p:cNvSpPr/>
          <p:nvPr/>
        </p:nvSpPr>
        <p:spPr>
          <a:xfrm>
            <a:off x="5210490" y="2830485"/>
            <a:ext cx="144000" cy="144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6" name="TextBox 85"/>
          <p:cNvSpPr txBox="1"/>
          <p:nvPr/>
        </p:nvSpPr>
        <p:spPr>
          <a:xfrm>
            <a:off x="7533722" y="3593689"/>
            <a:ext cx="390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>
                <a:latin typeface="ISOCPEUR" panose="020B0604020202020204" pitchFamily="34" charset="0"/>
              </a:rPr>
              <a:t>o</a:t>
            </a:r>
            <a:endParaRPr lang="ru-RU" sz="3600" i="1" dirty="0">
              <a:latin typeface="ISOCPEUR" panose="020B0604020202020204" pitchFamily="34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 rot="14456864">
            <a:off x="7540405" y="2227345"/>
            <a:ext cx="293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z-Cyrl-UZ" sz="2800" dirty="0">
                <a:solidFill>
                  <a:srgbClr val="C00000"/>
                </a:solidFill>
              </a:rPr>
              <a:t>(</a:t>
            </a:r>
            <a:endParaRPr lang="ru-RU" sz="28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7739574" y="2926633"/>
                <a:ext cx="49532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ru-RU" sz="2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574" y="2926633"/>
                <a:ext cx="49532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TextBox 89"/>
          <p:cNvSpPr txBox="1"/>
          <p:nvPr/>
        </p:nvSpPr>
        <p:spPr>
          <a:xfrm>
            <a:off x="8440744" y="2381305"/>
            <a:ext cx="7207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ISOCPEUR" panose="020B0604020202020204" pitchFamily="34" charset="0"/>
              </a:rPr>
              <a:t>a’’ 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0" y="-69928"/>
            <a:ext cx="1209592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Как видно из чертежа,  точка, прямая, плоскость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ABC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принадлежат профильно-проецирующей плоскости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и профильные проекции их проецируются на профильный след плоскости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Р.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На рис.56 приведен эпюр профильно-проецирующей плоскости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7413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3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6" dur="2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40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5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7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7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74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8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9" grpId="0"/>
      <p:bldP spid="10" grpId="0"/>
      <p:bldP spid="11" grpId="0"/>
      <p:bldP spid="12" grpId="0"/>
      <p:bldP spid="38" grpId="0"/>
      <p:bldP spid="39" grpId="0"/>
      <p:bldP spid="51" grpId="0"/>
      <p:bldP spid="52" grpId="0"/>
      <p:bldP spid="15" grpId="0" animBg="1"/>
      <p:bldP spid="27" grpId="0" animBg="1"/>
      <p:bldP spid="78" grpId="0"/>
      <p:bldP spid="14" grpId="0" animBg="1"/>
      <p:bldP spid="86" grpId="0"/>
      <p:bldP spid="88" grpId="0"/>
      <p:bldP spid="89" grpId="0"/>
      <p:bldP spid="9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109330" y="159026"/>
            <a:ext cx="11817627" cy="7417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ru-RU" sz="2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Заключение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профильно-проецирующая плоскость проходит через  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II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IV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четверти пространства.</a:t>
            </a:r>
          </a:p>
          <a:p>
            <a:pPr algn="just">
              <a:spcAft>
                <a:spcPts val="0"/>
              </a:spcAft>
            </a:pP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2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Одна 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из проекций всякой точки, прямой, плоской фигуры, принадлежащих проецирующим плоскостям, лежит на соответствующих следах проецирующих плоскостей, т.е. проецирующие плоскости обладают свойством 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сбора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spcAft>
                <a:spcPts val="0"/>
              </a:spcAft>
            </a:pPr>
            <a:r>
              <a:rPr lang="ru-RU" sz="2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en-US" sz="2800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2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Проецирующая 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плоскость, проходящая через ось проекций 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OX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 (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рис.57</a:t>
            </a:r>
            <a:r>
              <a:rPr lang="ru-RU" sz="2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ru-RU" sz="2800" dirty="0"/>
              <a:t>Горизонтальный след </a:t>
            </a:r>
            <a:r>
              <a:rPr lang="en-US" sz="2800" b="1" dirty="0"/>
              <a:t>P</a:t>
            </a:r>
            <a:r>
              <a:rPr lang="en-US" sz="2800" b="1" baseline="-25000" dirty="0"/>
              <a:t>H</a:t>
            </a:r>
            <a:r>
              <a:rPr lang="ru-RU" sz="2800" dirty="0"/>
              <a:t> и фронтальный след  </a:t>
            </a:r>
            <a:r>
              <a:rPr lang="en-US" sz="2800" b="1" dirty="0"/>
              <a:t>P</a:t>
            </a:r>
            <a:r>
              <a:rPr lang="en-US" sz="2800" b="1" baseline="-25000" dirty="0"/>
              <a:t>V</a:t>
            </a:r>
            <a:r>
              <a:rPr lang="en-US" sz="2800" b="1" dirty="0"/>
              <a:t> </a:t>
            </a:r>
            <a:r>
              <a:rPr lang="ru-RU" sz="2800" dirty="0"/>
              <a:t>профильно-проецирующей плоскости  параллельны к оси проекций </a:t>
            </a:r>
            <a:r>
              <a:rPr lang="ru-RU" sz="2800" b="1" dirty="0"/>
              <a:t>[</a:t>
            </a:r>
            <a:r>
              <a:rPr lang="en-US" sz="2800" b="1" dirty="0"/>
              <a:t>ox</a:t>
            </a:r>
            <a:r>
              <a:rPr lang="ru-RU" sz="2800" b="1" dirty="0"/>
              <a:t>).</a:t>
            </a:r>
            <a:r>
              <a:rPr lang="ru-RU" sz="2800" dirty="0"/>
              <a:t>  </a:t>
            </a:r>
          </a:p>
          <a:p>
            <a:r>
              <a:rPr lang="ru-RU" sz="2800" dirty="0"/>
              <a:t> </a:t>
            </a:r>
            <a:r>
              <a:rPr lang="en-US" sz="2800" dirty="0" smtClean="0"/>
              <a:t>                                    </a:t>
            </a:r>
            <a:r>
              <a:rPr lang="en-US" sz="2800" b="1" dirty="0" smtClean="0"/>
              <a:t>P </a:t>
            </a:r>
            <a:r>
              <a:rPr lang="en-US" sz="2800" b="1" dirty="0">
                <a:sym typeface="Symbol" panose="05050102010706020507" pitchFamily="18" charset="2"/>
              </a:rPr>
              <a:t></a:t>
            </a:r>
            <a:r>
              <a:rPr lang="en-US" sz="2800" b="1" dirty="0"/>
              <a:t> W </a:t>
            </a:r>
            <a:r>
              <a:rPr lang="en-US" sz="2800" b="1" dirty="0">
                <a:sym typeface="Symbol" panose="05050102010706020507" pitchFamily="18" charset="2"/>
              </a:rPr>
              <a:t></a:t>
            </a:r>
            <a:r>
              <a:rPr lang="en-US" sz="2800" b="1" dirty="0"/>
              <a:t> P</a:t>
            </a:r>
            <a:r>
              <a:rPr lang="en-US" sz="2800" b="1" baseline="-25000" dirty="0"/>
              <a:t>H</a:t>
            </a:r>
            <a:r>
              <a:rPr lang="ru-RU" sz="2800" b="1" dirty="0"/>
              <a:t> || [</a:t>
            </a:r>
            <a:r>
              <a:rPr lang="en-US" sz="2800" b="1" dirty="0"/>
              <a:t>ox</a:t>
            </a:r>
            <a:r>
              <a:rPr lang="ru-RU" sz="2800" b="1" dirty="0"/>
              <a:t>) </a:t>
            </a:r>
            <a:r>
              <a:rPr lang="en-US" sz="2800" b="1" dirty="0">
                <a:sym typeface="Symbol" panose="05050102010706020507" pitchFamily="18" charset="2"/>
              </a:rPr>
              <a:t></a:t>
            </a:r>
            <a:r>
              <a:rPr lang="en-US" sz="2800" b="1" dirty="0"/>
              <a:t> P</a:t>
            </a:r>
            <a:r>
              <a:rPr lang="en-US" sz="2800" b="1" baseline="-25000" dirty="0"/>
              <a:t>V</a:t>
            </a:r>
            <a:r>
              <a:rPr lang="ru-RU" sz="2800" b="1" dirty="0"/>
              <a:t> || [</a:t>
            </a:r>
            <a:r>
              <a:rPr lang="en-US" sz="2800" b="1" dirty="0"/>
              <a:t>ox</a:t>
            </a:r>
            <a:r>
              <a:rPr lang="ru-RU" sz="2800" b="1" dirty="0"/>
              <a:t>)</a:t>
            </a:r>
            <a:endParaRPr lang="ru-RU" sz="2800" dirty="0"/>
          </a:p>
          <a:p>
            <a:r>
              <a:rPr lang="ru-RU" sz="2800" dirty="0"/>
              <a:t> </a:t>
            </a:r>
            <a:r>
              <a:rPr lang="ru-RU" sz="2800" dirty="0" smtClean="0"/>
              <a:t>   Свойство </a:t>
            </a:r>
            <a:r>
              <a:rPr lang="ru-RU" sz="2800" dirty="0"/>
              <a:t>профильно-проецирующей плоскости :</a:t>
            </a:r>
          </a:p>
          <a:p>
            <a:r>
              <a:rPr lang="ru-RU" sz="2800" dirty="0"/>
              <a:t>Если всякая точка, прямая, плоскость принадлежат профильно-проецирующей плоскости </a:t>
            </a:r>
            <a:r>
              <a:rPr lang="ru-RU" sz="2800" b="1" dirty="0"/>
              <a:t>Р,</a:t>
            </a:r>
            <a:r>
              <a:rPr lang="ru-RU" sz="2800" dirty="0"/>
              <a:t> то профильные проекции всякой точки, прямой, плоскости проецируются на профильный след профильно-проецирующей плоскости </a:t>
            </a:r>
            <a:r>
              <a:rPr lang="ru-RU" sz="2800" b="1" dirty="0"/>
              <a:t>Р</a:t>
            </a:r>
            <a:r>
              <a:rPr lang="ru-RU" sz="2800" dirty="0"/>
              <a:t>.</a:t>
            </a:r>
          </a:p>
          <a:p>
            <a:pPr algn="just">
              <a:spcAft>
                <a:spcPts val="0"/>
              </a:spcAft>
            </a:pPr>
            <a:endParaRPr lang="ru-RU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2232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93005" y="0"/>
            <a:ext cx="11499574" cy="7417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Свойство профильно-проецирующей плоскости :</a:t>
            </a:r>
          </a:p>
          <a:p>
            <a:r>
              <a:rPr lang="ru-RU" sz="2800" dirty="0"/>
              <a:t>Если всякая точка, прямая, плоскость принадлежат профильно-проецирующей плоскости </a:t>
            </a:r>
            <a:r>
              <a:rPr lang="ru-RU" sz="2800" b="1" dirty="0"/>
              <a:t>Р,</a:t>
            </a:r>
            <a:r>
              <a:rPr lang="ru-RU" sz="2800" dirty="0"/>
              <a:t> то профильные проекции всякой точки, прямой, плоскости проецируются на профильный след профильно-проецирующей плоскости </a:t>
            </a:r>
            <a:r>
              <a:rPr lang="ru-RU" sz="2800" b="1" dirty="0"/>
              <a:t>Р</a:t>
            </a:r>
            <a:r>
              <a:rPr lang="ru-RU" sz="2800" dirty="0"/>
              <a:t>.</a:t>
            </a:r>
          </a:p>
          <a:p>
            <a:pPr marL="285750" indent="-285750">
              <a:buFont typeface="Symbol" panose="05050102010706020507" pitchFamily="18" charset="2"/>
              <a:buChar char="&quot;"/>
            </a:pPr>
            <a:r>
              <a:rPr lang="en-US" sz="2800" b="1" dirty="0" smtClean="0"/>
              <a:t>                                          </a:t>
            </a:r>
            <a:r>
              <a:rPr lang="ru-RU" sz="2800" b="1" dirty="0" smtClean="0"/>
              <a:t>(</a:t>
            </a:r>
            <a:r>
              <a:rPr lang="ru-RU" sz="2800" b="1" dirty="0" smtClean="0">
                <a:sym typeface="Symbol" panose="05050102010706020507" pitchFamily="18" charset="2"/>
              </a:rPr>
              <a:t></a:t>
            </a:r>
            <a:r>
              <a:rPr lang="ru-RU" sz="2800" b="1" dirty="0" smtClean="0"/>
              <a:t>) </a:t>
            </a:r>
            <a:r>
              <a:rPr lang="en-US" sz="2800" b="1" dirty="0" smtClean="0"/>
              <a:t>A </a:t>
            </a:r>
            <a:r>
              <a:rPr lang="ru-RU" sz="2800" b="1" dirty="0" smtClean="0">
                <a:sym typeface="Symbol" panose="05050102010706020507" pitchFamily="18" charset="2"/>
              </a:rPr>
              <a:t></a:t>
            </a:r>
            <a:r>
              <a:rPr lang="ru-RU" sz="2800" b="1" dirty="0" smtClean="0"/>
              <a:t> </a:t>
            </a:r>
            <a:r>
              <a:rPr lang="en-US" sz="2800" b="1" dirty="0" smtClean="0"/>
              <a:t>P </a:t>
            </a:r>
            <a:r>
              <a:rPr lang="en-US" sz="2800" b="1" dirty="0" smtClean="0">
                <a:sym typeface="Symbol" panose="05050102010706020507" pitchFamily="18" charset="2"/>
              </a:rPr>
              <a:t></a:t>
            </a:r>
            <a:r>
              <a:rPr lang="en-US" sz="2800" b="1" dirty="0" smtClean="0"/>
              <a:t> W </a:t>
            </a:r>
            <a:r>
              <a:rPr lang="ru-RU" sz="2800" b="1" dirty="0" smtClean="0">
                <a:sym typeface="Symbol" panose="05050102010706020507" pitchFamily="18" charset="2"/>
              </a:rPr>
              <a:t></a:t>
            </a:r>
            <a:r>
              <a:rPr lang="ru-RU" sz="2800" b="1" dirty="0" smtClean="0"/>
              <a:t> </a:t>
            </a:r>
            <a:r>
              <a:rPr lang="en-US" sz="2800" b="1" dirty="0" smtClean="0"/>
              <a:t>a</a:t>
            </a:r>
            <a:r>
              <a:rPr lang="en-US" sz="2800" b="1" dirty="0" smtClean="0">
                <a:sym typeface="Symbol" panose="05050102010706020507" pitchFamily="18" charset="2"/>
              </a:rPr>
              <a:t></a:t>
            </a:r>
            <a:r>
              <a:rPr lang="en-US" sz="2800" b="1" dirty="0" smtClean="0"/>
              <a:t> </a:t>
            </a:r>
            <a:r>
              <a:rPr lang="ru-RU" sz="2800" b="1" dirty="0" smtClean="0">
                <a:sym typeface="Symbol" panose="05050102010706020507" pitchFamily="18" charset="2"/>
              </a:rPr>
              <a:t></a:t>
            </a:r>
            <a:r>
              <a:rPr lang="ru-RU" sz="2800" b="1" dirty="0" smtClean="0"/>
              <a:t> </a:t>
            </a:r>
            <a:r>
              <a:rPr lang="en-US" sz="2800" b="1" dirty="0" smtClean="0"/>
              <a:t>P</a:t>
            </a:r>
            <a:r>
              <a:rPr lang="en-US" sz="2800" b="1" baseline="-25000" dirty="0" smtClean="0"/>
              <a:t>W</a:t>
            </a:r>
            <a:endParaRPr lang="uz-Cyrl-UZ" sz="2800" b="1" baseline="-25000" dirty="0" smtClean="0"/>
          </a:p>
          <a:p>
            <a:r>
              <a:rPr lang="en-US" sz="2800" dirty="0" smtClean="0"/>
              <a:t>   </a:t>
            </a:r>
            <a:r>
              <a:rPr lang="ru-RU" sz="2800" dirty="0" smtClean="0"/>
              <a:t>То </a:t>
            </a:r>
            <a:r>
              <a:rPr lang="ru-RU" sz="2800" dirty="0"/>
              <a:t>есть:</a:t>
            </a:r>
          </a:p>
          <a:p>
            <a:r>
              <a:rPr lang="en-US" sz="2800" dirty="0" smtClean="0"/>
              <a:t>   </a:t>
            </a:r>
            <a:r>
              <a:rPr lang="ru-RU" sz="2800" dirty="0" smtClean="0"/>
              <a:t>Угол </a:t>
            </a:r>
            <a:r>
              <a:rPr lang="ru-RU" sz="2800" dirty="0"/>
              <a:t>наклона профильно-проецирующей плоскости </a:t>
            </a:r>
            <a:r>
              <a:rPr lang="ru-RU" sz="2800" b="1" dirty="0"/>
              <a:t>Р </a:t>
            </a:r>
            <a:r>
              <a:rPr lang="ru-RU" sz="2800" dirty="0"/>
              <a:t>к горизонтальной плоскости проекций </a:t>
            </a:r>
            <a:r>
              <a:rPr lang="ru-RU" sz="2800" b="1" dirty="0"/>
              <a:t>Н</a:t>
            </a:r>
            <a:r>
              <a:rPr lang="ru-RU" sz="2800" dirty="0"/>
              <a:t> - есть угол  </a:t>
            </a:r>
            <a:r>
              <a:rPr lang="en-US" sz="2800" b="1" dirty="0">
                <a:sym typeface="Symbol" panose="05050102010706020507" pitchFamily="18" charset="2"/>
              </a:rPr>
              <a:t></a:t>
            </a:r>
            <a:r>
              <a:rPr lang="ru-RU" sz="2800" b="1" dirty="0"/>
              <a:t>. </a:t>
            </a:r>
            <a:endParaRPr lang="ru-RU" sz="2800" dirty="0"/>
          </a:p>
          <a:p>
            <a:r>
              <a:rPr lang="en-US" sz="2800" b="1" dirty="0" smtClean="0">
                <a:sym typeface="Symbol" panose="05050102010706020507" pitchFamily="18" charset="2"/>
              </a:rPr>
              <a:t>                                              </a:t>
            </a:r>
            <a:r>
              <a:rPr lang="ru-RU" sz="2800" b="1" dirty="0" smtClean="0">
                <a:sym typeface="Symbol" panose="05050102010706020507" pitchFamily="18" charset="2"/>
              </a:rPr>
              <a:t></a:t>
            </a:r>
            <a:r>
              <a:rPr lang="ru-RU" sz="2800" b="1" dirty="0" smtClean="0"/>
              <a:t> </a:t>
            </a:r>
            <a:r>
              <a:rPr lang="ru-RU" sz="2800" b="1" dirty="0">
                <a:sym typeface="Symbol" panose="05050102010706020507" pitchFamily="18" charset="2"/>
              </a:rPr>
              <a:t></a:t>
            </a:r>
            <a:r>
              <a:rPr lang="ru-RU" sz="2800" b="1" dirty="0"/>
              <a:t> = </a:t>
            </a:r>
            <a:r>
              <a:rPr lang="en-US" sz="2800" b="1" dirty="0"/>
              <a:t>P </a:t>
            </a:r>
            <a:r>
              <a:rPr lang="ru-RU" sz="2800" b="1" baseline="30000" dirty="0"/>
              <a:t>^ </a:t>
            </a:r>
            <a:r>
              <a:rPr lang="en-US" sz="2800" b="1" dirty="0"/>
              <a:t>H</a:t>
            </a:r>
            <a:endParaRPr lang="ru-RU" sz="2800" dirty="0"/>
          </a:p>
          <a:p>
            <a:r>
              <a:rPr lang="ru-RU" sz="2800" dirty="0"/>
              <a:t> </a:t>
            </a:r>
            <a:r>
              <a:rPr lang="en-US" sz="2800" dirty="0" smtClean="0"/>
              <a:t>  </a:t>
            </a:r>
            <a:r>
              <a:rPr lang="ru-RU" sz="2800" dirty="0" smtClean="0"/>
              <a:t>Угол </a:t>
            </a:r>
            <a:r>
              <a:rPr lang="ru-RU" sz="2800" dirty="0"/>
              <a:t>наклона профильно-проецирующей плоскости Р к фронтальной плоскости проекций </a:t>
            </a:r>
            <a:r>
              <a:rPr lang="en-US" sz="2800" b="1" dirty="0"/>
              <a:t>V</a:t>
            </a:r>
            <a:r>
              <a:rPr lang="ru-RU" sz="2800" dirty="0"/>
              <a:t> - есть угол </a:t>
            </a:r>
            <a:r>
              <a:rPr lang="ru-RU" sz="2800" b="1" dirty="0">
                <a:sym typeface="Symbol" panose="05050102010706020507" pitchFamily="18" charset="2"/>
              </a:rPr>
              <a:t></a:t>
            </a:r>
            <a:r>
              <a:rPr lang="ru-RU" sz="2800" dirty="0"/>
              <a:t>. </a:t>
            </a:r>
          </a:p>
          <a:p>
            <a:r>
              <a:rPr lang="en-US" sz="2800" b="1" dirty="0" smtClean="0">
                <a:sym typeface="Symbol" panose="05050102010706020507" pitchFamily="18" charset="2"/>
              </a:rPr>
              <a:t>                                               </a:t>
            </a:r>
            <a:r>
              <a:rPr lang="ru-RU" sz="2800" b="1" dirty="0" smtClean="0">
                <a:sym typeface="Symbol" panose="05050102010706020507" pitchFamily="18" charset="2"/>
              </a:rPr>
              <a:t></a:t>
            </a:r>
            <a:r>
              <a:rPr lang="ru-RU" sz="2800" b="1" dirty="0" smtClean="0"/>
              <a:t> </a:t>
            </a:r>
            <a:r>
              <a:rPr lang="ru-RU" sz="2800" b="1" dirty="0">
                <a:sym typeface="Symbol" panose="05050102010706020507" pitchFamily="18" charset="2"/>
              </a:rPr>
              <a:t></a:t>
            </a:r>
            <a:r>
              <a:rPr lang="ru-RU" sz="2800" b="1" dirty="0"/>
              <a:t> = </a:t>
            </a:r>
            <a:r>
              <a:rPr lang="en-US" sz="2800" b="1" dirty="0"/>
              <a:t>P </a:t>
            </a:r>
            <a:r>
              <a:rPr lang="ru-RU" sz="2800" b="1" baseline="30000" dirty="0"/>
              <a:t>^ </a:t>
            </a:r>
            <a:r>
              <a:rPr lang="en-US" sz="2800" b="1" dirty="0"/>
              <a:t>V</a:t>
            </a:r>
            <a:endParaRPr lang="ru-RU" sz="2800" dirty="0"/>
          </a:p>
          <a:p>
            <a:r>
              <a:rPr lang="ru-RU" sz="2800" dirty="0"/>
              <a:t> </a:t>
            </a:r>
            <a:r>
              <a:rPr lang="en-US" sz="2800" dirty="0" smtClean="0"/>
              <a:t>   </a:t>
            </a:r>
            <a:r>
              <a:rPr lang="ru-RU" sz="2800" dirty="0" smtClean="0"/>
              <a:t>Выберем </a:t>
            </a:r>
            <a:r>
              <a:rPr lang="ru-RU" sz="2800" dirty="0"/>
              <a:t>точку </a:t>
            </a:r>
            <a:r>
              <a:rPr lang="ru-RU" sz="2800" b="1" dirty="0"/>
              <a:t>А</a:t>
            </a:r>
            <a:r>
              <a:rPr lang="ru-RU" sz="2800" dirty="0"/>
              <a:t>, принадлежащей профильно-проецирующей плоскости </a:t>
            </a:r>
            <a:r>
              <a:rPr lang="ru-RU" sz="2800" b="1" dirty="0"/>
              <a:t>Р.</a:t>
            </a:r>
            <a:r>
              <a:rPr lang="ru-RU" sz="2800" dirty="0"/>
              <a:t> </a:t>
            </a:r>
          </a:p>
          <a:p>
            <a:r>
              <a:rPr lang="en-US" sz="2800" b="1" dirty="0" smtClean="0"/>
              <a:t>                                              </a:t>
            </a:r>
            <a:r>
              <a:rPr lang="ru-RU" sz="2800" b="1" dirty="0" smtClean="0"/>
              <a:t>(</a:t>
            </a:r>
            <a:r>
              <a:rPr lang="ru-RU" sz="2800" b="1" dirty="0">
                <a:sym typeface="Symbol" panose="05050102010706020507" pitchFamily="18" charset="2"/>
              </a:rPr>
              <a:t></a:t>
            </a:r>
            <a:r>
              <a:rPr lang="ru-RU" sz="2800" b="1" dirty="0"/>
              <a:t>) </a:t>
            </a:r>
            <a:r>
              <a:rPr lang="en-US" sz="2800" b="1" dirty="0"/>
              <a:t>A </a:t>
            </a:r>
            <a:r>
              <a:rPr lang="ru-RU" sz="2800" b="1" dirty="0">
                <a:sym typeface="Symbol" panose="05050102010706020507" pitchFamily="18" charset="2"/>
              </a:rPr>
              <a:t></a:t>
            </a:r>
            <a:r>
              <a:rPr lang="ru-RU" sz="2800" b="1" dirty="0"/>
              <a:t> </a:t>
            </a:r>
            <a:r>
              <a:rPr lang="en-US" sz="2800" b="1" dirty="0"/>
              <a:t>P </a:t>
            </a:r>
            <a:r>
              <a:rPr lang="en-US" sz="2800" b="1" dirty="0">
                <a:sym typeface="Symbol" panose="05050102010706020507" pitchFamily="18" charset="2"/>
              </a:rPr>
              <a:t></a:t>
            </a:r>
            <a:r>
              <a:rPr lang="ru-RU" sz="2800" b="1" dirty="0"/>
              <a:t> (</a:t>
            </a:r>
            <a:r>
              <a:rPr lang="ru-RU" sz="2800" b="1" dirty="0">
                <a:sym typeface="Symbol" panose="05050102010706020507" pitchFamily="18" charset="2"/>
              </a:rPr>
              <a:t></a:t>
            </a:r>
            <a:r>
              <a:rPr lang="ru-RU" sz="2800" b="1" dirty="0"/>
              <a:t>) </a:t>
            </a:r>
            <a:r>
              <a:rPr lang="en-US" sz="2800" b="1" dirty="0"/>
              <a:t>A </a:t>
            </a:r>
            <a:r>
              <a:rPr lang="ru-RU" sz="2800" b="1" dirty="0">
                <a:sym typeface="Symbol" panose="05050102010706020507" pitchFamily="18" charset="2"/>
              </a:rPr>
              <a:t></a:t>
            </a:r>
            <a:r>
              <a:rPr lang="ru-RU" sz="2800" b="1" dirty="0"/>
              <a:t> </a:t>
            </a:r>
            <a:r>
              <a:rPr lang="en-US" sz="2800" b="1" dirty="0"/>
              <a:t>I</a:t>
            </a:r>
            <a:endParaRPr lang="ru-RU" sz="2800" dirty="0"/>
          </a:p>
          <a:p>
            <a:pPr marL="285750" indent="-285750">
              <a:buFont typeface="Symbol" panose="05050102010706020507" pitchFamily="18" charset="2"/>
              <a:buChar char="&quot;"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074544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рямоугольник 5"/>
          <p:cNvSpPr/>
          <p:nvPr/>
        </p:nvSpPr>
        <p:spPr>
          <a:xfrm>
            <a:off x="7902960" y="533969"/>
            <a:ext cx="1835543" cy="4748717"/>
          </a:xfrm>
          <a:custGeom>
            <a:avLst/>
            <a:gdLst>
              <a:gd name="connsiteX0" fmla="*/ 0 w 4069080"/>
              <a:gd name="connsiteY0" fmla="*/ 0 h 5943379"/>
              <a:gd name="connsiteX1" fmla="*/ 4069080 w 4069080"/>
              <a:gd name="connsiteY1" fmla="*/ 0 h 5943379"/>
              <a:gd name="connsiteX2" fmla="*/ 4069080 w 4069080"/>
              <a:gd name="connsiteY2" fmla="*/ 5943379 h 5943379"/>
              <a:gd name="connsiteX3" fmla="*/ 0 w 4069080"/>
              <a:gd name="connsiteY3" fmla="*/ 5943379 h 5943379"/>
              <a:gd name="connsiteX4" fmla="*/ 0 w 4069080"/>
              <a:gd name="connsiteY4" fmla="*/ 0 h 5943379"/>
              <a:gd name="connsiteX0" fmla="*/ 0 w 7242048"/>
              <a:gd name="connsiteY0" fmla="*/ 612648 h 5943379"/>
              <a:gd name="connsiteX1" fmla="*/ 7242048 w 7242048"/>
              <a:gd name="connsiteY1" fmla="*/ 0 h 5943379"/>
              <a:gd name="connsiteX2" fmla="*/ 7242048 w 7242048"/>
              <a:gd name="connsiteY2" fmla="*/ 5943379 h 5943379"/>
              <a:gd name="connsiteX3" fmla="*/ 3172968 w 7242048"/>
              <a:gd name="connsiteY3" fmla="*/ 5943379 h 5943379"/>
              <a:gd name="connsiteX4" fmla="*/ 0 w 7242048"/>
              <a:gd name="connsiteY4" fmla="*/ 612648 h 5943379"/>
              <a:gd name="connsiteX0" fmla="*/ 0 w 7242048"/>
              <a:gd name="connsiteY0" fmla="*/ 0 h 5330731"/>
              <a:gd name="connsiteX1" fmla="*/ 5577840 w 7242048"/>
              <a:gd name="connsiteY1" fmla="*/ 475488 h 5330731"/>
              <a:gd name="connsiteX2" fmla="*/ 7242048 w 7242048"/>
              <a:gd name="connsiteY2" fmla="*/ 5330731 h 5330731"/>
              <a:gd name="connsiteX3" fmla="*/ 3172968 w 7242048"/>
              <a:gd name="connsiteY3" fmla="*/ 5330731 h 5330731"/>
              <a:gd name="connsiteX4" fmla="*/ 0 w 7242048"/>
              <a:gd name="connsiteY4" fmla="*/ 0 h 5330731"/>
              <a:gd name="connsiteX0" fmla="*/ 0 w 7388352"/>
              <a:gd name="connsiteY0" fmla="*/ 9144 h 4855243"/>
              <a:gd name="connsiteX1" fmla="*/ 5724144 w 7388352"/>
              <a:gd name="connsiteY1" fmla="*/ 0 h 4855243"/>
              <a:gd name="connsiteX2" fmla="*/ 7388352 w 7388352"/>
              <a:gd name="connsiteY2" fmla="*/ 4855243 h 4855243"/>
              <a:gd name="connsiteX3" fmla="*/ 3319272 w 7388352"/>
              <a:gd name="connsiteY3" fmla="*/ 4855243 h 4855243"/>
              <a:gd name="connsiteX4" fmla="*/ 0 w 7388352"/>
              <a:gd name="connsiteY4" fmla="*/ 9144 h 4855243"/>
              <a:gd name="connsiteX0" fmla="*/ 0 w 7388352"/>
              <a:gd name="connsiteY0" fmla="*/ 9144 h 4855243"/>
              <a:gd name="connsiteX1" fmla="*/ 5724144 w 7388352"/>
              <a:gd name="connsiteY1" fmla="*/ 0 h 4855243"/>
              <a:gd name="connsiteX2" fmla="*/ 7388352 w 7388352"/>
              <a:gd name="connsiteY2" fmla="*/ 4855243 h 4855243"/>
              <a:gd name="connsiteX3" fmla="*/ 2880360 w 7388352"/>
              <a:gd name="connsiteY3" fmla="*/ 2916715 h 4855243"/>
              <a:gd name="connsiteX4" fmla="*/ 0 w 7388352"/>
              <a:gd name="connsiteY4" fmla="*/ 9144 h 4855243"/>
              <a:gd name="connsiteX0" fmla="*/ 0 w 7927848"/>
              <a:gd name="connsiteY0" fmla="*/ 9144 h 2916715"/>
              <a:gd name="connsiteX1" fmla="*/ 5724144 w 7927848"/>
              <a:gd name="connsiteY1" fmla="*/ 0 h 2916715"/>
              <a:gd name="connsiteX2" fmla="*/ 7927848 w 7927848"/>
              <a:gd name="connsiteY2" fmla="*/ 2870995 h 2916715"/>
              <a:gd name="connsiteX3" fmla="*/ 2880360 w 7927848"/>
              <a:gd name="connsiteY3" fmla="*/ 2916715 h 2916715"/>
              <a:gd name="connsiteX4" fmla="*/ 0 w 7927848"/>
              <a:gd name="connsiteY4" fmla="*/ 9144 h 2916715"/>
              <a:gd name="connsiteX0" fmla="*/ 0 w 7927848"/>
              <a:gd name="connsiteY0" fmla="*/ 9144 h 2944147"/>
              <a:gd name="connsiteX1" fmla="*/ 5724144 w 7927848"/>
              <a:gd name="connsiteY1" fmla="*/ 0 h 2944147"/>
              <a:gd name="connsiteX2" fmla="*/ 7927848 w 7927848"/>
              <a:gd name="connsiteY2" fmla="*/ 2870995 h 2944147"/>
              <a:gd name="connsiteX3" fmla="*/ 2404872 w 7927848"/>
              <a:gd name="connsiteY3" fmla="*/ 2944147 h 2944147"/>
              <a:gd name="connsiteX4" fmla="*/ 0 w 7927848"/>
              <a:gd name="connsiteY4" fmla="*/ 9144 h 2944147"/>
              <a:gd name="connsiteX0" fmla="*/ 0 w 7443216"/>
              <a:gd name="connsiteY0" fmla="*/ 36576 h 2944147"/>
              <a:gd name="connsiteX1" fmla="*/ 5239512 w 7443216"/>
              <a:gd name="connsiteY1" fmla="*/ 0 h 2944147"/>
              <a:gd name="connsiteX2" fmla="*/ 7443216 w 7443216"/>
              <a:gd name="connsiteY2" fmla="*/ 2870995 h 2944147"/>
              <a:gd name="connsiteX3" fmla="*/ 1920240 w 7443216"/>
              <a:gd name="connsiteY3" fmla="*/ 2944147 h 2944147"/>
              <a:gd name="connsiteX4" fmla="*/ 0 w 7443216"/>
              <a:gd name="connsiteY4" fmla="*/ 36576 h 2944147"/>
              <a:gd name="connsiteX0" fmla="*/ 0 w 7443216"/>
              <a:gd name="connsiteY0" fmla="*/ 18288 h 2925859"/>
              <a:gd name="connsiteX1" fmla="*/ 4965192 w 7443216"/>
              <a:gd name="connsiteY1" fmla="*/ 0 h 2925859"/>
              <a:gd name="connsiteX2" fmla="*/ 7443216 w 7443216"/>
              <a:gd name="connsiteY2" fmla="*/ 2852707 h 2925859"/>
              <a:gd name="connsiteX3" fmla="*/ 1920240 w 7443216"/>
              <a:gd name="connsiteY3" fmla="*/ 2925859 h 2925859"/>
              <a:gd name="connsiteX4" fmla="*/ 0 w 7443216"/>
              <a:gd name="connsiteY4" fmla="*/ 18288 h 2925859"/>
              <a:gd name="connsiteX0" fmla="*/ 0 w 7443216"/>
              <a:gd name="connsiteY0" fmla="*/ 18288 h 2944147"/>
              <a:gd name="connsiteX1" fmla="*/ 4965192 w 7443216"/>
              <a:gd name="connsiteY1" fmla="*/ 0 h 2944147"/>
              <a:gd name="connsiteX2" fmla="*/ 7443216 w 7443216"/>
              <a:gd name="connsiteY2" fmla="*/ 2944147 h 2944147"/>
              <a:gd name="connsiteX3" fmla="*/ 1920240 w 7443216"/>
              <a:gd name="connsiteY3" fmla="*/ 2925859 h 2944147"/>
              <a:gd name="connsiteX4" fmla="*/ 0 w 7443216"/>
              <a:gd name="connsiteY4" fmla="*/ 18288 h 2944147"/>
              <a:gd name="connsiteX0" fmla="*/ 0 w 6263194"/>
              <a:gd name="connsiteY0" fmla="*/ 0 h 6159140"/>
              <a:gd name="connsiteX1" fmla="*/ 3785170 w 6263194"/>
              <a:gd name="connsiteY1" fmla="*/ 3214993 h 6159140"/>
              <a:gd name="connsiteX2" fmla="*/ 6263194 w 6263194"/>
              <a:gd name="connsiteY2" fmla="*/ 6159140 h 6159140"/>
              <a:gd name="connsiteX3" fmla="*/ 740218 w 6263194"/>
              <a:gd name="connsiteY3" fmla="*/ 6140852 h 6159140"/>
              <a:gd name="connsiteX4" fmla="*/ 0 w 6263194"/>
              <a:gd name="connsiteY4" fmla="*/ 0 h 6159140"/>
              <a:gd name="connsiteX0" fmla="*/ 0 w 6263194"/>
              <a:gd name="connsiteY0" fmla="*/ 0 h 6159140"/>
              <a:gd name="connsiteX1" fmla="*/ 3785170 w 6263194"/>
              <a:gd name="connsiteY1" fmla="*/ 3214993 h 6159140"/>
              <a:gd name="connsiteX2" fmla="*/ 6263194 w 6263194"/>
              <a:gd name="connsiteY2" fmla="*/ 6159140 h 6159140"/>
              <a:gd name="connsiteX3" fmla="*/ 150207 w 6263194"/>
              <a:gd name="connsiteY3" fmla="*/ 4043005 h 6159140"/>
              <a:gd name="connsiteX4" fmla="*/ 0 w 6263194"/>
              <a:gd name="connsiteY4" fmla="*/ 0 h 6159140"/>
              <a:gd name="connsiteX0" fmla="*/ 99413 w 6112987"/>
              <a:gd name="connsiteY0" fmla="*/ 0 h 5921240"/>
              <a:gd name="connsiteX1" fmla="*/ 3634963 w 6112987"/>
              <a:gd name="connsiteY1" fmla="*/ 2977093 h 5921240"/>
              <a:gd name="connsiteX2" fmla="*/ 6112987 w 6112987"/>
              <a:gd name="connsiteY2" fmla="*/ 5921240 h 5921240"/>
              <a:gd name="connsiteX3" fmla="*/ 0 w 6112987"/>
              <a:gd name="connsiteY3" fmla="*/ 3805105 h 5921240"/>
              <a:gd name="connsiteX4" fmla="*/ 99413 w 6112987"/>
              <a:gd name="connsiteY4" fmla="*/ 0 h 5921240"/>
              <a:gd name="connsiteX0" fmla="*/ 0 w 6422043"/>
              <a:gd name="connsiteY0" fmla="*/ 0 h 6202395"/>
              <a:gd name="connsiteX1" fmla="*/ 3944019 w 6422043"/>
              <a:gd name="connsiteY1" fmla="*/ 3258248 h 6202395"/>
              <a:gd name="connsiteX2" fmla="*/ 6422043 w 6422043"/>
              <a:gd name="connsiteY2" fmla="*/ 6202395 h 6202395"/>
              <a:gd name="connsiteX3" fmla="*/ 309056 w 6422043"/>
              <a:gd name="connsiteY3" fmla="*/ 4086260 h 6202395"/>
              <a:gd name="connsiteX4" fmla="*/ 0 w 6422043"/>
              <a:gd name="connsiteY4" fmla="*/ 0 h 6202395"/>
              <a:gd name="connsiteX0" fmla="*/ 0 w 6422043"/>
              <a:gd name="connsiteY0" fmla="*/ 0 h 6202395"/>
              <a:gd name="connsiteX1" fmla="*/ 3944019 w 6422043"/>
              <a:gd name="connsiteY1" fmla="*/ 3258248 h 6202395"/>
              <a:gd name="connsiteX2" fmla="*/ 6422043 w 6422043"/>
              <a:gd name="connsiteY2" fmla="*/ 6202395 h 6202395"/>
              <a:gd name="connsiteX3" fmla="*/ 36743 w 6422043"/>
              <a:gd name="connsiteY3" fmla="*/ 4043006 h 6202395"/>
              <a:gd name="connsiteX4" fmla="*/ 0 w 6422043"/>
              <a:gd name="connsiteY4" fmla="*/ 0 h 6202395"/>
              <a:gd name="connsiteX0" fmla="*/ 0 w 3944019"/>
              <a:gd name="connsiteY0" fmla="*/ 0 h 7110741"/>
              <a:gd name="connsiteX1" fmla="*/ 3944019 w 3944019"/>
              <a:gd name="connsiteY1" fmla="*/ 3258248 h 7110741"/>
              <a:gd name="connsiteX2" fmla="*/ 2700435 w 3944019"/>
              <a:gd name="connsiteY2" fmla="*/ 7110741 h 7110741"/>
              <a:gd name="connsiteX3" fmla="*/ 36743 w 3944019"/>
              <a:gd name="connsiteY3" fmla="*/ 4043006 h 7110741"/>
              <a:gd name="connsiteX4" fmla="*/ 0 w 3944019"/>
              <a:gd name="connsiteY4" fmla="*/ 0 h 7110741"/>
              <a:gd name="connsiteX0" fmla="*/ 0 w 2700435"/>
              <a:gd name="connsiteY0" fmla="*/ 0 h 7110741"/>
              <a:gd name="connsiteX1" fmla="*/ 2582455 w 2700435"/>
              <a:gd name="connsiteY1" fmla="*/ 2641870 h 7110741"/>
              <a:gd name="connsiteX2" fmla="*/ 2700435 w 2700435"/>
              <a:gd name="connsiteY2" fmla="*/ 7110741 h 7110741"/>
              <a:gd name="connsiteX3" fmla="*/ 36743 w 2700435"/>
              <a:gd name="connsiteY3" fmla="*/ 4043006 h 7110741"/>
              <a:gd name="connsiteX4" fmla="*/ 0 w 2700435"/>
              <a:gd name="connsiteY4" fmla="*/ 0 h 7110741"/>
              <a:gd name="connsiteX0" fmla="*/ 0 w 2707265"/>
              <a:gd name="connsiteY0" fmla="*/ 0 h 7110741"/>
              <a:gd name="connsiteX1" fmla="*/ 2707265 w 2707265"/>
              <a:gd name="connsiteY1" fmla="*/ 2674311 h 7110741"/>
              <a:gd name="connsiteX2" fmla="*/ 2700435 w 2707265"/>
              <a:gd name="connsiteY2" fmla="*/ 7110741 h 7110741"/>
              <a:gd name="connsiteX3" fmla="*/ 36743 w 2707265"/>
              <a:gd name="connsiteY3" fmla="*/ 4043006 h 7110741"/>
              <a:gd name="connsiteX4" fmla="*/ 0 w 2707265"/>
              <a:gd name="connsiteY4" fmla="*/ 0 h 7110741"/>
              <a:gd name="connsiteX0" fmla="*/ 0 w 2752650"/>
              <a:gd name="connsiteY0" fmla="*/ 0 h 7110741"/>
              <a:gd name="connsiteX1" fmla="*/ 2752650 w 2752650"/>
              <a:gd name="connsiteY1" fmla="*/ 2750006 h 7110741"/>
              <a:gd name="connsiteX2" fmla="*/ 2700435 w 2752650"/>
              <a:gd name="connsiteY2" fmla="*/ 7110741 h 7110741"/>
              <a:gd name="connsiteX3" fmla="*/ 36743 w 2752650"/>
              <a:gd name="connsiteY3" fmla="*/ 4043006 h 7110741"/>
              <a:gd name="connsiteX4" fmla="*/ 0 w 2752650"/>
              <a:gd name="connsiteY4" fmla="*/ 0 h 7110741"/>
              <a:gd name="connsiteX0" fmla="*/ 0 w 2752650"/>
              <a:gd name="connsiteY0" fmla="*/ 0 h 7143182"/>
              <a:gd name="connsiteX1" fmla="*/ 2752650 w 2752650"/>
              <a:gd name="connsiteY1" fmla="*/ 2750006 h 7143182"/>
              <a:gd name="connsiteX2" fmla="*/ 2723128 w 2752650"/>
              <a:gd name="connsiteY2" fmla="*/ 7143182 h 7143182"/>
              <a:gd name="connsiteX3" fmla="*/ 36743 w 2752650"/>
              <a:gd name="connsiteY3" fmla="*/ 4043006 h 7143182"/>
              <a:gd name="connsiteX4" fmla="*/ 0 w 2752650"/>
              <a:gd name="connsiteY4" fmla="*/ 0 h 7143182"/>
              <a:gd name="connsiteX0" fmla="*/ 0 w 2752650"/>
              <a:gd name="connsiteY0" fmla="*/ 0 h 5748221"/>
              <a:gd name="connsiteX1" fmla="*/ 2752650 w 2752650"/>
              <a:gd name="connsiteY1" fmla="*/ 2750006 h 5748221"/>
              <a:gd name="connsiteX2" fmla="*/ 2121770 w 2752650"/>
              <a:gd name="connsiteY2" fmla="*/ 5748221 h 5748221"/>
              <a:gd name="connsiteX3" fmla="*/ 36743 w 2752650"/>
              <a:gd name="connsiteY3" fmla="*/ 4043006 h 5748221"/>
              <a:gd name="connsiteX4" fmla="*/ 0 w 2752650"/>
              <a:gd name="connsiteY4" fmla="*/ 0 h 5748221"/>
              <a:gd name="connsiteX0" fmla="*/ 0 w 2121886"/>
              <a:gd name="connsiteY0" fmla="*/ 0 h 5748221"/>
              <a:gd name="connsiteX1" fmla="*/ 2094561 w 2121886"/>
              <a:gd name="connsiteY1" fmla="*/ 1841660 h 5748221"/>
              <a:gd name="connsiteX2" fmla="*/ 2121770 w 2121886"/>
              <a:gd name="connsiteY2" fmla="*/ 5748221 h 5748221"/>
              <a:gd name="connsiteX3" fmla="*/ 36743 w 2121886"/>
              <a:gd name="connsiteY3" fmla="*/ 4043006 h 5748221"/>
              <a:gd name="connsiteX4" fmla="*/ 0 w 2121886"/>
              <a:gd name="connsiteY4" fmla="*/ 0 h 5748221"/>
              <a:gd name="connsiteX0" fmla="*/ 0 w 2272854"/>
              <a:gd name="connsiteY0" fmla="*/ 0 h 5781324"/>
              <a:gd name="connsiteX1" fmla="*/ 2245529 w 2272854"/>
              <a:gd name="connsiteY1" fmla="*/ 1874763 h 5781324"/>
              <a:gd name="connsiteX2" fmla="*/ 2272738 w 2272854"/>
              <a:gd name="connsiteY2" fmla="*/ 5781324 h 5781324"/>
              <a:gd name="connsiteX3" fmla="*/ 187711 w 2272854"/>
              <a:gd name="connsiteY3" fmla="*/ 4076109 h 5781324"/>
              <a:gd name="connsiteX4" fmla="*/ 0 w 2272854"/>
              <a:gd name="connsiteY4" fmla="*/ 0 h 5781324"/>
              <a:gd name="connsiteX0" fmla="*/ 0 w 2272854"/>
              <a:gd name="connsiteY0" fmla="*/ 0 h 5781324"/>
              <a:gd name="connsiteX1" fmla="*/ 2245529 w 2272854"/>
              <a:gd name="connsiteY1" fmla="*/ 1874763 h 5781324"/>
              <a:gd name="connsiteX2" fmla="*/ 2272738 w 2272854"/>
              <a:gd name="connsiteY2" fmla="*/ 5781324 h 5781324"/>
              <a:gd name="connsiteX3" fmla="*/ 1903 w 2272854"/>
              <a:gd name="connsiteY3" fmla="*/ 3954732 h 5781324"/>
              <a:gd name="connsiteX4" fmla="*/ 0 w 2272854"/>
              <a:gd name="connsiteY4" fmla="*/ 0 h 5781324"/>
              <a:gd name="connsiteX0" fmla="*/ 0 w 2284467"/>
              <a:gd name="connsiteY0" fmla="*/ 0 h 5615808"/>
              <a:gd name="connsiteX1" fmla="*/ 2257142 w 2284467"/>
              <a:gd name="connsiteY1" fmla="*/ 1709247 h 5615808"/>
              <a:gd name="connsiteX2" fmla="*/ 2284351 w 2284467"/>
              <a:gd name="connsiteY2" fmla="*/ 5615808 h 5615808"/>
              <a:gd name="connsiteX3" fmla="*/ 13516 w 2284467"/>
              <a:gd name="connsiteY3" fmla="*/ 3789216 h 5615808"/>
              <a:gd name="connsiteX4" fmla="*/ 0 w 2284467"/>
              <a:gd name="connsiteY4" fmla="*/ 0 h 5615808"/>
              <a:gd name="connsiteX0" fmla="*/ 0 w 2284530"/>
              <a:gd name="connsiteY0" fmla="*/ 0 h 5615808"/>
              <a:gd name="connsiteX1" fmla="*/ 2268755 w 2284530"/>
              <a:gd name="connsiteY1" fmla="*/ 1808555 h 5615808"/>
              <a:gd name="connsiteX2" fmla="*/ 2284351 w 2284530"/>
              <a:gd name="connsiteY2" fmla="*/ 5615808 h 5615808"/>
              <a:gd name="connsiteX3" fmla="*/ 13516 w 2284530"/>
              <a:gd name="connsiteY3" fmla="*/ 3789216 h 5615808"/>
              <a:gd name="connsiteX4" fmla="*/ 0 w 2284530"/>
              <a:gd name="connsiteY4" fmla="*/ 0 h 5615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4530" h="5615808">
                <a:moveTo>
                  <a:pt x="0" y="0"/>
                </a:moveTo>
                <a:cubicBezTo>
                  <a:pt x="698187" y="613887"/>
                  <a:pt x="1570568" y="1194668"/>
                  <a:pt x="2268755" y="1808555"/>
                </a:cubicBezTo>
                <a:cubicBezTo>
                  <a:pt x="2266478" y="3287365"/>
                  <a:pt x="2286628" y="4136998"/>
                  <a:pt x="2284351" y="5615808"/>
                </a:cubicBezTo>
                <a:lnTo>
                  <a:pt x="13516" y="3789216"/>
                </a:lnTo>
                <a:cubicBezTo>
                  <a:pt x="12882" y="2470972"/>
                  <a:pt x="634" y="1318244"/>
                  <a:pt x="0" y="0"/>
                </a:cubicBezTo>
                <a:close/>
              </a:path>
            </a:pathLst>
          </a:custGeom>
          <a:solidFill>
            <a:srgbClr val="75F175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5"/>
          <p:cNvSpPr/>
          <p:nvPr/>
        </p:nvSpPr>
        <p:spPr>
          <a:xfrm>
            <a:off x="2164702" y="3849301"/>
            <a:ext cx="5878714" cy="1969884"/>
          </a:xfrm>
          <a:custGeom>
            <a:avLst/>
            <a:gdLst>
              <a:gd name="connsiteX0" fmla="*/ 0 w 4069080"/>
              <a:gd name="connsiteY0" fmla="*/ 0 h 5943379"/>
              <a:gd name="connsiteX1" fmla="*/ 4069080 w 4069080"/>
              <a:gd name="connsiteY1" fmla="*/ 0 h 5943379"/>
              <a:gd name="connsiteX2" fmla="*/ 4069080 w 4069080"/>
              <a:gd name="connsiteY2" fmla="*/ 5943379 h 5943379"/>
              <a:gd name="connsiteX3" fmla="*/ 0 w 4069080"/>
              <a:gd name="connsiteY3" fmla="*/ 5943379 h 5943379"/>
              <a:gd name="connsiteX4" fmla="*/ 0 w 4069080"/>
              <a:gd name="connsiteY4" fmla="*/ 0 h 5943379"/>
              <a:gd name="connsiteX0" fmla="*/ 0 w 7242048"/>
              <a:gd name="connsiteY0" fmla="*/ 612648 h 5943379"/>
              <a:gd name="connsiteX1" fmla="*/ 7242048 w 7242048"/>
              <a:gd name="connsiteY1" fmla="*/ 0 h 5943379"/>
              <a:gd name="connsiteX2" fmla="*/ 7242048 w 7242048"/>
              <a:gd name="connsiteY2" fmla="*/ 5943379 h 5943379"/>
              <a:gd name="connsiteX3" fmla="*/ 3172968 w 7242048"/>
              <a:gd name="connsiteY3" fmla="*/ 5943379 h 5943379"/>
              <a:gd name="connsiteX4" fmla="*/ 0 w 7242048"/>
              <a:gd name="connsiteY4" fmla="*/ 612648 h 5943379"/>
              <a:gd name="connsiteX0" fmla="*/ 0 w 7242048"/>
              <a:gd name="connsiteY0" fmla="*/ 0 h 5330731"/>
              <a:gd name="connsiteX1" fmla="*/ 5577840 w 7242048"/>
              <a:gd name="connsiteY1" fmla="*/ 475488 h 5330731"/>
              <a:gd name="connsiteX2" fmla="*/ 7242048 w 7242048"/>
              <a:gd name="connsiteY2" fmla="*/ 5330731 h 5330731"/>
              <a:gd name="connsiteX3" fmla="*/ 3172968 w 7242048"/>
              <a:gd name="connsiteY3" fmla="*/ 5330731 h 5330731"/>
              <a:gd name="connsiteX4" fmla="*/ 0 w 7242048"/>
              <a:gd name="connsiteY4" fmla="*/ 0 h 5330731"/>
              <a:gd name="connsiteX0" fmla="*/ 0 w 7388352"/>
              <a:gd name="connsiteY0" fmla="*/ 9144 h 4855243"/>
              <a:gd name="connsiteX1" fmla="*/ 5724144 w 7388352"/>
              <a:gd name="connsiteY1" fmla="*/ 0 h 4855243"/>
              <a:gd name="connsiteX2" fmla="*/ 7388352 w 7388352"/>
              <a:gd name="connsiteY2" fmla="*/ 4855243 h 4855243"/>
              <a:gd name="connsiteX3" fmla="*/ 3319272 w 7388352"/>
              <a:gd name="connsiteY3" fmla="*/ 4855243 h 4855243"/>
              <a:gd name="connsiteX4" fmla="*/ 0 w 7388352"/>
              <a:gd name="connsiteY4" fmla="*/ 9144 h 4855243"/>
              <a:gd name="connsiteX0" fmla="*/ 0 w 7388352"/>
              <a:gd name="connsiteY0" fmla="*/ 9144 h 4855243"/>
              <a:gd name="connsiteX1" fmla="*/ 5724144 w 7388352"/>
              <a:gd name="connsiteY1" fmla="*/ 0 h 4855243"/>
              <a:gd name="connsiteX2" fmla="*/ 7388352 w 7388352"/>
              <a:gd name="connsiteY2" fmla="*/ 4855243 h 4855243"/>
              <a:gd name="connsiteX3" fmla="*/ 2880360 w 7388352"/>
              <a:gd name="connsiteY3" fmla="*/ 2916715 h 4855243"/>
              <a:gd name="connsiteX4" fmla="*/ 0 w 7388352"/>
              <a:gd name="connsiteY4" fmla="*/ 9144 h 4855243"/>
              <a:gd name="connsiteX0" fmla="*/ 0 w 7927848"/>
              <a:gd name="connsiteY0" fmla="*/ 9144 h 2916715"/>
              <a:gd name="connsiteX1" fmla="*/ 5724144 w 7927848"/>
              <a:gd name="connsiteY1" fmla="*/ 0 h 2916715"/>
              <a:gd name="connsiteX2" fmla="*/ 7927848 w 7927848"/>
              <a:gd name="connsiteY2" fmla="*/ 2870995 h 2916715"/>
              <a:gd name="connsiteX3" fmla="*/ 2880360 w 7927848"/>
              <a:gd name="connsiteY3" fmla="*/ 2916715 h 2916715"/>
              <a:gd name="connsiteX4" fmla="*/ 0 w 7927848"/>
              <a:gd name="connsiteY4" fmla="*/ 9144 h 2916715"/>
              <a:gd name="connsiteX0" fmla="*/ 0 w 7927848"/>
              <a:gd name="connsiteY0" fmla="*/ 9144 h 2944147"/>
              <a:gd name="connsiteX1" fmla="*/ 5724144 w 7927848"/>
              <a:gd name="connsiteY1" fmla="*/ 0 h 2944147"/>
              <a:gd name="connsiteX2" fmla="*/ 7927848 w 7927848"/>
              <a:gd name="connsiteY2" fmla="*/ 2870995 h 2944147"/>
              <a:gd name="connsiteX3" fmla="*/ 2404872 w 7927848"/>
              <a:gd name="connsiteY3" fmla="*/ 2944147 h 2944147"/>
              <a:gd name="connsiteX4" fmla="*/ 0 w 7927848"/>
              <a:gd name="connsiteY4" fmla="*/ 9144 h 2944147"/>
              <a:gd name="connsiteX0" fmla="*/ 0 w 7443216"/>
              <a:gd name="connsiteY0" fmla="*/ 36576 h 2944147"/>
              <a:gd name="connsiteX1" fmla="*/ 5239512 w 7443216"/>
              <a:gd name="connsiteY1" fmla="*/ 0 h 2944147"/>
              <a:gd name="connsiteX2" fmla="*/ 7443216 w 7443216"/>
              <a:gd name="connsiteY2" fmla="*/ 2870995 h 2944147"/>
              <a:gd name="connsiteX3" fmla="*/ 1920240 w 7443216"/>
              <a:gd name="connsiteY3" fmla="*/ 2944147 h 2944147"/>
              <a:gd name="connsiteX4" fmla="*/ 0 w 7443216"/>
              <a:gd name="connsiteY4" fmla="*/ 36576 h 2944147"/>
              <a:gd name="connsiteX0" fmla="*/ 0 w 7443216"/>
              <a:gd name="connsiteY0" fmla="*/ 18288 h 2925859"/>
              <a:gd name="connsiteX1" fmla="*/ 4965192 w 7443216"/>
              <a:gd name="connsiteY1" fmla="*/ 0 h 2925859"/>
              <a:gd name="connsiteX2" fmla="*/ 7443216 w 7443216"/>
              <a:gd name="connsiteY2" fmla="*/ 2852707 h 2925859"/>
              <a:gd name="connsiteX3" fmla="*/ 1920240 w 7443216"/>
              <a:gd name="connsiteY3" fmla="*/ 2925859 h 2925859"/>
              <a:gd name="connsiteX4" fmla="*/ 0 w 7443216"/>
              <a:gd name="connsiteY4" fmla="*/ 18288 h 2925859"/>
              <a:gd name="connsiteX0" fmla="*/ 0 w 7443216"/>
              <a:gd name="connsiteY0" fmla="*/ 18288 h 2944147"/>
              <a:gd name="connsiteX1" fmla="*/ 4965192 w 7443216"/>
              <a:gd name="connsiteY1" fmla="*/ 0 h 2944147"/>
              <a:gd name="connsiteX2" fmla="*/ 7443216 w 7443216"/>
              <a:gd name="connsiteY2" fmla="*/ 2944147 h 2944147"/>
              <a:gd name="connsiteX3" fmla="*/ 1920240 w 7443216"/>
              <a:gd name="connsiteY3" fmla="*/ 2925859 h 2944147"/>
              <a:gd name="connsiteX4" fmla="*/ 0 w 7443216"/>
              <a:gd name="connsiteY4" fmla="*/ 18288 h 2944147"/>
              <a:gd name="connsiteX0" fmla="*/ 0 w 8732185"/>
              <a:gd name="connsiteY0" fmla="*/ 0 h 2925859"/>
              <a:gd name="connsiteX1" fmla="*/ 8732185 w 8732185"/>
              <a:gd name="connsiteY1" fmla="*/ 457513 h 2925859"/>
              <a:gd name="connsiteX2" fmla="*/ 7443216 w 8732185"/>
              <a:gd name="connsiteY2" fmla="*/ 2925859 h 2925859"/>
              <a:gd name="connsiteX3" fmla="*/ 1920240 w 8732185"/>
              <a:gd name="connsiteY3" fmla="*/ 2907571 h 2925859"/>
              <a:gd name="connsiteX4" fmla="*/ 0 w 8732185"/>
              <a:gd name="connsiteY4" fmla="*/ 0 h 2925859"/>
              <a:gd name="connsiteX0" fmla="*/ 1846753 w 6811945"/>
              <a:gd name="connsiteY0" fmla="*/ 29101 h 2468346"/>
              <a:gd name="connsiteX1" fmla="*/ 6811945 w 6811945"/>
              <a:gd name="connsiteY1" fmla="*/ 0 h 2468346"/>
              <a:gd name="connsiteX2" fmla="*/ 5522976 w 6811945"/>
              <a:gd name="connsiteY2" fmla="*/ 2468346 h 2468346"/>
              <a:gd name="connsiteX3" fmla="*/ 0 w 6811945"/>
              <a:gd name="connsiteY3" fmla="*/ 2450058 h 2468346"/>
              <a:gd name="connsiteX4" fmla="*/ 1846753 w 6811945"/>
              <a:gd name="connsiteY4" fmla="*/ 29101 h 2468346"/>
              <a:gd name="connsiteX0" fmla="*/ 1903484 w 6811945"/>
              <a:gd name="connsiteY0" fmla="*/ 169679 h 2468346"/>
              <a:gd name="connsiteX1" fmla="*/ 6811945 w 6811945"/>
              <a:gd name="connsiteY1" fmla="*/ 0 h 2468346"/>
              <a:gd name="connsiteX2" fmla="*/ 5522976 w 6811945"/>
              <a:gd name="connsiteY2" fmla="*/ 2468346 h 2468346"/>
              <a:gd name="connsiteX3" fmla="*/ 0 w 6811945"/>
              <a:gd name="connsiteY3" fmla="*/ 2450058 h 2468346"/>
              <a:gd name="connsiteX4" fmla="*/ 1903484 w 6811945"/>
              <a:gd name="connsiteY4" fmla="*/ 169679 h 2468346"/>
              <a:gd name="connsiteX0" fmla="*/ 1778674 w 6811945"/>
              <a:gd name="connsiteY0" fmla="*/ 61542 h 2468346"/>
              <a:gd name="connsiteX1" fmla="*/ 6811945 w 6811945"/>
              <a:gd name="connsiteY1" fmla="*/ 0 h 2468346"/>
              <a:gd name="connsiteX2" fmla="*/ 5522976 w 6811945"/>
              <a:gd name="connsiteY2" fmla="*/ 2468346 h 2468346"/>
              <a:gd name="connsiteX3" fmla="*/ 0 w 6811945"/>
              <a:gd name="connsiteY3" fmla="*/ 2450058 h 2468346"/>
              <a:gd name="connsiteX4" fmla="*/ 1778674 w 6811945"/>
              <a:gd name="connsiteY4" fmla="*/ 61542 h 2468346"/>
              <a:gd name="connsiteX0" fmla="*/ 0 w 5033271"/>
              <a:gd name="connsiteY0" fmla="*/ 2337047 h 4743851"/>
              <a:gd name="connsiteX1" fmla="*/ 5033271 w 5033271"/>
              <a:gd name="connsiteY1" fmla="*/ 2275505 h 4743851"/>
              <a:gd name="connsiteX2" fmla="*/ 3744302 w 5033271"/>
              <a:gd name="connsiteY2" fmla="*/ 4743851 h 4743851"/>
              <a:gd name="connsiteX3" fmla="*/ 2351403 w 5033271"/>
              <a:gd name="connsiteY3" fmla="*/ 0 h 4743851"/>
              <a:gd name="connsiteX4" fmla="*/ 0 w 5033271"/>
              <a:gd name="connsiteY4" fmla="*/ 2337047 h 4743851"/>
              <a:gd name="connsiteX0" fmla="*/ 0 w 6841860"/>
              <a:gd name="connsiteY0" fmla="*/ 2337047 h 2337047"/>
              <a:gd name="connsiteX1" fmla="*/ 5033271 w 6841860"/>
              <a:gd name="connsiteY1" fmla="*/ 2275505 h 2337047"/>
              <a:gd name="connsiteX2" fmla="*/ 6841860 w 6841860"/>
              <a:gd name="connsiteY2" fmla="*/ 93983 h 2337047"/>
              <a:gd name="connsiteX3" fmla="*/ 2351403 w 6841860"/>
              <a:gd name="connsiteY3" fmla="*/ 0 h 2337047"/>
              <a:gd name="connsiteX4" fmla="*/ 0 w 6841860"/>
              <a:gd name="connsiteY4" fmla="*/ 2337047 h 2337047"/>
              <a:gd name="connsiteX0" fmla="*/ 0 w 6841860"/>
              <a:gd name="connsiteY0" fmla="*/ 2261351 h 2261351"/>
              <a:gd name="connsiteX1" fmla="*/ 5033271 w 6841860"/>
              <a:gd name="connsiteY1" fmla="*/ 2199809 h 2261351"/>
              <a:gd name="connsiteX2" fmla="*/ 6841860 w 6841860"/>
              <a:gd name="connsiteY2" fmla="*/ 18287 h 2261351"/>
              <a:gd name="connsiteX3" fmla="*/ 2328710 w 6841860"/>
              <a:gd name="connsiteY3" fmla="*/ 0 h 2261351"/>
              <a:gd name="connsiteX4" fmla="*/ 0 w 6841860"/>
              <a:gd name="connsiteY4" fmla="*/ 2261351 h 2261351"/>
              <a:gd name="connsiteX0" fmla="*/ 0 w 6830514"/>
              <a:gd name="connsiteY0" fmla="*/ 2297133 h 2297133"/>
              <a:gd name="connsiteX1" fmla="*/ 5033271 w 6830514"/>
              <a:gd name="connsiteY1" fmla="*/ 2235591 h 2297133"/>
              <a:gd name="connsiteX2" fmla="*/ 6830514 w 6830514"/>
              <a:gd name="connsiteY2" fmla="*/ 0 h 2297133"/>
              <a:gd name="connsiteX3" fmla="*/ 2328710 w 6830514"/>
              <a:gd name="connsiteY3" fmla="*/ 35782 h 2297133"/>
              <a:gd name="connsiteX4" fmla="*/ 0 w 6830514"/>
              <a:gd name="connsiteY4" fmla="*/ 2297133 h 2297133"/>
              <a:gd name="connsiteX0" fmla="*/ 0 w 7375140"/>
              <a:gd name="connsiteY0" fmla="*/ 2329574 h 2329574"/>
              <a:gd name="connsiteX1" fmla="*/ 5033271 w 7375140"/>
              <a:gd name="connsiteY1" fmla="*/ 2268032 h 2329574"/>
              <a:gd name="connsiteX2" fmla="*/ 7375140 w 7375140"/>
              <a:gd name="connsiteY2" fmla="*/ 0 h 2329574"/>
              <a:gd name="connsiteX3" fmla="*/ 2328710 w 7375140"/>
              <a:gd name="connsiteY3" fmla="*/ 68223 h 2329574"/>
              <a:gd name="connsiteX4" fmla="*/ 0 w 7375140"/>
              <a:gd name="connsiteY4" fmla="*/ 2329574 h 2329574"/>
              <a:gd name="connsiteX0" fmla="*/ 0 w 7375140"/>
              <a:gd name="connsiteY0" fmla="*/ 2329574 h 2329574"/>
              <a:gd name="connsiteX1" fmla="*/ 5532512 w 7375140"/>
              <a:gd name="connsiteY1" fmla="*/ 2268032 h 2329574"/>
              <a:gd name="connsiteX2" fmla="*/ 7375140 w 7375140"/>
              <a:gd name="connsiteY2" fmla="*/ 0 h 2329574"/>
              <a:gd name="connsiteX3" fmla="*/ 2328710 w 7375140"/>
              <a:gd name="connsiteY3" fmla="*/ 68223 h 2329574"/>
              <a:gd name="connsiteX4" fmla="*/ 0 w 7375140"/>
              <a:gd name="connsiteY4" fmla="*/ 2329574 h 2329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75140" h="2329574">
                <a:moveTo>
                  <a:pt x="0" y="2329574"/>
                </a:moveTo>
                <a:lnTo>
                  <a:pt x="5532512" y="2268032"/>
                </a:lnTo>
                <a:lnTo>
                  <a:pt x="7375140" y="0"/>
                </a:lnTo>
                <a:lnTo>
                  <a:pt x="2328710" y="68223"/>
                </a:lnTo>
                <a:lnTo>
                  <a:pt x="0" y="2329574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2646163" y="2014800"/>
            <a:ext cx="5436667" cy="1867111"/>
          </a:xfrm>
          <a:custGeom>
            <a:avLst/>
            <a:gdLst>
              <a:gd name="connsiteX0" fmla="*/ 0 w 4069080"/>
              <a:gd name="connsiteY0" fmla="*/ 0 h 5943379"/>
              <a:gd name="connsiteX1" fmla="*/ 4069080 w 4069080"/>
              <a:gd name="connsiteY1" fmla="*/ 0 h 5943379"/>
              <a:gd name="connsiteX2" fmla="*/ 4069080 w 4069080"/>
              <a:gd name="connsiteY2" fmla="*/ 5943379 h 5943379"/>
              <a:gd name="connsiteX3" fmla="*/ 0 w 4069080"/>
              <a:gd name="connsiteY3" fmla="*/ 5943379 h 5943379"/>
              <a:gd name="connsiteX4" fmla="*/ 0 w 4069080"/>
              <a:gd name="connsiteY4" fmla="*/ 0 h 5943379"/>
              <a:gd name="connsiteX0" fmla="*/ 0 w 7242048"/>
              <a:gd name="connsiteY0" fmla="*/ 612648 h 5943379"/>
              <a:gd name="connsiteX1" fmla="*/ 7242048 w 7242048"/>
              <a:gd name="connsiteY1" fmla="*/ 0 h 5943379"/>
              <a:gd name="connsiteX2" fmla="*/ 7242048 w 7242048"/>
              <a:gd name="connsiteY2" fmla="*/ 5943379 h 5943379"/>
              <a:gd name="connsiteX3" fmla="*/ 3172968 w 7242048"/>
              <a:gd name="connsiteY3" fmla="*/ 5943379 h 5943379"/>
              <a:gd name="connsiteX4" fmla="*/ 0 w 7242048"/>
              <a:gd name="connsiteY4" fmla="*/ 612648 h 5943379"/>
              <a:gd name="connsiteX0" fmla="*/ 0 w 7242048"/>
              <a:gd name="connsiteY0" fmla="*/ 0 h 5330731"/>
              <a:gd name="connsiteX1" fmla="*/ 5577840 w 7242048"/>
              <a:gd name="connsiteY1" fmla="*/ 475488 h 5330731"/>
              <a:gd name="connsiteX2" fmla="*/ 7242048 w 7242048"/>
              <a:gd name="connsiteY2" fmla="*/ 5330731 h 5330731"/>
              <a:gd name="connsiteX3" fmla="*/ 3172968 w 7242048"/>
              <a:gd name="connsiteY3" fmla="*/ 5330731 h 5330731"/>
              <a:gd name="connsiteX4" fmla="*/ 0 w 7242048"/>
              <a:gd name="connsiteY4" fmla="*/ 0 h 5330731"/>
              <a:gd name="connsiteX0" fmla="*/ 0 w 7388352"/>
              <a:gd name="connsiteY0" fmla="*/ 9144 h 4855243"/>
              <a:gd name="connsiteX1" fmla="*/ 5724144 w 7388352"/>
              <a:gd name="connsiteY1" fmla="*/ 0 h 4855243"/>
              <a:gd name="connsiteX2" fmla="*/ 7388352 w 7388352"/>
              <a:gd name="connsiteY2" fmla="*/ 4855243 h 4855243"/>
              <a:gd name="connsiteX3" fmla="*/ 3319272 w 7388352"/>
              <a:gd name="connsiteY3" fmla="*/ 4855243 h 4855243"/>
              <a:gd name="connsiteX4" fmla="*/ 0 w 7388352"/>
              <a:gd name="connsiteY4" fmla="*/ 9144 h 4855243"/>
              <a:gd name="connsiteX0" fmla="*/ 0 w 7388352"/>
              <a:gd name="connsiteY0" fmla="*/ 9144 h 4855243"/>
              <a:gd name="connsiteX1" fmla="*/ 5724144 w 7388352"/>
              <a:gd name="connsiteY1" fmla="*/ 0 h 4855243"/>
              <a:gd name="connsiteX2" fmla="*/ 7388352 w 7388352"/>
              <a:gd name="connsiteY2" fmla="*/ 4855243 h 4855243"/>
              <a:gd name="connsiteX3" fmla="*/ 2880360 w 7388352"/>
              <a:gd name="connsiteY3" fmla="*/ 2916715 h 4855243"/>
              <a:gd name="connsiteX4" fmla="*/ 0 w 7388352"/>
              <a:gd name="connsiteY4" fmla="*/ 9144 h 4855243"/>
              <a:gd name="connsiteX0" fmla="*/ 0 w 7927848"/>
              <a:gd name="connsiteY0" fmla="*/ 9144 h 2916715"/>
              <a:gd name="connsiteX1" fmla="*/ 5724144 w 7927848"/>
              <a:gd name="connsiteY1" fmla="*/ 0 h 2916715"/>
              <a:gd name="connsiteX2" fmla="*/ 7927848 w 7927848"/>
              <a:gd name="connsiteY2" fmla="*/ 2870995 h 2916715"/>
              <a:gd name="connsiteX3" fmla="*/ 2880360 w 7927848"/>
              <a:gd name="connsiteY3" fmla="*/ 2916715 h 2916715"/>
              <a:gd name="connsiteX4" fmla="*/ 0 w 7927848"/>
              <a:gd name="connsiteY4" fmla="*/ 9144 h 2916715"/>
              <a:gd name="connsiteX0" fmla="*/ 0 w 7927848"/>
              <a:gd name="connsiteY0" fmla="*/ 9144 h 2944147"/>
              <a:gd name="connsiteX1" fmla="*/ 5724144 w 7927848"/>
              <a:gd name="connsiteY1" fmla="*/ 0 h 2944147"/>
              <a:gd name="connsiteX2" fmla="*/ 7927848 w 7927848"/>
              <a:gd name="connsiteY2" fmla="*/ 2870995 h 2944147"/>
              <a:gd name="connsiteX3" fmla="*/ 2404872 w 7927848"/>
              <a:gd name="connsiteY3" fmla="*/ 2944147 h 2944147"/>
              <a:gd name="connsiteX4" fmla="*/ 0 w 7927848"/>
              <a:gd name="connsiteY4" fmla="*/ 9144 h 2944147"/>
              <a:gd name="connsiteX0" fmla="*/ 0 w 7443216"/>
              <a:gd name="connsiteY0" fmla="*/ 36576 h 2944147"/>
              <a:gd name="connsiteX1" fmla="*/ 5239512 w 7443216"/>
              <a:gd name="connsiteY1" fmla="*/ 0 h 2944147"/>
              <a:gd name="connsiteX2" fmla="*/ 7443216 w 7443216"/>
              <a:gd name="connsiteY2" fmla="*/ 2870995 h 2944147"/>
              <a:gd name="connsiteX3" fmla="*/ 1920240 w 7443216"/>
              <a:gd name="connsiteY3" fmla="*/ 2944147 h 2944147"/>
              <a:gd name="connsiteX4" fmla="*/ 0 w 7443216"/>
              <a:gd name="connsiteY4" fmla="*/ 36576 h 2944147"/>
              <a:gd name="connsiteX0" fmla="*/ 0 w 7443216"/>
              <a:gd name="connsiteY0" fmla="*/ 18288 h 2925859"/>
              <a:gd name="connsiteX1" fmla="*/ 4965192 w 7443216"/>
              <a:gd name="connsiteY1" fmla="*/ 0 h 2925859"/>
              <a:gd name="connsiteX2" fmla="*/ 7443216 w 7443216"/>
              <a:gd name="connsiteY2" fmla="*/ 2852707 h 2925859"/>
              <a:gd name="connsiteX3" fmla="*/ 1920240 w 7443216"/>
              <a:gd name="connsiteY3" fmla="*/ 2925859 h 2925859"/>
              <a:gd name="connsiteX4" fmla="*/ 0 w 7443216"/>
              <a:gd name="connsiteY4" fmla="*/ 18288 h 2925859"/>
              <a:gd name="connsiteX0" fmla="*/ 0 w 7443216"/>
              <a:gd name="connsiteY0" fmla="*/ 18288 h 2944147"/>
              <a:gd name="connsiteX1" fmla="*/ 4965192 w 7443216"/>
              <a:gd name="connsiteY1" fmla="*/ 0 h 2944147"/>
              <a:gd name="connsiteX2" fmla="*/ 7443216 w 7443216"/>
              <a:gd name="connsiteY2" fmla="*/ 2944147 h 2944147"/>
              <a:gd name="connsiteX3" fmla="*/ 1920240 w 7443216"/>
              <a:gd name="connsiteY3" fmla="*/ 2925859 h 2944147"/>
              <a:gd name="connsiteX4" fmla="*/ 0 w 7443216"/>
              <a:gd name="connsiteY4" fmla="*/ 18288 h 2944147"/>
              <a:gd name="connsiteX0" fmla="*/ 0 w 7443216"/>
              <a:gd name="connsiteY0" fmla="*/ 18288 h 2944147"/>
              <a:gd name="connsiteX1" fmla="*/ 4965192 w 7443216"/>
              <a:gd name="connsiteY1" fmla="*/ 0 h 2944147"/>
              <a:gd name="connsiteX2" fmla="*/ 7443216 w 7443216"/>
              <a:gd name="connsiteY2" fmla="*/ 2944147 h 2944147"/>
              <a:gd name="connsiteX3" fmla="*/ 1920240 w 7443216"/>
              <a:gd name="connsiteY3" fmla="*/ 2940878 h 2944147"/>
              <a:gd name="connsiteX4" fmla="*/ 0 w 7443216"/>
              <a:gd name="connsiteY4" fmla="*/ 18288 h 2944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43216" h="2944147">
                <a:moveTo>
                  <a:pt x="0" y="18288"/>
                </a:moveTo>
                <a:lnTo>
                  <a:pt x="4965192" y="0"/>
                </a:lnTo>
                <a:lnTo>
                  <a:pt x="7443216" y="2944147"/>
                </a:lnTo>
                <a:lnTo>
                  <a:pt x="1920240" y="2940878"/>
                </a:lnTo>
                <a:lnTo>
                  <a:pt x="0" y="18288"/>
                </a:lnTo>
                <a:close/>
              </a:path>
            </a:pathLst>
          </a:custGeom>
          <a:solidFill>
            <a:srgbClr val="75F175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-428244" y="-45081"/>
            <a:ext cx="123459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Проецирующая плоскость, проходящая через ось проекций [OX)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рис.57) 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770252" y="6053548"/>
            <a:ext cx="13115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/>
              <a:t>Рис.</a:t>
            </a:r>
            <a:r>
              <a:rPr lang="uz-Cyrl-UZ" sz="3200" dirty="0"/>
              <a:t>5</a:t>
            </a:r>
            <a:r>
              <a:rPr lang="en-US" sz="3200" dirty="0"/>
              <a:t>7</a:t>
            </a:r>
            <a:endParaRPr lang="ru-RU" sz="32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066318" y="674735"/>
            <a:ext cx="3977098" cy="320202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9730333" y="5116837"/>
            <a:ext cx="390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>
                <a:latin typeface="ISOCPEUR" panose="020B0604020202020204" pitchFamily="34" charset="0"/>
              </a:rPr>
              <a:t>Y</a:t>
            </a:r>
            <a:endParaRPr lang="ru-RU" sz="3600" i="1" dirty="0">
              <a:latin typeface="ISOCPEUR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275938" y="280325"/>
            <a:ext cx="390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>
                <a:latin typeface="ISOCPEUR" panose="020B0604020202020204" pitchFamily="34" charset="0"/>
              </a:rPr>
              <a:t>Z</a:t>
            </a:r>
            <a:endParaRPr lang="ru-RU" sz="3600" i="1" dirty="0">
              <a:latin typeface="ISOCPEUR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080540" y="3385772"/>
            <a:ext cx="390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>
                <a:latin typeface="ISOCPEUR" panose="020B0604020202020204" pitchFamily="34" charset="0"/>
              </a:rPr>
              <a:t>o</a:t>
            </a:r>
            <a:endParaRPr lang="ru-RU" sz="3600" i="1" dirty="0">
              <a:latin typeface="ISOCPEUR" panose="020B0604020202020204" pitchFamily="34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4057043" y="3944524"/>
            <a:ext cx="3986373" cy="283545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5"/>
          <p:cNvSpPr/>
          <p:nvPr/>
        </p:nvSpPr>
        <p:spPr>
          <a:xfrm>
            <a:off x="4057043" y="3883060"/>
            <a:ext cx="5684901" cy="1438281"/>
          </a:xfrm>
          <a:custGeom>
            <a:avLst/>
            <a:gdLst>
              <a:gd name="connsiteX0" fmla="*/ 0 w 4069080"/>
              <a:gd name="connsiteY0" fmla="*/ 0 h 5943379"/>
              <a:gd name="connsiteX1" fmla="*/ 4069080 w 4069080"/>
              <a:gd name="connsiteY1" fmla="*/ 0 h 5943379"/>
              <a:gd name="connsiteX2" fmla="*/ 4069080 w 4069080"/>
              <a:gd name="connsiteY2" fmla="*/ 5943379 h 5943379"/>
              <a:gd name="connsiteX3" fmla="*/ 0 w 4069080"/>
              <a:gd name="connsiteY3" fmla="*/ 5943379 h 5943379"/>
              <a:gd name="connsiteX4" fmla="*/ 0 w 4069080"/>
              <a:gd name="connsiteY4" fmla="*/ 0 h 5943379"/>
              <a:gd name="connsiteX0" fmla="*/ 0 w 7242048"/>
              <a:gd name="connsiteY0" fmla="*/ 612648 h 5943379"/>
              <a:gd name="connsiteX1" fmla="*/ 7242048 w 7242048"/>
              <a:gd name="connsiteY1" fmla="*/ 0 h 5943379"/>
              <a:gd name="connsiteX2" fmla="*/ 7242048 w 7242048"/>
              <a:gd name="connsiteY2" fmla="*/ 5943379 h 5943379"/>
              <a:gd name="connsiteX3" fmla="*/ 3172968 w 7242048"/>
              <a:gd name="connsiteY3" fmla="*/ 5943379 h 5943379"/>
              <a:gd name="connsiteX4" fmla="*/ 0 w 7242048"/>
              <a:gd name="connsiteY4" fmla="*/ 612648 h 5943379"/>
              <a:gd name="connsiteX0" fmla="*/ 0 w 7242048"/>
              <a:gd name="connsiteY0" fmla="*/ 0 h 5330731"/>
              <a:gd name="connsiteX1" fmla="*/ 5577840 w 7242048"/>
              <a:gd name="connsiteY1" fmla="*/ 475488 h 5330731"/>
              <a:gd name="connsiteX2" fmla="*/ 7242048 w 7242048"/>
              <a:gd name="connsiteY2" fmla="*/ 5330731 h 5330731"/>
              <a:gd name="connsiteX3" fmla="*/ 3172968 w 7242048"/>
              <a:gd name="connsiteY3" fmla="*/ 5330731 h 5330731"/>
              <a:gd name="connsiteX4" fmla="*/ 0 w 7242048"/>
              <a:gd name="connsiteY4" fmla="*/ 0 h 5330731"/>
              <a:gd name="connsiteX0" fmla="*/ 0 w 7388352"/>
              <a:gd name="connsiteY0" fmla="*/ 9144 h 4855243"/>
              <a:gd name="connsiteX1" fmla="*/ 5724144 w 7388352"/>
              <a:gd name="connsiteY1" fmla="*/ 0 h 4855243"/>
              <a:gd name="connsiteX2" fmla="*/ 7388352 w 7388352"/>
              <a:gd name="connsiteY2" fmla="*/ 4855243 h 4855243"/>
              <a:gd name="connsiteX3" fmla="*/ 3319272 w 7388352"/>
              <a:gd name="connsiteY3" fmla="*/ 4855243 h 4855243"/>
              <a:gd name="connsiteX4" fmla="*/ 0 w 7388352"/>
              <a:gd name="connsiteY4" fmla="*/ 9144 h 4855243"/>
              <a:gd name="connsiteX0" fmla="*/ 0 w 7388352"/>
              <a:gd name="connsiteY0" fmla="*/ 9144 h 4855243"/>
              <a:gd name="connsiteX1" fmla="*/ 5724144 w 7388352"/>
              <a:gd name="connsiteY1" fmla="*/ 0 h 4855243"/>
              <a:gd name="connsiteX2" fmla="*/ 7388352 w 7388352"/>
              <a:gd name="connsiteY2" fmla="*/ 4855243 h 4855243"/>
              <a:gd name="connsiteX3" fmla="*/ 2880360 w 7388352"/>
              <a:gd name="connsiteY3" fmla="*/ 2916715 h 4855243"/>
              <a:gd name="connsiteX4" fmla="*/ 0 w 7388352"/>
              <a:gd name="connsiteY4" fmla="*/ 9144 h 4855243"/>
              <a:gd name="connsiteX0" fmla="*/ 0 w 7927848"/>
              <a:gd name="connsiteY0" fmla="*/ 9144 h 2916715"/>
              <a:gd name="connsiteX1" fmla="*/ 5724144 w 7927848"/>
              <a:gd name="connsiteY1" fmla="*/ 0 h 2916715"/>
              <a:gd name="connsiteX2" fmla="*/ 7927848 w 7927848"/>
              <a:gd name="connsiteY2" fmla="*/ 2870995 h 2916715"/>
              <a:gd name="connsiteX3" fmla="*/ 2880360 w 7927848"/>
              <a:gd name="connsiteY3" fmla="*/ 2916715 h 2916715"/>
              <a:gd name="connsiteX4" fmla="*/ 0 w 7927848"/>
              <a:gd name="connsiteY4" fmla="*/ 9144 h 2916715"/>
              <a:gd name="connsiteX0" fmla="*/ 0 w 7927848"/>
              <a:gd name="connsiteY0" fmla="*/ 9144 h 2944147"/>
              <a:gd name="connsiteX1" fmla="*/ 5724144 w 7927848"/>
              <a:gd name="connsiteY1" fmla="*/ 0 h 2944147"/>
              <a:gd name="connsiteX2" fmla="*/ 7927848 w 7927848"/>
              <a:gd name="connsiteY2" fmla="*/ 2870995 h 2944147"/>
              <a:gd name="connsiteX3" fmla="*/ 2404872 w 7927848"/>
              <a:gd name="connsiteY3" fmla="*/ 2944147 h 2944147"/>
              <a:gd name="connsiteX4" fmla="*/ 0 w 7927848"/>
              <a:gd name="connsiteY4" fmla="*/ 9144 h 2944147"/>
              <a:gd name="connsiteX0" fmla="*/ 0 w 7443216"/>
              <a:gd name="connsiteY0" fmla="*/ 36576 h 2944147"/>
              <a:gd name="connsiteX1" fmla="*/ 5239512 w 7443216"/>
              <a:gd name="connsiteY1" fmla="*/ 0 h 2944147"/>
              <a:gd name="connsiteX2" fmla="*/ 7443216 w 7443216"/>
              <a:gd name="connsiteY2" fmla="*/ 2870995 h 2944147"/>
              <a:gd name="connsiteX3" fmla="*/ 1920240 w 7443216"/>
              <a:gd name="connsiteY3" fmla="*/ 2944147 h 2944147"/>
              <a:gd name="connsiteX4" fmla="*/ 0 w 7443216"/>
              <a:gd name="connsiteY4" fmla="*/ 36576 h 2944147"/>
              <a:gd name="connsiteX0" fmla="*/ 0 w 7443216"/>
              <a:gd name="connsiteY0" fmla="*/ 18288 h 2925859"/>
              <a:gd name="connsiteX1" fmla="*/ 4965192 w 7443216"/>
              <a:gd name="connsiteY1" fmla="*/ 0 h 2925859"/>
              <a:gd name="connsiteX2" fmla="*/ 7443216 w 7443216"/>
              <a:gd name="connsiteY2" fmla="*/ 2852707 h 2925859"/>
              <a:gd name="connsiteX3" fmla="*/ 1920240 w 7443216"/>
              <a:gd name="connsiteY3" fmla="*/ 2925859 h 2925859"/>
              <a:gd name="connsiteX4" fmla="*/ 0 w 7443216"/>
              <a:gd name="connsiteY4" fmla="*/ 18288 h 2925859"/>
              <a:gd name="connsiteX0" fmla="*/ 0 w 7443216"/>
              <a:gd name="connsiteY0" fmla="*/ 18288 h 2944147"/>
              <a:gd name="connsiteX1" fmla="*/ 4965192 w 7443216"/>
              <a:gd name="connsiteY1" fmla="*/ 0 h 2944147"/>
              <a:gd name="connsiteX2" fmla="*/ 7443216 w 7443216"/>
              <a:gd name="connsiteY2" fmla="*/ 2944147 h 2944147"/>
              <a:gd name="connsiteX3" fmla="*/ 1920240 w 7443216"/>
              <a:gd name="connsiteY3" fmla="*/ 2925859 h 2944147"/>
              <a:gd name="connsiteX4" fmla="*/ 0 w 7443216"/>
              <a:gd name="connsiteY4" fmla="*/ 18288 h 2944147"/>
              <a:gd name="connsiteX0" fmla="*/ 0 w 6898590"/>
              <a:gd name="connsiteY0" fmla="*/ 18288 h 2925858"/>
              <a:gd name="connsiteX1" fmla="*/ 4965192 w 6898590"/>
              <a:gd name="connsiteY1" fmla="*/ 0 h 2925858"/>
              <a:gd name="connsiteX2" fmla="*/ 6898590 w 6898590"/>
              <a:gd name="connsiteY2" fmla="*/ 2311666 h 2925858"/>
              <a:gd name="connsiteX3" fmla="*/ 1920240 w 6898590"/>
              <a:gd name="connsiteY3" fmla="*/ 2925859 h 2925858"/>
              <a:gd name="connsiteX4" fmla="*/ 0 w 6898590"/>
              <a:gd name="connsiteY4" fmla="*/ 18288 h 2925858"/>
              <a:gd name="connsiteX0" fmla="*/ 0 w 6898590"/>
              <a:gd name="connsiteY0" fmla="*/ 18288 h 2368674"/>
              <a:gd name="connsiteX1" fmla="*/ 4965192 w 6898590"/>
              <a:gd name="connsiteY1" fmla="*/ 0 h 2368674"/>
              <a:gd name="connsiteX2" fmla="*/ 6898590 w 6898590"/>
              <a:gd name="connsiteY2" fmla="*/ 2311666 h 2368674"/>
              <a:gd name="connsiteX3" fmla="*/ 1545809 w 6898590"/>
              <a:gd name="connsiteY3" fmla="*/ 2368674 h 2368674"/>
              <a:gd name="connsiteX4" fmla="*/ 0 w 6898590"/>
              <a:gd name="connsiteY4" fmla="*/ 18288 h 2368674"/>
              <a:gd name="connsiteX0" fmla="*/ 0 w 6853205"/>
              <a:gd name="connsiteY0" fmla="*/ 18288 h 2368674"/>
              <a:gd name="connsiteX1" fmla="*/ 4965192 w 6853205"/>
              <a:gd name="connsiteY1" fmla="*/ 0 h 2368674"/>
              <a:gd name="connsiteX2" fmla="*/ 6853205 w 6853205"/>
              <a:gd name="connsiteY2" fmla="*/ 2311666 h 2368674"/>
              <a:gd name="connsiteX3" fmla="*/ 1545809 w 6853205"/>
              <a:gd name="connsiteY3" fmla="*/ 2368674 h 2368674"/>
              <a:gd name="connsiteX4" fmla="*/ 0 w 6853205"/>
              <a:gd name="connsiteY4" fmla="*/ 18288 h 2368674"/>
              <a:gd name="connsiteX0" fmla="*/ 0 w 7054130"/>
              <a:gd name="connsiteY0" fmla="*/ 18288 h 2374412"/>
              <a:gd name="connsiteX1" fmla="*/ 4965192 w 7054130"/>
              <a:gd name="connsiteY1" fmla="*/ 0 h 2374412"/>
              <a:gd name="connsiteX2" fmla="*/ 7054130 w 7054130"/>
              <a:gd name="connsiteY2" fmla="*/ 2374412 h 2374412"/>
              <a:gd name="connsiteX3" fmla="*/ 1545809 w 7054130"/>
              <a:gd name="connsiteY3" fmla="*/ 2368674 h 2374412"/>
              <a:gd name="connsiteX4" fmla="*/ 0 w 7054130"/>
              <a:gd name="connsiteY4" fmla="*/ 18288 h 2374412"/>
              <a:gd name="connsiteX0" fmla="*/ 0 w 7054130"/>
              <a:gd name="connsiteY0" fmla="*/ 18288 h 2368674"/>
              <a:gd name="connsiteX1" fmla="*/ 4965192 w 7054130"/>
              <a:gd name="connsiteY1" fmla="*/ 0 h 2368674"/>
              <a:gd name="connsiteX2" fmla="*/ 7054130 w 7054130"/>
              <a:gd name="connsiteY2" fmla="*/ 2343039 h 2368674"/>
              <a:gd name="connsiteX3" fmla="*/ 1545809 w 7054130"/>
              <a:gd name="connsiteY3" fmla="*/ 2368674 h 2368674"/>
              <a:gd name="connsiteX4" fmla="*/ 0 w 7054130"/>
              <a:gd name="connsiteY4" fmla="*/ 18288 h 2368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54130" h="2368674">
                <a:moveTo>
                  <a:pt x="0" y="18288"/>
                </a:moveTo>
                <a:lnTo>
                  <a:pt x="4965192" y="0"/>
                </a:lnTo>
                <a:lnTo>
                  <a:pt x="7054130" y="2343039"/>
                </a:lnTo>
                <a:lnTo>
                  <a:pt x="1545809" y="2368674"/>
                </a:lnTo>
                <a:lnTo>
                  <a:pt x="0" y="18288"/>
                </a:lnTo>
                <a:close/>
              </a:path>
            </a:pathLst>
          </a:custGeom>
          <a:solidFill>
            <a:srgbClr val="75F175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5"/>
          <p:cNvSpPr/>
          <p:nvPr/>
        </p:nvSpPr>
        <p:spPr>
          <a:xfrm>
            <a:off x="4031356" y="1965674"/>
            <a:ext cx="5418964" cy="1913877"/>
          </a:xfrm>
          <a:custGeom>
            <a:avLst/>
            <a:gdLst>
              <a:gd name="connsiteX0" fmla="*/ 0 w 4069080"/>
              <a:gd name="connsiteY0" fmla="*/ 0 h 5943379"/>
              <a:gd name="connsiteX1" fmla="*/ 4069080 w 4069080"/>
              <a:gd name="connsiteY1" fmla="*/ 0 h 5943379"/>
              <a:gd name="connsiteX2" fmla="*/ 4069080 w 4069080"/>
              <a:gd name="connsiteY2" fmla="*/ 5943379 h 5943379"/>
              <a:gd name="connsiteX3" fmla="*/ 0 w 4069080"/>
              <a:gd name="connsiteY3" fmla="*/ 5943379 h 5943379"/>
              <a:gd name="connsiteX4" fmla="*/ 0 w 4069080"/>
              <a:gd name="connsiteY4" fmla="*/ 0 h 5943379"/>
              <a:gd name="connsiteX0" fmla="*/ 0 w 7242048"/>
              <a:gd name="connsiteY0" fmla="*/ 612648 h 5943379"/>
              <a:gd name="connsiteX1" fmla="*/ 7242048 w 7242048"/>
              <a:gd name="connsiteY1" fmla="*/ 0 h 5943379"/>
              <a:gd name="connsiteX2" fmla="*/ 7242048 w 7242048"/>
              <a:gd name="connsiteY2" fmla="*/ 5943379 h 5943379"/>
              <a:gd name="connsiteX3" fmla="*/ 3172968 w 7242048"/>
              <a:gd name="connsiteY3" fmla="*/ 5943379 h 5943379"/>
              <a:gd name="connsiteX4" fmla="*/ 0 w 7242048"/>
              <a:gd name="connsiteY4" fmla="*/ 612648 h 5943379"/>
              <a:gd name="connsiteX0" fmla="*/ 0 w 7242048"/>
              <a:gd name="connsiteY0" fmla="*/ 0 h 5330731"/>
              <a:gd name="connsiteX1" fmla="*/ 5577840 w 7242048"/>
              <a:gd name="connsiteY1" fmla="*/ 475488 h 5330731"/>
              <a:gd name="connsiteX2" fmla="*/ 7242048 w 7242048"/>
              <a:gd name="connsiteY2" fmla="*/ 5330731 h 5330731"/>
              <a:gd name="connsiteX3" fmla="*/ 3172968 w 7242048"/>
              <a:gd name="connsiteY3" fmla="*/ 5330731 h 5330731"/>
              <a:gd name="connsiteX4" fmla="*/ 0 w 7242048"/>
              <a:gd name="connsiteY4" fmla="*/ 0 h 5330731"/>
              <a:gd name="connsiteX0" fmla="*/ 0 w 7388352"/>
              <a:gd name="connsiteY0" fmla="*/ 9144 h 4855243"/>
              <a:gd name="connsiteX1" fmla="*/ 5724144 w 7388352"/>
              <a:gd name="connsiteY1" fmla="*/ 0 h 4855243"/>
              <a:gd name="connsiteX2" fmla="*/ 7388352 w 7388352"/>
              <a:gd name="connsiteY2" fmla="*/ 4855243 h 4855243"/>
              <a:gd name="connsiteX3" fmla="*/ 3319272 w 7388352"/>
              <a:gd name="connsiteY3" fmla="*/ 4855243 h 4855243"/>
              <a:gd name="connsiteX4" fmla="*/ 0 w 7388352"/>
              <a:gd name="connsiteY4" fmla="*/ 9144 h 4855243"/>
              <a:gd name="connsiteX0" fmla="*/ 0 w 7388352"/>
              <a:gd name="connsiteY0" fmla="*/ 9144 h 4855243"/>
              <a:gd name="connsiteX1" fmla="*/ 5724144 w 7388352"/>
              <a:gd name="connsiteY1" fmla="*/ 0 h 4855243"/>
              <a:gd name="connsiteX2" fmla="*/ 7388352 w 7388352"/>
              <a:gd name="connsiteY2" fmla="*/ 4855243 h 4855243"/>
              <a:gd name="connsiteX3" fmla="*/ 2880360 w 7388352"/>
              <a:gd name="connsiteY3" fmla="*/ 2916715 h 4855243"/>
              <a:gd name="connsiteX4" fmla="*/ 0 w 7388352"/>
              <a:gd name="connsiteY4" fmla="*/ 9144 h 4855243"/>
              <a:gd name="connsiteX0" fmla="*/ 0 w 7927848"/>
              <a:gd name="connsiteY0" fmla="*/ 9144 h 2916715"/>
              <a:gd name="connsiteX1" fmla="*/ 5724144 w 7927848"/>
              <a:gd name="connsiteY1" fmla="*/ 0 h 2916715"/>
              <a:gd name="connsiteX2" fmla="*/ 7927848 w 7927848"/>
              <a:gd name="connsiteY2" fmla="*/ 2870995 h 2916715"/>
              <a:gd name="connsiteX3" fmla="*/ 2880360 w 7927848"/>
              <a:gd name="connsiteY3" fmla="*/ 2916715 h 2916715"/>
              <a:gd name="connsiteX4" fmla="*/ 0 w 7927848"/>
              <a:gd name="connsiteY4" fmla="*/ 9144 h 2916715"/>
              <a:gd name="connsiteX0" fmla="*/ 0 w 7927848"/>
              <a:gd name="connsiteY0" fmla="*/ 9144 h 2944147"/>
              <a:gd name="connsiteX1" fmla="*/ 5724144 w 7927848"/>
              <a:gd name="connsiteY1" fmla="*/ 0 h 2944147"/>
              <a:gd name="connsiteX2" fmla="*/ 7927848 w 7927848"/>
              <a:gd name="connsiteY2" fmla="*/ 2870995 h 2944147"/>
              <a:gd name="connsiteX3" fmla="*/ 2404872 w 7927848"/>
              <a:gd name="connsiteY3" fmla="*/ 2944147 h 2944147"/>
              <a:gd name="connsiteX4" fmla="*/ 0 w 7927848"/>
              <a:gd name="connsiteY4" fmla="*/ 9144 h 2944147"/>
              <a:gd name="connsiteX0" fmla="*/ 0 w 7443216"/>
              <a:gd name="connsiteY0" fmla="*/ 36576 h 2944147"/>
              <a:gd name="connsiteX1" fmla="*/ 5239512 w 7443216"/>
              <a:gd name="connsiteY1" fmla="*/ 0 h 2944147"/>
              <a:gd name="connsiteX2" fmla="*/ 7443216 w 7443216"/>
              <a:gd name="connsiteY2" fmla="*/ 2870995 h 2944147"/>
              <a:gd name="connsiteX3" fmla="*/ 1920240 w 7443216"/>
              <a:gd name="connsiteY3" fmla="*/ 2944147 h 2944147"/>
              <a:gd name="connsiteX4" fmla="*/ 0 w 7443216"/>
              <a:gd name="connsiteY4" fmla="*/ 36576 h 2944147"/>
              <a:gd name="connsiteX0" fmla="*/ 0 w 7443216"/>
              <a:gd name="connsiteY0" fmla="*/ 18288 h 2925859"/>
              <a:gd name="connsiteX1" fmla="*/ 4965192 w 7443216"/>
              <a:gd name="connsiteY1" fmla="*/ 0 h 2925859"/>
              <a:gd name="connsiteX2" fmla="*/ 7443216 w 7443216"/>
              <a:gd name="connsiteY2" fmla="*/ 2852707 h 2925859"/>
              <a:gd name="connsiteX3" fmla="*/ 1920240 w 7443216"/>
              <a:gd name="connsiteY3" fmla="*/ 2925859 h 2925859"/>
              <a:gd name="connsiteX4" fmla="*/ 0 w 7443216"/>
              <a:gd name="connsiteY4" fmla="*/ 18288 h 2925859"/>
              <a:gd name="connsiteX0" fmla="*/ 0 w 7443216"/>
              <a:gd name="connsiteY0" fmla="*/ 18288 h 2944147"/>
              <a:gd name="connsiteX1" fmla="*/ 4965192 w 7443216"/>
              <a:gd name="connsiteY1" fmla="*/ 0 h 2944147"/>
              <a:gd name="connsiteX2" fmla="*/ 7443216 w 7443216"/>
              <a:gd name="connsiteY2" fmla="*/ 2944147 h 2944147"/>
              <a:gd name="connsiteX3" fmla="*/ 1920240 w 7443216"/>
              <a:gd name="connsiteY3" fmla="*/ 2925859 h 2944147"/>
              <a:gd name="connsiteX4" fmla="*/ 0 w 7443216"/>
              <a:gd name="connsiteY4" fmla="*/ 18288 h 2944147"/>
              <a:gd name="connsiteX0" fmla="*/ 0 w 8732185"/>
              <a:gd name="connsiteY0" fmla="*/ 0 h 2925859"/>
              <a:gd name="connsiteX1" fmla="*/ 8732185 w 8732185"/>
              <a:gd name="connsiteY1" fmla="*/ 457513 h 2925859"/>
              <a:gd name="connsiteX2" fmla="*/ 7443216 w 8732185"/>
              <a:gd name="connsiteY2" fmla="*/ 2925859 h 2925859"/>
              <a:gd name="connsiteX3" fmla="*/ 1920240 w 8732185"/>
              <a:gd name="connsiteY3" fmla="*/ 2907571 h 2925859"/>
              <a:gd name="connsiteX4" fmla="*/ 0 w 8732185"/>
              <a:gd name="connsiteY4" fmla="*/ 0 h 2925859"/>
              <a:gd name="connsiteX0" fmla="*/ 1846753 w 6811945"/>
              <a:gd name="connsiteY0" fmla="*/ 29101 h 2468346"/>
              <a:gd name="connsiteX1" fmla="*/ 6811945 w 6811945"/>
              <a:gd name="connsiteY1" fmla="*/ 0 h 2468346"/>
              <a:gd name="connsiteX2" fmla="*/ 5522976 w 6811945"/>
              <a:gd name="connsiteY2" fmla="*/ 2468346 h 2468346"/>
              <a:gd name="connsiteX3" fmla="*/ 0 w 6811945"/>
              <a:gd name="connsiteY3" fmla="*/ 2450058 h 2468346"/>
              <a:gd name="connsiteX4" fmla="*/ 1846753 w 6811945"/>
              <a:gd name="connsiteY4" fmla="*/ 29101 h 2468346"/>
              <a:gd name="connsiteX0" fmla="*/ 1903484 w 6811945"/>
              <a:gd name="connsiteY0" fmla="*/ 169679 h 2468346"/>
              <a:gd name="connsiteX1" fmla="*/ 6811945 w 6811945"/>
              <a:gd name="connsiteY1" fmla="*/ 0 h 2468346"/>
              <a:gd name="connsiteX2" fmla="*/ 5522976 w 6811945"/>
              <a:gd name="connsiteY2" fmla="*/ 2468346 h 2468346"/>
              <a:gd name="connsiteX3" fmla="*/ 0 w 6811945"/>
              <a:gd name="connsiteY3" fmla="*/ 2450058 h 2468346"/>
              <a:gd name="connsiteX4" fmla="*/ 1903484 w 6811945"/>
              <a:gd name="connsiteY4" fmla="*/ 169679 h 2468346"/>
              <a:gd name="connsiteX0" fmla="*/ 1778674 w 6811945"/>
              <a:gd name="connsiteY0" fmla="*/ 61542 h 2468346"/>
              <a:gd name="connsiteX1" fmla="*/ 6811945 w 6811945"/>
              <a:gd name="connsiteY1" fmla="*/ 0 h 2468346"/>
              <a:gd name="connsiteX2" fmla="*/ 5522976 w 6811945"/>
              <a:gd name="connsiteY2" fmla="*/ 2468346 h 2468346"/>
              <a:gd name="connsiteX3" fmla="*/ 0 w 6811945"/>
              <a:gd name="connsiteY3" fmla="*/ 2450058 h 2468346"/>
              <a:gd name="connsiteX4" fmla="*/ 1778674 w 6811945"/>
              <a:gd name="connsiteY4" fmla="*/ 61542 h 2468346"/>
              <a:gd name="connsiteX0" fmla="*/ 0 w 5033271"/>
              <a:gd name="connsiteY0" fmla="*/ 2337047 h 4743851"/>
              <a:gd name="connsiteX1" fmla="*/ 5033271 w 5033271"/>
              <a:gd name="connsiteY1" fmla="*/ 2275505 h 4743851"/>
              <a:gd name="connsiteX2" fmla="*/ 3744302 w 5033271"/>
              <a:gd name="connsiteY2" fmla="*/ 4743851 h 4743851"/>
              <a:gd name="connsiteX3" fmla="*/ 2351403 w 5033271"/>
              <a:gd name="connsiteY3" fmla="*/ 0 h 4743851"/>
              <a:gd name="connsiteX4" fmla="*/ 0 w 5033271"/>
              <a:gd name="connsiteY4" fmla="*/ 2337047 h 4743851"/>
              <a:gd name="connsiteX0" fmla="*/ 0 w 6841860"/>
              <a:gd name="connsiteY0" fmla="*/ 2337047 h 2337047"/>
              <a:gd name="connsiteX1" fmla="*/ 5033271 w 6841860"/>
              <a:gd name="connsiteY1" fmla="*/ 2275505 h 2337047"/>
              <a:gd name="connsiteX2" fmla="*/ 6841860 w 6841860"/>
              <a:gd name="connsiteY2" fmla="*/ 93983 h 2337047"/>
              <a:gd name="connsiteX3" fmla="*/ 2351403 w 6841860"/>
              <a:gd name="connsiteY3" fmla="*/ 0 h 2337047"/>
              <a:gd name="connsiteX4" fmla="*/ 0 w 6841860"/>
              <a:gd name="connsiteY4" fmla="*/ 2337047 h 2337047"/>
              <a:gd name="connsiteX0" fmla="*/ 0 w 6841860"/>
              <a:gd name="connsiteY0" fmla="*/ 2261351 h 2261351"/>
              <a:gd name="connsiteX1" fmla="*/ 5033271 w 6841860"/>
              <a:gd name="connsiteY1" fmla="*/ 2199809 h 2261351"/>
              <a:gd name="connsiteX2" fmla="*/ 6841860 w 6841860"/>
              <a:gd name="connsiteY2" fmla="*/ 18287 h 2261351"/>
              <a:gd name="connsiteX3" fmla="*/ 2328710 w 6841860"/>
              <a:gd name="connsiteY3" fmla="*/ 0 h 2261351"/>
              <a:gd name="connsiteX4" fmla="*/ 0 w 6841860"/>
              <a:gd name="connsiteY4" fmla="*/ 2261351 h 2261351"/>
              <a:gd name="connsiteX0" fmla="*/ 0 w 6830514"/>
              <a:gd name="connsiteY0" fmla="*/ 2297133 h 2297133"/>
              <a:gd name="connsiteX1" fmla="*/ 5033271 w 6830514"/>
              <a:gd name="connsiteY1" fmla="*/ 2235591 h 2297133"/>
              <a:gd name="connsiteX2" fmla="*/ 6830514 w 6830514"/>
              <a:gd name="connsiteY2" fmla="*/ 0 h 2297133"/>
              <a:gd name="connsiteX3" fmla="*/ 2328710 w 6830514"/>
              <a:gd name="connsiteY3" fmla="*/ 35782 h 2297133"/>
              <a:gd name="connsiteX4" fmla="*/ 0 w 6830514"/>
              <a:gd name="connsiteY4" fmla="*/ 2297133 h 2297133"/>
              <a:gd name="connsiteX0" fmla="*/ 0 w 6724142"/>
              <a:gd name="connsiteY0" fmla="*/ 2263340 h 2263340"/>
              <a:gd name="connsiteX1" fmla="*/ 4926899 w 6724142"/>
              <a:gd name="connsiteY1" fmla="*/ 2235591 h 2263340"/>
              <a:gd name="connsiteX2" fmla="*/ 6724142 w 6724142"/>
              <a:gd name="connsiteY2" fmla="*/ 0 h 2263340"/>
              <a:gd name="connsiteX3" fmla="*/ 2222338 w 6724142"/>
              <a:gd name="connsiteY3" fmla="*/ 35782 h 2263340"/>
              <a:gd name="connsiteX4" fmla="*/ 0 w 6724142"/>
              <a:gd name="connsiteY4" fmla="*/ 2263340 h 2263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24142" h="2263340">
                <a:moveTo>
                  <a:pt x="0" y="2263340"/>
                </a:moveTo>
                <a:lnTo>
                  <a:pt x="4926899" y="2235591"/>
                </a:lnTo>
                <a:lnTo>
                  <a:pt x="6724142" y="0"/>
                </a:lnTo>
                <a:lnTo>
                  <a:pt x="2222338" y="35782"/>
                </a:lnTo>
                <a:lnTo>
                  <a:pt x="0" y="226334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TextBox 22"/>
          <p:cNvSpPr txBox="1"/>
          <p:nvPr/>
        </p:nvSpPr>
        <p:spPr>
          <a:xfrm>
            <a:off x="4080142" y="657255"/>
            <a:ext cx="816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>
                <a:solidFill>
                  <a:srgbClr val="0070C0"/>
                </a:solidFill>
                <a:latin typeface="ISOCPEUR" panose="020B0604020202020204" pitchFamily="34" charset="0"/>
              </a:rPr>
              <a:t>V</a:t>
            </a:r>
            <a:r>
              <a:rPr lang="en-US" sz="2800" i="1" dirty="0">
                <a:latin typeface="ISOCPEUR" panose="020B0604020202020204" pitchFamily="34" charset="0"/>
              </a:rPr>
              <a:t> </a:t>
            </a:r>
            <a:endParaRPr lang="ru-RU" sz="2800" i="1" dirty="0">
              <a:latin typeface="ISOCPEUR" panose="020B0604020202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70719" y="4695635"/>
            <a:ext cx="816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>
                <a:solidFill>
                  <a:srgbClr val="0070C0"/>
                </a:solidFill>
                <a:latin typeface="ISOCPEUR" panose="020B0604020202020204" pitchFamily="34" charset="0"/>
              </a:rPr>
              <a:t>H</a:t>
            </a:r>
            <a:r>
              <a:rPr lang="en-US" sz="2800" i="1" dirty="0">
                <a:latin typeface="ISOCPEUR" panose="020B0604020202020204" pitchFamily="34" charset="0"/>
              </a:rPr>
              <a:t> </a:t>
            </a:r>
            <a:endParaRPr lang="ru-RU" sz="2800" i="1" dirty="0">
              <a:latin typeface="ISOCPEUR" panose="020B0604020202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640099" y="1952580"/>
            <a:ext cx="633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>
                <a:solidFill>
                  <a:srgbClr val="0070C0"/>
                </a:solidFill>
                <a:latin typeface="ISOCPEUR" panose="020B0604020202020204" pitchFamily="34" charset="0"/>
              </a:rPr>
              <a:t>Q</a:t>
            </a:r>
            <a:r>
              <a:rPr lang="en-US" sz="2800" i="1" dirty="0" smtClean="0">
                <a:latin typeface="ISOCPEUR" panose="020B0604020202020204" pitchFamily="34" charset="0"/>
              </a:rPr>
              <a:t> </a:t>
            </a:r>
            <a:endParaRPr lang="ru-RU" sz="2800" i="1" dirty="0">
              <a:latin typeface="ISOCPEUR" panose="020B060402020202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679031" y="1340124"/>
            <a:ext cx="816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>
                <a:solidFill>
                  <a:srgbClr val="0070C0"/>
                </a:solidFill>
                <a:latin typeface="ISOCPEUR" panose="020B0604020202020204" pitchFamily="34" charset="0"/>
              </a:rPr>
              <a:t>W</a:t>
            </a:r>
            <a:r>
              <a:rPr lang="en-US" sz="2800" i="1" dirty="0" smtClean="0">
                <a:latin typeface="ISOCPEUR" panose="020B0604020202020204" pitchFamily="34" charset="0"/>
              </a:rPr>
              <a:t> </a:t>
            </a:r>
            <a:endParaRPr lang="ru-RU" sz="2800" i="1" dirty="0">
              <a:latin typeface="ISOCPEUR" panose="020B0604020202020204" pitchFamily="34" charset="0"/>
            </a:endParaRPr>
          </a:p>
        </p:txBody>
      </p:sp>
      <p:cxnSp>
        <p:nvCxnSpPr>
          <p:cNvPr id="32" name="Прямая соединительная линия 31"/>
          <p:cNvCxnSpPr/>
          <p:nvPr/>
        </p:nvCxnSpPr>
        <p:spPr>
          <a:xfrm flipV="1">
            <a:off x="3501847" y="3878571"/>
            <a:ext cx="4541569" cy="4489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4611210" y="3911398"/>
                <a:ext cx="313138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ru-RU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1210" y="3911398"/>
                <a:ext cx="313138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/>
          <p:cNvSpPr txBox="1"/>
          <p:nvPr/>
        </p:nvSpPr>
        <p:spPr>
          <a:xfrm rot="7484116">
            <a:off x="4201177" y="2856277"/>
            <a:ext cx="2904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z-Cyrl-UZ" sz="4400" dirty="0">
                <a:solidFill>
                  <a:srgbClr val="C00000"/>
                </a:solidFill>
              </a:rPr>
              <a:t>(</a:t>
            </a:r>
            <a:endParaRPr lang="ru-RU" sz="44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4131360" y="2699782"/>
                <a:ext cx="49532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ru-RU" sz="2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1360" y="2699782"/>
                <a:ext cx="49532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Прямая соединительная линия 36"/>
          <p:cNvCxnSpPr/>
          <p:nvPr/>
        </p:nvCxnSpPr>
        <p:spPr>
          <a:xfrm>
            <a:off x="6711385" y="2401425"/>
            <a:ext cx="5798" cy="14615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327911" y="2430506"/>
            <a:ext cx="4367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i="1" dirty="0">
                <a:solidFill>
                  <a:srgbClr val="C00000"/>
                </a:solidFill>
                <a:latin typeface="ISOCPEUR" panose="020B0604020202020204" pitchFamily="34" charset="0"/>
              </a:rPr>
              <a:t>A</a:t>
            </a:r>
            <a:r>
              <a:rPr lang="en-US" sz="4400" i="1" dirty="0">
                <a:latin typeface="ISOCPEUR" panose="020B0604020202020204" pitchFamily="34" charset="0"/>
              </a:rPr>
              <a:t> </a:t>
            </a:r>
            <a:endParaRPr lang="ru-RU" sz="4400" i="1" dirty="0">
              <a:latin typeface="ISOCPEUR" panose="020B0604020202020204" pitchFamily="34" charset="0"/>
            </a:endParaRPr>
          </a:p>
        </p:txBody>
      </p:sp>
      <p:cxnSp>
        <p:nvCxnSpPr>
          <p:cNvPr id="42" name="Прямая соединительная линия 41"/>
          <p:cNvCxnSpPr/>
          <p:nvPr/>
        </p:nvCxnSpPr>
        <p:spPr>
          <a:xfrm>
            <a:off x="6726452" y="3856368"/>
            <a:ext cx="798320" cy="8638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/>
          <p:cNvCxnSpPr/>
          <p:nvPr/>
        </p:nvCxnSpPr>
        <p:spPr>
          <a:xfrm flipH="1">
            <a:off x="7535979" y="3161606"/>
            <a:ext cx="3757" cy="15659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/>
          <p:cNvCxnSpPr>
            <a:endCxn id="41" idx="5"/>
          </p:cNvCxnSpPr>
          <p:nvPr/>
        </p:nvCxnSpPr>
        <p:spPr>
          <a:xfrm>
            <a:off x="6743210" y="2444673"/>
            <a:ext cx="855674" cy="8253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Овал 39"/>
          <p:cNvSpPr/>
          <p:nvPr/>
        </p:nvSpPr>
        <p:spPr>
          <a:xfrm>
            <a:off x="6654452" y="2346135"/>
            <a:ext cx="144000" cy="144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Овал 49"/>
          <p:cNvSpPr/>
          <p:nvPr/>
        </p:nvSpPr>
        <p:spPr>
          <a:xfrm>
            <a:off x="6674531" y="3831546"/>
            <a:ext cx="144000" cy="144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Овал 51"/>
          <p:cNvSpPr/>
          <p:nvPr/>
        </p:nvSpPr>
        <p:spPr>
          <a:xfrm>
            <a:off x="7482950" y="4631901"/>
            <a:ext cx="144000" cy="144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Овал 40"/>
          <p:cNvSpPr/>
          <p:nvPr/>
        </p:nvSpPr>
        <p:spPr>
          <a:xfrm>
            <a:off x="7475972" y="3147096"/>
            <a:ext cx="144000" cy="144000"/>
          </a:xfrm>
          <a:prstGeom prst="ellipse">
            <a:avLst/>
          </a:prstGeom>
          <a:solidFill>
            <a:srgbClr val="7030A0"/>
          </a:solidFill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TextBox 52"/>
          <p:cNvSpPr txBox="1"/>
          <p:nvPr/>
        </p:nvSpPr>
        <p:spPr>
          <a:xfrm>
            <a:off x="2500597" y="5202832"/>
            <a:ext cx="880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 smtClean="0">
                <a:solidFill>
                  <a:srgbClr val="0070C0"/>
                </a:solidFill>
                <a:latin typeface="ISOCPEUR" panose="020B0604020202020204" pitchFamily="34" charset="0"/>
              </a:rPr>
              <a:t>Q</a:t>
            </a:r>
            <a:r>
              <a:rPr lang="en-US" sz="2800" i="1" dirty="0" smtClean="0">
                <a:solidFill>
                  <a:srgbClr val="0070C0"/>
                </a:solidFill>
                <a:latin typeface="ISOCPEUR" panose="020B0604020202020204" pitchFamily="34" charset="0"/>
              </a:rPr>
              <a:t>1</a:t>
            </a:r>
            <a:r>
              <a:rPr lang="en-US" sz="2800" i="1" dirty="0" smtClean="0">
                <a:latin typeface="ISOCPEUR" panose="020B0604020202020204" pitchFamily="34" charset="0"/>
              </a:rPr>
              <a:t> </a:t>
            </a:r>
            <a:endParaRPr lang="ru-RU" sz="2800" i="1" dirty="0">
              <a:latin typeface="ISOCPEUR" panose="020B0604020202020204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186126" y="1964561"/>
            <a:ext cx="714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>
                <a:solidFill>
                  <a:srgbClr val="0070C0"/>
                </a:solidFill>
                <a:latin typeface="ISOCPEUR" panose="020B0604020202020204" pitchFamily="34" charset="0"/>
              </a:rPr>
              <a:t>H</a:t>
            </a:r>
            <a:r>
              <a:rPr lang="en-US" sz="2800" i="1" dirty="0" smtClean="0">
                <a:solidFill>
                  <a:srgbClr val="0070C0"/>
                </a:solidFill>
                <a:latin typeface="ISOCPEUR" panose="020B0604020202020204" pitchFamily="34" charset="0"/>
              </a:rPr>
              <a:t>1</a:t>
            </a:r>
            <a:r>
              <a:rPr lang="en-US" sz="2800" i="1" dirty="0" smtClean="0">
                <a:latin typeface="ISOCPEUR" panose="020B0604020202020204" pitchFamily="34" charset="0"/>
              </a:rPr>
              <a:t> </a:t>
            </a:r>
            <a:endParaRPr lang="ru-RU" sz="2800" i="1" dirty="0">
              <a:latin typeface="ISOCPEUR" panose="020B0604020202020204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171594" y="6101436"/>
            <a:ext cx="752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>
                <a:solidFill>
                  <a:srgbClr val="0070C0"/>
                </a:solidFill>
                <a:latin typeface="ISOCPEUR" panose="020B0604020202020204" pitchFamily="34" charset="0"/>
              </a:rPr>
              <a:t>V</a:t>
            </a:r>
            <a:r>
              <a:rPr lang="en-US" sz="2800" i="1" dirty="0" smtClean="0">
                <a:solidFill>
                  <a:srgbClr val="0070C0"/>
                </a:solidFill>
                <a:latin typeface="ISOCPEUR" panose="020B0604020202020204" pitchFamily="34" charset="0"/>
              </a:rPr>
              <a:t>1</a:t>
            </a:r>
            <a:r>
              <a:rPr lang="en-US" sz="2800" i="1" dirty="0" smtClean="0">
                <a:latin typeface="ISOCPEUR" panose="020B0604020202020204" pitchFamily="34" charset="0"/>
              </a:rPr>
              <a:t> </a:t>
            </a:r>
            <a:endParaRPr lang="ru-RU" sz="2800" i="1" dirty="0">
              <a:latin typeface="ISOCPEUR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751858" y="1861520"/>
            <a:ext cx="5493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ISOCPEUR" panose="020B0604020202020204" pitchFamily="34" charset="0"/>
              </a:rPr>
              <a:t>a’ 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910239" y="4564076"/>
            <a:ext cx="760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ISOCPEUR" panose="020B0604020202020204" pitchFamily="34" charset="0"/>
              </a:rPr>
              <a:t>a 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cxnSp>
        <p:nvCxnSpPr>
          <p:cNvPr id="59" name="Прямая соединительная линия 58"/>
          <p:cNvCxnSpPr/>
          <p:nvPr/>
        </p:nvCxnSpPr>
        <p:spPr>
          <a:xfrm>
            <a:off x="8043416" y="3856368"/>
            <a:ext cx="0" cy="1413214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единительная линия 59"/>
          <p:cNvCxnSpPr/>
          <p:nvPr/>
        </p:nvCxnSpPr>
        <p:spPr>
          <a:xfrm flipH="1">
            <a:off x="8024917" y="2014800"/>
            <a:ext cx="0" cy="1861757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6099829" y="3354327"/>
            <a:ext cx="633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>
                <a:latin typeface="ISOCPEUR" panose="020B0604020202020204" pitchFamily="34" charset="0"/>
              </a:rPr>
              <a:t>ax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90521" y="3526135"/>
            <a:ext cx="390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>
                <a:latin typeface="ISOCPEUR" panose="020B0604020202020204" pitchFamily="34" charset="0"/>
              </a:rPr>
              <a:t>x</a:t>
            </a:r>
            <a:endParaRPr lang="ru-RU" sz="3600" i="1" dirty="0">
              <a:latin typeface="ISOCPEUR" panose="020B0604020202020204" pitchFamily="34" charset="0"/>
            </a:endParaRPr>
          </a:p>
        </p:txBody>
      </p:sp>
      <p:sp>
        <p:nvSpPr>
          <p:cNvPr id="65" name="Дуга 64"/>
          <p:cNvSpPr/>
          <p:nvPr/>
        </p:nvSpPr>
        <p:spPr>
          <a:xfrm rot="2911531">
            <a:off x="3511231" y="3301995"/>
            <a:ext cx="1128553" cy="977494"/>
          </a:xfrm>
          <a:prstGeom prst="arc">
            <a:avLst>
              <a:gd name="adj1" fmla="val 16200000"/>
              <a:gd name="adj2" fmla="val 459551"/>
            </a:avLst>
          </a:prstGeom>
          <a:ln w="57150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7" name="Прямая соединительная линия 66"/>
          <p:cNvCxnSpPr/>
          <p:nvPr/>
        </p:nvCxnSpPr>
        <p:spPr>
          <a:xfrm flipH="1">
            <a:off x="6562113" y="3027184"/>
            <a:ext cx="262430" cy="1092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69"/>
          <p:cNvCxnSpPr/>
          <p:nvPr/>
        </p:nvCxnSpPr>
        <p:spPr>
          <a:xfrm flipH="1">
            <a:off x="7082234" y="4294584"/>
            <a:ext cx="262430" cy="1092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7096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21" fill="hold" grpId="0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6" presetClass="entr" presetSubtype="2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9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0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3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32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2" grpId="0" animBg="1"/>
      <p:bldP spid="6" grpId="0" animBg="1"/>
      <p:bldP spid="5" grpId="0" animBg="1"/>
      <p:bldP spid="9" grpId="0"/>
      <p:bldP spid="12" grpId="0"/>
      <p:bldP spid="16" grpId="0"/>
      <p:bldP spid="19" grpId="0" animBg="1"/>
      <p:bldP spid="20" grpId="0" animBg="1"/>
      <p:bldP spid="21" grpId="0" animBg="1"/>
      <p:bldP spid="23" grpId="0"/>
      <p:bldP spid="24" grpId="0"/>
      <p:bldP spid="28" grpId="0"/>
      <p:bldP spid="31" grpId="0"/>
      <p:bldP spid="34" grpId="0"/>
      <p:bldP spid="35" grpId="0"/>
      <p:bldP spid="36" grpId="0"/>
      <p:bldP spid="38" grpId="0"/>
      <p:bldP spid="40" grpId="0" animBg="1"/>
      <p:bldP spid="50" grpId="0" animBg="1"/>
      <p:bldP spid="52" grpId="0" animBg="1"/>
      <p:bldP spid="41" grpId="0" animBg="1"/>
      <p:bldP spid="53" grpId="0"/>
      <p:bldP spid="55" grpId="0"/>
      <p:bldP spid="57" grpId="0"/>
      <p:bldP spid="10" grpId="0"/>
      <p:bldP spid="11" grpId="0"/>
      <p:bldP spid="64" grpId="0"/>
      <p:bldP spid="8" grpId="0"/>
      <p:bldP spid="6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21"/>
          <p:cNvCxnSpPr/>
          <p:nvPr/>
        </p:nvCxnSpPr>
        <p:spPr>
          <a:xfrm flipH="1" flipV="1">
            <a:off x="5265722" y="5845228"/>
            <a:ext cx="2268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 flipH="1">
            <a:off x="7500399" y="1642188"/>
            <a:ext cx="2482242" cy="2513367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Прямоугольник 1"/>
          <p:cNvSpPr/>
          <p:nvPr/>
        </p:nvSpPr>
        <p:spPr>
          <a:xfrm>
            <a:off x="284988" y="155448"/>
            <a:ext cx="1190701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Эта плоскость 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Т 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является частным случаем профильно-проецирующей плоскости. Если  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= 45</a:t>
            </a:r>
            <a:r>
              <a:rPr lang="en-US" sz="2800" b="1" baseline="30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o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, то плоскость 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Т 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называют </a:t>
            </a:r>
            <a:r>
              <a:rPr lang="ru-RU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биссекторным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(рис.58).</a:t>
            </a:r>
            <a:endParaRPr lang="ru-RU" sz="2800" dirty="0"/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3063240" y="4155555"/>
            <a:ext cx="6281928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226341" y="4044805"/>
            <a:ext cx="3907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ISOCPEUR" panose="020B0604020202020204" pitchFamily="34" charset="0"/>
              </a:rPr>
              <a:t>X</a:t>
            </a:r>
            <a:endParaRPr lang="ru-RU" sz="2800" i="1" dirty="0">
              <a:latin typeface="ISOCPEUR" panose="020B0604020202020204" pitchFamily="34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2656566" y="6197569"/>
            <a:ext cx="132760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Рис.</a:t>
            </a:r>
            <a:r>
              <a:rPr lang="uz-Cyrl-UZ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345168" y="4114014"/>
            <a:ext cx="3907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ISOCPEUR" panose="020B0604020202020204" pitchFamily="34" charset="0"/>
              </a:rPr>
              <a:t>Y</a:t>
            </a:r>
            <a:endParaRPr lang="ru-RU" sz="2800" i="1" dirty="0">
              <a:latin typeface="ISOCPEUR" panose="020B0604020202020204" pitchFamily="34" charset="0"/>
            </a:endParaRP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7488936" y="1755599"/>
            <a:ext cx="0" cy="5101632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704655" y="6334011"/>
            <a:ext cx="3907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ISOCPEUR" panose="020B0604020202020204" pitchFamily="34" charset="0"/>
              </a:rPr>
              <a:t>Y</a:t>
            </a:r>
            <a:endParaRPr lang="ru-RU" sz="2800" i="1" dirty="0">
              <a:latin typeface="ISOCPEUR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596442" y="1469802"/>
            <a:ext cx="3907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ISOCPEUR" panose="020B0604020202020204" pitchFamily="34" charset="0"/>
              </a:rPr>
              <a:t>Z</a:t>
            </a:r>
            <a:endParaRPr lang="ru-RU" sz="2800" i="1" dirty="0">
              <a:latin typeface="ISOCPEUR" panose="020B0604020202020204" pitchFamily="34" charset="0"/>
            </a:endParaRPr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 flipV="1">
            <a:off x="9117332" y="2545151"/>
            <a:ext cx="0" cy="1584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 flipV="1">
            <a:off x="5210490" y="2538778"/>
            <a:ext cx="3888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V="1">
            <a:off x="5210490" y="2545151"/>
            <a:ext cx="0" cy="3276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Овал 16"/>
          <p:cNvSpPr/>
          <p:nvPr/>
        </p:nvSpPr>
        <p:spPr>
          <a:xfrm>
            <a:off x="5193722" y="5769216"/>
            <a:ext cx="144000" cy="144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Овал 17"/>
          <p:cNvSpPr/>
          <p:nvPr/>
        </p:nvSpPr>
        <p:spPr>
          <a:xfrm>
            <a:off x="5176222" y="2488555"/>
            <a:ext cx="144000" cy="144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/>
          <p:cNvSpPr txBox="1"/>
          <p:nvPr/>
        </p:nvSpPr>
        <p:spPr>
          <a:xfrm>
            <a:off x="7521375" y="4021414"/>
            <a:ext cx="390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>
                <a:latin typeface="ISOCPEUR" panose="020B0604020202020204" pitchFamily="34" charset="0"/>
              </a:rPr>
              <a:t>o</a:t>
            </a:r>
            <a:endParaRPr lang="ru-RU" sz="3600" i="1" dirty="0">
              <a:latin typeface="ISOCPEUR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540566" y="2463138"/>
            <a:ext cx="7207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ISOCPEUR" panose="020B0604020202020204" pitchFamily="34" charset="0"/>
              </a:rPr>
              <a:t>a’’ 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cxnSp>
        <p:nvCxnSpPr>
          <p:cNvPr id="21" name="Прямая соединительная линия 20"/>
          <p:cNvCxnSpPr/>
          <p:nvPr/>
        </p:nvCxnSpPr>
        <p:spPr>
          <a:xfrm flipV="1">
            <a:off x="7488019" y="4171477"/>
            <a:ext cx="1629313" cy="17016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Овал 22"/>
          <p:cNvSpPr/>
          <p:nvPr/>
        </p:nvSpPr>
        <p:spPr>
          <a:xfrm>
            <a:off x="9037951" y="2473151"/>
            <a:ext cx="144000" cy="144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4" name="Прямая соединительная линия 23"/>
          <p:cNvCxnSpPr/>
          <p:nvPr/>
        </p:nvCxnSpPr>
        <p:spPr>
          <a:xfrm flipH="1">
            <a:off x="3703320" y="4155555"/>
            <a:ext cx="3849624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8587723" y="3624196"/>
                <a:ext cx="352276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ru-RU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7723" y="3624196"/>
                <a:ext cx="352276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7870780" y="2809709"/>
                <a:ext cx="49532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ru-RU" sz="2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0780" y="2809709"/>
                <a:ext cx="495328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Дуга 41"/>
          <p:cNvSpPr/>
          <p:nvPr/>
        </p:nvSpPr>
        <p:spPr>
          <a:xfrm rot="21312757">
            <a:off x="7017706" y="3499925"/>
            <a:ext cx="914400" cy="914400"/>
          </a:xfrm>
          <a:prstGeom prst="arc">
            <a:avLst>
              <a:gd name="adj1" fmla="val 16756481"/>
              <a:gd name="adj2" fmla="val 20223078"/>
            </a:avLst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Дуга 42"/>
          <p:cNvSpPr/>
          <p:nvPr/>
        </p:nvSpPr>
        <p:spPr>
          <a:xfrm rot="21312757">
            <a:off x="7069438" y="3383044"/>
            <a:ext cx="914400" cy="914400"/>
          </a:xfrm>
          <a:prstGeom prst="arc">
            <a:avLst>
              <a:gd name="adj1" fmla="val 16331704"/>
              <a:gd name="adj2" fmla="val 20715316"/>
            </a:avLst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Дуга 43"/>
          <p:cNvSpPr/>
          <p:nvPr/>
        </p:nvSpPr>
        <p:spPr>
          <a:xfrm rot="1698330">
            <a:off x="7301982" y="3575177"/>
            <a:ext cx="914400" cy="914400"/>
          </a:xfrm>
          <a:prstGeom prst="arc">
            <a:avLst>
              <a:gd name="adj1" fmla="val 16331704"/>
              <a:gd name="adj2" fmla="val 20715316"/>
            </a:avLst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TextBox 44"/>
          <p:cNvSpPr txBox="1"/>
          <p:nvPr/>
        </p:nvSpPr>
        <p:spPr>
          <a:xfrm>
            <a:off x="4844528" y="1903416"/>
            <a:ext cx="5493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ISOCPEUR" panose="020B0604020202020204" pitchFamily="34" charset="0"/>
              </a:rPr>
              <a:t>a’ 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648436" y="6041623"/>
            <a:ext cx="760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ISOCPEUR" panose="020B0604020202020204" pitchFamily="34" charset="0"/>
              </a:rPr>
              <a:t>a 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9810706" y="1642187"/>
            <a:ext cx="1079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dirty="0" smtClean="0">
                <a:solidFill>
                  <a:srgbClr val="0070C0"/>
                </a:solidFill>
                <a:latin typeface="ISOCPEUR" panose="020B0604020202020204" pitchFamily="34" charset="0"/>
              </a:rPr>
              <a:t>T</a:t>
            </a:r>
            <a:r>
              <a:rPr lang="en-US" sz="2800" b="1" i="1" dirty="0">
                <a:solidFill>
                  <a:srgbClr val="0070C0"/>
                </a:solidFill>
                <a:latin typeface="ISOCPEUR" panose="020B0604020202020204" pitchFamily="34" charset="0"/>
              </a:rPr>
              <a:t>W</a:t>
            </a:r>
            <a:endParaRPr lang="ru-RU" sz="2800" b="1" i="1" dirty="0">
              <a:solidFill>
                <a:srgbClr val="0070C0"/>
              </a:solidFill>
              <a:latin typeface="ISOCPEUR" panose="020B060402020202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146227" y="3467683"/>
            <a:ext cx="8379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dirty="0" smtClean="0">
                <a:solidFill>
                  <a:srgbClr val="0070C0"/>
                </a:solidFill>
                <a:latin typeface="ISOCPEUR" panose="020B0604020202020204" pitchFamily="34" charset="0"/>
              </a:rPr>
              <a:t>T</a:t>
            </a:r>
            <a:r>
              <a:rPr lang="en-US" sz="2800" b="1" i="1" dirty="0" smtClean="0">
                <a:solidFill>
                  <a:srgbClr val="0070C0"/>
                </a:solidFill>
                <a:latin typeface="ISOCPEUR" panose="020B0604020202020204" pitchFamily="34" charset="0"/>
              </a:rPr>
              <a:t>H    </a:t>
            </a:r>
            <a:endParaRPr lang="ru-RU" sz="2800" b="1" i="1" dirty="0">
              <a:solidFill>
                <a:srgbClr val="0070C0"/>
              </a:solidFill>
              <a:latin typeface="ISOCPEUR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768845" y="3558046"/>
                <a:ext cx="53412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</m:oMath>
                  </m:oMathPara>
                </a14:m>
                <a:endParaRPr lang="ru-RU" sz="28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8845" y="3558046"/>
                <a:ext cx="534121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4053605" y="3442153"/>
            <a:ext cx="742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dirty="0" err="1" smtClean="0">
                <a:solidFill>
                  <a:srgbClr val="0070C0"/>
                </a:solidFill>
                <a:latin typeface="ISOCPEUR" panose="020B0604020202020204" pitchFamily="34" charset="0"/>
              </a:rPr>
              <a:t>Tv</a:t>
            </a:r>
            <a:endParaRPr lang="ru-RU" sz="3600" b="1" i="1" dirty="0">
              <a:solidFill>
                <a:srgbClr val="0070C0"/>
              </a:solidFill>
              <a:latin typeface="ISOCPEUR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7365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2" grpId="0"/>
      <p:bldP spid="13" grpId="0"/>
      <p:bldP spid="17" grpId="0" animBg="1"/>
      <p:bldP spid="18" grpId="0" animBg="1"/>
      <p:bldP spid="19" grpId="0"/>
      <p:bldP spid="20" grpId="0"/>
      <p:bldP spid="23" grpId="0" animBg="1"/>
      <p:bldP spid="38" grpId="0"/>
      <p:bldP spid="40" grpId="0"/>
      <p:bldP spid="42" grpId="0" animBg="1"/>
      <p:bldP spid="43" grpId="0" animBg="1"/>
      <p:bldP spid="44" grpId="0" animBg="1"/>
      <p:bldP spid="45" grpId="0"/>
      <p:bldP spid="46" grpId="0"/>
      <p:bldP spid="49" grpId="0"/>
      <p:bldP spid="34" grpId="0"/>
      <p:bldP spid="3" grpId="0"/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42240" y="208618"/>
            <a:ext cx="1169416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sz="32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  </a:t>
            </a:r>
            <a: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Q</a:t>
            </a:r>
            <a:r>
              <a:rPr lang="en-US" sz="3200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ru-RU" sz="3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– первая </a:t>
            </a:r>
            <a:r>
              <a:rPr lang="ru-RU" sz="3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биссекторная</a:t>
            </a:r>
            <a:r>
              <a:rPr lang="ru-RU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плоскость – плоскость, проходящая через первый и третий углы пространства.</a:t>
            </a:r>
          </a:p>
          <a:p>
            <a:pPr algn="just">
              <a:spcAft>
                <a:spcPts val="0"/>
              </a:spcAft>
            </a:pPr>
            <a:r>
              <a:rPr lang="en-US" sz="32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  </a:t>
            </a:r>
            <a: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Q</a:t>
            </a:r>
            <a:r>
              <a:rPr lang="en-US" sz="3200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II</a:t>
            </a:r>
            <a:r>
              <a:rPr lang="en-US" sz="32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– вторая </a:t>
            </a:r>
            <a:r>
              <a:rPr lang="ru-RU" sz="3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биссекторная</a:t>
            </a:r>
            <a:r>
              <a:rPr lang="ru-RU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плоскость – плоскость, проходящая через второй и четвертый углы пространства.       </a:t>
            </a:r>
          </a:p>
          <a:p>
            <a:pPr algn="just">
              <a:spcAft>
                <a:spcPts val="0"/>
              </a:spcAft>
            </a:pPr>
            <a:r>
              <a:rPr lang="en-US" sz="32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32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Свойство</a:t>
            </a:r>
            <a:r>
              <a:rPr lang="ru-RU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r>
              <a:rPr lang="ru-RU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Если всякая точка </a:t>
            </a:r>
            <a:r>
              <a:rPr lang="ru-RU" sz="32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А</a:t>
            </a:r>
            <a:r>
              <a:rPr lang="ru-RU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принадлежит </a:t>
            </a:r>
            <a:r>
              <a:rPr lang="ru-RU" sz="3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биссекторной</a:t>
            </a:r>
            <a:r>
              <a:rPr lang="ru-RU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плоскости, то она равно удалена от горизонтальной и фронтальной плоскостей проекций.</a:t>
            </a:r>
            <a:endParaRPr lang="ru-RU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1509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37337" y="69"/>
            <a:ext cx="1182319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    </a:t>
            </a:r>
            <a:r>
              <a:rPr lang="ru-RU" sz="2800" dirty="0"/>
              <a:t>Как видно из чертежа, точка, прямая и плоскость  </a:t>
            </a:r>
            <a:r>
              <a:rPr lang="ru-RU" sz="2800" b="1" dirty="0">
                <a:sym typeface="Symbol" panose="05050102010706020507" pitchFamily="18" charset="2"/>
              </a:rPr>
              <a:t></a:t>
            </a:r>
            <a:r>
              <a:rPr lang="ru-RU" sz="2800" b="1" dirty="0"/>
              <a:t> </a:t>
            </a:r>
            <a:r>
              <a:rPr lang="en-US" sz="2800" b="1" dirty="0"/>
              <a:t>ABC</a:t>
            </a:r>
            <a:r>
              <a:rPr lang="ru-RU" sz="2800" dirty="0"/>
              <a:t>  принадлежат горизонтальной плоскости </a:t>
            </a:r>
            <a:r>
              <a:rPr lang="ru-RU" sz="2800" b="1" dirty="0"/>
              <a:t>Р</a:t>
            </a:r>
            <a:r>
              <a:rPr lang="ru-RU" sz="2800" dirty="0"/>
              <a:t> и фронтальные проекции их проецированы на фронтальный след плоскости.</a:t>
            </a:r>
          </a:p>
          <a:p>
            <a:r>
              <a:rPr lang="ru-RU" sz="2800" dirty="0"/>
              <a:t> </a:t>
            </a:r>
            <a:r>
              <a:rPr lang="en-US" sz="2800" dirty="0"/>
              <a:t>    </a:t>
            </a:r>
            <a:r>
              <a:rPr lang="ru-RU" sz="2800" dirty="0"/>
              <a:t>На рис. 46 приведен эпюр горизонтальной плоскости </a:t>
            </a:r>
            <a:r>
              <a:rPr lang="ru-RU" sz="2800" b="1" dirty="0"/>
              <a:t>Р</a:t>
            </a:r>
            <a:r>
              <a:rPr lang="ru-RU" sz="2800" dirty="0"/>
              <a:t>.</a:t>
            </a:r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 flipV="1">
            <a:off x="2240280" y="4165754"/>
            <a:ext cx="6345936" cy="33653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690590" y="3768968"/>
            <a:ext cx="3907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i="1" dirty="0">
                <a:latin typeface="ISOPEUR"/>
              </a:rPr>
              <a:t>x</a:t>
            </a:r>
            <a:endParaRPr lang="ru-RU" sz="4400" i="1" dirty="0">
              <a:latin typeface="ISOPEUR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27717" y="3711575"/>
            <a:ext cx="4285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i="1" dirty="0">
                <a:latin typeface="ISOPEUR"/>
              </a:rPr>
              <a:t>o</a:t>
            </a:r>
            <a:endParaRPr lang="ru-RU" sz="4400" i="1" dirty="0">
              <a:latin typeface="ISOPEUR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49072" y="2045782"/>
            <a:ext cx="6259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ISOPEUR"/>
              </a:rPr>
              <a:t>a’ </a:t>
            </a:r>
            <a:endParaRPr lang="ru-RU" sz="3200" i="1" dirty="0">
              <a:latin typeface="ISOPEUR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299175" y="2045782"/>
            <a:ext cx="5381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ISOPEUR"/>
              </a:rPr>
              <a:t>c’ </a:t>
            </a:r>
            <a:endParaRPr lang="ru-RU" sz="3200" i="1" dirty="0">
              <a:latin typeface="ISOPEUR"/>
            </a:endParaRPr>
          </a:p>
        </p:txBody>
      </p:sp>
      <p:sp>
        <p:nvSpPr>
          <p:cNvPr id="9" name="Равнобедренный треугольник 12"/>
          <p:cNvSpPr/>
          <p:nvPr/>
        </p:nvSpPr>
        <p:spPr>
          <a:xfrm>
            <a:off x="4181746" y="4647451"/>
            <a:ext cx="3274906" cy="1883664"/>
          </a:xfrm>
          <a:custGeom>
            <a:avLst/>
            <a:gdLst>
              <a:gd name="connsiteX0" fmla="*/ 0 w 2086186"/>
              <a:gd name="connsiteY0" fmla="*/ 1335024 h 1335024"/>
              <a:gd name="connsiteX1" fmla="*/ 1043093 w 2086186"/>
              <a:gd name="connsiteY1" fmla="*/ 0 h 1335024"/>
              <a:gd name="connsiteX2" fmla="*/ 2086186 w 2086186"/>
              <a:gd name="connsiteY2" fmla="*/ 1335024 h 1335024"/>
              <a:gd name="connsiteX3" fmla="*/ 0 w 2086186"/>
              <a:gd name="connsiteY3" fmla="*/ 1335024 h 1335024"/>
              <a:gd name="connsiteX0" fmla="*/ 0 w 2259245"/>
              <a:gd name="connsiteY0" fmla="*/ 1014984 h 1014984"/>
              <a:gd name="connsiteX1" fmla="*/ 2259245 w 2259245"/>
              <a:gd name="connsiteY1" fmla="*/ 0 h 1014984"/>
              <a:gd name="connsiteX2" fmla="*/ 2086186 w 2259245"/>
              <a:gd name="connsiteY2" fmla="*/ 1014984 h 1014984"/>
              <a:gd name="connsiteX3" fmla="*/ 0 w 2259245"/>
              <a:gd name="connsiteY3" fmla="*/ 1014984 h 1014984"/>
              <a:gd name="connsiteX0" fmla="*/ 0 w 3247474"/>
              <a:gd name="connsiteY0" fmla="*/ 1014984 h 1389888"/>
              <a:gd name="connsiteX1" fmla="*/ 2259245 w 3247474"/>
              <a:gd name="connsiteY1" fmla="*/ 0 h 1389888"/>
              <a:gd name="connsiteX2" fmla="*/ 3247474 w 3247474"/>
              <a:gd name="connsiteY2" fmla="*/ 1389888 h 1389888"/>
              <a:gd name="connsiteX3" fmla="*/ 0 w 3247474"/>
              <a:gd name="connsiteY3" fmla="*/ 1014984 h 1389888"/>
              <a:gd name="connsiteX0" fmla="*/ 0 w 2232490"/>
              <a:gd name="connsiteY0" fmla="*/ 566928 h 1389888"/>
              <a:gd name="connsiteX1" fmla="*/ 1244261 w 2232490"/>
              <a:gd name="connsiteY1" fmla="*/ 0 h 1389888"/>
              <a:gd name="connsiteX2" fmla="*/ 2232490 w 2232490"/>
              <a:gd name="connsiteY2" fmla="*/ 1389888 h 1389888"/>
              <a:gd name="connsiteX3" fmla="*/ 0 w 2232490"/>
              <a:gd name="connsiteY3" fmla="*/ 566928 h 1389888"/>
              <a:gd name="connsiteX0" fmla="*/ 0 w 3009730"/>
              <a:gd name="connsiteY0" fmla="*/ 566928 h 1536192"/>
              <a:gd name="connsiteX1" fmla="*/ 1244261 w 3009730"/>
              <a:gd name="connsiteY1" fmla="*/ 0 h 1536192"/>
              <a:gd name="connsiteX2" fmla="*/ 3009730 w 3009730"/>
              <a:gd name="connsiteY2" fmla="*/ 1536192 h 1536192"/>
              <a:gd name="connsiteX3" fmla="*/ 0 w 3009730"/>
              <a:gd name="connsiteY3" fmla="*/ 566928 h 1536192"/>
              <a:gd name="connsiteX0" fmla="*/ 0 w 3064594"/>
              <a:gd name="connsiteY0" fmla="*/ 585216 h 1536192"/>
              <a:gd name="connsiteX1" fmla="*/ 1299125 w 3064594"/>
              <a:gd name="connsiteY1" fmla="*/ 0 h 1536192"/>
              <a:gd name="connsiteX2" fmla="*/ 3064594 w 3064594"/>
              <a:gd name="connsiteY2" fmla="*/ 1536192 h 1536192"/>
              <a:gd name="connsiteX3" fmla="*/ 0 w 3064594"/>
              <a:gd name="connsiteY3" fmla="*/ 585216 h 1536192"/>
              <a:gd name="connsiteX0" fmla="*/ 0 w 3110314"/>
              <a:gd name="connsiteY0" fmla="*/ 585216 h 1810512"/>
              <a:gd name="connsiteX1" fmla="*/ 1299125 w 3110314"/>
              <a:gd name="connsiteY1" fmla="*/ 0 h 1810512"/>
              <a:gd name="connsiteX2" fmla="*/ 3110314 w 3110314"/>
              <a:gd name="connsiteY2" fmla="*/ 1810512 h 1810512"/>
              <a:gd name="connsiteX3" fmla="*/ 0 w 3110314"/>
              <a:gd name="connsiteY3" fmla="*/ 585216 h 1810512"/>
              <a:gd name="connsiteX0" fmla="*/ 0 w 3055450"/>
              <a:gd name="connsiteY0" fmla="*/ 585216 h 1764792"/>
              <a:gd name="connsiteX1" fmla="*/ 1299125 w 3055450"/>
              <a:gd name="connsiteY1" fmla="*/ 0 h 1764792"/>
              <a:gd name="connsiteX2" fmla="*/ 3055450 w 3055450"/>
              <a:gd name="connsiteY2" fmla="*/ 1764792 h 1764792"/>
              <a:gd name="connsiteX3" fmla="*/ 0 w 3055450"/>
              <a:gd name="connsiteY3" fmla="*/ 585216 h 1764792"/>
              <a:gd name="connsiteX0" fmla="*/ 0 w 3247474"/>
              <a:gd name="connsiteY0" fmla="*/ 1883664 h 1883664"/>
              <a:gd name="connsiteX1" fmla="*/ 1491149 w 3247474"/>
              <a:gd name="connsiteY1" fmla="*/ 0 h 1883664"/>
              <a:gd name="connsiteX2" fmla="*/ 3247474 w 3247474"/>
              <a:gd name="connsiteY2" fmla="*/ 1764792 h 1883664"/>
              <a:gd name="connsiteX3" fmla="*/ 0 w 3247474"/>
              <a:gd name="connsiteY3" fmla="*/ 1883664 h 1883664"/>
              <a:gd name="connsiteX0" fmla="*/ 0 w 3256618"/>
              <a:gd name="connsiteY0" fmla="*/ 1883664 h 1883664"/>
              <a:gd name="connsiteX1" fmla="*/ 1491149 w 3256618"/>
              <a:gd name="connsiteY1" fmla="*/ 0 h 1883664"/>
              <a:gd name="connsiteX2" fmla="*/ 3256618 w 3256618"/>
              <a:gd name="connsiteY2" fmla="*/ 1517904 h 1883664"/>
              <a:gd name="connsiteX3" fmla="*/ 0 w 3256618"/>
              <a:gd name="connsiteY3" fmla="*/ 1883664 h 1883664"/>
              <a:gd name="connsiteX0" fmla="*/ 0 w 3274906"/>
              <a:gd name="connsiteY0" fmla="*/ 1883664 h 1883664"/>
              <a:gd name="connsiteX1" fmla="*/ 1491149 w 3274906"/>
              <a:gd name="connsiteY1" fmla="*/ 0 h 1883664"/>
              <a:gd name="connsiteX2" fmla="*/ 3274906 w 3274906"/>
              <a:gd name="connsiteY2" fmla="*/ 1536192 h 1883664"/>
              <a:gd name="connsiteX3" fmla="*/ 0 w 3274906"/>
              <a:gd name="connsiteY3" fmla="*/ 1883664 h 1883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74906" h="1883664">
                <a:moveTo>
                  <a:pt x="0" y="1883664"/>
                </a:moveTo>
                <a:lnTo>
                  <a:pt x="1491149" y="0"/>
                </a:lnTo>
                <a:lnTo>
                  <a:pt x="3274906" y="1536192"/>
                </a:lnTo>
                <a:lnTo>
                  <a:pt x="0" y="1883664"/>
                </a:lnTo>
                <a:close/>
              </a:path>
            </a:pathLst>
          </a:custGeom>
          <a:solidFill>
            <a:schemeClr val="bg1"/>
          </a:solidFill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5535122" y="2079203"/>
            <a:ext cx="6138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ISOPEUR"/>
              </a:rPr>
              <a:t>b’ </a:t>
            </a:r>
            <a:endParaRPr lang="ru-RU" sz="3200" i="1" dirty="0">
              <a:latin typeface="ISOPEUR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665997" y="6093567"/>
            <a:ext cx="760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ISOPEUR"/>
              </a:rPr>
              <a:t>a </a:t>
            </a:r>
            <a:endParaRPr lang="ru-RU" sz="3200" i="1" dirty="0">
              <a:latin typeface="ISOPEUR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190621" y="4256649"/>
            <a:ext cx="760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ISOPEUR"/>
              </a:rPr>
              <a:t>b </a:t>
            </a:r>
            <a:endParaRPr lang="ru-RU" sz="3200" i="1" dirty="0">
              <a:latin typeface="ISOPEUR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583111" y="5734604"/>
            <a:ext cx="5487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ISOPEUR"/>
              </a:rPr>
              <a:t>c </a:t>
            </a:r>
            <a:endParaRPr lang="ru-RU" sz="3200" i="1" dirty="0">
              <a:latin typeface="ISOPEUR"/>
            </a:endParaRPr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 flipV="1">
            <a:off x="4118953" y="2721451"/>
            <a:ext cx="0" cy="3852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V="1">
            <a:off x="5664289" y="2734056"/>
            <a:ext cx="0" cy="1944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 flipH="1" flipV="1">
            <a:off x="7465796" y="2715768"/>
            <a:ext cx="10249" cy="3456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/>
          <p:nvPr/>
        </p:nvCxnSpPr>
        <p:spPr>
          <a:xfrm flipH="1">
            <a:off x="4145199" y="2734056"/>
            <a:ext cx="3348000" cy="0"/>
          </a:xfrm>
          <a:prstGeom prst="line">
            <a:avLst/>
          </a:prstGeom>
          <a:ln w="76200">
            <a:solidFill>
              <a:srgbClr val="1330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Овал 22"/>
          <p:cNvSpPr/>
          <p:nvPr/>
        </p:nvSpPr>
        <p:spPr>
          <a:xfrm>
            <a:off x="4093079" y="2673873"/>
            <a:ext cx="108000" cy="1080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Овал 23"/>
          <p:cNvSpPr/>
          <p:nvPr/>
        </p:nvSpPr>
        <p:spPr>
          <a:xfrm>
            <a:off x="5610420" y="2641010"/>
            <a:ext cx="108000" cy="1080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Овал 24"/>
          <p:cNvSpPr/>
          <p:nvPr/>
        </p:nvSpPr>
        <p:spPr>
          <a:xfrm>
            <a:off x="7406408" y="2653010"/>
            <a:ext cx="108000" cy="1080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рямоугольник 27"/>
          <p:cNvSpPr/>
          <p:nvPr/>
        </p:nvSpPr>
        <p:spPr>
          <a:xfrm>
            <a:off x="8322613" y="6119255"/>
            <a:ext cx="140455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/>
              <a:t>Рис.</a:t>
            </a:r>
            <a:r>
              <a:rPr lang="en-US" sz="3200" dirty="0"/>
              <a:t> 4</a:t>
            </a:r>
            <a:r>
              <a:rPr lang="uz-Cyrl-UZ" sz="3200" dirty="0"/>
              <a:t>6</a:t>
            </a:r>
            <a:endParaRPr lang="ru-RU" sz="3200" dirty="0"/>
          </a:p>
        </p:txBody>
      </p:sp>
      <p:sp>
        <p:nvSpPr>
          <p:cNvPr id="33" name="Овал 32">
            <a:extLst>
              <a:ext uri="{FF2B5EF4-FFF2-40B4-BE49-F238E27FC236}">
                <a16:creationId xmlns:a16="http://schemas.microsoft.com/office/drawing/2014/main" id="{5B6417E0-6769-451B-89B8-F3E929544725}"/>
              </a:ext>
            </a:extLst>
          </p:cNvPr>
          <p:cNvSpPr/>
          <p:nvPr/>
        </p:nvSpPr>
        <p:spPr>
          <a:xfrm>
            <a:off x="4059565" y="6507441"/>
            <a:ext cx="108000" cy="1080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Овал 33">
            <a:extLst>
              <a:ext uri="{FF2B5EF4-FFF2-40B4-BE49-F238E27FC236}">
                <a16:creationId xmlns:a16="http://schemas.microsoft.com/office/drawing/2014/main" id="{A94F46B5-4BA3-4B9D-9F4E-DF27D4EF370A}"/>
              </a:ext>
            </a:extLst>
          </p:cNvPr>
          <p:cNvSpPr/>
          <p:nvPr/>
        </p:nvSpPr>
        <p:spPr>
          <a:xfrm>
            <a:off x="5610420" y="4609557"/>
            <a:ext cx="108000" cy="1080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>
            <a:extLst>
              <a:ext uri="{FF2B5EF4-FFF2-40B4-BE49-F238E27FC236}">
                <a16:creationId xmlns:a16="http://schemas.microsoft.com/office/drawing/2014/main" id="{36615FE4-0F63-4513-B3F6-7097C71979F2}"/>
              </a:ext>
            </a:extLst>
          </p:cNvPr>
          <p:cNvSpPr/>
          <p:nvPr/>
        </p:nvSpPr>
        <p:spPr>
          <a:xfrm>
            <a:off x="7415821" y="6117887"/>
            <a:ext cx="108000" cy="1080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 flipH="1" flipV="1">
            <a:off x="2383916" y="2719064"/>
            <a:ext cx="1708792" cy="12000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1795370" y="2056235"/>
                <a:ext cx="79162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sub>
                      </m:sSub>
                    </m:oMath>
                  </m:oMathPara>
                </a14:m>
                <a:endParaRPr lang="ru-RU" sz="3200" b="1" i="1" dirty="0">
                  <a:solidFill>
                    <a:srgbClr val="0070C0"/>
                  </a:solidFill>
                  <a:latin typeface="ISOCPEUR" panose="020B060402020202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370" y="2056235"/>
                <a:ext cx="791627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2388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4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 animBg="1"/>
      <p:bldP spid="10" grpId="0"/>
      <p:bldP spid="11" grpId="0"/>
      <p:bldP spid="12" grpId="0"/>
      <p:bldP spid="13" grpId="0"/>
      <p:bldP spid="23" grpId="0" animBg="1"/>
      <p:bldP spid="24" grpId="0" animBg="1"/>
      <p:bldP spid="25" grpId="0" animBg="1"/>
      <p:bldP spid="33" grpId="0" animBg="1"/>
      <p:bldP spid="34" grpId="0" animBg="1"/>
      <p:bldP spid="35" grpId="0" animBg="1"/>
      <p:bldP spid="2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5B53C032-790C-47D7-A0D5-AD63C2A66E11}"/>
              </a:ext>
            </a:extLst>
          </p:cNvPr>
          <p:cNvSpPr/>
          <p:nvPr/>
        </p:nvSpPr>
        <p:spPr>
          <a:xfrm>
            <a:off x="208280" y="243512"/>
            <a:ext cx="1177544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Фронтальный след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en-US" sz="2400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V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горизонтальной плоскости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параллелен оси проекций [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ox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).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||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H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P</a:t>
            </a:r>
            <a:r>
              <a:rPr lang="en-US" sz="2400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V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|| [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ox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Свойство горизонтальной плоскости:</a:t>
            </a:r>
            <a:endParaRPr lang="ru-RU" sz="2400" dirty="0">
              <a:latin typeface="PANDA Times UZ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dirty="0">
                <a:latin typeface="PANDA Times UZ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Если всякая точка, прямая, плоскость принадлежат горизонтальной плоскости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то фронтальные проекции всякой точки, прямой, плоскости проецируются на фронтальный след горизонтальной плоскости. 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То есть: 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       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 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A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||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H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en-US" sz="2400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V</a:t>
            </a:r>
            <a:r>
              <a:rPr lang="ru-RU" sz="2400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В этом случае следует отметить, что плоскость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ABC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проецируется на горизонтальную плоскость проекций в натуральную величину 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ABC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||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H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abc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 = |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ABC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|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2. Если плоскость параллельна фронтальной плоскости проекций, то ее называют фронтальной плоскостью 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||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V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2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На рис 47 приведен пространственный чертеж фронтальной плоскости.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4611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64592" y="-59594"/>
            <a:ext cx="1185976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На рис.47 приведен пространственный чертеж фронтальной плоскости. 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3149440" y="941832"/>
            <a:ext cx="5094099" cy="332363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Прямоугольник 3"/>
          <p:cNvSpPr/>
          <p:nvPr/>
        </p:nvSpPr>
        <p:spPr>
          <a:xfrm>
            <a:off x="3131152" y="4236970"/>
            <a:ext cx="7540712" cy="1983260"/>
          </a:xfrm>
          <a:custGeom>
            <a:avLst/>
            <a:gdLst>
              <a:gd name="connsiteX0" fmla="*/ 0 w 1811868"/>
              <a:gd name="connsiteY0" fmla="*/ 0 h 1583267"/>
              <a:gd name="connsiteX1" fmla="*/ 1811868 w 1811868"/>
              <a:gd name="connsiteY1" fmla="*/ 0 h 1583267"/>
              <a:gd name="connsiteX2" fmla="*/ 1811868 w 1811868"/>
              <a:gd name="connsiteY2" fmla="*/ 1583267 h 1583267"/>
              <a:gd name="connsiteX3" fmla="*/ 0 w 1811868"/>
              <a:gd name="connsiteY3" fmla="*/ 1583267 h 1583267"/>
              <a:gd name="connsiteX4" fmla="*/ 0 w 1811868"/>
              <a:gd name="connsiteY4" fmla="*/ 0 h 1583267"/>
              <a:gd name="connsiteX0" fmla="*/ 0 w 3725335"/>
              <a:gd name="connsiteY0" fmla="*/ 0 h 2607734"/>
              <a:gd name="connsiteX1" fmla="*/ 1811868 w 3725335"/>
              <a:gd name="connsiteY1" fmla="*/ 0 h 2607734"/>
              <a:gd name="connsiteX2" fmla="*/ 3725335 w 3725335"/>
              <a:gd name="connsiteY2" fmla="*/ 2607734 h 2607734"/>
              <a:gd name="connsiteX3" fmla="*/ 0 w 3725335"/>
              <a:gd name="connsiteY3" fmla="*/ 1583267 h 2607734"/>
              <a:gd name="connsiteX4" fmla="*/ 0 w 3725335"/>
              <a:gd name="connsiteY4" fmla="*/ 0 h 2607734"/>
              <a:gd name="connsiteX0" fmla="*/ 0 w 3725335"/>
              <a:gd name="connsiteY0" fmla="*/ 0 h 2607734"/>
              <a:gd name="connsiteX1" fmla="*/ 1811868 w 3725335"/>
              <a:gd name="connsiteY1" fmla="*/ 0 h 2607734"/>
              <a:gd name="connsiteX2" fmla="*/ 3725335 w 3725335"/>
              <a:gd name="connsiteY2" fmla="*/ 2607734 h 2607734"/>
              <a:gd name="connsiteX3" fmla="*/ 1185333 w 3725335"/>
              <a:gd name="connsiteY3" fmla="*/ 2607733 h 2607734"/>
              <a:gd name="connsiteX4" fmla="*/ 0 w 3725335"/>
              <a:gd name="connsiteY4" fmla="*/ 0 h 2607734"/>
              <a:gd name="connsiteX0" fmla="*/ 0 w 3725335"/>
              <a:gd name="connsiteY0" fmla="*/ 8467 h 2616201"/>
              <a:gd name="connsiteX1" fmla="*/ 2607734 w 3725335"/>
              <a:gd name="connsiteY1" fmla="*/ 0 h 2616201"/>
              <a:gd name="connsiteX2" fmla="*/ 3725335 w 3725335"/>
              <a:gd name="connsiteY2" fmla="*/ 2616201 h 2616201"/>
              <a:gd name="connsiteX3" fmla="*/ 1185333 w 3725335"/>
              <a:gd name="connsiteY3" fmla="*/ 2616200 h 2616201"/>
              <a:gd name="connsiteX4" fmla="*/ 0 w 3725335"/>
              <a:gd name="connsiteY4" fmla="*/ 8467 h 2616201"/>
              <a:gd name="connsiteX0" fmla="*/ 0 w 4207935"/>
              <a:gd name="connsiteY0" fmla="*/ 76200 h 2616201"/>
              <a:gd name="connsiteX1" fmla="*/ 3090334 w 4207935"/>
              <a:gd name="connsiteY1" fmla="*/ 0 h 2616201"/>
              <a:gd name="connsiteX2" fmla="*/ 4207935 w 4207935"/>
              <a:gd name="connsiteY2" fmla="*/ 2616201 h 2616201"/>
              <a:gd name="connsiteX3" fmla="*/ 1667933 w 4207935"/>
              <a:gd name="connsiteY3" fmla="*/ 2616200 h 2616201"/>
              <a:gd name="connsiteX4" fmla="*/ 0 w 4207935"/>
              <a:gd name="connsiteY4" fmla="*/ 76200 h 2616201"/>
              <a:gd name="connsiteX0" fmla="*/ 0 w 5113868"/>
              <a:gd name="connsiteY0" fmla="*/ 76200 h 2658535"/>
              <a:gd name="connsiteX1" fmla="*/ 3090334 w 5113868"/>
              <a:gd name="connsiteY1" fmla="*/ 0 h 2658535"/>
              <a:gd name="connsiteX2" fmla="*/ 5113868 w 5113868"/>
              <a:gd name="connsiteY2" fmla="*/ 2658535 h 2658535"/>
              <a:gd name="connsiteX3" fmla="*/ 1667933 w 5113868"/>
              <a:gd name="connsiteY3" fmla="*/ 2616200 h 2658535"/>
              <a:gd name="connsiteX4" fmla="*/ 0 w 5113868"/>
              <a:gd name="connsiteY4" fmla="*/ 76200 h 2658535"/>
              <a:gd name="connsiteX0" fmla="*/ 0 w 5108913"/>
              <a:gd name="connsiteY0" fmla="*/ 0 h 2694343"/>
              <a:gd name="connsiteX1" fmla="*/ 3085379 w 5108913"/>
              <a:gd name="connsiteY1" fmla="*/ 35808 h 2694343"/>
              <a:gd name="connsiteX2" fmla="*/ 5108913 w 5108913"/>
              <a:gd name="connsiteY2" fmla="*/ 2694343 h 2694343"/>
              <a:gd name="connsiteX3" fmla="*/ 1662978 w 5108913"/>
              <a:gd name="connsiteY3" fmla="*/ 2652008 h 2694343"/>
              <a:gd name="connsiteX4" fmla="*/ 0 w 5108913"/>
              <a:gd name="connsiteY4" fmla="*/ 0 h 2694343"/>
              <a:gd name="connsiteX0" fmla="*/ 0 w 5103958"/>
              <a:gd name="connsiteY0" fmla="*/ 15105 h 2658535"/>
              <a:gd name="connsiteX1" fmla="*/ 3080424 w 5103958"/>
              <a:gd name="connsiteY1" fmla="*/ 0 h 2658535"/>
              <a:gd name="connsiteX2" fmla="*/ 5103958 w 5103958"/>
              <a:gd name="connsiteY2" fmla="*/ 2658535 h 2658535"/>
              <a:gd name="connsiteX3" fmla="*/ 1658023 w 5103958"/>
              <a:gd name="connsiteY3" fmla="*/ 2616200 h 2658535"/>
              <a:gd name="connsiteX4" fmla="*/ 0 w 5103958"/>
              <a:gd name="connsiteY4" fmla="*/ 15105 h 2658535"/>
              <a:gd name="connsiteX0" fmla="*/ 0 w 5084137"/>
              <a:gd name="connsiteY0" fmla="*/ 0 h 2694343"/>
              <a:gd name="connsiteX1" fmla="*/ 3060603 w 5084137"/>
              <a:gd name="connsiteY1" fmla="*/ 35808 h 2694343"/>
              <a:gd name="connsiteX2" fmla="*/ 5084137 w 5084137"/>
              <a:gd name="connsiteY2" fmla="*/ 2694343 h 2694343"/>
              <a:gd name="connsiteX3" fmla="*/ 1638202 w 5084137"/>
              <a:gd name="connsiteY3" fmla="*/ 2652008 h 2694343"/>
              <a:gd name="connsiteX4" fmla="*/ 0 w 5084137"/>
              <a:gd name="connsiteY4" fmla="*/ 0 h 2694343"/>
              <a:gd name="connsiteX0" fmla="*/ 0 w 4668671"/>
              <a:gd name="connsiteY0" fmla="*/ 0 h 2652008"/>
              <a:gd name="connsiteX1" fmla="*/ 3060603 w 4668671"/>
              <a:gd name="connsiteY1" fmla="*/ 35808 h 2652008"/>
              <a:gd name="connsiteX2" fmla="*/ 4668671 w 4668671"/>
              <a:gd name="connsiteY2" fmla="*/ 2162590 h 2652008"/>
              <a:gd name="connsiteX3" fmla="*/ 1638202 w 4668671"/>
              <a:gd name="connsiteY3" fmla="*/ 2652008 h 2652008"/>
              <a:gd name="connsiteX4" fmla="*/ 0 w 4668671"/>
              <a:gd name="connsiteY4" fmla="*/ 0 h 2652008"/>
              <a:gd name="connsiteX0" fmla="*/ 0 w 4668671"/>
              <a:gd name="connsiteY0" fmla="*/ 0 h 2162590"/>
              <a:gd name="connsiteX1" fmla="*/ 3060603 w 4668671"/>
              <a:gd name="connsiteY1" fmla="*/ 35808 h 2162590"/>
              <a:gd name="connsiteX2" fmla="*/ 4668671 w 4668671"/>
              <a:gd name="connsiteY2" fmla="*/ 2162590 h 2162590"/>
              <a:gd name="connsiteX3" fmla="*/ 1326602 w 4668671"/>
              <a:gd name="connsiteY3" fmla="*/ 2142883 h 2162590"/>
              <a:gd name="connsiteX4" fmla="*/ 0 w 4668671"/>
              <a:gd name="connsiteY4" fmla="*/ 0 h 2162590"/>
              <a:gd name="connsiteX0" fmla="*/ 0 w 4668671"/>
              <a:gd name="connsiteY0" fmla="*/ 0 h 2210766"/>
              <a:gd name="connsiteX1" fmla="*/ 3060603 w 4668671"/>
              <a:gd name="connsiteY1" fmla="*/ 35808 h 2210766"/>
              <a:gd name="connsiteX2" fmla="*/ 4668671 w 4668671"/>
              <a:gd name="connsiteY2" fmla="*/ 2162590 h 2210766"/>
              <a:gd name="connsiteX3" fmla="*/ 1386735 w 4668671"/>
              <a:gd name="connsiteY3" fmla="*/ 2210766 h 2210766"/>
              <a:gd name="connsiteX4" fmla="*/ 0 w 4668671"/>
              <a:gd name="connsiteY4" fmla="*/ 0 h 2210766"/>
              <a:gd name="connsiteX0" fmla="*/ 0 w 4668671"/>
              <a:gd name="connsiteY0" fmla="*/ 0 h 2188138"/>
              <a:gd name="connsiteX1" fmla="*/ 3060603 w 4668671"/>
              <a:gd name="connsiteY1" fmla="*/ 35808 h 2188138"/>
              <a:gd name="connsiteX2" fmla="*/ 4668671 w 4668671"/>
              <a:gd name="connsiteY2" fmla="*/ 2162590 h 2188138"/>
              <a:gd name="connsiteX3" fmla="*/ 1370335 w 4668671"/>
              <a:gd name="connsiteY3" fmla="*/ 2188138 h 2188138"/>
              <a:gd name="connsiteX4" fmla="*/ 0 w 4668671"/>
              <a:gd name="connsiteY4" fmla="*/ 0 h 2188138"/>
              <a:gd name="connsiteX0" fmla="*/ 0 w 4668671"/>
              <a:gd name="connsiteY0" fmla="*/ 0 h 2208503"/>
              <a:gd name="connsiteX1" fmla="*/ 3060603 w 4668671"/>
              <a:gd name="connsiteY1" fmla="*/ 35808 h 2208503"/>
              <a:gd name="connsiteX2" fmla="*/ 4668671 w 4668671"/>
              <a:gd name="connsiteY2" fmla="*/ 2162590 h 2208503"/>
              <a:gd name="connsiteX3" fmla="*/ 1267574 w 4668671"/>
              <a:gd name="connsiteY3" fmla="*/ 2208503 h 2208503"/>
              <a:gd name="connsiteX4" fmla="*/ 0 w 4668671"/>
              <a:gd name="connsiteY4" fmla="*/ 0 h 2208503"/>
              <a:gd name="connsiteX0" fmla="*/ 0 w 4507190"/>
              <a:gd name="connsiteY0" fmla="*/ 0 h 2208503"/>
              <a:gd name="connsiteX1" fmla="*/ 3060603 w 4507190"/>
              <a:gd name="connsiteY1" fmla="*/ 35808 h 2208503"/>
              <a:gd name="connsiteX2" fmla="*/ 4507190 w 4507190"/>
              <a:gd name="connsiteY2" fmla="*/ 2142225 h 2208503"/>
              <a:gd name="connsiteX3" fmla="*/ 1267574 w 4507190"/>
              <a:gd name="connsiteY3" fmla="*/ 2208503 h 2208503"/>
              <a:gd name="connsiteX4" fmla="*/ 0 w 4507190"/>
              <a:gd name="connsiteY4" fmla="*/ 0 h 2208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07190" h="2208503">
                <a:moveTo>
                  <a:pt x="0" y="0"/>
                </a:moveTo>
                <a:lnTo>
                  <a:pt x="3060603" y="35808"/>
                </a:lnTo>
                <a:lnTo>
                  <a:pt x="4507190" y="2142225"/>
                </a:lnTo>
                <a:lnTo>
                  <a:pt x="1267574" y="2208503"/>
                </a:lnTo>
                <a:lnTo>
                  <a:pt x="0" y="0"/>
                </a:lnTo>
                <a:close/>
              </a:path>
            </a:pathLst>
          </a:custGeom>
          <a:solidFill>
            <a:srgbClr val="75F17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3272169" y="917347"/>
            <a:ext cx="816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>
                <a:solidFill>
                  <a:srgbClr val="0070C0"/>
                </a:solidFill>
                <a:latin typeface="ISOPEUR"/>
              </a:rPr>
              <a:t>V</a:t>
            </a:r>
            <a:r>
              <a:rPr lang="en-US" sz="2800" i="1" dirty="0">
                <a:latin typeface="ISOPEUR"/>
              </a:rPr>
              <a:t> </a:t>
            </a:r>
            <a:endParaRPr lang="ru-RU" sz="2800" i="1" dirty="0">
              <a:latin typeface="ISOPEUR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33209" y="5653355"/>
            <a:ext cx="816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>
                <a:solidFill>
                  <a:srgbClr val="0070C0"/>
                </a:solidFill>
                <a:latin typeface="ISOPEUR"/>
              </a:rPr>
              <a:t>H</a:t>
            </a:r>
            <a:r>
              <a:rPr lang="en-US" sz="2800" i="1" dirty="0">
                <a:latin typeface="ISOPEUR"/>
              </a:rPr>
              <a:t> </a:t>
            </a:r>
            <a:endParaRPr lang="ru-RU" sz="2800" i="1" dirty="0">
              <a:latin typeface="ISOPEUR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626217" y="3973078"/>
            <a:ext cx="3626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>
                <a:latin typeface="ISOPEUR"/>
              </a:rPr>
              <a:t>x</a:t>
            </a:r>
            <a:endParaRPr lang="ru-RU" sz="3200" i="1" dirty="0">
              <a:latin typeface="ISOPEUR"/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4308049" y="2015628"/>
            <a:ext cx="5281373" cy="332363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4" name="TextBox 23"/>
          <p:cNvSpPr txBox="1"/>
          <p:nvPr/>
        </p:nvSpPr>
        <p:spPr>
          <a:xfrm>
            <a:off x="4434252" y="1982353"/>
            <a:ext cx="5525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solidFill>
                  <a:srgbClr val="0070C0"/>
                </a:solidFill>
                <a:latin typeface="ISOPEUR"/>
              </a:rPr>
              <a:t>P</a:t>
            </a:r>
            <a:endParaRPr lang="ru-RU" sz="3200" i="1" dirty="0">
              <a:solidFill>
                <a:srgbClr val="0070C0"/>
              </a:solidFill>
              <a:latin typeface="ISOPEUR"/>
            </a:endParaRP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 flipH="1" flipV="1">
            <a:off x="8243539" y="2028409"/>
            <a:ext cx="18288" cy="2215623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 flipH="1" flipV="1">
            <a:off x="8242170" y="4244032"/>
            <a:ext cx="1374170" cy="1128506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296573" y="3857840"/>
            <a:ext cx="4964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ISOPEUR"/>
              </a:rPr>
              <a:t>0 </a:t>
            </a:r>
            <a:endParaRPr lang="ru-RU" sz="2800" i="1" dirty="0">
              <a:latin typeface="ISOPEUR"/>
            </a:endParaRP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 flipV="1">
            <a:off x="5669781" y="2893430"/>
            <a:ext cx="0" cy="244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851907" y="2480506"/>
            <a:ext cx="4367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i="1" dirty="0">
                <a:solidFill>
                  <a:srgbClr val="C00000"/>
                </a:solidFill>
                <a:latin typeface="ISOPEUR"/>
              </a:rPr>
              <a:t>A</a:t>
            </a:r>
            <a:r>
              <a:rPr lang="en-US" sz="4400" i="1" dirty="0">
                <a:latin typeface="ISOPEUR"/>
              </a:rPr>
              <a:t> </a:t>
            </a:r>
            <a:endParaRPr lang="ru-RU" sz="4400" i="1" dirty="0">
              <a:latin typeface="ISOPEUR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287459" y="4732782"/>
            <a:ext cx="5453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ISOPEUR"/>
              </a:rPr>
              <a:t>a</a:t>
            </a:r>
            <a:endParaRPr lang="ru-RU" sz="3200" i="1" dirty="0">
              <a:latin typeface="ISOPEUR"/>
            </a:endParaRPr>
          </a:p>
        </p:txBody>
      </p:sp>
      <p:cxnSp>
        <p:nvCxnSpPr>
          <p:cNvPr id="41" name="Прямая соединительная линия 40"/>
          <p:cNvCxnSpPr/>
          <p:nvPr/>
        </p:nvCxnSpPr>
        <p:spPr>
          <a:xfrm>
            <a:off x="4289761" y="5339262"/>
            <a:ext cx="5299661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Овал 41"/>
          <p:cNvSpPr/>
          <p:nvPr/>
        </p:nvSpPr>
        <p:spPr>
          <a:xfrm>
            <a:off x="10305788" y="9230241"/>
            <a:ext cx="180000" cy="1800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Овал 44"/>
          <p:cNvSpPr/>
          <p:nvPr/>
        </p:nvSpPr>
        <p:spPr>
          <a:xfrm>
            <a:off x="5599873" y="5258882"/>
            <a:ext cx="108000" cy="108000"/>
          </a:xfrm>
          <a:prstGeom prst="ellipse">
            <a:avLst/>
          </a:prstGeom>
          <a:solidFill>
            <a:srgbClr val="0070C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Овал 45"/>
          <p:cNvSpPr/>
          <p:nvPr/>
        </p:nvSpPr>
        <p:spPr>
          <a:xfrm>
            <a:off x="5618813" y="2809911"/>
            <a:ext cx="108000" cy="108000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TextBox 49"/>
          <p:cNvSpPr txBox="1"/>
          <p:nvPr/>
        </p:nvSpPr>
        <p:spPr>
          <a:xfrm>
            <a:off x="8152171" y="5274996"/>
            <a:ext cx="8138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solidFill>
                  <a:srgbClr val="0070C0"/>
                </a:solidFill>
                <a:latin typeface="ISOPEUR"/>
              </a:rPr>
              <a:t>P</a:t>
            </a:r>
            <a:r>
              <a:rPr lang="en-US" sz="2000" i="1" dirty="0">
                <a:solidFill>
                  <a:srgbClr val="0070C0"/>
                </a:solidFill>
                <a:latin typeface="ISOPEUR"/>
              </a:rPr>
              <a:t>H</a:t>
            </a:r>
            <a:endParaRPr lang="ru-RU" sz="2000" i="1" dirty="0">
              <a:solidFill>
                <a:srgbClr val="0070C0"/>
              </a:solidFill>
              <a:latin typeface="ISOPEUR"/>
            </a:endParaRPr>
          </a:p>
        </p:txBody>
      </p:sp>
      <p:sp>
        <p:nvSpPr>
          <p:cNvPr id="51" name="Прямоугольник 50"/>
          <p:cNvSpPr/>
          <p:nvPr/>
        </p:nvSpPr>
        <p:spPr>
          <a:xfrm>
            <a:off x="2885209" y="6074790"/>
            <a:ext cx="140455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/>
              <a:t>Рис.</a:t>
            </a:r>
            <a:r>
              <a:rPr lang="en-US" sz="3200" dirty="0"/>
              <a:t> 47</a:t>
            </a:r>
            <a:endParaRPr lang="ru-RU" sz="3200" dirty="0"/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 flipV="1">
            <a:off x="4334967" y="4265466"/>
            <a:ext cx="3926860" cy="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995DB3D6-2C83-4758-BEE1-CB4B524E5135}"/>
              </a:ext>
            </a:extLst>
          </p:cNvPr>
          <p:cNvCxnSpPr>
            <a:cxnSpLocks/>
          </p:cNvCxnSpPr>
          <p:nvPr/>
        </p:nvCxnSpPr>
        <p:spPr>
          <a:xfrm>
            <a:off x="2968982" y="4265466"/>
            <a:ext cx="1339067" cy="0"/>
          </a:xfrm>
          <a:prstGeom prst="line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3383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/>
      <p:bldP spid="22" grpId="0"/>
      <p:bldP spid="23" grpId="0" animBg="1"/>
      <p:bldP spid="24" grpId="0"/>
      <p:bldP spid="21" grpId="0"/>
      <p:bldP spid="17" grpId="0"/>
      <p:bldP spid="18" grpId="0"/>
      <p:bldP spid="45" grpId="0" animBg="1"/>
      <p:bldP spid="46" grpId="0" animBg="1"/>
      <p:bldP spid="5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Прямоугольник 1"/>
              <p:cNvSpPr/>
              <p:nvPr/>
            </p:nvSpPr>
            <p:spPr>
              <a:xfrm>
                <a:off x="0" y="0"/>
                <a:ext cx="11996928" cy="18158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ru-RU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Как видно из чертежа, точка, прямая и плоскость </a:t>
                </a:r>
                <a14:m>
                  <m:oMath xmlns:m="http://schemas.openxmlformats.org/officeDocument/2006/math">
                    <m:r>
                      <a:rPr lang="ru-RU" sz="2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</m:oMath>
                </a14:m>
                <a:r>
                  <a:rPr lang="ru-RU" sz="2800" b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ABC </a:t>
                </a:r>
                <a:r>
                  <a:rPr lang="ru-RU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принадлежат фронтальной плоскости </a:t>
                </a:r>
                <a:r>
                  <a:rPr lang="ru-RU" sz="28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Р</a:t>
                </a:r>
                <a:r>
                  <a:rPr lang="ru-RU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и горизонтальные проекции их проецированы на горизонтальный след фронтальной плоскости. На </a:t>
                </a:r>
                <a:r>
                  <a:rPr lang="ru-RU" sz="28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рис. 48 </a:t>
                </a:r>
                <a:r>
                  <a:rPr lang="ru-RU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приведен эпюр фронтальной плоскости </a:t>
                </a:r>
                <a:r>
                  <a:rPr lang="ru-RU" sz="28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Р.</a:t>
                </a:r>
              </a:p>
            </p:txBody>
          </p:sp>
        </mc:Choice>
        <mc:Fallback xmlns="">
          <p:sp>
            <p:nvSpPr>
              <p:cNvPr id="2" name="Прямоугольник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11996928" cy="1815882"/>
              </a:xfrm>
              <a:prstGeom prst="rect">
                <a:avLst/>
              </a:prstGeom>
              <a:blipFill>
                <a:blip r:embed="rId2"/>
                <a:stretch>
                  <a:fillRect l="-1016" t="-3356" r="-1016" b="-838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Прямая соединительная линия 3"/>
          <p:cNvCxnSpPr/>
          <p:nvPr/>
        </p:nvCxnSpPr>
        <p:spPr>
          <a:xfrm flipV="1">
            <a:off x="2240280" y="4165754"/>
            <a:ext cx="6345936" cy="33653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690590" y="3768968"/>
            <a:ext cx="3907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i="1" dirty="0">
                <a:latin typeface="ISOPEUR"/>
              </a:rPr>
              <a:t>x</a:t>
            </a:r>
            <a:endParaRPr lang="ru-RU" sz="4400" i="1" dirty="0">
              <a:latin typeface="ISOPEUR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27717" y="3711575"/>
            <a:ext cx="4285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i="1" dirty="0">
                <a:latin typeface="ISOPEUR"/>
              </a:rPr>
              <a:t>o</a:t>
            </a:r>
            <a:endParaRPr lang="ru-RU" sz="4400" i="1" dirty="0">
              <a:latin typeface="ISOPEUR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41240" y="1903400"/>
            <a:ext cx="7892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ISOPEUR"/>
              </a:rPr>
              <a:t>a’ </a:t>
            </a:r>
            <a:endParaRPr lang="ru-RU" sz="3200" i="1" dirty="0">
              <a:latin typeface="ISOPEUR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69296" y="5967567"/>
            <a:ext cx="760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ISOPEUR"/>
              </a:rPr>
              <a:t>a </a:t>
            </a:r>
            <a:endParaRPr lang="ru-RU" sz="3200" i="1" dirty="0">
              <a:latin typeface="ISOPEUR"/>
            </a:endParaRP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 flipV="1">
            <a:off x="5111496" y="2703163"/>
            <a:ext cx="13297" cy="32678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Овал 11"/>
          <p:cNvSpPr/>
          <p:nvPr/>
        </p:nvSpPr>
        <p:spPr>
          <a:xfrm>
            <a:off x="5042696" y="2626494"/>
            <a:ext cx="144000" cy="144000"/>
          </a:xfrm>
          <a:prstGeom prst="ellipse">
            <a:avLst/>
          </a:prstGeom>
          <a:solidFill>
            <a:srgbClr val="0070C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>
            <a:off x="1828800" y="5955926"/>
            <a:ext cx="7059561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792177" y="5955926"/>
            <a:ext cx="8138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>
                <a:solidFill>
                  <a:srgbClr val="0070C0"/>
                </a:solidFill>
                <a:latin typeface="ISOPEUR"/>
              </a:rPr>
              <a:t>P</a:t>
            </a:r>
            <a:r>
              <a:rPr lang="en-US" sz="2000" b="1" i="1" dirty="0">
                <a:solidFill>
                  <a:srgbClr val="0070C0"/>
                </a:solidFill>
                <a:latin typeface="ISOPEUR"/>
              </a:rPr>
              <a:t>H</a:t>
            </a:r>
            <a:endParaRPr lang="ru-RU" sz="2000" b="1" i="1" dirty="0">
              <a:solidFill>
                <a:srgbClr val="0070C0"/>
              </a:solidFill>
              <a:latin typeface="ISOPEUR"/>
            </a:endParaRPr>
          </a:p>
        </p:txBody>
      </p:sp>
      <p:sp>
        <p:nvSpPr>
          <p:cNvPr id="13" name="Овал 12"/>
          <p:cNvSpPr/>
          <p:nvPr/>
        </p:nvSpPr>
        <p:spPr>
          <a:xfrm>
            <a:off x="5024193" y="5892367"/>
            <a:ext cx="144000" cy="144000"/>
          </a:xfrm>
          <a:prstGeom prst="ellipse">
            <a:avLst/>
          </a:prstGeom>
          <a:solidFill>
            <a:srgbClr val="0070C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/>
          <p:cNvSpPr/>
          <p:nvPr/>
        </p:nvSpPr>
        <p:spPr>
          <a:xfrm>
            <a:off x="8322613" y="6119255"/>
            <a:ext cx="143020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Рис.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48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978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12" grpId="0" animBg="1"/>
      <p:bldP spid="15" grpId="0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E6666BB-B026-4C74-8662-1F1185308EC8}"/>
              </a:ext>
            </a:extLst>
          </p:cNvPr>
          <p:cNvSpPr/>
          <p:nvPr/>
        </p:nvSpPr>
        <p:spPr>
          <a:xfrm>
            <a:off x="213360" y="103227"/>
            <a:ext cx="1207008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Горизонтальный след 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en-US" sz="2400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H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фронтальной плоскости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параллелен оси проекции [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ox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) .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                                            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||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V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en-US" sz="2400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H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|| [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ox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sz="24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Свойство фронтальной плоскости: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Если всякая точка, прямая, плоскость принадлежат фронтальной плоскости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то горизонтальные проекции всякой точки, прямой, плоскости проецируются на горизонтальный след фронтальной плоскости .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То есть: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A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||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V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a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en-US" sz="2400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H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В этом случае следует отметить, что плоскость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ABC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проецируется на фронтальную плоскость проекций в натуральную величину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ABC)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P || V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2400" b="1" dirty="0" err="1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sz="24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</a:t>
            </a:r>
            <a:r>
              <a:rPr lang="en-US" sz="2400" b="1" dirty="0" err="1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sz="24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 = |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ABC|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3. Если плоскость параллельна профильной плоскости проекций, то ее называют профильной плоскостью 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||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W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2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На рис.49. приведен пространственный чертеж профильной плоскости.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1702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79394" y="-29918"/>
            <a:ext cx="1175918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рис.49. приведен пространственный чертеж профильной плоскости. </a:t>
            </a:r>
          </a:p>
        </p:txBody>
      </p:sp>
      <p:sp>
        <p:nvSpPr>
          <p:cNvPr id="4" name="Прямоугольник 69"/>
          <p:cNvSpPr/>
          <p:nvPr/>
        </p:nvSpPr>
        <p:spPr>
          <a:xfrm>
            <a:off x="7210483" y="1186551"/>
            <a:ext cx="2354044" cy="4859103"/>
          </a:xfrm>
          <a:custGeom>
            <a:avLst/>
            <a:gdLst>
              <a:gd name="connsiteX0" fmla="*/ 0 w 847783"/>
              <a:gd name="connsiteY0" fmla="*/ 0 h 1467561"/>
              <a:gd name="connsiteX1" fmla="*/ 847783 w 847783"/>
              <a:gd name="connsiteY1" fmla="*/ 0 h 1467561"/>
              <a:gd name="connsiteX2" fmla="*/ 847783 w 847783"/>
              <a:gd name="connsiteY2" fmla="*/ 1467561 h 1467561"/>
              <a:gd name="connsiteX3" fmla="*/ 0 w 847783"/>
              <a:gd name="connsiteY3" fmla="*/ 1467561 h 1467561"/>
              <a:gd name="connsiteX4" fmla="*/ 0 w 847783"/>
              <a:gd name="connsiteY4" fmla="*/ 0 h 1467561"/>
              <a:gd name="connsiteX0" fmla="*/ 0 w 1071303"/>
              <a:gd name="connsiteY0" fmla="*/ 0 h 5663641"/>
              <a:gd name="connsiteX1" fmla="*/ 847783 w 1071303"/>
              <a:gd name="connsiteY1" fmla="*/ 0 h 5663641"/>
              <a:gd name="connsiteX2" fmla="*/ 1071303 w 1071303"/>
              <a:gd name="connsiteY2" fmla="*/ 5663641 h 5663641"/>
              <a:gd name="connsiteX3" fmla="*/ 0 w 1071303"/>
              <a:gd name="connsiteY3" fmla="*/ 1467561 h 5663641"/>
              <a:gd name="connsiteX4" fmla="*/ 0 w 1071303"/>
              <a:gd name="connsiteY4" fmla="*/ 0 h 5663641"/>
              <a:gd name="connsiteX0" fmla="*/ 2722880 w 3794183"/>
              <a:gd name="connsiteY0" fmla="*/ 0 h 5663641"/>
              <a:gd name="connsiteX1" fmla="*/ 3570663 w 3794183"/>
              <a:gd name="connsiteY1" fmla="*/ 0 h 5663641"/>
              <a:gd name="connsiteX2" fmla="*/ 3794183 w 3794183"/>
              <a:gd name="connsiteY2" fmla="*/ 5663641 h 5663641"/>
              <a:gd name="connsiteX3" fmla="*/ 0 w 3794183"/>
              <a:gd name="connsiteY3" fmla="*/ 3245561 h 5663641"/>
              <a:gd name="connsiteX4" fmla="*/ 2722880 w 3794183"/>
              <a:gd name="connsiteY4" fmla="*/ 0 h 5663641"/>
              <a:gd name="connsiteX0" fmla="*/ 10160 w 3794183"/>
              <a:gd name="connsiteY0" fmla="*/ 0 h 6080201"/>
              <a:gd name="connsiteX1" fmla="*/ 3570663 w 3794183"/>
              <a:gd name="connsiteY1" fmla="*/ 416560 h 6080201"/>
              <a:gd name="connsiteX2" fmla="*/ 3794183 w 3794183"/>
              <a:gd name="connsiteY2" fmla="*/ 6080201 h 6080201"/>
              <a:gd name="connsiteX3" fmla="*/ 0 w 3794183"/>
              <a:gd name="connsiteY3" fmla="*/ 3662121 h 6080201"/>
              <a:gd name="connsiteX4" fmla="*/ 10160 w 3794183"/>
              <a:gd name="connsiteY4" fmla="*/ 0 h 6080201"/>
              <a:gd name="connsiteX0" fmla="*/ 10160 w 3804343"/>
              <a:gd name="connsiteY0" fmla="*/ 0 h 6080201"/>
              <a:gd name="connsiteX1" fmla="*/ 3804343 w 3804343"/>
              <a:gd name="connsiteY1" fmla="*/ 2235200 h 6080201"/>
              <a:gd name="connsiteX2" fmla="*/ 3794183 w 3804343"/>
              <a:gd name="connsiteY2" fmla="*/ 6080201 h 6080201"/>
              <a:gd name="connsiteX3" fmla="*/ 0 w 3804343"/>
              <a:gd name="connsiteY3" fmla="*/ 3662121 h 6080201"/>
              <a:gd name="connsiteX4" fmla="*/ 10160 w 3804343"/>
              <a:gd name="connsiteY4" fmla="*/ 0 h 6080201"/>
              <a:gd name="connsiteX0" fmla="*/ 10160 w 3804343"/>
              <a:gd name="connsiteY0" fmla="*/ 0 h 5592521"/>
              <a:gd name="connsiteX1" fmla="*/ 3804343 w 3804343"/>
              <a:gd name="connsiteY1" fmla="*/ 2235200 h 5592521"/>
              <a:gd name="connsiteX2" fmla="*/ 3117595 w 3804343"/>
              <a:gd name="connsiteY2" fmla="*/ 5592521 h 5592521"/>
              <a:gd name="connsiteX3" fmla="*/ 0 w 3804343"/>
              <a:gd name="connsiteY3" fmla="*/ 3662121 h 5592521"/>
              <a:gd name="connsiteX4" fmla="*/ 10160 w 3804343"/>
              <a:gd name="connsiteY4" fmla="*/ 0 h 5592521"/>
              <a:gd name="connsiteX0" fmla="*/ 10160 w 3127755"/>
              <a:gd name="connsiteY0" fmla="*/ 0 h 5592521"/>
              <a:gd name="connsiteX1" fmla="*/ 3127755 w 3127755"/>
              <a:gd name="connsiteY1" fmla="*/ 1778000 h 5592521"/>
              <a:gd name="connsiteX2" fmla="*/ 3117595 w 3127755"/>
              <a:gd name="connsiteY2" fmla="*/ 5592521 h 5592521"/>
              <a:gd name="connsiteX3" fmla="*/ 0 w 3127755"/>
              <a:gd name="connsiteY3" fmla="*/ 3662121 h 5592521"/>
              <a:gd name="connsiteX4" fmla="*/ 10160 w 3127755"/>
              <a:gd name="connsiteY4" fmla="*/ 0 h 5592521"/>
              <a:gd name="connsiteX0" fmla="*/ 10160 w 3130512"/>
              <a:gd name="connsiteY0" fmla="*/ 0 h 5155907"/>
              <a:gd name="connsiteX1" fmla="*/ 3127755 w 3130512"/>
              <a:gd name="connsiteY1" fmla="*/ 1778000 h 5155907"/>
              <a:gd name="connsiteX2" fmla="*/ 3129717 w 3130512"/>
              <a:gd name="connsiteY2" fmla="*/ 5155907 h 5155907"/>
              <a:gd name="connsiteX3" fmla="*/ 0 w 3130512"/>
              <a:gd name="connsiteY3" fmla="*/ 3662121 h 5155907"/>
              <a:gd name="connsiteX4" fmla="*/ 10160 w 3130512"/>
              <a:gd name="connsiteY4" fmla="*/ 0 h 5155907"/>
              <a:gd name="connsiteX0" fmla="*/ 796 w 3121148"/>
              <a:gd name="connsiteY0" fmla="*/ 0 h 5155907"/>
              <a:gd name="connsiteX1" fmla="*/ 3118391 w 3121148"/>
              <a:gd name="connsiteY1" fmla="*/ 1778000 h 5155907"/>
              <a:gd name="connsiteX2" fmla="*/ 3120353 w 3121148"/>
              <a:gd name="connsiteY2" fmla="*/ 5155907 h 5155907"/>
              <a:gd name="connsiteX3" fmla="*/ 2757 w 3121148"/>
              <a:gd name="connsiteY3" fmla="*/ 3516583 h 5155907"/>
              <a:gd name="connsiteX4" fmla="*/ 796 w 3121148"/>
              <a:gd name="connsiteY4" fmla="*/ 0 h 5155907"/>
              <a:gd name="connsiteX0" fmla="*/ 796 w 3120534"/>
              <a:gd name="connsiteY0" fmla="*/ 0 h 5155907"/>
              <a:gd name="connsiteX1" fmla="*/ 3082027 w 3120534"/>
              <a:gd name="connsiteY1" fmla="*/ 1486924 h 5155907"/>
              <a:gd name="connsiteX2" fmla="*/ 3120353 w 3120534"/>
              <a:gd name="connsiteY2" fmla="*/ 5155907 h 5155907"/>
              <a:gd name="connsiteX3" fmla="*/ 2757 w 3120534"/>
              <a:gd name="connsiteY3" fmla="*/ 3516583 h 5155907"/>
              <a:gd name="connsiteX4" fmla="*/ 796 w 3120534"/>
              <a:gd name="connsiteY4" fmla="*/ 0 h 515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20534" h="5155907">
                <a:moveTo>
                  <a:pt x="796" y="0"/>
                </a:moveTo>
                <a:lnTo>
                  <a:pt x="3082027" y="1486924"/>
                </a:lnTo>
                <a:cubicBezTo>
                  <a:pt x="3078640" y="2768591"/>
                  <a:pt x="3123740" y="3874240"/>
                  <a:pt x="3120353" y="5155907"/>
                </a:cubicBezTo>
                <a:cubicBezTo>
                  <a:pt x="2081155" y="4512440"/>
                  <a:pt x="1041955" y="4160050"/>
                  <a:pt x="2757" y="3516583"/>
                </a:cubicBezTo>
                <a:cubicBezTo>
                  <a:pt x="6144" y="2295876"/>
                  <a:pt x="-2591" y="1220707"/>
                  <a:pt x="796" y="0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1499700" y="1182744"/>
            <a:ext cx="5694321" cy="33440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Прямоугольник 3"/>
          <p:cNvSpPr/>
          <p:nvPr/>
        </p:nvSpPr>
        <p:spPr>
          <a:xfrm>
            <a:off x="1499700" y="4502146"/>
            <a:ext cx="8093172" cy="1611188"/>
          </a:xfrm>
          <a:custGeom>
            <a:avLst/>
            <a:gdLst>
              <a:gd name="connsiteX0" fmla="*/ 0 w 1811868"/>
              <a:gd name="connsiteY0" fmla="*/ 0 h 1583267"/>
              <a:gd name="connsiteX1" fmla="*/ 1811868 w 1811868"/>
              <a:gd name="connsiteY1" fmla="*/ 0 h 1583267"/>
              <a:gd name="connsiteX2" fmla="*/ 1811868 w 1811868"/>
              <a:gd name="connsiteY2" fmla="*/ 1583267 h 1583267"/>
              <a:gd name="connsiteX3" fmla="*/ 0 w 1811868"/>
              <a:gd name="connsiteY3" fmla="*/ 1583267 h 1583267"/>
              <a:gd name="connsiteX4" fmla="*/ 0 w 1811868"/>
              <a:gd name="connsiteY4" fmla="*/ 0 h 1583267"/>
              <a:gd name="connsiteX0" fmla="*/ 0 w 3725335"/>
              <a:gd name="connsiteY0" fmla="*/ 0 h 2607734"/>
              <a:gd name="connsiteX1" fmla="*/ 1811868 w 3725335"/>
              <a:gd name="connsiteY1" fmla="*/ 0 h 2607734"/>
              <a:gd name="connsiteX2" fmla="*/ 3725335 w 3725335"/>
              <a:gd name="connsiteY2" fmla="*/ 2607734 h 2607734"/>
              <a:gd name="connsiteX3" fmla="*/ 0 w 3725335"/>
              <a:gd name="connsiteY3" fmla="*/ 1583267 h 2607734"/>
              <a:gd name="connsiteX4" fmla="*/ 0 w 3725335"/>
              <a:gd name="connsiteY4" fmla="*/ 0 h 2607734"/>
              <a:gd name="connsiteX0" fmla="*/ 0 w 3725335"/>
              <a:gd name="connsiteY0" fmla="*/ 0 h 2607734"/>
              <a:gd name="connsiteX1" fmla="*/ 1811868 w 3725335"/>
              <a:gd name="connsiteY1" fmla="*/ 0 h 2607734"/>
              <a:gd name="connsiteX2" fmla="*/ 3725335 w 3725335"/>
              <a:gd name="connsiteY2" fmla="*/ 2607734 h 2607734"/>
              <a:gd name="connsiteX3" fmla="*/ 1185333 w 3725335"/>
              <a:gd name="connsiteY3" fmla="*/ 2607733 h 2607734"/>
              <a:gd name="connsiteX4" fmla="*/ 0 w 3725335"/>
              <a:gd name="connsiteY4" fmla="*/ 0 h 2607734"/>
              <a:gd name="connsiteX0" fmla="*/ 0 w 3725335"/>
              <a:gd name="connsiteY0" fmla="*/ 8467 h 2616201"/>
              <a:gd name="connsiteX1" fmla="*/ 2607734 w 3725335"/>
              <a:gd name="connsiteY1" fmla="*/ 0 h 2616201"/>
              <a:gd name="connsiteX2" fmla="*/ 3725335 w 3725335"/>
              <a:gd name="connsiteY2" fmla="*/ 2616201 h 2616201"/>
              <a:gd name="connsiteX3" fmla="*/ 1185333 w 3725335"/>
              <a:gd name="connsiteY3" fmla="*/ 2616200 h 2616201"/>
              <a:gd name="connsiteX4" fmla="*/ 0 w 3725335"/>
              <a:gd name="connsiteY4" fmla="*/ 8467 h 2616201"/>
              <a:gd name="connsiteX0" fmla="*/ 0 w 4207935"/>
              <a:gd name="connsiteY0" fmla="*/ 76200 h 2616201"/>
              <a:gd name="connsiteX1" fmla="*/ 3090334 w 4207935"/>
              <a:gd name="connsiteY1" fmla="*/ 0 h 2616201"/>
              <a:gd name="connsiteX2" fmla="*/ 4207935 w 4207935"/>
              <a:gd name="connsiteY2" fmla="*/ 2616201 h 2616201"/>
              <a:gd name="connsiteX3" fmla="*/ 1667933 w 4207935"/>
              <a:gd name="connsiteY3" fmla="*/ 2616200 h 2616201"/>
              <a:gd name="connsiteX4" fmla="*/ 0 w 4207935"/>
              <a:gd name="connsiteY4" fmla="*/ 76200 h 2616201"/>
              <a:gd name="connsiteX0" fmla="*/ 0 w 5113868"/>
              <a:gd name="connsiteY0" fmla="*/ 76200 h 2658535"/>
              <a:gd name="connsiteX1" fmla="*/ 3090334 w 5113868"/>
              <a:gd name="connsiteY1" fmla="*/ 0 h 2658535"/>
              <a:gd name="connsiteX2" fmla="*/ 5113868 w 5113868"/>
              <a:gd name="connsiteY2" fmla="*/ 2658535 h 2658535"/>
              <a:gd name="connsiteX3" fmla="*/ 1667933 w 5113868"/>
              <a:gd name="connsiteY3" fmla="*/ 2616200 h 2658535"/>
              <a:gd name="connsiteX4" fmla="*/ 0 w 5113868"/>
              <a:gd name="connsiteY4" fmla="*/ 76200 h 2658535"/>
              <a:gd name="connsiteX0" fmla="*/ 0 w 5108913"/>
              <a:gd name="connsiteY0" fmla="*/ 0 h 2694343"/>
              <a:gd name="connsiteX1" fmla="*/ 3085379 w 5108913"/>
              <a:gd name="connsiteY1" fmla="*/ 35808 h 2694343"/>
              <a:gd name="connsiteX2" fmla="*/ 5108913 w 5108913"/>
              <a:gd name="connsiteY2" fmla="*/ 2694343 h 2694343"/>
              <a:gd name="connsiteX3" fmla="*/ 1662978 w 5108913"/>
              <a:gd name="connsiteY3" fmla="*/ 2652008 h 2694343"/>
              <a:gd name="connsiteX4" fmla="*/ 0 w 5108913"/>
              <a:gd name="connsiteY4" fmla="*/ 0 h 2694343"/>
              <a:gd name="connsiteX0" fmla="*/ 0 w 5103958"/>
              <a:gd name="connsiteY0" fmla="*/ 15105 h 2658535"/>
              <a:gd name="connsiteX1" fmla="*/ 3080424 w 5103958"/>
              <a:gd name="connsiteY1" fmla="*/ 0 h 2658535"/>
              <a:gd name="connsiteX2" fmla="*/ 5103958 w 5103958"/>
              <a:gd name="connsiteY2" fmla="*/ 2658535 h 2658535"/>
              <a:gd name="connsiteX3" fmla="*/ 1658023 w 5103958"/>
              <a:gd name="connsiteY3" fmla="*/ 2616200 h 2658535"/>
              <a:gd name="connsiteX4" fmla="*/ 0 w 5103958"/>
              <a:gd name="connsiteY4" fmla="*/ 15105 h 2658535"/>
              <a:gd name="connsiteX0" fmla="*/ 0 w 5084137"/>
              <a:gd name="connsiteY0" fmla="*/ 0 h 2694343"/>
              <a:gd name="connsiteX1" fmla="*/ 3060603 w 5084137"/>
              <a:gd name="connsiteY1" fmla="*/ 35808 h 2694343"/>
              <a:gd name="connsiteX2" fmla="*/ 5084137 w 5084137"/>
              <a:gd name="connsiteY2" fmla="*/ 2694343 h 2694343"/>
              <a:gd name="connsiteX3" fmla="*/ 1638202 w 5084137"/>
              <a:gd name="connsiteY3" fmla="*/ 2652008 h 2694343"/>
              <a:gd name="connsiteX4" fmla="*/ 0 w 5084137"/>
              <a:gd name="connsiteY4" fmla="*/ 0 h 2694343"/>
              <a:gd name="connsiteX0" fmla="*/ 0 w 4668671"/>
              <a:gd name="connsiteY0" fmla="*/ 0 h 2652008"/>
              <a:gd name="connsiteX1" fmla="*/ 3060603 w 4668671"/>
              <a:gd name="connsiteY1" fmla="*/ 35808 h 2652008"/>
              <a:gd name="connsiteX2" fmla="*/ 4668671 w 4668671"/>
              <a:gd name="connsiteY2" fmla="*/ 2162590 h 2652008"/>
              <a:gd name="connsiteX3" fmla="*/ 1638202 w 4668671"/>
              <a:gd name="connsiteY3" fmla="*/ 2652008 h 2652008"/>
              <a:gd name="connsiteX4" fmla="*/ 0 w 4668671"/>
              <a:gd name="connsiteY4" fmla="*/ 0 h 2652008"/>
              <a:gd name="connsiteX0" fmla="*/ 0 w 4668671"/>
              <a:gd name="connsiteY0" fmla="*/ 0 h 2162590"/>
              <a:gd name="connsiteX1" fmla="*/ 3060603 w 4668671"/>
              <a:gd name="connsiteY1" fmla="*/ 35808 h 2162590"/>
              <a:gd name="connsiteX2" fmla="*/ 4668671 w 4668671"/>
              <a:gd name="connsiteY2" fmla="*/ 2162590 h 2162590"/>
              <a:gd name="connsiteX3" fmla="*/ 1326602 w 4668671"/>
              <a:gd name="connsiteY3" fmla="*/ 2142883 h 2162590"/>
              <a:gd name="connsiteX4" fmla="*/ 0 w 4668671"/>
              <a:gd name="connsiteY4" fmla="*/ 0 h 2162590"/>
              <a:gd name="connsiteX0" fmla="*/ 0 w 4668671"/>
              <a:gd name="connsiteY0" fmla="*/ 0 h 2210766"/>
              <a:gd name="connsiteX1" fmla="*/ 3060603 w 4668671"/>
              <a:gd name="connsiteY1" fmla="*/ 35808 h 2210766"/>
              <a:gd name="connsiteX2" fmla="*/ 4668671 w 4668671"/>
              <a:gd name="connsiteY2" fmla="*/ 2162590 h 2210766"/>
              <a:gd name="connsiteX3" fmla="*/ 1386735 w 4668671"/>
              <a:gd name="connsiteY3" fmla="*/ 2210766 h 2210766"/>
              <a:gd name="connsiteX4" fmla="*/ 0 w 4668671"/>
              <a:gd name="connsiteY4" fmla="*/ 0 h 2210766"/>
              <a:gd name="connsiteX0" fmla="*/ 0 w 4668671"/>
              <a:gd name="connsiteY0" fmla="*/ 0 h 2188138"/>
              <a:gd name="connsiteX1" fmla="*/ 3060603 w 4668671"/>
              <a:gd name="connsiteY1" fmla="*/ 35808 h 2188138"/>
              <a:gd name="connsiteX2" fmla="*/ 4668671 w 4668671"/>
              <a:gd name="connsiteY2" fmla="*/ 2162590 h 2188138"/>
              <a:gd name="connsiteX3" fmla="*/ 1370335 w 4668671"/>
              <a:gd name="connsiteY3" fmla="*/ 2188138 h 2188138"/>
              <a:gd name="connsiteX4" fmla="*/ 0 w 4668671"/>
              <a:gd name="connsiteY4" fmla="*/ 0 h 2188138"/>
              <a:gd name="connsiteX0" fmla="*/ 0 w 4668671"/>
              <a:gd name="connsiteY0" fmla="*/ 0 h 2162590"/>
              <a:gd name="connsiteX1" fmla="*/ 3060603 w 4668671"/>
              <a:gd name="connsiteY1" fmla="*/ 35808 h 2162590"/>
              <a:gd name="connsiteX2" fmla="*/ 4668671 w 4668671"/>
              <a:gd name="connsiteY2" fmla="*/ 2162590 h 2162590"/>
              <a:gd name="connsiteX3" fmla="*/ 1477989 w 4668671"/>
              <a:gd name="connsiteY3" fmla="*/ 1773721 h 2162590"/>
              <a:gd name="connsiteX4" fmla="*/ 0 w 4668671"/>
              <a:gd name="connsiteY4" fmla="*/ 0 h 2162590"/>
              <a:gd name="connsiteX0" fmla="*/ 0 w 4331028"/>
              <a:gd name="connsiteY0" fmla="*/ 0 h 1773721"/>
              <a:gd name="connsiteX1" fmla="*/ 3060603 w 4331028"/>
              <a:gd name="connsiteY1" fmla="*/ 35808 h 1773721"/>
              <a:gd name="connsiteX2" fmla="*/ 4331028 w 4331028"/>
              <a:gd name="connsiteY2" fmla="*/ 1748173 h 1773721"/>
              <a:gd name="connsiteX3" fmla="*/ 1477989 w 4331028"/>
              <a:gd name="connsiteY3" fmla="*/ 1773721 h 1773721"/>
              <a:gd name="connsiteX4" fmla="*/ 0 w 4331028"/>
              <a:gd name="connsiteY4" fmla="*/ 0 h 1773721"/>
              <a:gd name="connsiteX0" fmla="*/ 0 w 4331028"/>
              <a:gd name="connsiteY0" fmla="*/ 0 h 1825523"/>
              <a:gd name="connsiteX1" fmla="*/ 3060603 w 4331028"/>
              <a:gd name="connsiteY1" fmla="*/ 35808 h 1825523"/>
              <a:gd name="connsiteX2" fmla="*/ 4331028 w 4331028"/>
              <a:gd name="connsiteY2" fmla="*/ 1748173 h 1825523"/>
              <a:gd name="connsiteX3" fmla="*/ 1507349 w 4331028"/>
              <a:gd name="connsiteY3" fmla="*/ 1825523 h 1825523"/>
              <a:gd name="connsiteX4" fmla="*/ 0 w 4331028"/>
              <a:gd name="connsiteY4" fmla="*/ 0 h 1825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31028" h="1825523">
                <a:moveTo>
                  <a:pt x="0" y="0"/>
                </a:moveTo>
                <a:lnTo>
                  <a:pt x="3060603" y="35808"/>
                </a:lnTo>
                <a:lnTo>
                  <a:pt x="4331028" y="1748173"/>
                </a:lnTo>
                <a:lnTo>
                  <a:pt x="1507349" y="1825523"/>
                </a:lnTo>
                <a:lnTo>
                  <a:pt x="0" y="0"/>
                </a:lnTo>
                <a:close/>
              </a:path>
            </a:pathLst>
          </a:custGeom>
          <a:solidFill>
            <a:srgbClr val="75F17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" name="Прямая соединительная линия 6"/>
          <p:cNvCxnSpPr>
            <a:cxnSpLocks/>
            <a:endCxn id="6" idx="1"/>
          </p:cNvCxnSpPr>
          <p:nvPr/>
        </p:nvCxnSpPr>
        <p:spPr>
          <a:xfrm>
            <a:off x="904240" y="4502146"/>
            <a:ext cx="6314653" cy="31604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243621" y="4089470"/>
            <a:ext cx="816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ISOPEUR"/>
              </a:rPr>
              <a:t>0 </a:t>
            </a:r>
            <a:endParaRPr lang="ru-RU" sz="2800" i="1" dirty="0">
              <a:latin typeface="ISOPEUR"/>
            </a:endParaRPr>
          </a:p>
        </p:txBody>
      </p:sp>
      <p:sp>
        <p:nvSpPr>
          <p:cNvPr id="9" name="TextBox 8"/>
          <p:cNvSpPr txBox="1"/>
          <p:nvPr/>
        </p:nvSpPr>
        <p:spPr>
          <a:xfrm flipH="1">
            <a:off x="508000" y="4266171"/>
            <a:ext cx="5583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ISOPEUR"/>
              </a:rPr>
              <a:t>x</a:t>
            </a:r>
            <a:endParaRPr lang="ru-RU" sz="3200" i="1" dirty="0">
              <a:latin typeface="ISOPEUR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121225" y="5882342"/>
            <a:ext cx="3706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>
                <a:latin typeface="ISOPEUR"/>
              </a:rPr>
              <a:t>y</a:t>
            </a:r>
            <a:endParaRPr lang="ru-RU" sz="3200" i="1" dirty="0">
              <a:latin typeface="ISOPEUR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249563" y="674522"/>
            <a:ext cx="3465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>
                <a:latin typeface="ISOPEUR"/>
              </a:rPr>
              <a:t>z</a:t>
            </a:r>
            <a:endParaRPr lang="ru-RU" sz="3200" i="1" dirty="0">
              <a:latin typeface="ISOPEUR"/>
            </a:endParaRPr>
          </a:p>
        </p:txBody>
      </p:sp>
      <p:cxnSp>
        <p:nvCxnSpPr>
          <p:cNvPr id="12" name="Прямая соединительная линия 11"/>
          <p:cNvCxnSpPr>
            <a:cxnSpLocks/>
          </p:cNvCxnSpPr>
          <p:nvPr/>
        </p:nvCxnSpPr>
        <p:spPr>
          <a:xfrm>
            <a:off x="7191501" y="904240"/>
            <a:ext cx="0" cy="3641519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>
            <a:cxnSpLocks/>
          </p:cNvCxnSpPr>
          <p:nvPr/>
        </p:nvCxnSpPr>
        <p:spPr>
          <a:xfrm flipH="1" flipV="1">
            <a:off x="7208616" y="4524678"/>
            <a:ext cx="2822393" cy="1824631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рямоугольник 13"/>
          <p:cNvSpPr/>
          <p:nvPr/>
        </p:nvSpPr>
        <p:spPr>
          <a:xfrm>
            <a:off x="2566342" y="6261938"/>
            <a:ext cx="140455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/>
              <a:t>Рис.</a:t>
            </a:r>
            <a:r>
              <a:rPr lang="en-US" sz="3200" dirty="0"/>
              <a:t> 49</a:t>
            </a:r>
            <a:endParaRPr lang="ru-RU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1619303" y="1186554"/>
            <a:ext cx="816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>
                <a:solidFill>
                  <a:srgbClr val="0070C0"/>
                </a:solidFill>
                <a:latin typeface="ISOPEUR"/>
              </a:rPr>
              <a:t>V</a:t>
            </a:r>
            <a:r>
              <a:rPr lang="en-US" sz="2800" i="1" dirty="0">
                <a:latin typeface="ISOPEUR"/>
              </a:rPr>
              <a:t> </a:t>
            </a:r>
            <a:endParaRPr lang="ru-RU" sz="2800" i="1" dirty="0">
              <a:latin typeface="ISOPEUR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930274" y="2778248"/>
            <a:ext cx="816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>
                <a:solidFill>
                  <a:srgbClr val="0070C0"/>
                </a:solidFill>
                <a:latin typeface="ISOPEUR"/>
              </a:rPr>
              <a:t>W</a:t>
            </a:r>
            <a:r>
              <a:rPr lang="en-US" sz="2800" i="1" dirty="0">
                <a:latin typeface="ISOPEUR"/>
              </a:rPr>
              <a:t> </a:t>
            </a:r>
            <a:endParaRPr lang="ru-RU" sz="2800" i="1" dirty="0">
              <a:latin typeface="ISOPEUR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113496" y="5528399"/>
            <a:ext cx="816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>
                <a:solidFill>
                  <a:srgbClr val="0070C0"/>
                </a:solidFill>
                <a:latin typeface="ISOPEUR"/>
              </a:rPr>
              <a:t>H</a:t>
            </a:r>
            <a:r>
              <a:rPr lang="en-US" sz="2800" i="1" dirty="0">
                <a:latin typeface="ISOPEUR"/>
              </a:rPr>
              <a:t> </a:t>
            </a:r>
            <a:endParaRPr lang="ru-RU" sz="2800" i="1" dirty="0">
              <a:latin typeface="ISOPEUR"/>
            </a:endParaRPr>
          </a:p>
        </p:txBody>
      </p:sp>
      <p:sp>
        <p:nvSpPr>
          <p:cNvPr id="18" name="Прямоугольник 69"/>
          <p:cNvSpPr/>
          <p:nvPr/>
        </p:nvSpPr>
        <p:spPr>
          <a:xfrm>
            <a:off x="4270263" y="1186552"/>
            <a:ext cx="2354189" cy="4859103"/>
          </a:xfrm>
          <a:custGeom>
            <a:avLst/>
            <a:gdLst>
              <a:gd name="connsiteX0" fmla="*/ 0 w 847783"/>
              <a:gd name="connsiteY0" fmla="*/ 0 h 1467561"/>
              <a:gd name="connsiteX1" fmla="*/ 847783 w 847783"/>
              <a:gd name="connsiteY1" fmla="*/ 0 h 1467561"/>
              <a:gd name="connsiteX2" fmla="*/ 847783 w 847783"/>
              <a:gd name="connsiteY2" fmla="*/ 1467561 h 1467561"/>
              <a:gd name="connsiteX3" fmla="*/ 0 w 847783"/>
              <a:gd name="connsiteY3" fmla="*/ 1467561 h 1467561"/>
              <a:gd name="connsiteX4" fmla="*/ 0 w 847783"/>
              <a:gd name="connsiteY4" fmla="*/ 0 h 1467561"/>
              <a:gd name="connsiteX0" fmla="*/ 0 w 1071303"/>
              <a:gd name="connsiteY0" fmla="*/ 0 h 5663641"/>
              <a:gd name="connsiteX1" fmla="*/ 847783 w 1071303"/>
              <a:gd name="connsiteY1" fmla="*/ 0 h 5663641"/>
              <a:gd name="connsiteX2" fmla="*/ 1071303 w 1071303"/>
              <a:gd name="connsiteY2" fmla="*/ 5663641 h 5663641"/>
              <a:gd name="connsiteX3" fmla="*/ 0 w 1071303"/>
              <a:gd name="connsiteY3" fmla="*/ 1467561 h 5663641"/>
              <a:gd name="connsiteX4" fmla="*/ 0 w 1071303"/>
              <a:gd name="connsiteY4" fmla="*/ 0 h 5663641"/>
              <a:gd name="connsiteX0" fmla="*/ 2722880 w 3794183"/>
              <a:gd name="connsiteY0" fmla="*/ 0 h 5663641"/>
              <a:gd name="connsiteX1" fmla="*/ 3570663 w 3794183"/>
              <a:gd name="connsiteY1" fmla="*/ 0 h 5663641"/>
              <a:gd name="connsiteX2" fmla="*/ 3794183 w 3794183"/>
              <a:gd name="connsiteY2" fmla="*/ 5663641 h 5663641"/>
              <a:gd name="connsiteX3" fmla="*/ 0 w 3794183"/>
              <a:gd name="connsiteY3" fmla="*/ 3245561 h 5663641"/>
              <a:gd name="connsiteX4" fmla="*/ 2722880 w 3794183"/>
              <a:gd name="connsiteY4" fmla="*/ 0 h 5663641"/>
              <a:gd name="connsiteX0" fmla="*/ 10160 w 3794183"/>
              <a:gd name="connsiteY0" fmla="*/ 0 h 6080201"/>
              <a:gd name="connsiteX1" fmla="*/ 3570663 w 3794183"/>
              <a:gd name="connsiteY1" fmla="*/ 416560 h 6080201"/>
              <a:gd name="connsiteX2" fmla="*/ 3794183 w 3794183"/>
              <a:gd name="connsiteY2" fmla="*/ 6080201 h 6080201"/>
              <a:gd name="connsiteX3" fmla="*/ 0 w 3794183"/>
              <a:gd name="connsiteY3" fmla="*/ 3662121 h 6080201"/>
              <a:gd name="connsiteX4" fmla="*/ 10160 w 3794183"/>
              <a:gd name="connsiteY4" fmla="*/ 0 h 6080201"/>
              <a:gd name="connsiteX0" fmla="*/ 10160 w 3804343"/>
              <a:gd name="connsiteY0" fmla="*/ 0 h 6080201"/>
              <a:gd name="connsiteX1" fmla="*/ 3804343 w 3804343"/>
              <a:gd name="connsiteY1" fmla="*/ 2235200 h 6080201"/>
              <a:gd name="connsiteX2" fmla="*/ 3794183 w 3804343"/>
              <a:gd name="connsiteY2" fmla="*/ 6080201 h 6080201"/>
              <a:gd name="connsiteX3" fmla="*/ 0 w 3804343"/>
              <a:gd name="connsiteY3" fmla="*/ 3662121 h 6080201"/>
              <a:gd name="connsiteX4" fmla="*/ 10160 w 3804343"/>
              <a:gd name="connsiteY4" fmla="*/ 0 h 6080201"/>
              <a:gd name="connsiteX0" fmla="*/ 10160 w 3804343"/>
              <a:gd name="connsiteY0" fmla="*/ 0 h 5592521"/>
              <a:gd name="connsiteX1" fmla="*/ 3804343 w 3804343"/>
              <a:gd name="connsiteY1" fmla="*/ 2235200 h 5592521"/>
              <a:gd name="connsiteX2" fmla="*/ 3117595 w 3804343"/>
              <a:gd name="connsiteY2" fmla="*/ 5592521 h 5592521"/>
              <a:gd name="connsiteX3" fmla="*/ 0 w 3804343"/>
              <a:gd name="connsiteY3" fmla="*/ 3662121 h 5592521"/>
              <a:gd name="connsiteX4" fmla="*/ 10160 w 3804343"/>
              <a:gd name="connsiteY4" fmla="*/ 0 h 5592521"/>
              <a:gd name="connsiteX0" fmla="*/ 10160 w 3127755"/>
              <a:gd name="connsiteY0" fmla="*/ 0 h 5592521"/>
              <a:gd name="connsiteX1" fmla="*/ 3127755 w 3127755"/>
              <a:gd name="connsiteY1" fmla="*/ 1778000 h 5592521"/>
              <a:gd name="connsiteX2" fmla="*/ 3117595 w 3127755"/>
              <a:gd name="connsiteY2" fmla="*/ 5592521 h 5592521"/>
              <a:gd name="connsiteX3" fmla="*/ 0 w 3127755"/>
              <a:gd name="connsiteY3" fmla="*/ 3662121 h 5592521"/>
              <a:gd name="connsiteX4" fmla="*/ 10160 w 3127755"/>
              <a:gd name="connsiteY4" fmla="*/ 0 h 5592521"/>
              <a:gd name="connsiteX0" fmla="*/ 10160 w 3130512"/>
              <a:gd name="connsiteY0" fmla="*/ 0 h 5155907"/>
              <a:gd name="connsiteX1" fmla="*/ 3127755 w 3130512"/>
              <a:gd name="connsiteY1" fmla="*/ 1778000 h 5155907"/>
              <a:gd name="connsiteX2" fmla="*/ 3129717 w 3130512"/>
              <a:gd name="connsiteY2" fmla="*/ 5155907 h 5155907"/>
              <a:gd name="connsiteX3" fmla="*/ 0 w 3130512"/>
              <a:gd name="connsiteY3" fmla="*/ 3662121 h 5155907"/>
              <a:gd name="connsiteX4" fmla="*/ 10160 w 3130512"/>
              <a:gd name="connsiteY4" fmla="*/ 0 h 5155907"/>
              <a:gd name="connsiteX0" fmla="*/ 796 w 3121148"/>
              <a:gd name="connsiteY0" fmla="*/ 0 h 5155907"/>
              <a:gd name="connsiteX1" fmla="*/ 3118391 w 3121148"/>
              <a:gd name="connsiteY1" fmla="*/ 1778000 h 5155907"/>
              <a:gd name="connsiteX2" fmla="*/ 3120353 w 3121148"/>
              <a:gd name="connsiteY2" fmla="*/ 5155907 h 5155907"/>
              <a:gd name="connsiteX3" fmla="*/ 2757 w 3121148"/>
              <a:gd name="connsiteY3" fmla="*/ 3516583 h 5155907"/>
              <a:gd name="connsiteX4" fmla="*/ 796 w 3121148"/>
              <a:gd name="connsiteY4" fmla="*/ 0 h 5155907"/>
              <a:gd name="connsiteX0" fmla="*/ 796 w 3120726"/>
              <a:gd name="connsiteY0" fmla="*/ 0 h 5155907"/>
              <a:gd name="connsiteX1" fmla="*/ 3106269 w 3120726"/>
              <a:gd name="connsiteY1" fmla="*/ 1564544 h 5155907"/>
              <a:gd name="connsiteX2" fmla="*/ 3120353 w 3120726"/>
              <a:gd name="connsiteY2" fmla="*/ 5155907 h 5155907"/>
              <a:gd name="connsiteX3" fmla="*/ 2757 w 3120726"/>
              <a:gd name="connsiteY3" fmla="*/ 3516583 h 5155907"/>
              <a:gd name="connsiteX4" fmla="*/ 796 w 3120726"/>
              <a:gd name="connsiteY4" fmla="*/ 0 h 515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20726" h="5155907">
                <a:moveTo>
                  <a:pt x="796" y="0"/>
                </a:moveTo>
                <a:lnTo>
                  <a:pt x="3106269" y="1564544"/>
                </a:lnTo>
                <a:cubicBezTo>
                  <a:pt x="3102882" y="2846211"/>
                  <a:pt x="3123740" y="3874240"/>
                  <a:pt x="3120353" y="5155907"/>
                </a:cubicBezTo>
                <a:cubicBezTo>
                  <a:pt x="2081155" y="4512440"/>
                  <a:pt x="1041955" y="4160050"/>
                  <a:pt x="2757" y="3516583"/>
                </a:cubicBezTo>
                <a:cubicBezTo>
                  <a:pt x="6144" y="2295876"/>
                  <a:pt x="-2591" y="1220707"/>
                  <a:pt x="796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/>
          <p:cNvSpPr txBox="1"/>
          <p:nvPr/>
        </p:nvSpPr>
        <p:spPr>
          <a:xfrm>
            <a:off x="6158986" y="2528303"/>
            <a:ext cx="5525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solidFill>
                  <a:srgbClr val="0070C0"/>
                </a:solidFill>
                <a:latin typeface="ISOPEUR"/>
              </a:rPr>
              <a:t>P</a:t>
            </a:r>
            <a:endParaRPr lang="ru-RU" sz="3200" i="1" dirty="0">
              <a:solidFill>
                <a:srgbClr val="0070C0"/>
              </a:solidFill>
              <a:latin typeface="ISOPEUR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554210" y="5546297"/>
            <a:ext cx="8138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solidFill>
                  <a:srgbClr val="0070C0"/>
                </a:solidFill>
                <a:latin typeface="ISOPEUR"/>
              </a:rPr>
              <a:t>P</a:t>
            </a:r>
            <a:r>
              <a:rPr lang="en-US" sz="2000" b="1" i="1" dirty="0">
                <a:solidFill>
                  <a:srgbClr val="0070C0"/>
                </a:solidFill>
                <a:latin typeface="ISOPEUR"/>
              </a:rPr>
              <a:t>H</a:t>
            </a:r>
            <a:endParaRPr lang="ru-RU" sz="2000" b="1" i="1" dirty="0">
              <a:solidFill>
                <a:srgbClr val="0070C0"/>
              </a:solidFill>
              <a:latin typeface="ISOPEUR"/>
            </a:endParaRPr>
          </a:p>
        </p:txBody>
      </p:sp>
      <p:cxnSp>
        <p:nvCxnSpPr>
          <p:cNvPr id="23" name="Прямая соединительная линия 22"/>
          <p:cNvCxnSpPr/>
          <p:nvPr/>
        </p:nvCxnSpPr>
        <p:spPr>
          <a:xfrm flipH="1">
            <a:off x="4245466" y="4523288"/>
            <a:ext cx="2396100" cy="2781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V="1">
            <a:off x="5269060" y="3047542"/>
            <a:ext cx="0" cy="21371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278906" y="2361126"/>
            <a:ext cx="4367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i="1" dirty="0">
                <a:solidFill>
                  <a:srgbClr val="C00000"/>
                </a:solidFill>
                <a:latin typeface="ISOPEUR"/>
              </a:rPr>
              <a:t>A</a:t>
            </a:r>
            <a:r>
              <a:rPr lang="en-US" sz="4400" i="1" dirty="0">
                <a:latin typeface="ISOPEUR"/>
              </a:rPr>
              <a:t> </a:t>
            </a:r>
            <a:endParaRPr lang="ru-RU" sz="4400" i="1" dirty="0">
              <a:latin typeface="ISOPEUR"/>
            </a:endParaRPr>
          </a:p>
        </p:txBody>
      </p:sp>
      <p:cxnSp>
        <p:nvCxnSpPr>
          <p:cNvPr id="29" name="Прямая соединительная линия 28"/>
          <p:cNvCxnSpPr/>
          <p:nvPr/>
        </p:nvCxnSpPr>
        <p:spPr>
          <a:xfrm>
            <a:off x="4270263" y="4517166"/>
            <a:ext cx="2371303" cy="1538759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776283" y="1540339"/>
            <a:ext cx="8138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solidFill>
                  <a:srgbClr val="0070C0"/>
                </a:solidFill>
                <a:latin typeface="ISOPEUR"/>
              </a:rPr>
              <a:t>P</a:t>
            </a:r>
            <a:r>
              <a:rPr lang="en-US" sz="2000" b="1" i="1" dirty="0">
                <a:solidFill>
                  <a:srgbClr val="0070C0"/>
                </a:solidFill>
                <a:latin typeface="ISOPEUR"/>
              </a:rPr>
              <a:t>V</a:t>
            </a:r>
            <a:endParaRPr lang="ru-RU" sz="2000" b="1" i="1" dirty="0">
              <a:solidFill>
                <a:srgbClr val="0070C0"/>
              </a:solidFill>
              <a:latin typeface="ISOPEUR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710125" y="3973784"/>
            <a:ext cx="8138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solidFill>
                  <a:srgbClr val="0070C0"/>
                </a:solidFill>
                <a:latin typeface="ISOPEUR"/>
              </a:rPr>
              <a:t>P</a:t>
            </a:r>
            <a:r>
              <a:rPr lang="en-US" sz="2000" b="1" i="1" dirty="0">
                <a:solidFill>
                  <a:srgbClr val="0070C0"/>
                </a:solidFill>
                <a:latin typeface="ISOPEUR"/>
              </a:rPr>
              <a:t>X</a:t>
            </a:r>
            <a:endParaRPr lang="ru-RU" sz="2000" b="1" i="1" dirty="0">
              <a:solidFill>
                <a:srgbClr val="0070C0"/>
              </a:solidFill>
              <a:latin typeface="ISOPEUR"/>
            </a:endParaRPr>
          </a:p>
        </p:txBody>
      </p:sp>
      <p:sp>
        <p:nvSpPr>
          <p:cNvPr id="27" name="Овал 26"/>
          <p:cNvSpPr/>
          <p:nvPr/>
        </p:nvSpPr>
        <p:spPr>
          <a:xfrm>
            <a:off x="5157653" y="5052164"/>
            <a:ext cx="252000" cy="252000"/>
          </a:xfrm>
          <a:prstGeom prst="ellipse">
            <a:avLst/>
          </a:prstGeom>
          <a:solidFill>
            <a:srgbClr val="0070C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 flipH="1" flipV="1">
            <a:off x="4275128" y="2419009"/>
            <a:ext cx="997154" cy="63811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864337" y="5012549"/>
            <a:ext cx="5453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ISOPEUR"/>
              </a:rPr>
              <a:t>a</a:t>
            </a:r>
            <a:endParaRPr lang="ru-RU" sz="3200" i="1" dirty="0">
              <a:latin typeface="ISOPEUR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634344" y="2072126"/>
            <a:ext cx="5453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ISOCPEUR" panose="020B0604020202020204" pitchFamily="34" charset="0"/>
              </a:rPr>
              <a:t>a’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sp>
        <p:nvSpPr>
          <p:cNvPr id="47" name="Овал 46"/>
          <p:cNvSpPr/>
          <p:nvPr/>
        </p:nvSpPr>
        <p:spPr>
          <a:xfrm>
            <a:off x="4128678" y="2315822"/>
            <a:ext cx="252000" cy="252000"/>
          </a:xfrm>
          <a:prstGeom prst="ellipse">
            <a:avLst/>
          </a:prstGeom>
          <a:solidFill>
            <a:srgbClr val="0070C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/>
          <p:cNvSpPr/>
          <p:nvPr/>
        </p:nvSpPr>
        <p:spPr>
          <a:xfrm>
            <a:off x="5139365" y="2922562"/>
            <a:ext cx="252000" cy="24762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3019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9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4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7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2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5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8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8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9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/>
      <p:bldP spid="9" grpId="0"/>
      <p:bldP spid="10" grpId="0"/>
      <p:bldP spid="11" grpId="0"/>
      <p:bldP spid="15" grpId="0"/>
      <p:bldP spid="16" grpId="0"/>
      <p:bldP spid="17" grpId="0"/>
      <p:bldP spid="18" grpId="0" animBg="1"/>
      <p:bldP spid="19" grpId="0"/>
      <p:bldP spid="20" grpId="0"/>
      <p:bldP spid="26" grpId="0"/>
      <p:bldP spid="37" grpId="0"/>
      <p:bldP spid="38" grpId="0"/>
      <p:bldP spid="27" grpId="0" animBg="1"/>
      <p:bldP spid="45" grpId="0"/>
      <p:bldP spid="46" grpId="0"/>
      <p:bldP spid="47" grpId="0" animBg="1"/>
      <p:bldP spid="2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Прямая соединительная линия 56"/>
          <p:cNvCxnSpPr>
            <a:cxnSpLocks/>
          </p:cNvCxnSpPr>
          <p:nvPr/>
        </p:nvCxnSpPr>
        <p:spPr>
          <a:xfrm flipV="1">
            <a:off x="3782510" y="2518141"/>
            <a:ext cx="0" cy="3096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/>
          <p:cNvCxnSpPr/>
          <p:nvPr/>
        </p:nvCxnSpPr>
        <p:spPr>
          <a:xfrm flipV="1">
            <a:off x="2240280" y="4165754"/>
            <a:ext cx="6345936" cy="33653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059503" y="3651155"/>
            <a:ext cx="428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o</a:t>
            </a:r>
            <a:endParaRPr lang="ru-RU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3847780" y="1845902"/>
            <a:ext cx="7892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ISOPEUR"/>
              </a:rPr>
              <a:t>a’ </a:t>
            </a:r>
            <a:endParaRPr lang="ru-RU" sz="3200" i="1" dirty="0">
              <a:latin typeface="ISOPEUR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16695" y="5710565"/>
            <a:ext cx="760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ISOPEUR"/>
              </a:rPr>
              <a:t>a </a:t>
            </a:r>
            <a:endParaRPr lang="ru-RU" sz="3200" i="1" dirty="0">
              <a:latin typeface="ISOPEUR"/>
            </a:endParaRP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flipV="1">
            <a:off x="3840480" y="5632539"/>
            <a:ext cx="225552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139671" y="5926833"/>
            <a:ext cx="8138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>
                <a:solidFill>
                  <a:srgbClr val="0070C0"/>
                </a:solidFill>
                <a:latin typeface="ISOPEUR"/>
              </a:rPr>
              <a:t>P</a:t>
            </a:r>
            <a:r>
              <a:rPr lang="en-US" sz="2000" b="1" i="1" dirty="0">
                <a:solidFill>
                  <a:srgbClr val="0070C0"/>
                </a:solidFill>
                <a:latin typeface="ISOPEUR"/>
              </a:rPr>
              <a:t>H</a:t>
            </a:r>
            <a:endParaRPr lang="ru-RU" sz="2000" b="1" i="1" dirty="0">
              <a:solidFill>
                <a:srgbClr val="0070C0"/>
              </a:solidFill>
              <a:latin typeface="ISOPEUR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8282362" y="5963098"/>
            <a:ext cx="140455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/>
              <a:t>Рис.</a:t>
            </a:r>
            <a:r>
              <a:rPr lang="en-US" sz="3200" dirty="0"/>
              <a:t> 50</a:t>
            </a:r>
            <a:endParaRPr lang="ru-RU" sz="3200" dirty="0"/>
          </a:p>
        </p:txBody>
      </p:sp>
      <p:cxnSp>
        <p:nvCxnSpPr>
          <p:cNvPr id="21" name="Прямая соединительная линия 20"/>
          <p:cNvCxnSpPr>
            <a:cxnSpLocks/>
          </p:cNvCxnSpPr>
          <p:nvPr/>
        </p:nvCxnSpPr>
        <p:spPr>
          <a:xfrm flipH="1">
            <a:off x="6089407" y="2022170"/>
            <a:ext cx="0" cy="4396677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857847" y="3803907"/>
            <a:ext cx="3626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x</a:t>
            </a:r>
            <a:endParaRPr lang="ru-RU" sz="3200" dirty="0"/>
          </a:p>
        </p:txBody>
      </p:sp>
      <p:sp>
        <p:nvSpPr>
          <p:cNvPr id="23" name="TextBox 22"/>
          <p:cNvSpPr txBox="1"/>
          <p:nvPr/>
        </p:nvSpPr>
        <p:spPr>
          <a:xfrm>
            <a:off x="6106736" y="5850497"/>
            <a:ext cx="3706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>
                <a:latin typeface="ISOPEUR"/>
              </a:rPr>
              <a:t>y</a:t>
            </a:r>
            <a:endParaRPr lang="ru-RU" sz="3200" i="1" dirty="0">
              <a:latin typeface="ISOPEUR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104997" y="1680423"/>
            <a:ext cx="3465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>
                <a:latin typeface="ISOPEUR"/>
              </a:rPr>
              <a:t>z</a:t>
            </a:r>
            <a:endParaRPr lang="ru-RU" sz="3200" i="1" dirty="0">
              <a:latin typeface="ISOPEUR"/>
            </a:endParaRPr>
          </a:p>
        </p:txBody>
      </p:sp>
      <p:cxnSp>
        <p:nvCxnSpPr>
          <p:cNvPr id="37" name="Прямая соединительная линия 36"/>
          <p:cNvCxnSpPr>
            <a:cxnSpLocks/>
          </p:cNvCxnSpPr>
          <p:nvPr/>
        </p:nvCxnSpPr>
        <p:spPr>
          <a:xfrm flipH="1" flipV="1">
            <a:off x="7533951" y="2505384"/>
            <a:ext cx="0" cy="16599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>
            <a:off x="3832873" y="2468528"/>
            <a:ext cx="374618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/>
          <p:cNvCxnSpPr/>
          <p:nvPr/>
        </p:nvCxnSpPr>
        <p:spPr>
          <a:xfrm flipV="1">
            <a:off x="6096000" y="4174638"/>
            <a:ext cx="1447800" cy="14579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Овал 14"/>
          <p:cNvSpPr/>
          <p:nvPr/>
        </p:nvSpPr>
        <p:spPr>
          <a:xfrm>
            <a:off x="3710510" y="5566565"/>
            <a:ext cx="144000" cy="144000"/>
          </a:xfrm>
          <a:prstGeom prst="ellipse">
            <a:avLst/>
          </a:prstGeom>
          <a:solidFill>
            <a:srgbClr val="0070C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TextBox 50"/>
          <p:cNvSpPr txBox="1"/>
          <p:nvPr/>
        </p:nvSpPr>
        <p:spPr>
          <a:xfrm>
            <a:off x="7633207" y="2009986"/>
            <a:ext cx="7892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ISOPEUR"/>
              </a:rPr>
              <a:t>a’’ </a:t>
            </a:r>
            <a:endParaRPr lang="ru-RU" sz="3200" i="1" dirty="0">
              <a:latin typeface="ISOPEUR"/>
            </a:endParaRPr>
          </a:p>
        </p:txBody>
      </p:sp>
      <p:sp>
        <p:nvSpPr>
          <p:cNvPr id="52" name="Овал 51"/>
          <p:cNvSpPr/>
          <p:nvPr/>
        </p:nvSpPr>
        <p:spPr>
          <a:xfrm>
            <a:off x="7472111" y="2402024"/>
            <a:ext cx="144000" cy="144000"/>
          </a:xfrm>
          <a:prstGeom prst="ellipse">
            <a:avLst/>
          </a:prstGeom>
          <a:solidFill>
            <a:srgbClr val="0070C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TextBox 53"/>
          <p:cNvSpPr txBox="1"/>
          <p:nvPr/>
        </p:nvSpPr>
        <p:spPr>
          <a:xfrm>
            <a:off x="3107743" y="1733276"/>
            <a:ext cx="636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solidFill>
                  <a:srgbClr val="0070C0"/>
                </a:solidFill>
                <a:latin typeface="ISOPEUR"/>
              </a:rPr>
              <a:t>P</a:t>
            </a:r>
            <a:r>
              <a:rPr lang="en-US" sz="2000" b="1" i="1" dirty="0">
                <a:solidFill>
                  <a:srgbClr val="0070C0"/>
                </a:solidFill>
                <a:latin typeface="ISOPEUR"/>
              </a:rPr>
              <a:t>V</a:t>
            </a:r>
            <a:endParaRPr lang="ru-RU" sz="2000" b="1" i="1" dirty="0">
              <a:solidFill>
                <a:srgbClr val="0070C0"/>
              </a:solidFill>
              <a:latin typeface="ISOPEUR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163504" y="3677327"/>
            <a:ext cx="636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solidFill>
                  <a:srgbClr val="0070C0"/>
                </a:solidFill>
                <a:latin typeface="ISOPEUR"/>
              </a:rPr>
              <a:t>P</a:t>
            </a:r>
            <a:r>
              <a:rPr lang="en-US" sz="2000" b="1" i="1" dirty="0">
                <a:solidFill>
                  <a:srgbClr val="0070C0"/>
                </a:solidFill>
                <a:latin typeface="ISOPEUR"/>
              </a:rPr>
              <a:t>X</a:t>
            </a:r>
            <a:endParaRPr lang="ru-RU" sz="2000" b="1" i="1" dirty="0">
              <a:solidFill>
                <a:srgbClr val="0070C0"/>
              </a:solidFill>
              <a:latin typeface="ISOPEUR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8712216" y="3873886"/>
            <a:ext cx="3706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>
                <a:latin typeface="ISOPEUR"/>
              </a:rPr>
              <a:t>y</a:t>
            </a:r>
            <a:endParaRPr lang="ru-RU" sz="3200" i="1" dirty="0">
              <a:latin typeface="ISOPEUR"/>
            </a:endParaRPr>
          </a:p>
        </p:txBody>
      </p:sp>
      <p:sp>
        <p:nvSpPr>
          <p:cNvPr id="12" name="Овал 11"/>
          <p:cNvSpPr/>
          <p:nvPr/>
        </p:nvSpPr>
        <p:spPr>
          <a:xfrm>
            <a:off x="3710510" y="2412975"/>
            <a:ext cx="144000" cy="144000"/>
          </a:xfrm>
          <a:prstGeom prst="ellipse">
            <a:avLst/>
          </a:prstGeom>
          <a:solidFill>
            <a:srgbClr val="0070C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>
            <a:off x="3771234" y="1839181"/>
            <a:ext cx="15822" cy="473122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A02D1AFC-0068-43A7-990A-155FA4814569}"/>
              </a:ext>
            </a:extLst>
          </p:cNvPr>
          <p:cNvSpPr/>
          <p:nvPr/>
        </p:nvSpPr>
        <p:spPr>
          <a:xfrm>
            <a:off x="173884" y="-99811"/>
            <a:ext cx="1182624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Как видно из чертежа, точка, прямая и плоскость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ABC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принадлежат профильной плоскости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Р,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и одноименные проекции их проецируются на одноименные следы профильной плоскости.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На рис. 50 приведен эпюр профильной плоскости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Р.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50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4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7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0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3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6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4" grpId="0"/>
      <p:bldP spid="22" grpId="0"/>
      <p:bldP spid="23" grpId="0"/>
      <p:bldP spid="24" grpId="0"/>
      <p:bldP spid="15" grpId="0" animBg="1"/>
      <p:bldP spid="51" grpId="0"/>
      <p:bldP spid="52" grpId="0" animBg="1"/>
      <p:bldP spid="54" grpId="0"/>
      <p:bldP spid="55" grpId="0"/>
      <p:bldP spid="56" grpId="0"/>
      <p:bldP spid="12" grpId="0" animBg="1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644</TotalTime>
  <Words>1071</Words>
  <Application>Microsoft Office PowerPoint</Application>
  <PresentationFormat>Широкоэкранный</PresentationFormat>
  <Paragraphs>339</Paragraphs>
  <Slides>26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36" baseType="lpstr">
      <vt:lpstr>Arial</vt:lpstr>
      <vt:lpstr>Calibri</vt:lpstr>
      <vt:lpstr>Calibri Light</vt:lpstr>
      <vt:lpstr>Cambria Math</vt:lpstr>
      <vt:lpstr>ISOCPEUR</vt:lpstr>
      <vt:lpstr>ISOPEUR</vt:lpstr>
      <vt:lpstr>PANDA Times UZ</vt:lpstr>
      <vt:lpstr>Symbol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Пользователь</cp:lastModifiedBy>
  <cp:revision>58</cp:revision>
  <dcterms:created xsi:type="dcterms:W3CDTF">2022-09-15T08:38:26Z</dcterms:created>
  <dcterms:modified xsi:type="dcterms:W3CDTF">2023-10-19T06:39:41Z</dcterms:modified>
</cp:coreProperties>
</file>