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9" r:id="rId4"/>
    <p:sldId id="27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FBE1"/>
    <a:srgbClr val="8BEDA0"/>
    <a:srgbClr val="D9F9E0"/>
    <a:srgbClr val="4EE286"/>
    <a:srgbClr val="D9FBD7"/>
    <a:srgbClr val="D9F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5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3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79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11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7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99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09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19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6236-4B0B-4371-AF8B-353BF5E6D2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9AB7-192B-4332-9EC9-EB1D111E0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0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1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3"/>
          <p:cNvSpPr/>
          <p:nvPr/>
        </p:nvSpPr>
        <p:spPr>
          <a:xfrm>
            <a:off x="1625600" y="1955800"/>
            <a:ext cx="8763000" cy="4737100"/>
          </a:xfrm>
          <a:prstGeom prst="parallelogram">
            <a:avLst/>
          </a:prstGeom>
          <a:solidFill>
            <a:srgbClr val="81FBE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/>
          <p:cNvSpPr/>
          <p:nvPr/>
        </p:nvSpPr>
        <p:spPr>
          <a:xfrm>
            <a:off x="7010400" y="3225800"/>
            <a:ext cx="203200" cy="2159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/>
          <p:cNvSpPr/>
          <p:nvPr/>
        </p:nvSpPr>
        <p:spPr>
          <a:xfrm>
            <a:off x="4191000" y="5080000"/>
            <a:ext cx="203200" cy="2159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/>
          <p:cNvSpPr/>
          <p:nvPr/>
        </p:nvSpPr>
        <p:spPr>
          <a:xfrm>
            <a:off x="6388100" y="5956300"/>
            <a:ext cx="203200" cy="2159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13600" y="2705100"/>
            <a:ext cx="431800" cy="520700"/>
          </a:xfrm>
          <a:prstGeom prst="rect">
            <a:avLst/>
          </a:prstGeom>
          <a:solidFill>
            <a:srgbClr val="81FBE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06800" y="5283200"/>
            <a:ext cx="431800" cy="520700"/>
          </a:xfrm>
          <a:prstGeom prst="rect">
            <a:avLst/>
          </a:prstGeom>
          <a:solidFill>
            <a:srgbClr val="81FBE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80200" y="6064250"/>
            <a:ext cx="431800" cy="520700"/>
          </a:xfrm>
          <a:prstGeom prst="rect">
            <a:avLst/>
          </a:prstGeom>
          <a:solidFill>
            <a:srgbClr val="81FBE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4394200" y="3375025"/>
            <a:ext cx="2717800" cy="174625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343213" y="5240601"/>
            <a:ext cx="2074458" cy="80631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-схема: узел 16"/>
          <p:cNvSpPr/>
          <p:nvPr/>
        </p:nvSpPr>
        <p:spPr>
          <a:xfrm>
            <a:off x="4470400" y="2749550"/>
            <a:ext cx="203200" cy="2159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/>
          <p:cNvSpPr/>
          <p:nvPr/>
        </p:nvSpPr>
        <p:spPr>
          <a:xfrm>
            <a:off x="4813300" y="3657600"/>
            <a:ext cx="203200" cy="2159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987800" y="2336800"/>
            <a:ext cx="431800" cy="520700"/>
          </a:xfrm>
          <a:prstGeom prst="rect">
            <a:avLst/>
          </a:prstGeom>
          <a:solidFill>
            <a:srgbClr val="81FBE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05400" y="3114675"/>
            <a:ext cx="431800" cy="520700"/>
          </a:xfrm>
          <a:prstGeom prst="rect">
            <a:avLst/>
          </a:prstGeom>
          <a:solidFill>
            <a:srgbClr val="81FBE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Прямая соединительная линия 20"/>
          <p:cNvCxnSpPr>
            <a:endCxn id="18" idx="0"/>
          </p:cNvCxnSpPr>
          <p:nvPr/>
        </p:nvCxnSpPr>
        <p:spPr>
          <a:xfrm>
            <a:off x="4601758" y="2947062"/>
            <a:ext cx="313142" cy="71053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929685" y="3784600"/>
            <a:ext cx="952500" cy="22713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27"/>
          <p:cNvSpPr/>
          <p:nvPr/>
        </p:nvSpPr>
        <p:spPr>
          <a:xfrm>
            <a:off x="5122458" y="4486670"/>
            <a:ext cx="203200" cy="2159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/>
          <p:cNvSpPr/>
          <p:nvPr/>
        </p:nvSpPr>
        <p:spPr>
          <a:xfrm>
            <a:off x="5651500" y="5691187"/>
            <a:ext cx="203200" cy="2159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4542429" y="4156075"/>
            <a:ext cx="431800" cy="520700"/>
          </a:xfrm>
          <a:prstGeom prst="rect">
            <a:avLst/>
          </a:prstGeom>
          <a:solidFill>
            <a:srgbClr val="81FBE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190035" y="5916349"/>
            <a:ext cx="431800" cy="520700"/>
          </a:xfrm>
          <a:prstGeom prst="rect">
            <a:avLst/>
          </a:prstGeom>
          <a:solidFill>
            <a:srgbClr val="81FBE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5973171" y="4113940"/>
            <a:ext cx="2074458" cy="80631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Блок-схема: узел 32"/>
          <p:cNvSpPr/>
          <p:nvPr/>
        </p:nvSpPr>
        <p:spPr>
          <a:xfrm>
            <a:off x="5905500" y="4005990"/>
            <a:ext cx="203200" cy="2159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/>
        </p:nvSpPr>
        <p:spPr>
          <a:xfrm>
            <a:off x="7960815" y="4838270"/>
            <a:ext cx="203200" cy="2159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837641" y="4301199"/>
            <a:ext cx="431800" cy="520700"/>
          </a:xfrm>
          <a:prstGeom prst="rect">
            <a:avLst/>
          </a:prstGeom>
          <a:solidFill>
            <a:srgbClr val="81FBE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971335" y="5121275"/>
            <a:ext cx="431800" cy="520700"/>
          </a:xfrm>
          <a:prstGeom prst="rect">
            <a:avLst/>
          </a:prstGeom>
          <a:solidFill>
            <a:srgbClr val="81FBE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926135" y="6064912"/>
            <a:ext cx="431800" cy="520700"/>
          </a:xfrm>
          <a:prstGeom prst="rect">
            <a:avLst/>
          </a:prstGeom>
          <a:solidFill>
            <a:srgbClr val="81FBE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48775" y="6008469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рис.59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Заголовок 5"/>
          <p:cNvSpPr txBox="1">
            <a:spLocks/>
          </p:cNvSpPr>
          <p:nvPr/>
        </p:nvSpPr>
        <p:spPr>
          <a:xfrm>
            <a:off x="2964" y="30798"/>
            <a:ext cx="12006072" cy="21698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7– ЛЕКЦИЯ. </a:t>
            </a:r>
            <a:r>
              <a:rPr lang="ru-RU" sz="3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Принадлежность прямой и точки плоскости. Главные линии плоскости</a:t>
            </a:r>
            <a:r>
              <a:rPr lang="ru-RU" sz="3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Принадлежность прямой и точки плоскости основана на геометрию и их рассмотрим на планометрии. Пусть дан плоскость </a:t>
            </a:r>
            <a:r>
              <a:rPr lang="ru-RU" sz="3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в нём ограничим тремя точками плоскость (АВС) (рис.59).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2504" y="145057"/>
            <a:ext cx="11173968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z-Cyrl-UZ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ru-RU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горизонталь </a:t>
            </a:r>
            <a:r>
              <a:rPr lang="ru-RU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плоскости.</a:t>
            </a:r>
          </a:p>
          <a:p>
            <a:pPr indent="449580">
              <a:spcAft>
                <a:spcPts val="0"/>
              </a:spcAft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8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фронталь</a:t>
            </a:r>
            <a:r>
              <a:rPr lang="ru-RU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плоскости.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79705"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Горизонталь плоскости - это прямая, принадлежащая  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параллельная плоскости  проекций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79705">
              <a:spcAft>
                <a:spcPts val="600"/>
              </a:spcAft>
            </a:pP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Фронталь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плоскости - это прямая, принадлежащая 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параллельная плоскости проекций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>
              <a:spcAft>
                <a:spcPts val="60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algn="ctr">
              <a:spcAft>
                <a:spcPts val="6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algn="ctr">
              <a:spcAft>
                <a:spcPts val="60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эпюр плоскости общего положения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 64).</a:t>
            </a:r>
          </a:p>
          <a:p>
            <a:pPr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2018406" y="1959799"/>
            <a:ext cx="2574701" cy="22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776153" y="548777"/>
            <a:ext cx="2519662" cy="2903528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799208" y="3437719"/>
            <a:ext cx="2992078" cy="2733814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2030548" y="1982253"/>
            <a:ext cx="5436" cy="1488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2022162" y="3437719"/>
            <a:ext cx="2228161" cy="2036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95447" y="566838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0548" y="97406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991739" y="1908811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3764" y="6119438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рис.</a:t>
            </a:r>
            <a:r>
              <a:rPr lang="en-US" sz="3600" dirty="0" smtClean="0">
                <a:solidFill>
                  <a:srgbClr val="0070C0"/>
                </a:solidFill>
              </a:rPr>
              <a:t> 64</a:t>
            </a:r>
            <a:endParaRPr lang="ru-RU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8851" y="1335533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</a:t>
            </a:r>
            <a:r>
              <a:rPr lang="en-US" sz="3200" dirty="0" smtClean="0"/>
              <a:t>’ </a:t>
            </a:r>
            <a:endParaRPr lang="ru-RU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527186" y="838362"/>
            <a:ext cx="59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’ </a:t>
            </a:r>
            <a:endParaRPr lang="ru-RU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76464" y="4874859"/>
            <a:ext cx="47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 </a:t>
            </a:r>
            <a:endParaRPr lang="ru-RU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444127" y="286240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91383" y="1654370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’ </a:t>
            </a:r>
            <a:endParaRPr lang="ru-RU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160845" y="4812036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 </a:t>
            </a:r>
            <a:endParaRPr lang="ru-RU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1622095" y="3292815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1400" dirty="0" err="1"/>
              <a:t>H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V="1">
            <a:off x="9171595" y="4852406"/>
            <a:ext cx="2574701" cy="22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6747770" y="3401568"/>
            <a:ext cx="4858523" cy="274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6318693" y="3018019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ru-RU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11716404" y="3073976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ru-RU" sz="3600" dirty="0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7565744" y="517179"/>
            <a:ext cx="2519662" cy="2903528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 flipV="1">
            <a:off x="7544362" y="3385624"/>
            <a:ext cx="2992078" cy="2733814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 flipV="1">
            <a:off x="9171595" y="3395840"/>
            <a:ext cx="5436" cy="1488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9195432" y="1374944"/>
            <a:ext cx="1608832" cy="2016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19535" y="576593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61379" y="28567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13317" y="291449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544474" y="2854374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m’</a:t>
            </a:r>
            <a:r>
              <a:rPr lang="en-US" sz="2000" b="1" dirty="0" err="1"/>
              <a:t>H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988805" y="4687695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m</a:t>
            </a:r>
            <a:r>
              <a:rPr lang="en-US" b="1" dirty="0" err="1"/>
              <a:t>H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67" name="Овал 66"/>
          <p:cNvSpPr/>
          <p:nvPr/>
        </p:nvSpPr>
        <p:spPr>
          <a:xfrm>
            <a:off x="9122645" y="3367502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9142756" y="4808539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 rot="2549654">
                <a:off x="2965417" y="4221338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49654">
                <a:off x="2965417" y="4221338"/>
                <a:ext cx="396262" cy="461665"/>
              </a:xfrm>
              <a:prstGeom prst="rect">
                <a:avLst/>
              </a:prstGeom>
              <a:blipFill>
                <a:blip r:embed="rId2"/>
                <a:stretch>
                  <a:fillRect l="-1000"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 rot="2745402">
                <a:off x="2269964" y="4759854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45402">
                <a:off x="2269964" y="4759854"/>
                <a:ext cx="396262" cy="461665"/>
              </a:xfrm>
              <a:prstGeom prst="rect">
                <a:avLst/>
              </a:prstGeom>
              <a:blipFill>
                <a:blip r:embed="rId3"/>
                <a:stretch>
                  <a:fillRect l="-2000"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/>
              <p:cNvSpPr/>
              <p:nvPr/>
            </p:nvSpPr>
            <p:spPr>
              <a:xfrm rot="18566289">
                <a:off x="9733235" y="2276186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2" name="Прямоугольник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66289">
                <a:off x="9733235" y="2276186"/>
                <a:ext cx="396262" cy="461665"/>
              </a:xfrm>
              <a:prstGeom prst="rect">
                <a:avLst/>
              </a:prstGeom>
              <a:blipFill>
                <a:blip r:embed="rId4"/>
                <a:stretch>
                  <a:fillRect r="-990" b="-1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/>
              <p:cNvSpPr/>
              <p:nvPr/>
            </p:nvSpPr>
            <p:spPr>
              <a:xfrm rot="18643575">
                <a:off x="8627444" y="1747329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3575">
                <a:off x="8627444" y="1747329"/>
                <a:ext cx="396262" cy="461665"/>
              </a:xfrm>
              <a:prstGeom prst="rect">
                <a:avLst/>
              </a:prstGeom>
              <a:blipFill>
                <a:blip r:embed="rId5"/>
                <a:stretch>
                  <a:fillRect r="-1980" b="-1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единительная линия 73"/>
          <p:cNvCxnSpPr/>
          <p:nvPr/>
        </p:nvCxnSpPr>
        <p:spPr>
          <a:xfrm flipV="1">
            <a:off x="523319" y="3426330"/>
            <a:ext cx="4858523" cy="274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flipH="1">
            <a:off x="75576" y="3072117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ru-RU" sz="3600" dirty="0"/>
          </a:p>
        </p:txBody>
      </p:sp>
      <p:sp>
        <p:nvSpPr>
          <p:cNvPr id="76" name="TextBox 75"/>
          <p:cNvSpPr txBox="1"/>
          <p:nvPr/>
        </p:nvSpPr>
        <p:spPr>
          <a:xfrm>
            <a:off x="5491953" y="3098738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ru-RU" sz="3600" dirty="0"/>
          </a:p>
        </p:txBody>
      </p:sp>
      <p:sp>
        <p:nvSpPr>
          <p:cNvPr id="68" name="Овал 67"/>
          <p:cNvSpPr/>
          <p:nvPr/>
        </p:nvSpPr>
        <p:spPr>
          <a:xfrm>
            <a:off x="2002570" y="3363763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 animBg="1"/>
      <p:bldP spid="20" grpId="0"/>
      <p:bldP spid="21" grpId="0"/>
      <p:bldP spid="22" grpId="0"/>
      <p:bldP spid="45" grpId="0"/>
      <p:bldP spid="46" grpId="0"/>
      <p:bldP spid="47" grpId="0"/>
      <p:bldP spid="48" grpId="0"/>
      <p:bldP spid="51" grpId="0"/>
      <p:bldP spid="52" grpId="0"/>
      <p:bldP spid="57" grpId="0"/>
      <p:bldP spid="58" grpId="0"/>
      <p:bldP spid="60" grpId="0"/>
      <p:bldP spid="62" grpId="0"/>
      <p:bldP spid="66" grpId="0"/>
      <p:bldP spid="67" grpId="0" animBg="1"/>
      <p:bldP spid="69" grpId="0" animBg="1"/>
      <p:bldP spid="70" grpId="0"/>
      <p:bldP spid="71" grpId="0"/>
      <p:bldP spid="72" grpId="0"/>
      <p:bldP spid="73" grpId="0"/>
      <p:bldP spid="75" grpId="0"/>
      <p:bldP spid="76" grpId="0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223" y="633891"/>
            <a:ext cx="1189653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449580" algn="just"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рисунка видно, что фронтальная проекция горизонтали 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параллельна оси проекций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горизонтальная проекция горизонтали параллельна горизонтальному следу  данной плоскости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ctr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indent="449580" algn="just"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рисунка видно, что горизонтальная проекция 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фронтали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параллельна оси проекций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фронтальная проекция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фронтали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параллельна фронтальному следу данной плоскости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456" y="1243584"/>
            <a:ext cx="11722608" cy="4093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Линии </a:t>
            </a:r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ската </a:t>
            </a:r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</a:t>
            </a:r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Линии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принадлежащие плоскости и перпендикулярные горизонталям и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фронталям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плоскости, называют </a:t>
            </a:r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линиями ската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плоскости.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Рассмотрим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пространственный чертеж линии ската плоскости </a:t>
            </a:r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относительно горизонтальной плоскости проекции (рис.65)</a:t>
            </a:r>
          </a:p>
        </p:txBody>
      </p:sp>
    </p:spTree>
    <p:extLst>
      <p:ext uri="{BB962C8B-B14F-4D97-AF65-F5344CB8AC3E}">
        <p14:creationId xmlns:p14="http://schemas.microsoft.com/office/powerpoint/2010/main" val="289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25396" y="2917703"/>
            <a:ext cx="7708392" cy="2788920"/>
          </a:xfrm>
          <a:custGeom>
            <a:avLst/>
            <a:gdLst>
              <a:gd name="connsiteX0" fmla="*/ 0 w 6839712"/>
              <a:gd name="connsiteY0" fmla="*/ 0 h 3246120"/>
              <a:gd name="connsiteX1" fmla="*/ 6839712 w 6839712"/>
              <a:gd name="connsiteY1" fmla="*/ 0 h 3246120"/>
              <a:gd name="connsiteX2" fmla="*/ 6839712 w 6839712"/>
              <a:gd name="connsiteY2" fmla="*/ 3246120 h 3246120"/>
              <a:gd name="connsiteX3" fmla="*/ 0 w 6839712"/>
              <a:gd name="connsiteY3" fmla="*/ 3246120 h 3246120"/>
              <a:gd name="connsiteX4" fmla="*/ 0 w 6839712"/>
              <a:gd name="connsiteY4" fmla="*/ 0 h 3246120"/>
              <a:gd name="connsiteX0" fmla="*/ 0 w 6839712"/>
              <a:gd name="connsiteY0" fmla="*/ 0 h 3246120"/>
              <a:gd name="connsiteX1" fmla="*/ 6839712 w 6839712"/>
              <a:gd name="connsiteY1" fmla="*/ 0 h 3246120"/>
              <a:gd name="connsiteX2" fmla="*/ 6839712 w 6839712"/>
              <a:gd name="connsiteY2" fmla="*/ 3246120 h 3246120"/>
              <a:gd name="connsiteX3" fmla="*/ 2441448 w 6839712"/>
              <a:gd name="connsiteY3" fmla="*/ 3044952 h 3246120"/>
              <a:gd name="connsiteX4" fmla="*/ 0 w 6839712"/>
              <a:gd name="connsiteY4" fmla="*/ 0 h 3246120"/>
              <a:gd name="connsiteX0" fmla="*/ 0 w 6839712"/>
              <a:gd name="connsiteY0" fmla="*/ 0 h 3246120"/>
              <a:gd name="connsiteX1" fmla="*/ 6839712 w 6839712"/>
              <a:gd name="connsiteY1" fmla="*/ 0 h 3246120"/>
              <a:gd name="connsiteX2" fmla="*/ 6839712 w 6839712"/>
              <a:gd name="connsiteY2" fmla="*/ 3246120 h 3246120"/>
              <a:gd name="connsiteX3" fmla="*/ 2459736 w 6839712"/>
              <a:gd name="connsiteY3" fmla="*/ 3072384 h 3246120"/>
              <a:gd name="connsiteX4" fmla="*/ 0 w 6839712"/>
              <a:gd name="connsiteY4" fmla="*/ 0 h 3246120"/>
              <a:gd name="connsiteX0" fmla="*/ 0 w 6839712"/>
              <a:gd name="connsiteY0" fmla="*/ 0 h 3246120"/>
              <a:gd name="connsiteX1" fmla="*/ 6839712 w 6839712"/>
              <a:gd name="connsiteY1" fmla="*/ 0 h 3246120"/>
              <a:gd name="connsiteX2" fmla="*/ 6839712 w 6839712"/>
              <a:gd name="connsiteY2" fmla="*/ 3246120 h 3246120"/>
              <a:gd name="connsiteX3" fmla="*/ 2825496 w 6839712"/>
              <a:gd name="connsiteY3" fmla="*/ 3044952 h 3246120"/>
              <a:gd name="connsiteX4" fmla="*/ 0 w 6839712"/>
              <a:gd name="connsiteY4" fmla="*/ 0 h 3246120"/>
              <a:gd name="connsiteX0" fmla="*/ 0 w 6839712"/>
              <a:gd name="connsiteY0" fmla="*/ 0 h 3246120"/>
              <a:gd name="connsiteX1" fmla="*/ 6839712 w 6839712"/>
              <a:gd name="connsiteY1" fmla="*/ 0 h 3246120"/>
              <a:gd name="connsiteX2" fmla="*/ 6839712 w 6839712"/>
              <a:gd name="connsiteY2" fmla="*/ 3246120 h 3246120"/>
              <a:gd name="connsiteX3" fmla="*/ 2788920 w 6839712"/>
              <a:gd name="connsiteY3" fmla="*/ 3209544 h 3246120"/>
              <a:gd name="connsiteX4" fmla="*/ 0 w 6839712"/>
              <a:gd name="connsiteY4" fmla="*/ 0 h 3246120"/>
              <a:gd name="connsiteX0" fmla="*/ 0 w 6839712"/>
              <a:gd name="connsiteY0" fmla="*/ 0 h 3246120"/>
              <a:gd name="connsiteX1" fmla="*/ 5276088 w 6839712"/>
              <a:gd name="connsiteY1" fmla="*/ 9144 h 3246120"/>
              <a:gd name="connsiteX2" fmla="*/ 6839712 w 6839712"/>
              <a:gd name="connsiteY2" fmla="*/ 3246120 h 3246120"/>
              <a:gd name="connsiteX3" fmla="*/ 2788920 w 6839712"/>
              <a:gd name="connsiteY3" fmla="*/ 3209544 h 3246120"/>
              <a:gd name="connsiteX4" fmla="*/ 0 w 6839712"/>
              <a:gd name="connsiteY4" fmla="*/ 0 h 3246120"/>
              <a:gd name="connsiteX0" fmla="*/ 0 w 8513064"/>
              <a:gd name="connsiteY0" fmla="*/ 0 h 3255264"/>
              <a:gd name="connsiteX1" fmla="*/ 5276088 w 8513064"/>
              <a:gd name="connsiteY1" fmla="*/ 9144 h 3255264"/>
              <a:gd name="connsiteX2" fmla="*/ 8513064 w 8513064"/>
              <a:gd name="connsiteY2" fmla="*/ 3255264 h 3255264"/>
              <a:gd name="connsiteX3" fmla="*/ 2788920 w 8513064"/>
              <a:gd name="connsiteY3" fmla="*/ 3209544 h 3255264"/>
              <a:gd name="connsiteX4" fmla="*/ 0 w 8513064"/>
              <a:gd name="connsiteY4" fmla="*/ 0 h 325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3064" h="3255264">
                <a:moveTo>
                  <a:pt x="0" y="0"/>
                </a:moveTo>
                <a:lnTo>
                  <a:pt x="5276088" y="9144"/>
                </a:lnTo>
                <a:lnTo>
                  <a:pt x="8513064" y="3255264"/>
                </a:lnTo>
                <a:lnTo>
                  <a:pt x="2788920" y="3209544"/>
                </a:lnTo>
                <a:lnTo>
                  <a:pt x="0" y="0"/>
                </a:lnTo>
                <a:close/>
              </a:path>
            </a:pathLst>
          </a:custGeom>
          <a:solidFill>
            <a:srgbClr val="8BEDA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2"/>
          <p:cNvSpPr/>
          <p:nvPr/>
        </p:nvSpPr>
        <p:spPr>
          <a:xfrm>
            <a:off x="3218726" y="-17633"/>
            <a:ext cx="5187300" cy="5623560"/>
          </a:xfrm>
          <a:custGeom>
            <a:avLst/>
            <a:gdLst>
              <a:gd name="connsiteX0" fmla="*/ 0 w 6839712"/>
              <a:gd name="connsiteY0" fmla="*/ 0 h 3246120"/>
              <a:gd name="connsiteX1" fmla="*/ 6839712 w 6839712"/>
              <a:gd name="connsiteY1" fmla="*/ 0 h 3246120"/>
              <a:gd name="connsiteX2" fmla="*/ 6839712 w 6839712"/>
              <a:gd name="connsiteY2" fmla="*/ 3246120 h 3246120"/>
              <a:gd name="connsiteX3" fmla="*/ 0 w 6839712"/>
              <a:gd name="connsiteY3" fmla="*/ 3246120 h 3246120"/>
              <a:gd name="connsiteX4" fmla="*/ 0 w 6839712"/>
              <a:gd name="connsiteY4" fmla="*/ 0 h 3246120"/>
              <a:gd name="connsiteX0" fmla="*/ 0 w 6839712"/>
              <a:gd name="connsiteY0" fmla="*/ 0 h 3246120"/>
              <a:gd name="connsiteX1" fmla="*/ 6839712 w 6839712"/>
              <a:gd name="connsiteY1" fmla="*/ 0 h 3246120"/>
              <a:gd name="connsiteX2" fmla="*/ 6839712 w 6839712"/>
              <a:gd name="connsiteY2" fmla="*/ 3246120 h 3246120"/>
              <a:gd name="connsiteX3" fmla="*/ 2441448 w 6839712"/>
              <a:gd name="connsiteY3" fmla="*/ 3044952 h 3246120"/>
              <a:gd name="connsiteX4" fmla="*/ 0 w 6839712"/>
              <a:gd name="connsiteY4" fmla="*/ 0 h 3246120"/>
              <a:gd name="connsiteX0" fmla="*/ 0 w 6839712"/>
              <a:gd name="connsiteY0" fmla="*/ 0 h 3246120"/>
              <a:gd name="connsiteX1" fmla="*/ 6839712 w 6839712"/>
              <a:gd name="connsiteY1" fmla="*/ 0 h 3246120"/>
              <a:gd name="connsiteX2" fmla="*/ 6839712 w 6839712"/>
              <a:gd name="connsiteY2" fmla="*/ 3246120 h 3246120"/>
              <a:gd name="connsiteX3" fmla="*/ 2459736 w 6839712"/>
              <a:gd name="connsiteY3" fmla="*/ 3072384 h 3246120"/>
              <a:gd name="connsiteX4" fmla="*/ 0 w 6839712"/>
              <a:gd name="connsiteY4" fmla="*/ 0 h 3246120"/>
              <a:gd name="connsiteX0" fmla="*/ 0 w 6839712"/>
              <a:gd name="connsiteY0" fmla="*/ 0 h 3246120"/>
              <a:gd name="connsiteX1" fmla="*/ 6839712 w 6839712"/>
              <a:gd name="connsiteY1" fmla="*/ 0 h 3246120"/>
              <a:gd name="connsiteX2" fmla="*/ 6839712 w 6839712"/>
              <a:gd name="connsiteY2" fmla="*/ 3246120 h 3246120"/>
              <a:gd name="connsiteX3" fmla="*/ 2825496 w 6839712"/>
              <a:gd name="connsiteY3" fmla="*/ 3044952 h 3246120"/>
              <a:gd name="connsiteX4" fmla="*/ 0 w 6839712"/>
              <a:gd name="connsiteY4" fmla="*/ 0 h 3246120"/>
              <a:gd name="connsiteX0" fmla="*/ 0 w 6839712"/>
              <a:gd name="connsiteY0" fmla="*/ 0 h 3246120"/>
              <a:gd name="connsiteX1" fmla="*/ 6839712 w 6839712"/>
              <a:gd name="connsiteY1" fmla="*/ 0 h 3246120"/>
              <a:gd name="connsiteX2" fmla="*/ 6839712 w 6839712"/>
              <a:gd name="connsiteY2" fmla="*/ 3246120 h 3246120"/>
              <a:gd name="connsiteX3" fmla="*/ 2788920 w 6839712"/>
              <a:gd name="connsiteY3" fmla="*/ 3209544 h 3246120"/>
              <a:gd name="connsiteX4" fmla="*/ 0 w 6839712"/>
              <a:gd name="connsiteY4" fmla="*/ 0 h 3246120"/>
              <a:gd name="connsiteX0" fmla="*/ 0 w 6839712"/>
              <a:gd name="connsiteY0" fmla="*/ 0 h 3246120"/>
              <a:gd name="connsiteX1" fmla="*/ 5276088 w 6839712"/>
              <a:gd name="connsiteY1" fmla="*/ 9144 h 3246120"/>
              <a:gd name="connsiteX2" fmla="*/ 6839712 w 6839712"/>
              <a:gd name="connsiteY2" fmla="*/ 3246120 h 3246120"/>
              <a:gd name="connsiteX3" fmla="*/ 2788920 w 6839712"/>
              <a:gd name="connsiteY3" fmla="*/ 3209544 h 3246120"/>
              <a:gd name="connsiteX4" fmla="*/ 0 w 6839712"/>
              <a:gd name="connsiteY4" fmla="*/ 0 h 3246120"/>
              <a:gd name="connsiteX0" fmla="*/ 0 w 8513064"/>
              <a:gd name="connsiteY0" fmla="*/ 0 h 3255264"/>
              <a:gd name="connsiteX1" fmla="*/ 5276088 w 8513064"/>
              <a:gd name="connsiteY1" fmla="*/ 9144 h 3255264"/>
              <a:gd name="connsiteX2" fmla="*/ 8513064 w 8513064"/>
              <a:gd name="connsiteY2" fmla="*/ 3255264 h 3255264"/>
              <a:gd name="connsiteX3" fmla="*/ 2788920 w 8513064"/>
              <a:gd name="connsiteY3" fmla="*/ 3209544 h 3255264"/>
              <a:gd name="connsiteX4" fmla="*/ 0 w 8513064"/>
              <a:gd name="connsiteY4" fmla="*/ 0 h 3255264"/>
              <a:gd name="connsiteX0" fmla="*/ 2987441 w 5724144"/>
              <a:gd name="connsiteY0" fmla="*/ 0 h 4279872"/>
              <a:gd name="connsiteX1" fmla="*/ 2487168 w 5724144"/>
              <a:gd name="connsiteY1" fmla="*/ 1033752 h 4279872"/>
              <a:gd name="connsiteX2" fmla="*/ 5724144 w 5724144"/>
              <a:gd name="connsiteY2" fmla="*/ 4279872 h 4279872"/>
              <a:gd name="connsiteX3" fmla="*/ 0 w 5724144"/>
              <a:gd name="connsiteY3" fmla="*/ 4234152 h 4279872"/>
              <a:gd name="connsiteX4" fmla="*/ 2987441 w 5724144"/>
              <a:gd name="connsiteY4" fmla="*/ 0 h 4279872"/>
              <a:gd name="connsiteX0" fmla="*/ 2987441 w 8101954"/>
              <a:gd name="connsiteY0" fmla="*/ 12202 h 4292074"/>
              <a:gd name="connsiteX1" fmla="*/ 8101954 w 8101954"/>
              <a:gd name="connsiteY1" fmla="*/ 0 h 4292074"/>
              <a:gd name="connsiteX2" fmla="*/ 5724144 w 8101954"/>
              <a:gd name="connsiteY2" fmla="*/ 4292074 h 4292074"/>
              <a:gd name="connsiteX3" fmla="*/ 0 w 8101954"/>
              <a:gd name="connsiteY3" fmla="*/ 4246354 h 4292074"/>
              <a:gd name="connsiteX4" fmla="*/ 2987441 w 8101954"/>
              <a:gd name="connsiteY4" fmla="*/ 12202 h 4292074"/>
              <a:gd name="connsiteX0" fmla="*/ 1684730 w 6799243"/>
              <a:gd name="connsiteY0" fmla="*/ 12202 h 4292074"/>
              <a:gd name="connsiteX1" fmla="*/ 6799243 w 6799243"/>
              <a:gd name="connsiteY1" fmla="*/ 0 h 4292074"/>
              <a:gd name="connsiteX2" fmla="*/ 4421433 w 6799243"/>
              <a:gd name="connsiteY2" fmla="*/ 4292074 h 4292074"/>
              <a:gd name="connsiteX3" fmla="*/ 0 w 6799243"/>
              <a:gd name="connsiteY3" fmla="*/ 2399926 h 4292074"/>
              <a:gd name="connsiteX4" fmla="*/ 1684730 w 6799243"/>
              <a:gd name="connsiteY4" fmla="*/ 12202 h 4292074"/>
              <a:gd name="connsiteX0" fmla="*/ 1684730 w 6799243"/>
              <a:gd name="connsiteY0" fmla="*/ 12202 h 5540815"/>
              <a:gd name="connsiteX1" fmla="*/ 6799243 w 6799243"/>
              <a:gd name="connsiteY1" fmla="*/ 0 h 5540815"/>
              <a:gd name="connsiteX2" fmla="*/ 2947047 w 6799243"/>
              <a:gd name="connsiteY2" fmla="*/ 5540815 h 5540815"/>
              <a:gd name="connsiteX3" fmla="*/ 0 w 6799243"/>
              <a:gd name="connsiteY3" fmla="*/ 2399926 h 5540815"/>
              <a:gd name="connsiteX4" fmla="*/ 1684730 w 6799243"/>
              <a:gd name="connsiteY4" fmla="*/ 12202 h 5540815"/>
              <a:gd name="connsiteX0" fmla="*/ 1684730 w 5132985"/>
              <a:gd name="connsiteY0" fmla="*/ 0 h 5528613"/>
              <a:gd name="connsiteX1" fmla="*/ 5132985 w 5132985"/>
              <a:gd name="connsiteY1" fmla="*/ 2346531 h 5528613"/>
              <a:gd name="connsiteX2" fmla="*/ 2947047 w 5132985"/>
              <a:gd name="connsiteY2" fmla="*/ 5528613 h 5528613"/>
              <a:gd name="connsiteX3" fmla="*/ 0 w 5132985"/>
              <a:gd name="connsiteY3" fmla="*/ 2387724 h 5528613"/>
              <a:gd name="connsiteX4" fmla="*/ 1684730 w 5132985"/>
              <a:gd name="connsiteY4" fmla="*/ 0 h 5528613"/>
              <a:gd name="connsiteX0" fmla="*/ 2391628 w 5132985"/>
              <a:gd name="connsiteY0" fmla="*/ 0 h 6563894"/>
              <a:gd name="connsiteX1" fmla="*/ 5132985 w 5132985"/>
              <a:gd name="connsiteY1" fmla="*/ 3381812 h 6563894"/>
              <a:gd name="connsiteX2" fmla="*/ 2947047 w 5132985"/>
              <a:gd name="connsiteY2" fmla="*/ 6563894 h 6563894"/>
              <a:gd name="connsiteX3" fmla="*/ 0 w 5132985"/>
              <a:gd name="connsiteY3" fmla="*/ 3423005 h 6563894"/>
              <a:gd name="connsiteX4" fmla="*/ 2391628 w 5132985"/>
              <a:gd name="connsiteY4" fmla="*/ 0 h 6563894"/>
              <a:gd name="connsiteX0" fmla="*/ 2391628 w 5759094"/>
              <a:gd name="connsiteY0" fmla="*/ 0 h 6563894"/>
              <a:gd name="connsiteX1" fmla="*/ 5759094 w 5759094"/>
              <a:gd name="connsiteY1" fmla="*/ 2805471 h 6563894"/>
              <a:gd name="connsiteX2" fmla="*/ 2947047 w 5759094"/>
              <a:gd name="connsiteY2" fmla="*/ 6563894 h 6563894"/>
              <a:gd name="connsiteX3" fmla="*/ 0 w 5759094"/>
              <a:gd name="connsiteY3" fmla="*/ 3423005 h 6563894"/>
              <a:gd name="connsiteX4" fmla="*/ 2391628 w 5759094"/>
              <a:gd name="connsiteY4" fmla="*/ 0 h 6563894"/>
              <a:gd name="connsiteX0" fmla="*/ 2391628 w 5728798"/>
              <a:gd name="connsiteY0" fmla="*/ 0 h 6563894"/>
              <a:gd name="connsiteX1" fmla="*/ 5728798 w 5728798"/>
              <a:gd name="connsiteY1" fmla="*/ 2688068 h 6563894"/>
              <a:gd name="connsiteX2" fmla="*/ 2947047 w 5728798"/>
              <a:gd name="connsiteY2" fmla="*/ 6563894 h 6563894"/>
              <a:gd name="connsiteX3" fmla="*/ 0 w 5728798"/>
              <a:gd name="connsiteY3" fmla="*/ 3423005 h 6563894"/>
              <a:gd name="connsiteX4" fmla="*/ 2391628 w 5728798"/>
              <a:gd name="connsiteY4" fmla="*/ 0 h 6563894"/>
              <a:gd name="connsiteX0" fmla="*/ 2391628 w 5728798"/>
              <a:gd name="connsiteY0" fmla="*/ 0 h 6563894"/>
              <a:gd name="connsiteX1" fmla="*/ 4806861 w 5728798"/>
              <a:gd name="connsiteY1" fmla="*/ 1226630 h 6563894"/>
              <a:gd name="connsiteX2" fmla="*/ 5728798 w 5728798"/>
              <a:gd name="connsiteY2" fmla="*/ 2688068 h 6563894"/>
              <a:gd name="connsiteX3" fmla="*/ 2947047 w 5728798"/>
              <a:gd name="connsiteY3" fmla="*/ 6563894 h 6563894"/>
              <a:gd name="connsiteX4" fmla="*/ 0 w 5728798"/>
              <a:gd name="connsiteY4" fmla="*/ 3423005 h 6563894"/>
              <a:gd name="connsiteX5" fmla="*/ 2391628 w 5728798"/>
              <a:gd name="connsiteY5" fmla="*/ 0 h 6563894"/>
              <a:gd name="connsiteX0" fmla="*/ 2391628 w 5728798"/>
              <a:gd name="connsiteY0" fmla="*/ 0 h 6563894"/>
              <a:gd name="connsiteX1" fmla="*/ 4806861 w 5728798"/>
              <a:gd name="connsiteY1" fmla="*/ 1226630 h 6563894"/>
              <a:gd name="connsiteX2" fmla="*/ 5728798 w 5728798"/>
              <a:gd name="connsiteY2" fmla="*/ 2688068 h 6563894"/>
              <a:gd name="connsiteX3" fmla="*/ 2947047 w 5728798"/>
              <a:gd name="connsiteY3" fmla="*/ 6563894 h 6563894"/>
              <a:gd name="connsiteX4" fmla="*/ 0 w 5728798"/>
              <a:gd name="connsiteY4" fmla="*/ 3423005 h 6563894"/>
              <a:gd name="connsiteX5" fmla="*/ 2391628 w 5728798"/>
              <a:gd name="connsiteY5" fmla="*/ 0 h 6563894"/>
              <a:gd name="connsiteX0" fmla="*/ 2391628 w 5728798"/>
              <a:gd name="connsiteY0" fmla="*/ 0 h 6563894"/>
              <a:gd name="connsiteX1" fmla="*/ 4806861 w 5728798"/>
              <a:gd name="connsiteY1" fmla="*/ 1226630 h 6563894"/>
              <a:gd name="connsiteX2" fmla="*/ 5728798 w 5728798"/>
              <a:gd name="connsiteY2" fmla="*/ 2688068 h 6563894"/>
              <a:gd name="connsiteX3" fmla="*/ 2947047 w 5728798"/>
              <a:gd name="connsiteY3" fmla="*/ 6563894 h 6563894"/>
              <a:gd name="connsiteX4" fmla="*/ 0 w 5728798"/>
              <a:gd name="connsiteY4" fmla="*/ 3423005 h 6563894"/>
              <a:gd name="connsiteX5" fmla="*/ 2391628 w 5728798"/>
              <a:gd name="connsiteY5" fmla="*/ 0 h 656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8798" h="6563894">
                <a:moveTo>
                  <a:pt x="2391628" y="0"/>
                </a:moveTo>
                <a:cubicBezTo>
                  <a:pt x="2897116" y="401761"/>
                  <a:pt x="4614427" y="451314"/>
                  <a:pt x="4806861" y="1226630"/>
                </a:cubicBezTo>
                <a:cubicBezTo>
                  <a:pt x="4922301" y="2119350"/>
                  <a:pt x="5421486" y="2200922"/>
                  <a:pt x="5728798" y="2688068"/>
                </a:cubicBezTo>
                <a:lnTo>
                  <a:pt x="2947047" y="6563894"/>
                </a:lnTo>
                <a:lnTo>
                  <a:pt x="0" y="3423005"/>
                </a:lnTo>
                <a:lnTo>
                  <a:pt x="2391628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529787" y="4940651"/>
            <a:ext cx="1109513" cy="646331"/>
          </a:xfrm>
          <a:custGeom>
            <a:avLst/>
            <a:gdLst>
              <a:gd name="connsiteX0" fmla="*/ 0 w 816905"/>
              <a:gd name="connsiteY0" fmla="*/ 0 h 646331"/>
              <a:gd name="connsiteX1" fmla="*/ 816905 w 816905"/>
              <a:gd name="connsiteY1" fmla="*/ 0 h 646331"/>
              <a:gd name="connsiteX2" fmla="*/ 816905 w 816905"/>
              <a:gd name="connsiteY2" fmla="*/ 646331 h 646331"/>
              <a:gd name="connsiteX3" fmla="*/ 0 w 816905"/>
              <a:gd name="connsiteY3" fmla="*/ 646331 h 646331"/>
              <a:gd name="connsiteX4" fmla="*/ 0 w 816905"/>
              <a:gd name="connsiteY4" fmla="*/ 0 h 646331"/>
              <a:gd name="connsiteX0" fmla="*/ 292608 w 1109513"/>
              <a:gd name="connsiteY0" fmla="*/ 0 h 710339"/>
              <a:gd name="connsiteX1" fmla="*/ 1109513 w 1109513"/>
              <a:gd name="connsiteY1" fmla="*/ 0 h 710339"/>
              <a:gd name="connsiteX2" fmla="*/ 1109513 w 1109513"/>
              <a:gd name="connsiteY2" fmla="*/ 646331 h 710339"/>
              <a:gd name="connsiteX3" fmla="*/ 0 w 1109513"/>
              <a:gd name="connsiteY3" fmla="*/ 710339 h 710339"/>
              <a:gd name="connsiteX4" fmla="*/ 292608 w 1109513"/>
              <a:gd name="connsiteY4" fmla="*/ 0 h 710339"/>
              <a:gd name="connsiteX0" fmla="*/ 292608 w 1109513"/>
              <a:gd name="connsiteY0" fmla="*/ 0 h 737771"/>
              <a:gd name="connsiteX1" fmla="*/ 1109513 w 1109513"/>
              <a:gd name="connsiteY1" fmla="*/ 0 h 737771"/>
              <a:gd name="connsiteX2" fmla="*/ 442001 w 1109513"/>
              <a:gd name="connsiteY2" fmla="*/ 737771 h 737771"/>
              <a:gd name="connsiteX3" fmla="*/ 0 w 1109513"/>
              <a:gd name="connsiteY3" fmla="*/ 710339 h 737771"/>
              <a:gd name="connsiteX4" fmla="*/ 292608 w 1109513"/>
              <a:gd name="connsiteY4" fmla="*/ 0 h 73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513" h="737771">
                <a:moveTo>
                  <a:pt x="292608" y="0"/>
                </a:moveTo>
                <a:lnTo>
                  <a:pt x="1109513" y="0"/>
                </a:lnTo>
                <a:lnTo>
                  <a:pt x="442001" y="737771"/>
                </a:lnTo>
                <a:lnTo>
                  <a:pt x="0" y="710339"/>
                </a:lnTo>
                <a:lnTo>
                  <a:pt x="292608" y="0"/>
                </a:lnTo>
                <a:close/>
              </a:path>
            </a:pathLst>
          </a:custGeom>
          <a:noFill/>
        </p:spPr>
        <p:txBody>
          <a:bodyPr wrap="square" rtlCol="0">
            <a:spAutoFit/>
            <a:scene3d>
              <a:camera prst="orthographicFront">
                <a:rot lat="0" lon="600000" rev="0"/>
              </a:camera>
              <a:lightRig rig="threePt" dir="t"/>
            </a:scene3d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H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0347" y="-17633"/>
            <a:ext cx="1109513" cy="646331"/>
          </a:xfrm>
          <a:custGeom>
            <a:avLst/>
            <a:gdLst>
              <a:gd name="connsiteX0" fmla="*/ 0 w 816905"/>
              <a:gd name="connsiteY0" fmla="*/ 0 h 646331"/>
              <a:gd name="connsiteX1" fmla="*/ 816905 w 816905"/>
              <a:gd name="connsiteY1" fmla="*/ 0 h 646331"/>
              <a:gd name="connsiteX2" fmla="*/ 816905 w 816905"/>
              <a:gd name="connsiteY2" fmla="*/ 646331 h 646331"/>
              <a:gd name="connsiteX3" fmla="*/ 0 w 816905"/>
              <a:gd name="connsiteY3" fmla="*/ 646331 h 646331"/>
              <a:gd name="connsiteX4" fmla="*/ 0 w 816905"/>
              <a:gd name="connsiteY4" fmla="*/ 0 h 646331"/>
              <a:gd name="connsiteX0" fmla="*/ 292608 w 1109513"/>
              <a:gd name="connsiteY0" fmla="*/ 0 h 710339"/>
              <a:gd name="connsiteX1" fmla="*/ 1109513 w 1109513"/>
              <a:gd name="connsiteY1" fmla="*/ 0 h 710339"/>
              <a:gd name="connsiteX2" fmla="*/ 1109513 w 1109513"/>
              <a:gd name="connsiteY2" fmla="*/ 646331 h 710339"/>
              <a:gd name="connsiteX3" fmla="*/ 0 w 1109513"/>
              <a:gd name="connsiteY3" fmla="*/ 710339 h 710339"/>
              <a:gd name="connsiteX4" fmla="*/ 292608 w 1109513"/>
              <a:gd name="connsiteY4" fmla="*/ 0 h 710339"/>
              <a:gd name="connsiteX0" fmla="*/ 292608 w 1109513"/>
              <a:gd name="connsiteY0" fmla="*/ 0 h 737771"/>
              <a:gd name="connsiteX1" fmla="*/ 1109513 w 1109513"/>
              <a:gd name="connsiteY1" fmla="*/ 0 h 737771"/>
              <a:gd name="connsiteX2" fmla="*/ 442001 w 1109513"/>
              <a:gd name="connsiteY2" fmla="*/ 737771 h 737771"/>
              <a:gd name="connsiteX3" fmla="*/ 0 w 1109513"/>
              <a:gd name="connsiteY3" fmla="*/ 710339 h 737771"/>
              <a:gd name="connsiteX4" fmla="*/ 292608 w 1109513"/>
              <a:gd name="connsiteY4" fmla="*/ 0 h 73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513" h="737771">
                <a:moveTo>
                  <a:pt x="292608" y="0"/>
                </a:moveTo>
                <a:lnTo>
                  <a:pt x="1109513" y="0"/>
                </a:lnTo>
                <a:lnTo>
                  <a:pt x="442001" y="737771"/>
                </a:lnTo>
                <a:lnTo>
                  <a:pt x="0" y="710339"/>
                </a:lnTo>
                <a:lnTo>
                  <a:pt x="292608" y="0"/>
                </a:lnTo>
                <a:close/>
              </a:path>
            </a:pathLst>
          </a:custGeom>
          <a:noFill/>
        </p:spPr>
        <p:txBody>
          <a:bodyPr wrap="square" rtlCol="0">
            <a:spAutoFit/>
            <a:scene3d>
              <a:camera prst="orthographicFront">
                <a:rot lat="0" lon="600000" rev="0"/>
              </a:camera>
              <a:lightRig rig="threePt" dir="t"/>
            </a:scene3d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P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endParaRPr lang="ru-RU" sz="2800" dirty="0">
              <a:solidFill>
                <a:srgbClr val="0070C0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675474" y="2888378"/>
            <a:ext cx="740310" cy="68692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3206626" y="2889502"/>
            <a:ext cx="3526443" cy="588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540062" y="2441448"/>
            <a:ext cx="2667989" cy="2719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8978" y="1469338"/>
            <a:ext cx="0" cy="2405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4222777" y="3974260"/>
            <a:ext cx="18732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5006404">
            <a:off x="4411708" y="2810214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 smtClean="0"/>
              <a:t>(</a:t>
            </a:r>
            <a:endParaRPr lang="ru-RU" sz="4000" dirty="0"/>
          </a:p>
        </p:txBody>
      </p:sp>
      <p:sp>
        <p:nvSpPr>
          <p:cNvPr id="34" name="TextBox 33"/>
          <p:cNvSpPr txBox="1"/>
          <p:nvPr/>
        </p:nvSpPr>
        <p:spPr>
          <a:xfrm rot="5089280">
            <a:off x="4073149" y="3286031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 smtClean="0"/>
              <a:t>(</a:t>
            </a:r>
            <a:endParaRPr lang="ru-RU" sz="4000" dirty="0"/>
          </a:p>
        </p:txBody>
      </p:sp>
      <p:sp>
        <p:nvSpPr>
          <p:cNvPr id="35" name="TextBox 34"/>
          <p:cNvSpPr txBox="1"/>
          <p:nvPr/>
        </p:nvSpPr>
        <p:spPr>
          <a:xfrm rot="2853711">
            <a:off x="5765624" y="3425092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 smtClean="0"/>
              <a:t>(</a:t>
            </a:r>
            <a:endParaRPr lang="ru-RU" sz="4000" dirty="0"/>
          </a:p>
        </p:txBody>
      </p:sp>
      <p:sp>
        <p:nvSpPr>
          <p:cNvPr id="37" name="Овал 36"/>
          <p:cNvSpPr/>
          <p:nvPr/>
        </p:nvSpPr>
        <p:spPr>
          <a:xfrm rot="10800000">
            <a:off x="4484281" y="322279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 rot="10800000">
            <a:off x="4147546" y="367103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 rot="10800000">
            <a:off x="5914019" y="37949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671711" y="2234673"/>
                <a:ext cx="6323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711" y="2234673"/>
                <a:ext cx="63235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121496" y="874444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B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727507" y="3971654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44" name="Овал 43"/>
          <p:cNvSpPr/>
          <p:nvPr/>
        </p:nvSpPr>
        <p:spPr>
          <a:xfrm>
            <a:off x="6020683" y="385676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74408" y="303638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4239424" y="1382629"/>
            <a:ext cx="1876749" cy="252762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9506085">
            <a:off x="4316414" y="3598817"/>
            <a:ext cx="363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800" b="1" dirty="0" smtClean="0"/>
              <a:t>(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515133" y="3606094"/>
                <a:ext cx="3386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133" y="3606094"/>
                <a:ext cx="338613" cy="369332"/>
              </a:xfrm>
              <a:prstGeom prst="rect">
                <a:avLst/>
              </a:prstGeom>
              <a:blipFill>
                <a:blip r:embed="rId3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6160598" y="3746339"/>
            <a:ext cx="36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ru-RU" sz="2800" dirty="0"/>
          </a:p>
        </p:txBody>
      </p:sp>
      <p:sp>
        <p:nvSpPr>
          <p:cNvPr id="45" name="Овал 44"/>
          <p:cNvSpPr/>
          <p:nvPr/>
        </p:nvSpPr>
        <p:spPr>
          <a:xfrm>
            <a:off x="6008978" y="132550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4140554" y="387508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25882" y="513104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рис.</a:t>
            </a:r>
            <a:r>
              <a:rPr lang="en-US" sz="2800" dirty="0" smtClean="0">
                <a:solidFill>
                  <a:srgbClr val="0070C0"/>
                </a:solidFill>
              </a:rPr>
              <a:t> 65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5659" y="5692636"/>
            <a:ext cx="1184987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(BM)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линия ската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относительно горизонтальной плоскости проекций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        </a:t>
            </a:r>
          </a:p>
          <a:p>
            <a:pPr marL="179705"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9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  <p:bldP spid="10" grpId="0"/>
      <p:bldP spid="33" grpId="0"/>
      <p:bldP spid="34" grpId="0"/>
      <p:bldP spid="35" grpId="0"/>
      <p:bldP spid="37" grpId="0" animBg="1"/>
      <p:bldP spid="38" grpId="0" animBg="1"/>
      <p:bldP spid="39" grpId="0" animBg="1"/>
      <p:bldP spid="40" grpId="0"/>
      <p:bldP spid="41" grpId="0"/>
      <p:bldP spid="42" grpId="0"/>
      <p:bldP spid="44" grpId="0" animBg="1"/>
      <p:bldP spid="49" grpId="0"/>
      <p:bldP spid="50" grpId="0"/>
      <p:bldP spid="51" grpId="0"/>
      <p:bldP spid="52" grpId="0"/>
      <p:bldP spid="45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flipV="1">
            <a:off x="6823121" y="1559152"/>
            <a:ext cx="792462" cy="254975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4756779" y="696765"/>
            <a:ext cx="3964753" cy="3360853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 flipV="1">
            <a:off x="4758995" y="4032338"/>
            <a:ext cx="4225660" cy="2547692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6851565" y="4034406"/>
            <a:ext cx="0" cy="12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6847116" y="4020554"/>
            <a:ext cx="728195" cy="133401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2442" y="608787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4449" y="54357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0420" y="359369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 rot="2974964">
                <a:off x="7418821" y="2923847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74964">
                <a:off x="7418821" y="2923847"/>
                <a:ext cx="396262" cy="461665"/>
              </a:xfrm>
              <a:prstGeom prst="rect">
                <a:avLst/>
              </a:prstGeom>
              <a:blipFill>
                <a:blip r:embed="rId4"/>
                <a:stretch>
                  <a:fillRect l="-990" b="-1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 rot="2745402">
                <a:off x="8234699" y="4305093"/>
                <a:ext cx="3962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45402">
                <a:off x="8234699" y="4305093"/>
                <a:ext cx="396262" cy="461665"/>
              </a:xfrm>
              <a:prstGeom prst="rect">
                <a:avLst/>
              </a:prstGeom>
              <a:blipFill>
                <a:blip r:embed="rId5"/>
                <a:stretch>
                  <a:fillRect l="-990" b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/>
          <p:cNvCxnSpPr/>
          <p:nvPr/>
        </p:nvCxnSpPr>
        <p:spPr>
          <a:xfrm flipV="1">
            <a:off x="4244927" y="4020690"/>
            <a:ext cx="4858523" cy="274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3797184" y="3666477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ru-RU" sz="3600" dirty="0"/>
          </a:p>
        </p:txBody>
      </p:sp>
      <p:cxnSp>
        <p:nvCxnSpPr>
          <p:cNvPr id="24" name="Прямая соединительная линия 23"/>
          <p:cNvCxnSpPr>
            <a:endCxn id="60" idx="2"/>
          </p:cNvCxnSpPr>
          <p:nvPr/>
        </p:nvCxnSpPr>
        <p:spPr>
          <a:xfrm>
            <a:off x="7606192" y="4034641"/>
            <a:ext cx="2453537" cy="1600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7589520" y="1676563"/>
            <a:ext cx="0" cy="23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921362" y="1084324"/>
                <a:ext cx="10558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62" y="1084324"/>
                <a:ext cx="105582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48815" y="5159053"/>
                <a:ext cx="10558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15" y="5159053"/>
                <a:ext cx="105582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Дуга 42"/>
          <p:cNvSpPr/>
          <p:nvPr/>
        </p:nvSpPr>
        <p:spPr>
          <a:xfrm>
            <a:off x="4244270" y="1547237"/>
            <a:ext cx="6220530" cy="5310764"/>
          </a:xfrm>
          <a:prstGeom prst="arc">
            <a:avLst>
              <a:gd name="adj1" fmla="val 16702307"/>
              <a:gd name="adj2" fmla="val 150937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516192" y="153230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6751162" y="3944406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9966950" y="5441265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7517851" y="392656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7" name="Дуга 56"/>
          <p:cNvSpPr/>
          <p:nvPr/>
        </p:nvSpPr>
        <p:spPr>
          <a:xfrm>
            <a:off x="4171064" y="1406096"/>
            <a:ext cx="5471446" cy="6166351"/>
          </a:xfrm>
          <a:prstGeom prst="arc">
            <a:avLst>
              <a:gd name="adj1" fmla="val 18273453"/>
              <a:gd name="adj2" fmla="val 19135409"/>
            </a:avLst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563294" y="3392324"/>
                <a:ext cx="612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294" y="3392324"/>
                <a:ext cx="61251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22458" y="3403206"/>
                <a:ext cx="10558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458" y="3403206"/>
                <a:ext cx="105582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654657" y="4931191"/>
                <a:ext cx="810143" cy="70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657" y="4931191"/>
                <a:ext cx="810143" cy="703975"/>
              </a:xfrm>
              <a:prstGeom prst="rect">
                <a:avLst/>
              </a:prstGeom>
              <a:blipFill>
                <a:blip r:embed="rId10"/>
                <a:stretch>
                  <a:fillRect r="-368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262485" y="4780014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85" y="4780014"/>
                <a:ext cx="35227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 rot="9189973">
            <a:off x="7013486" y="488393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3200" dirty="0" smtClean="0"/>
              <a:t>(</a:t>
            </a:r>
            <a:endParaRPr lang="ru-RU" sz="3200" dirty="0"/>
          </a:p>
        </p:txBody>
      </p:sp>
      <p:cxnSp>
        <p:nvCxnSpPr>
          <p:cNvPr id="63" name="Прямая соединительная линия 62"/>
          <p:cNvCxnSpPr>
            <a:endCxn id="60" idx="2"/>
          </p:cNvCxnSpPr>
          <p:nvPr/>
        </p:nvCxnSpPr>
        <p:spPr>
          <a:xfrm>
            <a:off x="6893013" y="5374369"/>
            <a:ext cx="3166716" cy="2607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757116" y="522357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4739655">
            <a:off x="6528915" y="4736605"/>
            <a:ext cx="686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4800" dirty="0" smtClean="0"/>
              <a:t>(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 rot="18207859">
                <a:off x="7381921" y="3924935"/>
                <a:ext cx="423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</a:rPr>
                  <a:t> </a:t>
                </a:r>
                <a:endParaRPr lang="ru-R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07859">
                <a:off x="7381921" y="3924935"/>
                <a:ext cx="423793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Овал 69"/>
          <p:cNvSpPr/>
          <p:nvPr/>
        </p:nvSpPr>
        <p:spPr>
          <a:xfrm rot="12807859">
            <a:off x="6769689" y="504165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/>
          </a:p>
        </p:txBody>
      </p:sp>
      <p:sp>
        <p:nvSpPr>
          <p:cNvPr id="71" name="Овал 70"/>
          <p:cNvSpPr/>
          <p:nvPr/>
        </p:nvSpPr>
        <p:spPr>
          <a:xfrm rot="12807859">
            <a:off x="7589805" y="415782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/>
          </a:p>
        </p:txBody>
      </p:sp>
      <p:sp>
        <p:nvSpPr>
          <p:cNvPr id="72" name="TextBox 71"/>
          <p:cNvSpPr txBox="1"/>
          <p:nvPr/>
        </p:nvSpPr>
        <p:spPr>
          <a:xfrm>
            <a:off x="4534354" y="602631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66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8817" y="67436"/>
            <a:ext cx="11607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Определить угол наклона плоскости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относительно горизонтальной плоскости проекции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 66)</a:t>
            </a: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476" y="1177645"/>
            <a:ext cx="21212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Дано:</a:t>
            </a: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9" grpId="0"/>
      <p:bldP spid="20" grpId="0"/>
      <p:bldP spid="22" grpId="0"/>
      <p:bldP spid="39" grpId="0"/>
      <p:bldP spid="40" grpId="0"/>
      <p:bldP spid="43" grpId="0" animBg="1"/>
      <p:bldP spid="12" grpId="0" animBg="1"/>
      <p:bldP spid="50" grpId="0" animBg="1"/>
      <p:bldP spid="51" grpId="0" animBg="1"/>
      <p:bldP spid="52" grpId="0" animBg="1"/>
      <p:bldP spid="57" grpId="0" animBg="1"/>
      <p:bldP spid="58" grpId="0"/>
      <p:bldP spid="59" grpId="0"/>
      <p:bldP spid="60" grpId="0"/>
      <p:bldP spid="61" grpId="0"/>
      <p:bldP spid="62" grpId="0"/>
      <p:bldP spid="23" grpId="0" animBg="1"/>
      <p:bldP spid="68" grpId="0"/>
      <p:bldP spid="69" grpId="0"/>
      <p:bldP spid="70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95984" y="2183067"/>
            <a:ext cx="10381488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z-Cyrl-UZ" sz="8000" b="1" dirty="0" smtClean="0">
                <a:solidFill>
                  <a:srgbClr val="FF0000"/>
                </a:solidFill>
              </a:rPr>
              <a:t>Спасибо за внимани</a:t>
            </a:r>
            <a:r>
              <a:rPr lang="ru-RU" sz="8000" b="1" dirty="0" smtClean="0">
                <a:solidFill>
                  <a:srgbClr val="FF0000"/>
                </a:solidFill>
              </a:rPr>
              <a:t>е!</a:t>
            </a:r>
            <a:endParaRPr lang="ru-RU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07264" y="927463"/>
            <a:ext cx="1177747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1.Если прямая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 плоскостью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имеет две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(1, 2)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общие точки, то она принадлежит данной плоскости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Если прямая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EF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проходит через точку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uz-Cyrl-UZ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принадлежащую 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параллельно некоторой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BC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плоскости, то эта прямая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EF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также принадлежит данной плоскости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(EF)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(AB) =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E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(EF) || (BC)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(EF)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</a:p>
          <a:p>
            <a:pPr algn="just"/>
            <a:r>
              <a:rPr lang="en-US" sz="2800" dirty="0" smtClean="0"/>
              <a:t>   </a:t>
            </a:r>
          </a:p>
          <a:p>
            <a:pPr algn="just"/>
            <a:r>
              <a:rPr lang="ru-RU" sz="2800" dirty="0" smtClean="0"/>
              <a:t>Пример</a:t>
            </a:r>
            <a:r>
              <a:rPr lang="ru-RU" sz="2800" dirty="0"/>
              <a:t>: Определить недостающую проекцию прямой (</a:t>
            </a:r>
            <a:r>
              <a:rPr lang="en-US" sz="2800" dirty="0"/>
              <a:t>MN</a:t>
            </a:r>
            <a:r>
              <a:rPr lang="ru-RU" sz="2800" dirty="0"/>
              <a:t>), принадлежащей плоскости </a:t>
            </a:r>
            <a:r>
              <a:rPr lang="ru-RU" sz="2800" b="1" dirty="0"/>
              <a:t>Р</a:t>
            </a:r>
            <a:r>
              <a:rPr lang="ru-RU" sz="2800" dirty="0"/>
              <a:t>, выраженной в виде двух пересекающих прямых </a:t>
            </a:r>
            <a:r>
              <a:rPr lang="ru-RU" sz="2800" b="1" dirty="0"/>
              <a:t>(АВ)</a:t>
            </a:r>
            <a:r>
              <a:rPr lang="ru-RU" sz="2800" dirty="0"/>
              <a:t> и </a:t>
            </a:r>
            <a:r>
              <a:rPr lang="ru-RU" sz="2800" b="1" dirty="0"/>
              <a:t>(ВС)</a:t>
            </a:r>
            <a:r>
              <a:rPr lang="ru-RU" sz="2800" dirty="0"/>
              <a:t> (рис.60).</a:t>
            </a:r>
          </a:p>
          <a:p>
            <a:pPr algn="just">
              <a:spcAft>
                <a:spcPts val="0"/>
              </a:spcAf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622" y="264681"/>
            <a:ext cx="11682114" cy="66278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три условии принадлежности прямой плоскости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Прямая соединительная линия 40"/>
          <p:cNvCxnSpPr/>
          <p:nvPr/>
        </p:nvCxnSpPr>
        <p:spPr>
          <a:xfrm flipV="1">
            <a:off x="7238352" y="578652"/>
            <a:ext cx="0" cy="356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5484260" y="4099782"/>
            <a:ext cx="1763144" cy="17466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6612998" y="4719999"/>
            <a:ext cx="2583030" cy="4584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4" idx="7"/>
            <a:endCxn id="56" idx="7"/>
          </p:cNvCxnSpPr>
          <p:nvPr/>
        </p:nvCxnSpPr>
        <p:spPr>
          <a:xfrm flipH="1">
            <a:off x="5545374" y="557384"/>
            <a:ext cx="1725890" cy="175972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64" idx="2"/>
          </p:cNvCxnSpPr>
          <p:nvPr/>
        </p:nvCxnSpPr>
        <p:spPr>
          <a:xfrm flipH="1" flipV="1">
            <a:off x="5571916" y="2391180"/>
            <a:ext cx="2759708" cy="49417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419060" y="2930426"/>
            <a:ext cx="0" cy="338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80815" y="1942986"/>
            <a:ext cx="761119" cy="584775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10311259" y="1721040"/>
            <a:ext cx="693922" cy="234817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5517277" y="1461728"/>
            <a:ext cx="180000" cy="180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8973293" y="798158"/>
            <a:ext cx="180000" cy="180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Прямая соединительная линия 88"/>
          <p:cNvCxnSpPr>
            <a:stCxn id="85" idx="1"/>
          </p:cNvCxnSpPr>
          <p:nvPr/>
        </p:nvCxnSpPr>
        <p:spPr>
          <a:xfrm flipH="1" flipV="1">
            <a:off x="5045100" y="3944875"/>
            <a:ext cx="1888272" cy="2127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flipV="1">
            <a:off x="6975368" y="2634605"/>
            <a:ext cx="17256" cy="3475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 flipV="1">
            <a:off x="6158597" y="1709445"/>
            <a:ext cx="17256" cy="3475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V="1">
            <a:off x="3767328" y="3426986"/>
            <a:ext cx="71404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19038" y="3081210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TEUR" panose="020B0609020202020204" pitchFamily="49" charset="0"/>
              </a:rPr>
              <a:t>x</a:t>
            </a:r>
            <a:endParaRPr lang="ru-RU" sz="3600" i="1" dirty="0">
              <a:latin typeface="ISOCTEUR" panose="020B0609020202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8352" y="125484"/>
            <a:ext cx="79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2718" y="3741191"/>
            <a:ext cx="47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TEUR" panose="020B0609020202020204" pitchFamily="49" charset="0"/>
              </a:rPr>
              <a:t>a</a:t>
            </a:r>
            <a:r>
              <a:rPr lang="en-US" sz="3200" i="1" dirty="0" smtClean="0">
                <a:latin typeface="ISOCTEUR" panose="020B0609020202020204" pitchFamily="49" charset="0"/>
              </a:rPr>
              <a:t> </a:t>
            </a:r>
            <a:endParaRPr lang="ru-RU" sz="3200" i="1" dirty="0">
              <a:latin typeface="ISOCTEUR" panose="020B0609020202020204" pitchFamily="49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5210467" y="601865"/>
            <a:ext cx="1845831" cy="2090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9268028" y="1651953"/>
            <a:ext cx="6057" cy="3432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516477" y="2338521"/>
            <a:ext cx="0" cy="33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10625328" y="3008376"/>
            <a:ext cx="0" cy="7920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58220" y="3274040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TEUR" panose="020B0609020202020204" pitchFamily="49" charset="0"/>
              </a:rPr>
              <a:t>o</a:t>
            </a:r>
            <a:endParaRPr lang="ru-RU" sz="3600" i="1" dirty="0">
              <a:latin typeface="ISOCTEUR" panose="020B0609020202020204" pitchFamily="49" charset="0"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6629599" y="1203643"/>
            <a:ext cx="2682103" cy="45812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6646855" y="1228790"/>
            <a:ext cx="17256" cy="3475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5491270" y="5820228"/>
            <a:ext cx="2930354" cy="57929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81851" y="5564352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TEUR" panose="020B0609020202020204" pitchFamily="49" charset="0"/>
              </a:rPr>
              <a:t>b </a:t>
            </a:r>
            <a:endParaRPr lang="ru-RU" sz="3200" i="1" dirty="0">
              <a:latin typeface="ISOCTEUR" panose="020B060902020202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49448" y="4732840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TEUR" panose="020B0609020202020204" pitchFamily="49" charset="0"/>
              </a:rPr>
              <a:t>f</a:t>
            </a:r>
            <a:r>
              <a:rPr lang="en-US" sz="3200" i="1" dirty="0" smtClean="0">
                <a:latin typeface="ISOCTEUR" panose="020B0609020202020204" pitchFamily="49" charset="0"/>
              </a:rPr>
              <a:t> </a:t>
            </a:r>
            <a:endParaRPr lang="ru-RU" sz="3200" i="1" dirty="0">
              <a:latin typeface="ISOCTEUR" panose="020B060902020202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46495" y="4114878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TEUR" panose="020B0609020202020204" pitchFamily="49" charset="0"/>
              </a:rPr>
              <a:t>e</a:t>
            </a:r>
            <a:r>
              <a:rPr lang="en-US" sz="3200" i="1" dirty="0" smtClean="0">
                <a:latin typeface="ISOCTEUR" panose="020B0609020202020204" pitchFamily="49" charset="0"/>
              </a:rPr>
              <a:t> </a:t>
            </a:r>
            <a:endParaRPr lang="ru-RU" sz="3200" i="1" dirty="0">
              <a:latin typeface="ISOCTEUR" panose="020B060902020202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30191" y="6179062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TEUR" panose="020B0609020202020204" pitchFamily="49" charset="0"/>
              </a:rPr>
              <a:t>c</a:t>
            </a:r>
            <a:r>
              <a:rPr lang="en-US" sz="3200" i="1" dirty="0" smtClean="0">
                <a:latin typeface="ISOCTEUR" panose="020B0609020202020204" pitchFamily="49" charset="0"/>
              </a:rPr>
              <a:t> </a:t>
            </a:r>
            <a:endParaRPr lang="ru-RU" sz="3200" i="1" dirty="0">
              <a:latin typeface="ISOCTEUR" panose="020B060902020202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61707" y="558613"/>
            <a:ext cx="81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e</a:t>
            </a:r>
            <a:r>
              <a:rPr lang="en-US" sz="3600" i="1" dirty="0" smtClean="0">
                <a:latin typeface="ISOCPEUR" panose="020B0604020202020204" pitchFamily="34" charset="0"/>
              </a:rPr>
              <a:t>’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64843" y="2305955"/>
            <a:ext cx="939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2" name="Прямая соединительная линия 71"/>
          <p:cNvCxnSpPr>
            <a:stCxn id="97" idx="5"/>
          </p:cNvCxnSpPr>
          <p:nvPr/>
        </p:nvCxnSpPr>
        <p:spPr>
          <a:xfrm flipH="1" flipV="1">
            <a:off x="5021977" y="426072"/>
            <a:ext cx="753716" cy="8356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49663" y="136033"/>
            <a:ext cx="698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236338" y="1110173"/>
            <a:ext cx="85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f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78622" y="1083448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1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00412" y="2006041"/>
            <a:ext cx="85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2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68875" y="5636677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TEUR" panose="020B0609020202020204" pitchFamily="49" charset="0"/>
              </a:rPr>
              <a:t>2</a:t>
            </a:r>
            <a:r>
              <a:rPr lang="en-US" sz="3200" i="1" dirty="0" smtClean="0">
                <a:latin typeface="ISOCTEUR" panose="020B0609020202020204" pitchFamily="49" charset="0"/>
              </a:rPr>
              <a:t> </a:t>
            </a:r>
            <a:endParaRPr lang="ru-RU" sz="3200" i="1" dirty="0">
              <a:latin typeface="ISOCTEUR" panose="020B060902020202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12238" y="5194231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TEUR" panose="020B0609020202020204" pitchFamily="49" charset="0"/>
              </a:rPr>
              <a:t>1</a:t>
            </a:r>
            <a:r>
              <a:rPr lang="en-US" sz="3200" i="1" dirty="0" smtClean="0">
                <a:latin typeface="ISOCTEUR" panose="020B0609020202020204" pitchFamily="49" charset="0"/>
              </a:rPr>
              <a:t> </a:t>
            </a:r>
            <a:endParaRPr lang="ru-RU" sz="3200" i="1" dirty="0">
              <a:latin typeface="ISOCTEUR" panose="020B060902020202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30828" y="682185"/>
            <a:ext cx="817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557685" y="3759379"/>
            <a:ext cx="68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TEUR" panose="020B0609020202020204" pitchFamily="49" charset="0"/>
              </a:rPr>
              <a:t>m</a:t>
            </a:r>
            <a:r>
              <a:rPr lang="en-US" sz="3200" i="1" dirty="0" smtClean="0">
                <a:latin typeface="ISOCTEUR" panose="020B0609020202020204" pitchFamily="49" charset="0"/>
              </a:rPr>
              <a:t> </a:t>
            </a:r>
            <a:endParaRPr lang="ru-RU" sz="3200" i="1" dirty="0">
              <a:latin typeface="ISOCTEUR" panose="020B06090202020202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19506" y="4250922"/>
            <a:ext cx="68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TEUR" panose="020B0609020202020204" pitchFamily="49" charset="0"/>
              </a:rPr>
              <a:t>n </a:t>
            </a:r>
            <a:endParaRPr lang="ru-RU" sz="3200" i="1" dirty="0">
              <a:latin typeface="ISOCTEUR" panose="020B0609020202020204" pitchFamily="49" charset="0"/>
            </a:endParaRPr>
          </a:p>
        </p:txBody>
      </p:sp>
      <p:cxnSp>
        <p:nvCxnSpPr>
          <p:cNvPr id="116" name="Прямая соединительная линия 115"/>
          <p:cNvCxnSpPr/>
          <p:nvPr/>
        </p:nvCxnSpPr>
        <p:spPr>
          <a:xfrm flipV="1">
            <a:off x="5742781" y="1184426"/>
            <a:ext cx="0" cy="356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H="1" flipV="1">
            <a:off x="5021977" y="448885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H="1" flipV="1">
            <a:off x="5008633" y="3867957"/>
            <a:ext cx="794825" cy="9092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245018" y="6195121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253" y="-20038"/>
            <a:ext cx="31588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BC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- ?</a:t>
            </a:r>
            <a:endParaRPr lang="ru-RU" sz="2800" dirty="0"/>
          </a:p>
        </p:txBody>
      </p:sp>
      <p:sp>
        <p:nvSpPr>
          <p:cNvPr id="54" name="Овал 53"/>
          <p:cNvSpPr/>
          <p:nvPr/>
        </p:nvSpPr>
        <p:spPr>
          <a:xfrm>
            <a:off x="7148352" y="536296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9196028" y="1566512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4944330" y="356296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6586609" y="1114833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5652781" y="1138790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8331624" y="2813354"/>
            <a:ext cx="144000" cy="144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5422462" y="2296017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8349912" y="6356526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5481579" y="5721433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571579" y="4647799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6104141" y="5132083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6912284" y="6051121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/>
          <p:cNvSpPr/>
          <p:nvPr/>
        </p:nvSpPr>
        <p:spPr>
          <a:xfrm>
            <a:off x="4961451" y="3826089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9178316" y="5098893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7155708" y="4051767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Овал 119"/>
          <p:cNvSpPr/>
          <p:nvPr/>
        </p:nvSpPr>
        <p:spPr>
          <a:xfrm>
            <a:off x="5652638" y="4614978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6104141" y="1617024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6906152" y="2557275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58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0" grpId="0"/>
      <p:bldP spid="11" grpId="0"/>
      <p:bldP spid="60" grpId="0"/>
      <p:bldP spid="61" grpId="0"/>
      <p:bldP spid="62" grpId="0"/>
      <p:bldP spid="63" grpId="0"/>
      <p:bldP spid="65" grpId="0"/>
      <p:bldP spid="66" grpId="0"/>
      <p:bldP spid="95" grpId="0"/>
      <p:bldP spid="98" grpId="0"/>
      <p:bldP spid="99" grpId="0"/>
      <p:bldP spid="100" grpId="0"/>
      <p:bldP spid="101" grpId="0"/>
      <p:bldP spid="102" grpId="0"/>
      <p:bldP spid="108" grpId="0"/>
      <p:bldP spid="109" grpId="0"/>
      <p:bldP spid="110" grpId="0"/>
      <p:bldP spid="54" grpId="0" animBg="1"/>
      <p:bldP spid="70" grpId="0" animBg="1"/>
      <p:bldP spid="96" grpId="0" animBg="1"/>
      <p:bldP spid="107" grpId="0" animBg="1"/>
      <p:bldP spid="97" grpId="0" animBg="1"/>
      <p:bldP spid="64" grpId="0" animBg="1"/>
      <p:bldP spid="56" grpId="0" animBg="1"/>
      <p:bldP spid="55" grpId="0" animBg="1"/>
      <p:bldP spid="57" grpId="0" animBg="1"/>
      <p:bldP spid="69" grpId="0" animBg="1"/>
      <p:bldP spid="84" grpId="0" animBg="1"/>
      <p:bldP spid="85" grpId="0" animBg="1"/>
      <p:bldP spid="119" grpId="0" animBg="1"/>
      <p:bldP spid="73" grpId="0" animBg="1"/>
      <p:bldP spid="67" grpId="0" animBg="1"/>
      <p:bldP spid="120" grpId="0" animBg="1"/>
      <p:bldP spid="74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176" y="216099"/>
            <a:ext cx="118506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Если одноименные следы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принадлежат одноименным следам 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Р,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эта прямая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принадлежит плоскости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(AB)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 = M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(AB)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 = N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(AB)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Определить горизонтальную проекцию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(АВ),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принадлежащей 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(рис.61).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29"/>
          <p:cNvCxnSpPr/>
          <p:nvPr/>
        </p:nvCxnSpPr>
        <p:spPr>
          <a:xfrm>
            <a:off x="5730827" y="660597"/>
            <a:ext cx="2805050" cy="2752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flipV="1">
            <a:off x="2615184" y="3429000"/>
            <a:ext cx="71404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66894" y="3083224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1983" y="163871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1857" y="1586305"/>
            <a:ext cx="47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6948" y="2997679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2373" y="2192728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7770" y="4746594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3824" y="293678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4433470" y="502676"/>
            <a:ext cx="3545128" cy="2957332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4433470" y="3420632"/>
            <a:ext cx="4535151" cy="3370329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 flipV="1">
            <a:off x="5503760" y="1455705"/>
            <a:ext cx="3298858" cy="5402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7806678" y="2663357"/>
            <a:ext cx="2051" cy="2712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6690558" y="1588008"/>
            <a:ext cx="0" cy="18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5730827" y="652008"/>
            <a:ext cx="5398" cy="1231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 flipV="1">
            <a:off x="8534289" y="3420630"/>
            <a:ext cx="0" cy="30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55582" y="578384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21131" y="27305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688786" y="1830119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6618558" y="3346704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6581961" y="1535094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455668" y="6371070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455021" y="3357421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755479" y="5232044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7740706" y="2656054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6347" y="1309154"/>
                <a:ext cx="1837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ru-RU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ru-RU" sz="2800" b="1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347" y="1309154"/>
                <a:ext cx="18374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509754" y="6034768"/>
                <a:ext cx="1975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ru-RU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ru-RU" sz="2800" b="1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754" y="6034768"/>
                <a:ext cx="197528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453612" y="2873960"/>
                <a:ext cx="9375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612" y="2873960"/>
                <a:ext cx="9375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06034" y="3340143"/>
                <a:ext cx="725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34" y="3340143"/>
                <a:ext cx="7252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272996" y="6045452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рис.</a:t>
            </a:r>
            <a:r>
              <a:rPr lang="en-US" sz="3600" dirty="0" smtClean="0">
                <a:solidFill>
                  <a:srgbClr val="0070C0"/>
                </a:solidFill>
              </a:rPr>
              <a:t> 61</a:t>
            </a:r>
            <a:endParaRPr lang="ru-RU" sz="36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5803610" y="1974119"/>
            <a:ext cx="1989424" cy="32789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5668259" y="590717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15100" y="74351"/>
            <a:ext cx="3294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</a:t>
            </a:r>
          </a:p>
          <a:p>
            <a:pPr>
              <a:spcAft>
                <a:spcPts val="0"/>
              </a:spcAft>
            </a:pP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ab) - ?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2" grpId="0"/>
      <p:bldP spid="13" grpId="0"/>
      <p:bldP spid="15" grpId="0"/>
      <p:bldP spid="78" grpId="0"/>
      <p:bldP spid="79" grpId="0"/>
      <p:bldP spid="14" grpId="0" animBg="1"/>
      <p:bldP spid="31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/>
      <p:bldP spid="46" grpId="0"/>
      <p:bldP spid="48" grpId="0"/>
      <p:bldP spid="4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0040" y="205615"/>
            <a:ext cx="114818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Если точка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принадлежит некоторой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точка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также принадлежит плоскости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Пример: Определить горизонтальную проекцию точки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принадлежащей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профильно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проецирующей 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(рис.62)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61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>
            <a:off x="6269977" y="1288017"/>
            <a:ext cx="2483299" cy="2182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V="1">
            <a:off x="4316662" y="3429000"/>
            <a:ext cx="71404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59378" y="3068953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28134" y="3068954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889716" y="1288017"/>
            <a:ext cx="5994350" cy="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4554406" y="5571358"/>
            <a:ext cx="6595843" cy="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8721617" y="3429000"/>
            <a:ext cx="0" cy="21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7566490" y="2419804"/>
            <a:ext cx="0" cy="2089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6269198" y="1328640"/>
            <a:ext cx="0" cy="20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6269200" y="3410847"/>
            <a:ext cx="2477254" cy="2141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4879" y="4791920"/>
            <a:ext cx="853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44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44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51938" y="578757"/>
            <a:ext cx="81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70C0"/>
                </a:solidFill>
              </a:rPr>
              <a:t>P</a:t>
            </a:r>
            <a:r>
              <a:rPr lang="en-US" sz="2800" i="1" dirty="0" smtClean="0">
                <a:solidFill>
                  <a:srgbClr val="0070C0"/>
                </a:solidFill>
              </a:rPr>
              <a:t>V</a:t>
            </a:r>
            <a:r>
              <a:rPr lang="en-US" sz="4000" i="1" dirty="0" smtClean="0">
                <a:solidFill>
                  <a:srgbClr val="0070C0"/>
                </a:solidFill>
              </a:rPr>
              <a:t> </a:t>
            </a:r>
            <a:endParaRPr lang="ru-RU" sz="4000" i="1" dirty="0">
              <a:solidFill>
                <a:srgbClr val="0070C0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235705" y="3350820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183024" y="1211276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8647221" y="5456299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7484514" y="4421216"/>
            <a:ext cx="144000" cy="144000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049002" y="597937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рис.</a:t>
            </a:r>
            <a:r>
              <a:rPr lang="en-US" sz="3600" dirty="0" smtClean="0">
                <a:solidFill>
                  <a:srgbClr val="0070C0"/>
                </a:solidFill>
              </a:rPr>
              <a:t> 61</a:t>
            </a:r>
            <a:endParaRPr lang="ru-RU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5885833" y="403464"/>
            <a:ext cx="667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n</a:t>
            </a:r>
            <a:r>
              <a:rPr lang="en-US" sz="4400" i="1" dirty="0" smtClean="0">
                <a:latin typeface="ISOCPEUR" panose="020B0604020202020204" pitchFamily="34" charset="0"/>
              </a:rPr>
              <a:t>’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6848" y="1698266"/>
            <a:ext cx="590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k</a:t>
            </a:r>
            <a:r>
              <a:rPr lang="en-US" sz="4400" i="1" dirty="0" smtClean="0">
                <a:latin typeface="ISOCPEUR" panose="020B0604020202020204" pitchFamily="34" charset="0"/>
              </a:rPr>
              <a:t>’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49579" y="4349572"/>
            <a:ext cx="479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k</a:t>
            </a:r>
            <a:r>
              <a:rPr lang="en-US" sz="4400" i="1" dirty="0" smtClean="0">
                <a:latin typeface="ISOCPEUR" panose="020B0604020202020204" pitchFamily="34" charset="0"/>
              </a:rPr>
              <a:t>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476490" y="2333984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723108" y="3285000"/>
            <a:ext cx="144000" cy="14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ISOCPEUR" panose="020B0604020202020204" pitchFamily="34" charset="0"/>
              </a:rPr>
              <a:t>n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10105" y="5423918"/>
            <a:ext cx="667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m</a:t>
            </a:r>
            <a:r>
              <a:rPr lang="en-US" sz="4400" i="1" dirty="0" smtClean="0">
                <a:latin typeface="ISOCPEUR" panose="020B0604020202020204" pitchFamily="34" charset="0"/>
              </a:rPr>
              <a:t>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638938" y="3341652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42263" y="2600843"/>
            <a:ext cx="883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ISOCPEUR" panose="020B0604020202020204" pitchFamily="34" charset="0"/>
              </a:rPr>
              <a:t>m’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6802" y="279687"/>
            <a:ext cx="43832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Дано: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- ?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7544585" y="2572920"/>
            <a:ext cx="1962" cy="73979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0" grpId="0"/>
      <p:bldP spid="21" grpId="0"/>
      <p:bldP spid="23" grpId="0" animBg="1"/>
      <p:bldP spid="24" grpId="0" animBg="1"/>
      <p:bldP spid="25" grpId="0" animBg="1"/>
      <p:bldP spid="28" grpId="0" animBg="1"/>
      <p:bldP spid="44" grpId="0"/>
      <p:bldP spid="45" grpId="0"/>
      <p:bldP spid="46" grpId="0"/>
      <p:bldP spid="9" grpId="0" animBg="1"/>
      <p:bldP spid="48" grpId="0"/>
      <p:bldP spid="49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688" y="1088136"/>
            <a:ext cx="11850624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4800" dirty="0" smtClean="0">
                <a:solidFill>
                  <a:srgbClr val="FF0000"/>
                </a:solidFill>
              </a:rPr>
              <a:t>                 </a:t>
            </a:r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</a:t>
            </a:r>
            <a:r>
              <a:rPr lang="ru-RU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линии плоскостей</a:t>
            </a:r>
            <a:r>
              <a:rPr lang="ru-RU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Прямые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принадлежащие плоскости и параллельные одной из плоскостей проекций </a:t>
            </a:r>
            <a:r>
              <a:rPr lang="ru-RU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V, W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называются </a:t>
            </a:r>
            <a:r>
              <a:rPr lang="ru-RU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главными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линиями плоскости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пространственный чертеж плоскости общего положения Р (рис.63).</a:t>
            </a:r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Прямоугольник 75"/>
          <p:cNvSpPr/>
          <p:nvPr/>
        </p:nvSpPr>
        <p:spPr>
          <a:xfrm>
            <a:off x="3216165" y="557048"/>
            <a:ext cx="5738649" cy="3584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D9F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данные 28"/>
          <p:cNvSpPr/>
          <p:nvPr/>
        </p:nvSpPr>
        <p:spPr>
          <a:xfrm>
            <a:off x="8926993" y="572690"/>
            <a:ext cx="2240039" cy="577707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83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45 w 10045"/>
              <a:gd name="connsiteY0" fmla="*/ 10030 h 10030"/>
              <a:gd name="connsiteX1" fmla="*/ 25 w 10045"/>
              <a:gd name="connsiteY1" fmla="*/ 0 h 10030"/>
              <a:gd name="connsiteX2" fmla="*/ 10045 w 10045"/>
              <a:gd name="connsiteY2" fmla="*/ 30 h 10030"/>
              <a:gd name="connsiteX3" fmla="*/ 8045 w 10045"/>
              <a:gd name="connsiteY3" fmla="*/ 10030 h 10030"/>
              <a:gd name="connsiteX4" fmla="*/ 45 w 10045"/>
              <a:gd name="connsiteY4" fmla="*/ 10030 h 10030"/>
              <a:gd name="connsiteX0" fmla="*/ 0 w 10152"/>
              <a:gd name="connsiteY0" fmla="*/ 9912 h 10030"/>
              <a:gd name="connsiteX1" fmla="*/ 132 w 10152"/>
              <a:gd name="connsiteY1" fmla="*/ 0 h 10030"/>
              <a:gd name="connsiteX2" fmla="*/ 10152 w 10152"/>
              <a:gd name="connsiteY2" fmla="*/ 30 h 10030"/>
              <a:gd name="connsiteX3" fmla="*/ 8152 w 10152"/>
              <a:gd name="connsiteY3" fmla="*/ 10030 h 10030"/>
              <a:gd name="connsiteX4" fmla="*/ 0 w 10152"/>
              <a:gd name="connsiteY4" fmla="*/ 9912 h 10030"/>
              <a:gd name="connsiteX0" fmla="*/ 0 w 10152"/>
              <a:gd name="connsiteY0" fmla="*/ 9882 h 10000"/>
              <a:gd name="connsiteX1" fmla="*/ 31 w 10152"/>
              <a:gd name="connsiteY1" fmla="*/ 29 h 10000"/>
              <a:gd name="connsiteX2" fmla="*/ 10152 w 10152"/>
              <a:gd name="connsiteY2" fmla="*/ 0 h 10000"/>
              <a:gd name="connsiteX3" fmla="*/ 8152 w 10152"/>
              <a:gd name="connsiteY3" fmla="*/ 10000 h 10000"/>
              <a:gd name="connsiteX4" fmla="*/ 0 w 10152"/>
              <a:gd name="connsiteY4" fmla="*/ 9882 h 10000"/>
              <a:gd name="connsiteX0" fmla="*/ 237 w 10136"/>
              <a:gd name="connsiteY0" fmla="*/ 9971 h 10000"/>
              <a:gd name="connsiteX1" fmla="*/ 15 w 10136"/>
              <a:gd name="connsiteY1" fmla="*/ 29 h 10000"/>
              <a:gd name="connsiteX2" fmla="*/ 10136 w 10136"/>
              <a:gd name="connsiteY2" fmla="*/ 0 h 10000"/>
              <a:gd name="connsiteX3" fmla="*/ 8136 w 10136"/>
              <a:gd name="connsiteY3" fmla="*/ 10000 h 10000"/>
              <a:gd name="connsiteX4" fmla="*/ 237 w 10136"/>
              <a:gd name="connsiteY4" fmla="*/ 9971 h 10000"/>
              <a:gd name="connsiteX0" fmla="*/ 17 w 10149"/>
              <a:gd name="connsiteY0" fmla="*/ 9932 h 10000"/>
              <a:gd name="connsiteX1" fmla="*/ 28 w 10149"/>
              <a:gd name="connsiteY1" fmla="*/ 29 h 10000"/>
              <a:gd name="connsiteX2" fmla="*/ 10149 w 10149"/>
              <a:gd name="connsiteY2" fmla="*/ 0 h 10000"/>
              <a:gd name="connsiteX3" fmla="*/ 8149 w 10149"/>
              <a:gd name="connsiteY3" fmla="*/ 10000 h 10000"/>
              <a:gd name="connsiteX4" fmla="*/ 17 w 10149"/>
              <a:gd name="connsiteY4" fmla="*/ 9932 h 10000"/>
              <a:gd name="connsiteX0" fmla="*/ 0 w 10265"/>
              <a:gd name="connsiteY0" fmla="*/ 10088 h 10088"/>
              <a:gd name="connsiteX1" fmla="*/ 144 w 10265"/>
              <a:gd name="connsiteY1" fmla="*/ 29 h 10088"/>
              <a:gd name="connsiteX2" fmla="*/ 10265 w 10265"/>
              <a:gd name="connsiteY2" fmla="*/ 0 h 10088"/>
              <a:gd name="connsiteX3" fmla="*/ 8265 w 10265"/>
              <a:gd name="connsiteY3" fmla="*/ 10000 h 10088"/>
              <a:gd name="connsiteX4" fmla="*/ 0 w 10265"/>
              <a:gd name="connsiteY4" fmla="*/ 10088 h 10088"/>
              <a:gd name="connsiteX0" fmla="*/ 0 w 12659"/>
              <a:gd name="connsiteY0" fmla="*/ 10088 h 17351"/>
              <a:gd name="connsiteX1" fmla="*/ 144 w 12659"/>
              <a:gd name="connsiteY1" fmla="*/ 29 h 17351"/>
              <a:gd name="connsiteX2" fmla="*/ 10265 w 12659"/>
              <a:gd name="connsiteY2" fmla="*/ 0 h 17351"/>
              <a:gd name="connsiteX3" fmla="*/ 12659 w 12659"/>
              <a:gd name="connsiteY3" fmla="*/ 17351 h 17351"/>
              <a:gd name="connsiteX4" fmla="*/ 0 w 12659"/>
              <a:gd name="connsiteY4" fmla="*/ 10088 h 17351"/>
              <a:gd name="connsiteX0" fmla="*/ 0 w 12659"/>
              <a:gd name="connsiteY0" fmla="*/ 10059 h 17322"/>
              <a:gd name="connsiteX1" fmla="*/ 144 w 12659"/>
              <a:gd name="connsiteY1" fmla="*/ 0 h 17322"/>
              <a:gd name="connsiteX2" fmla="*/ 12419 w 12659"/>
              <a:gd name="connsiteY2" fmla="*/ 8071 h 17322"/>
              <a:gd name="connsiteX3" fmla="*/ 12659 w 12659"/>
              <a:gd name="connsiteY3" fmla="*/ 17322 h 17322"/>
              <a:gd name="connsiteX4" fmla="*/ 0 w 12659"/>
              <a:gd name="connsiteY4" fmla="*/ 10059 h 17322"/>
              <a:gd name="connsiteX0" fmla="*/ 0 w 12659"/>
              <a:gd name="connsiteY0" fmla="*/ 10059 h 17322"/>
              <a:gd name="connsiteX1" fmla="*/ 144 w 12659"/>
              <a:gd name="connsiteY1" fmla="*/ 0 h 17322"/>
              <a:gd name="connsiteX2" fmla="*/ 12462 w 12659"/>
              <a:gd name="connsiteY2" fmla="*/ 7390 h 17322"/>
              <a:gd name="connsiteX3" fmla="*/ 12659 w 12659"/>
              <a:gd name="connsiteY3" fmla="*/ 17322 h 17322"/>
              <a:gd name="connsiteX4" fmla="*/ 0 w 12659"/>
              <a:gd name="connsiteY4" fmla="*/ 10059 h 17322"/>
              <a:gd name="connsiteX0" fmla="*/ 0 w 12660"/>
              <a:gd name="connsiteY0" fmla="*/ 10059 h 17322"/>
              <a:gd name="connsiteX1" fmla="*/ 144 w 12660"/>
              <a:gd name="connsiteY1" fmla="*/ 0 h 17322"/>
              <a:gd name="connsiteX2" fmla="*/ 12462 w 12660"/>
              <a:gd name="connsiteY2" fmla="*/ 7390 h 17322"/>
              <a:gd name="connsiteX3" fmla="*/ 12659 w 12660"/>
              <a:gd name="connsiteY3" fmla="*/ 17322 h 17322"/>
              <a:gd name="connsiteX4" fmla="*/ 0 w 12660"/>
              <a:gd name="connsiteY4" fmla="*/ 10059 h 17322"/>
              <a:gd name="connsiteX0" fmla="*/ 0 w 12659"/>
              <a:gd name="connsiteY0" fmla="*/ 10059 h 17322"/>
              <a:gd name="connsiteX1" fmla="*/ 144 w 12659"/>
              <a:gd name="connsiteY1" fmla="*/ 0 h 17322"/>
              <a:gd name="connsiteX2" fmla="*/ 12462 w 12659"/>
              <a:gd name="connsiteY2" fmla="*/ 7390 h 17322"/>
              <a:gd name="connsiteX3" fmla="*/ 12659 w 12659"/>
              <a:gd name="connsiteY3" fmla="*/ 17322 h 17322"/>
              <a:gd name="connsiteX4" fmla="*/ 0 w 12659"/>
              <a:gd name="connsiteY4" fmla="*/ 10059 h 17322"/>
              <a:gd name="connsiteX0" fmla="*/ 0 w 12659"/>
              <a:gd name="connsiteY0" fmla="*/ 10059 h 17322"/>
              <a:gd name="connsiteX1" fmla="*/ 144 w 12659"/>
              <a:gd name="connsiteY1" fmla="*/ 0 h 17322"/>
              <a:gd name="connsiteX2" fmla="*/ 11859 w 12659"/>
              <a:gd name="connsiteY2" fmla="*/ 7037 h 17322"/>
              <a:gd name="connsiteX3" fmla="*/ 12659 w 12659"/>
              <a:gd name="connsiteY3" fmla="*/ 17322 h 17322"/>
              <a:gd name="connsiteX4" fmla="*/ 0 w 12659"/>
              <a:gd name="connsiteY4" fmla="*/ 10059 h 17322"/>
              <a:gd name="connsiteX0" fmla="*/ 0 w 11861"/>
              <a:gd name="connsiteY0" fmla="*/ 10059 h 16262"/>
              <a:gd name="connsiteX1" fmla="*/ 144 w 11861"/>
              <a:gd name="connsiteY1" fmla="*/ 0 h 16262"/>
              <a:gd name="connsiteX2" fmla="*/ 11859 w 11861"/>
              <a:gd name="connsiteY2" fmla="*/ 7037 h 16262"/>
              <a:gd name="connsiteX3" fmla="*/ 10764 w 11861"/>
              <a:gd name="connsiteY3" fmla="*/ 16262 h 16262"/>
              <a:gd name="connsiteX4" fmla="*/ 0 w 11861"/>
              <a:gd name="connsiteY4" fmla="*/ 10059 h 16262"/>
              <a:gd name="connsiteX0" fmla="*/ 0 w 10764"/>
              <a:gd name="connsiteY0" fmla="*/ 10059 h 16262"/>
              <a:gd name="connsiteX1" fmla="*/ 144 w 10764"/>
              <a:gd name="connsiteY1" fmla="*/ 0 h 16262"/>
              <a:gd name="connsiteX2" fmla="*/ 10567 w 10764"/>
              <a:gd name="connsiteY2" fmla="*/ 6229 h 16262"/>
              <a:gd name="connsiteX3" fmla="*/ 10764 w 10764"/>
              <a:gd name="connsiteY3" fmla="*/ 16262 h 16262"/>
              <a:gd name="connsiteX4" fmla="*/ 0 w 10764"/>
              <a:gd name="connsiteY4" fmla="*/ 10059 h 16262"/>
              <a:gd name="connsiteX0" fmla="*/ 0 w 10764"/>
              <a:gd name="connsiteY0" fmla="*/ 10059 h 16262"/>
              <a:gd name="connsiteX1" fmla="*/ 144 w 10764"/>
              <a:gd name="connsiteY1" fmla="*/ 0 h 16262"/>
              <a:gd name="connsiteX2" fmla="*/ 10696 w 10764"/>
              <a:gd name="connsiteY2" fmla="*/ 6254 h 16262"/>
              <a:gd name="connsiteX3" fmla="*/ 10764 w 10764"/>
              <a:gd name="connsiteY3" fmla="*/ 16262 h 16262"/>
              <a:gd name="connsiteX4" fmla="*/ 0 w 10764"/>
              <a:gd name="connsiteY4" fmla="*/ 10059 h 16262"/>
              <a:gd name="connsiteX0" fmla="*/ 0 w 10764"/>
              <a:gd name="connsiteY0" fmla="*/ 10059 h 16262"/>
              <a:gd name="connsiteX1" fmla="*/ 144 w 10764"/>
              <a:gd name="connsiteY1" fmla="*/ 0 h 16262"/>
              <a:gd name="connsiteX2" fmla="*/ 10610 w 10764"/>
              <a:gd name="connsiteY2" fmla="*/ 6229 h 16262"/>
              <a:gd name="connsiteX3" fmla="*/ 10764 w 10764"/>
              <a:gd name="connsiteY3" fmla="*/ 16262 h 16262"/>
              <a:gd name="connsiteX4" fmla="*/ 0 w 10764"/>
              <a:gd name="connsiteY4" fmla="*/ 10059 h 1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4" h="16262">
                <a:moveTo>
                  <a:pt x="0" y="10059"/>
                </a:moveTo>
                <a:cubicBezTo>
                  <a:pt x="94" y="6726"/>
                  <a:pt x="50" y="3333"/>
                  <a:pt x="144" y="0"/>
                </a:cubicBezTo>
                <a:lnTo>
                  <a:pt x="10610" y="6229"/>
                </a:lnTo>
                <a:cubicBezTo>
                  <a:pt x="10676" y="9540"/>
                  <a:pt x="10612" y="10604"/>
                  <a:pt x="10764" y="16262"/>
                </a:cubicBezTo>
                <a:lnTo>
                  <a:pt x="0" y="1005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245761" y="4163042"/>
            <a:ext cx="7923874" cy="2205007"/>
          </a:xfrm>
          <a:custGeom>
            <a:avLst/>
            <a:gdLst>
              <a:gd name="connsiteX0" fmla="*/ 0 w 4212485"/>
              <a:gd name="connsiteY0" fmla="*/ 0 h 3253879"/>
              <a:gd name="connsiteX1" fmla="*/ 4212485 w 4212485"/>
              <a:gd name="connsiteY1" fmla="*/ 0 h 3253879"/>
              <a:gd name="connsiteX2" fmla="*/ 4212485 w 4212485"/>
              <a:gd name="connsiteY2" fmla="*/ 3253879 h 3253879"/>
              <a:gd name="connsiteX3" fmla="*/ 0 w 4212485"/>
              <a:gd name="connsiteY3" fmla="*/ 3253879 h 3253879"/>
              <a:gd name="connsiteX4" fmla="*/ 0 w 4212485"/>
              <a:gd name="connsiteY4" fmla="*/ 0 h 3253879"/>
              <a:gd name="connsiteX0" fmla="*/ 0 w 7502532"/>
              <a:gd name="connsiteY0" fmla="*/ 0 h 3433173"/>
              <a:gd name="connsiteX1" fmla="*/ 4212485 w 7502532"/>
              <a:gd name="connsiteY1" fmla="*/ 0 h 3433173"/>
              <a:gd name="connsiteX2" fmla="*/ 7502532 w 7502532"/>
              <a:gd name="connsiteY2" fmla="*/ 3433173 h 3433173"/>
              <a:gd name="connsiteX3" fmla="*/ 0 w 7502532"/>
              <a:gd name="connsiteY3" fmla="*/ 3253879 h 3433173"/>
              <a:gd name="connsiteX4" fmla="*/ 0 w 7502532"/>
              <a:gd name="connsiteY4" fmla="*/ 0 h 3433173"/>
              <a:gd name="connsiteX0" fmla="*/ 0 w 7502532"/>
              <a:gd name="connsiteY0" fmla="*/ 0 h 3442138"/>
              <a:gd name="connsiteX1" fmla="*/ 4212485 w 7502532"/>
              <a:gd name="connsiteY1" fmla="*/ 0 h 3442138"/>
              <a:gd name="connsiteX2" fmla="*/ 7502532 w 7502532"/>
              <a:gd name="connsiteY2" fmla="*/ 3433173 h 3442138"/>
              <a:gd name="connsiteX3" fmla="*/ 1532965 w 7502532"/>
              <a:gd name="connsiteY3" fmla="*/ 3442138 h 3442138"/>
              <a:gd name="connsiteX4" fmla="*/ 0 w 7502532"/>
              <a:gd name="connsiteY4" fmla="*/ 0 h 3442138"/>
              <a:gd name="connsiteX0" fmla="*/ 0 w 7932838"/>
              <a:gd name="connsiteY0" fmla="*/ 1308848 h 3442138"/>
              <a:gd name="connsiteX1" fmla="*/ 4642791 w 7932838"/>
              <a:gd name="connsiteY1" fmla="*/ 0 h 3442138"/>
              <a:gd name="connsiteX2" fmla="*/ 7932838 w 7932838"/>
              <a:gd name="connsiteY2" fmla="*/ 3433173 h 3442138"/>
              <a:gd name="connsiteX3" fmla="*/ 1963271 w 7932838"/>
              <a:gd name="connsiteY3" fmla="*/ 3442138 h 3442138"/>
              <a:gd name="connsiteX4" fmla="*/ 0 w 7932838"/>
              <a:gd name="connsiteY4" fmla="*/ 1308848 h 3442138"/>
              <a:gd name="connsiteX0" fmla="*/ 0 w 7932838"/>
              <a:gd name="connsiteY0" fmla="*/ 26895 h 2160185"/>
              <a:gd name="connsiteX1" fmla="*/ 5745450 w 7932838"/>
              <a:gd name="connsiteY1" fmla="*/ 0 h 2160185"/>
              <a:gd name="connsiteX2" fmla="*/ 7932838 w 7932838"/>
              <a:gd name="connsiteY2" fmla="*/ 2151220 h 2160185"/>
              <a:gd name="connsiteX3" fmla="*/ 1963271 w 7932838"/>
              <a:gd name="connsiteY3" fmla="*/ 2160185 h 2160185"/>
              <a:gd name="connsiteX4" fmla="*/ 0 w 7932838"/>
              <a:gd name="connsiteY4" fmla="*/ 26895 h 2160185"/>
              <a:gd name="connsiteX0" fmla="*/ 0 w 7923874"/>
              <a:gd name="connsiteY0" fmla="*/ 0 h 2178113"/>
              <a:gd name="connsiteX1" fmla="*/ 5736486 w 7923874"/>
              <a:gd name="connsiteY1" fmla="*/ 17928 h 2178113"/>
              <a:gd name="connsiteX2" fmla="*/ 7923874 w 7923874"/>
              <a:gd name="connsiteY2" fmla="*/ 2169148 h 2178113"/>
              <a:gd name="connsiteX3" fmla="*/ 1954307 w 7923874"/>
              <a:gd name="connsiteY3" fmla="*/ 2178113 h 2178113"/>
              <a:gd name="connsiteX4" fmla="*/ 0 w 7923874"/>
              <a:gd name="connsiteY4" fmla="*/ 0 h 2178113"/>
              <a:gd name="connsiteX0" fmla="*/ 0 w 7923874"/>
              <a:gd name="connsiteY0" fmla="*/ 0 h 2205007"/>
              <a:gd name="connsiteX1" fmla="*/ 5736486 w 7923874"/>
              <a:gd name="connsiteY1" fmla="*/ 17928 h 2205007"/>
              <a:gd name="connsiteX2" fmla="*/ 7923874 w 7923874"/>
              <a:gd name="connsiteY2" fmla="*/ 2169148 h 2205007"/>
              <a:gd name="connsiteX3" fmla="*/ 2187389 w 7923874"/>
              <a:gd name="connsiteY3" fmla="*/ 2205007 h 2205007"/>
              <a:gd name="connsiteX4" fmla="*/ 0 w 7923874"/>
              <a:gd name="connsiteY4" fmla="*/ 0 h 220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3874" h="2205007">
                <a:moveTo>
                  <a:pt x="0" y="0"/>
                </a:moveTo>
                <a:lnTo>
                  <a:pt x="5736486" y="17928"/>
                </a:lnTo>
                <a:lnTo>
                  <a:pt x="7923874" y="2169148"/>
                </a:lnTo>
                <a:lnTo>
                  <a:pt x="2187389" y="2205007"/>
                </a:lnTo>
                <a:lnTo>
                  <a:pt x="0" y="0"/>
                </a:lnTo>
                <a:close/>
              </a:path>
            </a:pathLst>
          </a:custGeom>
          <a:solidFill>
            <a:srgbClr val="8BEDA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>
              <a:solidFill>
                <a:srgbClr val="0070C0"/>
              </a:solidFill>
            </a:endParaRPr>
          </a:p>
        </p:txBody>
      </p:sp>
      <p:sp>
        <p:nvSpPr>
          <p:cNvPr id="46" name="Равнобедренный треугольник 45"/>
          <p:cNvSpPr/>
          <p:nvPr/>
        </p:nvSpPr>
        <p:spPr>
          <a:xfrm>
            <a:off x="3535531" y="1093693"/>
            <a:ext cx="7365552" cy="4966447"/>
          </a:xfrm>
          <a:custGeom>
            <a:avLst/>
            <a:gdLst>
              <a:gd name="connsiteX0" fmla="*/ 0 w 1744682"/>
              <a:gd name="connsiteY0" fmla="*/ 4867836 h 4867836"/>
              <a:gd name="connsiteX1" fmla="*/ 0 w 1744682"/>
              <a:gd name="connsiteY1" fmla="*/ 0 h 4867836"/>
              <a:gd name="connsiteX2" fmla="*/ 1744682 w 1744682"/>
              <a:gd name="connsiteY2" fmla="*/ 4867836 h 4867836"/>
              <a:gd name="connsiteX3" fmla="*/ 0 w 1744682"/>
              <a:gd name="connsiteY3" fmla="*/ 4867836 h 4867836"/>
              <a:gd name="connsiteX0" fmla="*/ 0 w 1932941"/>
              <a:gd name="connsiteY0" fmla="*/ 4867836 h 4966447"/>
              <a:gd name="connsiteX1" fmla="*/ 0 w 1932941"/>
              <a:gd name="connsiteY1" fmla="*/ 0 h 4966447"/>
              <a:gd name="connsiteX2" fmla="*/ 1932941 w 1932941"/>
              <a:gd name="connsiteY2" fmla="*/ 4966447 h 4966447"/>
              <a:gd name="connsiteX3" fmla="*/ 0 w 1932941"/>
              <a:gd name="connsiteY3" fmla="*/ 4867836 h 4966447"/>
              <a:gd name="connsiteX0" fmla="*/ 0 w 7365552"/>
              <a:gd name="connsiteY0" fmla="*/ 3056965 h 4966447"/>
              <a:gd name="connsiteX1" fmla="*/ 5432611 w 7365552"/>
              <a:gd name="connsiteY1" fmla="*/ 0 h 4966447"/>
              <a:gd name="connsiteX2" fmla="*/ 7365552 w 7365552"/>
              <a:gd name="connsiteY2" fmla="*/ 4966447 h 4966447"/>
              <a:gd name="connsiteX3" fmla="*/ 0 w 7365552"/>
              <a:gd name="connsiteY3" fmla="*/ 3056965 h 496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5552" h="4966447">
                <a:moveTo>
                  <a:pt x="0" y="3056965"/>
                </a:moveTo>
                <a:lnTo>
                  <a:pt x="5432611" y="0"/>
                </a:lnTo>
                <a:lnTo>
                  <a:pt x="7365552" y="4966447"/>
                </a:lnTo>
                <a:lnTo>
                  <a:pt x="0" y="305696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5350448" y="5789807"/>
            <a:ext cx="480754" cy="707886"/>
          </a:xfrm>
          <a:custGeom>
            <a:avLst/>
            <a:gdLst>
              <a:gd name="connsiteX0" fmla="*/ 0 w 422738"/>
              <a:gd name="connsiteY0" fmla="*/ 0 h 523220"/>
              <a:gd name="connsiteX1" fmla="*/ 422738 w 422738"/>
              <a:gd name="connsiteY1" fmla="*/ 0 h 523220"/>
              <a:gd name="connsiteX2" fmla="*/ 422738 w 422738"/>
              <a:gd name="connsiteY2" fmla="*/ 523220 h 523220"/>
              <a:gd name="connsiteX3" fmla="*/ 0 w 422738"/>
              <a:gd name="connsiteY3" fmla="*/ 523220 h 523220"/>
              <a:gd name="connsiteX4" fmla="*/ 0 w 422738"/>
              <a:gd name="connsiteY4" fmla="*/ 0 h 523220"/>
              <a:gd name="connsiteX0" fmla="*/ 0 w 499239"/>
              <a:gd name="connsiteY0" fmla="*/ 0 h 708505"/>
              <a:gd name="connsiteX1" fmla="*/ 499239 w 499239"/>
              <a:gd name="connsiteY1" fmla="*/ 185285 h 708505"/>
              <a:gd name="connsiteX2" fmla="*/ 499239 w 499239"/>
              <a:gd name="connsiteY2" fmla="*/ 708505 h 708505"/>
              <a:gd name="connsiteX3" fmla="*/ 76501 w 499239"/>
              <a:gd name="connsiteY3" fmla="*/ 708505 h 708505"/>
              <a:gd name="connsiteX4" fmla="*/ 0 w 499239"/>
              <a:gd name="connsiteY4" fmla="*/ 0 h 708505"/>
              <a:gd name="connsiteX0" fmla="*/ 0 w 499239"/>
              <a:gd name="connsiteY0" fmla="*/ 0 h 830288"/>
              <a:gd name="connsiteX1" fmla="*/ 499239 w 499239"/>
              <a:gd name="connsiteY1" fmla="*/ 185285 h 830288"/>
              <a:gd name="connsiteX2" fmla="*/ 393374 w 499239"/>
              <a:gd name="connsiteY2" fmla="*/ 830288 h 830288"/>
              <a:gd name="connsiteX3" fmla="*/ 76501 w 499239"/>
              <a:gd name="connsiteY3" fmla="*/ 708505 h 830288"/>
              <a:gd name="connsiteX4" fmla="*/ 0 w 499239"/>
              <a:gd name="connsiteY4" fmla="*/ 0 h 830288"/>
              <a:gd name="connsiteX0" fmla="*/ 0 w 480754"/>
              <a:gd name="connsiteY0" fmla="*/ 0 h 830288"/>
              <a:gd name="connsiteX1" fmla="*/ 480754 w 480754"/>
              <a:gd name="connsiteY1" fmla="*/ 466175 h 830288"/>
              <a:gd name="connsiteX2" fmla="*/ 393374 w 480754"/>
              <a:gd name="connsiteY2" fmla="*/ 830288 h 830288"/>
              <a:gd name="connsiteX3" fmla="*/ 76501 w 480754"/>
              <a:gd name="connsiteY3" fmla="*/ 708505 h 830288"/>
              <a:gd name="connsiteX4" fmla="*/ 0 w 480754"/>
              <a:gd name="connsiteY4" fmla="*/ 0 h 8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54" h="830288">
                <a:moveTo>
                  <a:pt x="0" y="0"/>
                </a:moveTo>
                <a:lnTo>
                  <a:pt x="480754" y="466175"/>
                </a:lnTo>
                <a:lnTo>
                  <a:pt x="393374" y="830288"/>
                </a:lnTo>
                <a:lnTo>
                  <a:pt x="76501" y="7085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40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409770" y="618353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Y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2627" y="-7012"/>
            <a:ext cx="316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Z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8942287" y="250893"/>
            <a:ext cx="25170" cy="390866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278730" y="2886760"/>
            <a:ext cx="480754" cy="707886"/>
          </a:xfrm>
          <a:custGeom>
            <a:avLst/>
            <a:gdLst>
              <a:gd name="connsiteX0" fmla="*/ 0 w 422738"/>
              <a:gd name="connsiteY0" fmla="*/ 0 h 523220"/>
              <a:gd name="connsiteX1" fmla="*/ 422738 w 422738"/>
              <a:gd name="connsiteY1" fmla="*/ 0 h 523220"/>
              <a:gd name="connsiteX2" fmla="*/ 422738 w 422738"/>
              <a:gd name="connsiteY2" fmla="*/ 523220 h 523220"/>
              <a:gd name="connsiteX3" fmla="*/ 0 w 422738"/>
              <a:gd name="connsiteY3" fmla="*/ 523220 h 523220"/>
              <a:gd name="connsiteX4" fmla="*/ 0 w 422738"/>
              <a:gd name="connsiteY4" fmla="*/ 0 h 523220"/>
              <a:gd name="connsiteX0" fmla="*/ 0 w 499239"/>
              <a:gd name="connsiteY0" fmla="*/ 0 h 708505"/>
              <a:gd name="connsiteX1" fmla="*/ 499239 w 499239"/>
              <a:gd name="connsiteY1" fmla="*/ 185285 h 708505"/>
              <a:gd name="connsiteX2" fmla="*/ 499239 w 499239"/>
              <a:gd name="connsiteY2" fmla="*/ 708505 h 708505"/>
              <a:gd name="connsiteX3" fmla="*/ 76501 w 499239"/>
              <a:gd name="connsiteY3" fmla="*/ 708505 h 708505"/>
              <a:gd name="connsiteX4" fmla="*/ 0 w 499239"/>
              <a:gd name="connsiteY4" fmla="*/ 0 h 708505"/>
              <a:gd name="connsiteX0" fmla="*/ 0 w 499239"/>
              <a:gd name="connsiteY0" fmla="*/ 0 h 830288"/>
              <a:gd name="connsiteX1" fmla="*/ 499239 w 499239"/>
              <a:gd name="connsiteY1" fmla="*/ 185285 h 830288"/>
              <a:gd name="connsiteX2" fmla="*/ 393374 w 499239"/>
              <a:gd name="connsiteY2" fmla="*/ 830288 h 830288"/>
              <a:gd name="connsiteX3" fmla="*/ 76501 w 499239"/>
              <a:gd name="connsiteY3" fmla="*/ 708505 h 830288"/>
              <a:gd name="connsiteX4" fmla="*/ 0 w 499239"/>
              <a:gd name="connsiteY4" fmla="*/ 0 h 830288"/>
              <a:gd name="connsiteX0" fmla="*/ 0 w 480754"/>
              <a:gd name="connsiteY0" fmla="*/ 0 h 830288"/>
              <a:gd name="connsiteX1" fmla="*/ 480754 w 480754"/>
              <a:gd name="connsiteY1" fmla="*/ 466175 h 830288"/>
              <a:gd name="connsiteX2" fmla="*/ 393374 w 480754"/>
              <a:gd name="connsiteY2" fmla="*/ 830288 h 830288"/>
              <a:gd name="connsiteX3" fmla="*/ 76501 w 480754"/>
              <a:gd name="connsiteY3" fmla="*/ 708505 h 830288"/>
              <a:gd name="connsiteX4" fmla="*/ 0 w 480754"/>
              <a:gd name="connsiteY4" fmla="*/ 0 h 8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54" h="830288">
                <a:moveTo>
                  <a:pt x="0" y="0"/>
                </a:moveTo>
                <a:lnTo>
                  <a:pt x="480754" y="466175"/>
                </a:lnTo>
                <a:lnTo>
                  <a:pt x="393374" y="830288"/>
                </a:lnTo>
                <a:lnTo>
                  <a:pt x="76501" y="7085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accent6">
                    <a:lumMod val="75000"/>
                  </a:schemeClr>
                </a:solidFill>
                <a:latin typeface="ISOCPEUR" panose="020B0604020202020204" pitchFamily="34" charset="0"/>
              </a:rPr>
              <a:t>P</a:t>
            </a:r>
            <a:endParaRPr lang="ru-RU" sz="4000" i="1" dirty="0">
              <a:solidFill>
                <a:schemeClr val="accent6">
                  <a:lumMod val="75000"/>
                </a:schemeClr>
              </a:solidFill>
              <a:latin typeface="ISOCPEUR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87001" y="2534711"/>
            <a:ext cx="480754" cy="707886"/>
          </a:xfrm>
          <a:custGeom>
            <a:avLst/>
            <a:gdLst>
              <a:gd name="connsiteX0" fmla="*/ 0 w 422738"/>
              <a:gd name="connsiteY0" fmla="*/ 0 h 523220"/>
              <a:gd name="connsiteX1" fmla="*/ 422738 w 422738"/>
              <a:gd name="connsiteY1" fmla="*/ 0 h 523220"/>
              <a:gd name="connsiteX2" fmla="*/ 422738 w 422738"/>
              <a:gd name="connsiteY2" fmla="*/ 523220 h 523220"/>
              <a:gd name="connsiteX3" fmla="*/ 0 w 422738"/>
              <a:gd name="connsiteY3" fmla="*/ 523220 h 523220"/>
              <a:gd name="connsiteX4" fmla="*/ 0 w 422738"/>
              <a:gd name="connsiteY4" fmla="*/ 0 h 523220"/>
              <a:gd name="connsiteX0" fmla="*/ 0 w 499239"/>
              <a:gd name="connsiteY0" fmla="*/ 0 h 708505"/>
              <a:gd name="connsiteX1" fmla="*/ 499239 w 499239"/>
              <a:gd name="connsiteY1" fmla="*/ 185285 h 708505"/>
              <a:gd name="connsiteX2" fmla="*/ 499239 w 499239"/>
              <a:gd name="connsiteY2" fmla="*/ 708505 h 708505"/>
              <a:gd name="connsiteX3" fmla="*/ 76501 w 499239"/>
              <a:gd name="connsiteY3" fmla="*/ 708505 h 708505"/>
              <a:gd name="connsiteX4" fmla="*/ 0 w 499239"/>
              <a:gd name="connsiteY4" fmla="*/ 0 h 708505"/>
              <a:gd name="connsiteX0" fmla="*/ 0 w 499239"/>
              <a:gd name="connsiteY0" fmla="*/ 0 h 830288"/>
              <a:gd name="connsiteX1" fmla="*/ 499239 w 499239"/>
              <a:gd name="connsiteY1" fmla="*/ 185285 h 830288"/>
              <a:gd name="connsiteX2" fmla="*/ 393374 w 499239"/>
              <a:gd name="connsiteY2" fmla="*/ 830288 h 830288"/>
              <a:gd name="connsiteX3" fmla="*/ 76501 w 499239"/>
              <a:gd name="connsiteY3" fmla="*/ 708505 h 830288"/>
              <a:gd name="connsiteX4" fmla="*/ 0 w 499239"/>
              <a:gd name="connsiteY4" fmla="*/ 0 h 830288"/>
              <a:gd name="connsiteX0" fmla="*/ 0 w 480754"/>
              <a:gd name="connsiteY0" fmla="*/ 0 h 830288"/>
              <a:gd name="connsiteX1" fmla="*/ 480754 w 480754"/>
              <a:gd name="connsiteY1" fmla="*/ 466175 h 830288"/>
              <a:gd name="connsiteX2" fmla="*/ 393374 w 480754"/>
              <a:gd name="connsiteY2" fmla="*/ 830288 h 830288"/>
              <a:gd name="connsiteX3" fmla="*/ 76501 w 480754"/>
              <a:gd name="connsiteY3" fmla="*/ 708505 h 830288"/>
              <a:gd name="connsiteX4" fmla="*/ 0 w 480754"/>
              <a:gd name="connsiteY4" fmla="*/ 0 h 8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54" h="830288">
                <a:moveTo>
                  <a:pt x="0" y="0"/>
                </a:moveTo>
                <a:lnTo>
                  <a:pt x="480754" y="466175"/>
                </a:lnTo>
                <a:lnTo>
                  <a:pt x="393374" y="830288"/>
                </a:lnTo>
                <a:lnTo>
                  <a:pt x="76501" y="7085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endParaRPr lang="ru-RU" sz="40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755570" y="4091851"/>
            <a:ext cx="480754" cy="523220"/>
          </a:xfrm>
          <a:custGeom>
            <a:avLst/>
            <a:gdLst>
              <a:gd name="connsiteX0" fmla="*/ 0 w 422738"/>
              <a:gd name="connsiteY0" fmla="*/ 0 h 523220"/>
              <a:gd name="connsiteX1" fmla="*/ 422738 w 422738"/>
              <a:gd name="connsiteY1" fmla="*/ 0 h 523220"/>
              <a:gd name="connsiteX2" fmla="*/ 422738 w 422738"/>
              <a:gd name="connsiteY2" fmla="*/ 523220 h 523220"/>
              <a:gd name="connsiteX3" fmla="*/ 0 w 422738"/>
              <a:gd name="connsiteY3" fmla="*/ 523220 h 523220"/>
              <a:gd name="connsiteX4" fmla="*/ 0 w 422738"/>
              <a:gd name="connsiteY4" fmla="*/ 0 h 523220"/>
              <a:gd name="connsiteX0" fmla="*/ 0 w 499239"/>
              <a:gd name="connsiteY0" fmla="*/ 0 h 708505"/>
              <a:gd name="connsiteX1" fmla="*/ 499239 w 499239"/>
              <a:gd name="connsiteY1" fmla="*/ 185285 h 708505"/>
              <a:gd name="connsiteX2" fmla="*/ 499239 w 499239"/>
              <a:gd name="connsiteY2" fmla="*/ 708505 h 708505"/>
              <a:gd name="connsiteX3" fmla="*/ 76501 w 499239"/>
              <a:gd name="connsiteY3" fmla="*/ 708505 h 708505"/>
              <a:gd name="connsiteX4" fmla="*/ 0 w 499239"/>
              <a:gd name="connsiteY4" fmla="*/ 0 h 708505"/>
              <a:gd name="connsiteX0" fmla="*/ 0 w 499239"/>
              <a:gd name="connsiteY0" fmla="*/ 0 h 830288"/>
              <a:gd name="connsiteX1" fmla="*/ 499239 w 499239"/>
              <a:gd name="connsiteY1" fmla="*/ 185285 h 830288"/>
              <a:gd name="connsiteX2" fmla="*/ 393374 w 499239"/>
              <a:gd name="connsiteY2" fmla="*/ 830288 h 830288"/>
              <a:gd name="connsiteX3" fmla="*/ 76501 w 499239"/>
              <a:gd name="connsiteY3" fmla="*/ 708505 h 830288"/>
              <a:gd name="connsiteX4" fmla="*/ 0 w 499239"/>
              <a:gd name="connsiteY4" fmla="*/ 0 h 830288"/>
              <a:gd name="connsiteX0" fmla="*/ 0 w 480754"/>
              <a:gd name="connsiteY0" fmla="*/ 0 h 830288"/>
              <a:gd name="connsiteX1" fmla="*/ 480754 w 480754"/>
              <a:gd name="connsiteY1" fmla="*/ 466175 h 830288"/>
              <a:gd name="connsiteX2" fmla="*/ 393374 w 480754"/>
              <a:gd name="connsiteY2" fmla="*/ 830288 h 830288"/>
              <a:gd name="connsiteX3" fmla="*/ 76501 w 480754"/>
              <a:gd name="connsiteY3" fmla="*/ 708505 h 830288"/>
              <a:gd name="connsiteX4" fmla="*/ 0 w 480754"/>
              <a:gd name="connsiteY4" fmla="*/ 0 h 8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54" h="830288">
                <a:moveTo>
                  <a:pt x="0" y="0"/>
                </a:moveTo>
                <a:lnTo>
                  <a:pt x="480754" y="466175"/>
                </a:lnTo>
                <a:lnTo>
                  <a:pt x="393374" y="830288"/>
                </a:lnTo>
                <a:lnTo>
                  <a:pt x="76501" y="7085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28583" y="3612810"/>
            <a:ext cx="673232" cy="523220"/>
          </a:xfrm>
          <a:custGeom>
            <a:avLst/>
            <a:gdLst>
              <a:gd name="connsiteX0" fmla="*/ 0 w 422738"/>
              <a:gd name="connsiteY0" fmla="*/ 0 h 523220"/>
              <a:gd name="connsiteX1" fmla="*/ 422738 w 422738"/>
              <a:gd name="connsiteY1" fmla="*/ 0 h 523220"/>
              <a:gd name="connsiteX2" fmla="*/ 422738 w 422738"/>
              <a:gd name="connsiteY2" fmla="*/ 523220 h 523220"/>
              <a:gd name="connsiteX3" fmla="*/ 0 w 422738"/>
              <a:gd name="connsiteY3" fmla="*/ 523220 h 523220"/>
              <a:gd name="connsiteX4" fmla="*/ 0 w 422738"/>
              <a:gd name="connsiteY4" fmla="*/ 0 h 523220"/>
              <a:gd name="connsiteX0" fmla="*/ 0 w 499239"/>
              <a:gd name="connsiteY0" fmla="*/ 0 h 708505"/>
              <a:gd name="connsiteX1" fmla="*/ 499239 w 499239"/>
              <a:gd name="connsiteY1" fmla="*/ 185285 h 708505"/>
              <a:gd name="connsiteX2" fmla="*/ 499239 w 499239"/>
              <a:gd name="connsiteY2" fmla="*/ 708505 h 708505"/>
              <a:gd name="connsiteX3" fmla="*/ 76501 w 499239"/>
              <a:gd name="connsiteY3" fmla="*/ 708505 h 708505"/>
              <a:gd name="connsiteX4" fmla="*/ 0 w 499239"/>
              <a:gd name="connsiteY4" fmla="*/ 0 h 708505"/>
              <a:gd name="connsiteX0" fmla="*/ 0 w 499239"/>
              <a:gd name="connsiteY0" fmla="*/ 0 h 830288"/>
              <a:gd name="connsiteX1" fmla="*/ 499239 w 499239"/>
              <a:gd name="connsiteY1" fmla="*/ 185285 h 830288"/>
              <a:gd name="connsiteX2" fmla="*/ 393374 w 499239"/>
              <a:gd name="connsiteY2" fmla="*/ 830288 h 830288"/>
              <a:gd name="connsiteX3" fmla="*/ 76501 w 499239"/>
              <a:gd name="connsiteY3" fmla="*/ 708505 h 830288"/>
              <a:gd name="connsiteX4" fmla="*/ 0 w 499239"/>
              <a:gd name="connsiteY4" fmla="*/ 0 h 830288"/>
              <a:gd name="connsiteX0" fmla="*/ 0 w 480754"/>
              <a:gd name="connsiteY0" fmla="*/ 0 h 830288"/>
              <a:gd name="connsiteX1" fmla="*/ 480754 w 480754"/>
              <a:gd name="connsiteY1" fmla="*/ 466175 h 830288"/>
              <a:gd name="connsiteX2" fmla="*/ 393374 w 480754"/>
              <a:gd name="connsiteY2" fmla="*/ 830288 h 830288"/>
              <a:gd name="connsiteX3" fmla="*/ 76501 w 480754"/>
              <a:gd name="connsiteY3" fmla="*/ 708505 h 830288"/>
              <a:gd name="connsiteX4" fmla="*/ 0 w 480754"/>
              <a:gd name="connsiteY4" fmla="*/ 0 h 8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54" h="830288">
                <a:moveTo>
                  <a:pt x="0" y="0"/>
                </a:moveTo>
                <a:lnTo>
                  <a:pt x="480754" y="466175"/>
                </a:lnTo>
                <a:lnTo>
                  <a:pt x="393374" y="830288"/>
                </a:lnTo>
                <a:lnTo>
                  <a:pt x="76501" y="7085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Px</a:t>
            </a:r>
            <a:endParaRPr lang="ru-RU" sz="2800" b="1" i="1" dirty="0">
              <a:solidFill>
                <a:schemeClr val="accent6">
                  <a:lumMod val="50000"/>
                </a:schemeClr>
              </a:solidFill>
              <a:latin typeface="ISOCPEUR" panose="020B0604020202020204" pitchFamily="34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 flipV="1">
            <a:off x="2424313" y="4159562"/>
            <a:ext cx="6557200" cy="13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8967457" y="4159561"/>
            <a:ext cx="2464331" cy="2421582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flipH="1">
            <a:off x="2019635" y="3889442"/>
            <a:ext cx="657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89204" y="5186815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H</a:t>
            </a:r>
            <a:endParaRPr lang="ru-RU" sz="2800" b="1" i="1" dirty="0">
              <a:solidFill>
                <a:schemeClr val="accent6">
                  <a:lumMod val="50000"/>
                </a:schemeClr>
              </a:solidFill>
              <a:latin typeface="ISOCPEUR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17337" y="2592755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W</a:t>
            </a:r>
            <a:endParaRPr lang="ru-RU" sz="2800" b="1" i="1" dirty="0">
              <a:solidFill>
                <a:schemeClr val="accent6">
                  <a:lumMod val="50000"/>
                </a:schemeClr>
              </a:solidFill>
              <a:latin typeface="ISOCPEUR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86404" y="179512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V</a:t>
            </a:r>
            <a:endParaRPr lang="ru-RU" sz="2800" b="1" i="1" dirty="0">
              <a:solidFill>
                <a:schemeClr val="accent6">
                  <a:lumMod val="50000"/>
                </a:schemeClr>
              </a:solidFill>
              <a:latin typeface="ISOCPEUR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210463" y="4739799"/>
            <a:ext cx="38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h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87062" y="2975733"/>
            <a:ext cx="519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h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5414173" y="3115298"/>
            <a:ext cx="3038054" cy="83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5385304" y="3123674"/>
            <a:ext cx="0" cy="10476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5385304" y="4172039"/>
            <a:ext cx="4404561" cy="11878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5385304" y="3115975"/>
            <a:ext cx="4830274" cy="124003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45761" y="593127"/>
            <a:ext cx="480754" cy="707886"/>
          </a:xfrm>
          <a:custGeom>
            <a:avLst/>
            <a:gdLst>
              <a:gd name="connsiteX0" fmla="*/ 0 w 422738"/>
              <a:gd name="connsiteY0" fmla="*/ 0 h 523220"/>
              <a:gd name="connsiteX1" fmla="*/ 422738 w 422738"/>
              <a:gd name="connsiteY1" fmla="*/ 0 h 523220"/>
              <a:gd name="connsiteX2" fmla="*/ 422738 w 422738"/>
              <a:gd name="connsiteY2" fmla="*/ 523220 h 523220"/>
              <a:gd name="connsiteX3" fmla="*/ 0 w 422738"/>
              <a:gd name="connsiteY3" fmla="*/ 523220 h 523220"/>
              <a:gd name="connsiteX4" fmla="*/ 0 w 422738"/>
              <a:gd name="connsiteY4" fmla="*/ 0 h 523220"/>
              <a:gd name="connsiteX0" fmla="*/ 0 w 499239"/>
              <a:gd name="connsiteY0" fmla="*/ 0 h 708505"/>
              <a:gd name="connsiteX1" fmla="*/ 499239 w 499239"/>
              <a:gd name="connsiteY1" fmla="*/ 185285 h 708505"/>
              <a:gd name="connsiteX2" fmla="*/ 499239 w 499239"/>
              <a:gd name="connsiteY2" fmla="*/ 708505 h 708505"/>
              <a:gd name="connsiteX3" fmla="*/ 76501 w 499239"/>
              <a:gd name="connsiteY3" fmla="*/ 708505 h 708505"/>
              <a:gd name="connsiteX4" fmla="*/ 0 w 499239"/>
              <a:gd name="connsiteY4" fmla="*/ 0 h 708505"/>
              <a:gd name="connsiteX0" fmla="*/ 0 w 499239"/>
              <a:gd name="connsiteY0" fmla="*/ 0 h 830288"/>
              <a:gd name="connsiteX1" fmla="*/ 499239 w 499239"/>
              <a:gd name="connsiteY1" fmla="*/ 185285 h 830288"/>
              <a:gd name="connsiteX2" fmla="*/ 393374 w 499239"/>
              <a:gd name="connsiteY2" fmla="*/ 830288 h 830288"/>
              <a:gd name="connsiteX3" fmla="*/ 76501 w 499239"/>
              <a:gd name="connsiteY3" fmla="*/ 708505 h 830288"/>
              <a:gd name="connsiteX4" fmla="*/ 0 w 499239"/>
              <a:gd name="connsiteY4" fmla="*/ 0 h 830288"/>
              <a:gd name="connsiteX0" fmla="*/ 0 w 480754"/>
              <a:gd name="connsiteY0" fmla="*/ 0 h 830288"/>
              <a:gd name="connsiteX1" fmla="*/ 480754 w 480754"/>
              <a:gd name="connsiteY1" fmla="*/ 466175 h 830288"/>
              <a:gd name="connsiteX2" fmla="*/ 393374 w 480754"/>
              <a:gd name="connsiteY2" fmla="*/ 830288 h 830288"/>
              <a:gd name="connsiteX3" fmla="*/ 76501 w 480754"/>
              <a:gd name="connsiteY3" fmla="*/ 708505 h 830288"/>
              <a:gd name="connsiteX4" fmla="*/ 0 w 480754"/>
              <a:gd name="connsiteY4" fmla="*/ 0 h 8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54" h="830288">
                <a:moveTo>
                  <a:pt x="0" y="0"/>
                </a:moveTo>
                <a:lnTo>
                  <a:pt x="480754" y="466175"/>
                </a:lnTo>
                <a:lnTo>
                  <a:pt x="393374" y="830288"/>
                </a:lnTo>
                <a:lnTo>
                  <a:pt x="76501" y="7085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40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V="1">
            <a:off x="5041032" y="2075318"/>
            <a:ext cx="4357408" cy="246924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125163" y="3897676"/>
                <a:ext cx="7675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163" y="3897676"/>
                <a:ext cx="76758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9302475" y="1541187"/>
                <a:ext cx="701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75" y="1541187"/>
                <a:ext cx="7018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8118994" y="4331419"/>
            <a:ext cx="38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f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4931373" y="4521447"/>
            <a:ext cx="321494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23960" y="3666762"/>
                <a:ext cx="685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60" y="3666762"/>
                <a:ext cx="685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единительная линия 62"/>
          <p:cNvCxnSpPr/>
          <p:nvPr/>
        </p:nvCxnSpPr>
        <p:spPr>
          <a:xfrm>
            <a:off x="4565474" y="4163831"/>
            <a:ext cx="389457" cy="3611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>
            <a:off x="4573080" y="2106252"/>
            <a:ext cx="3573084" cy="20531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154226" y="1629184"/>
            <a:ext cx="519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f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195634" y="3535165"/>
                <a:ext cx="7797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634" y="3535165"/>
                <a:ext cx="7797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324587" y="4411196"/>
                <a:ext cx="8733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solidFill>
                    <a:srgbClr val="C0000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587" y="4411196"/>
                <a:ext cx="87338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767357" y="2534711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ru-RU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57" y="2534711"/>
                <a:ext cx="7772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2861865" y="6078626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рис.</a:t>
            </a:r>
            <a:r>
              <a:rPr lang="en-US" sz="3600" dirty="0" smtClean="0">
                <a:solidFill>
                  <a:srgbClr val="0070C0"/>
                </a:solidFill>
              </a:rPr>
              <a:t> 63</a:t>
            </a:r>
            <a:endParaRPr lang="ru-RU" sz="3600" dirty="0"/>
          </a:p>
        </p:txBody>
      </p:sp>
      <p:sp>
        <p:nvSpPr>
          <p:cNvPr id="42" name="Овал 41"/>
          <p:cNvSpPr/>
          <p:nvPr/>
        </p:nvSpPr>
        <p:spPr>
          <a:xfrm>
            <a:off x="5301661" y="3063219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5350448" y="4110018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555412" y="4103287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50918" y="445444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-64392" y="512277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uz-Cyrl-UZ" sz="28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ru-RU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горизонталь </a:t>
            </a:r>
            <a:r>
              <a:rPr lang="ru-RU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плоскости.</a:t>
            </a:r>
          </a:p>
          <a:p>
            <a:pPr algn="just">
              <a:spcAft>
                <a:spcPts val="0"/>
              </a:spcAft>
            </a:pP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8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фронталь</a:t>
            </a:r>
            <a:r>
              <a:rPr lang="ru-RU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плоскости.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141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9" grpId="0" animBg="1"/>
      <p:bldP spid="30" grpId="0" animBg="1"/>
      <p:bldP spid="46" grpId="0" animBg="1"/>
      <p:bldP spid="49" grpId="0"/>
      <p:bldP spid="52" grpId="0"/>
      <p:bldP spid="53" grpId="0"/>
      <p:bldP spid="61" grpId="0"/>
      <p:bldP spid="62" grpId="0"/>
      <p:bldP spid="77" grpId="0"/>
      <p:bldP spid="80" grpId="0"/>
      <p:bldP spid="106" grpId="0"/>
      <p:bldP spid="45" grpId="0"/>
      <p:bldP spid="47" grpId="0"/>
      <p:bldP spid="50" grpId="0"/>
      <p:bldP spid="98" grpId="0"/>
      <p:bldP spid="100" grpId="0"/>
      <p:bldP spid="39" grpId="0"/>
      <p:bldP spid="10" grpId="0"/>
      <p:bldP spid="56" grpId="0"/>
      <p:bldP spid="57" grpId="0"/>
      <p:bldP spid="44" grpId="0"/>
      <p:bldP spid="68" grpId="0"/>
      <p:bldP spid="69" grpId="0"/>
      <p:bldP spid="70" grpId="0"/>
      <p:bldP spid="71" grpId="0"/>
      <p:bldP spid="42" grpId="0" animBg="1"/>
      <p:bldP spid="65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525</Words>
  <Application>Microsoft Office PowerPoint</Application>
  <PresentationFormat>Широкоэкранный</PresentationFormat>
  <Paragraphs>208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ISOCPEUR</vt:lpstr>
      <vt:lpstr>ISOCTEUR</vt:lpstr>
      <vt:lpstr>PANDA Times UZ</vt:lpstr>
      <vt:lpstr>Symbol</vt:lpstr>
      <vt:lpstr>Times New Roman</vt:lpstr>
      <vt:lpstr>Тема Office</vt:lpstr>
      <vt:lpstr>Презентация PowerPoint</vt:lpstr>
      <vt:lpstr>Рассмотрим три условии принадлежности прямой плоскости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4– ЛЕКЦИЯ. Принадлежность прямой и точки плоскости. Главные линии плоскости.  Принадлежность прямой и точки плоскости основана на геометрию (рис.59).</dc:title>
  <dc:creator>Пользователь Windows</dc:creator>
  <cp:lastModifiedBy>Азизбек</cp:lastModifiedBy>
  <cp:revision>117</cp:revision>
  <dcterms:created xsi:type="dcterms:W3CDTF">2022-07-17T17:42:56Z</dcterms:created>
  <dcterms:modified xsi:type="dcterms:W3CDTF">2024-04-08T07:19:51Z</dcterms:modified>
</cp:coreProperties>
</file>