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78" r:id="rId5"/>
    <p:sldId id="279" r:id="rId6"/>
    <p:sldId id="306" r:id="rId7"/>
    <p:sldId id="305" r:id="rId8"/>
    <p:sldId id="3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B9A3-413C-47D2-A48D-0ED69FF6F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DCD5-BAB6-48BC-9AEC-ACF3E95EF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9700" y="2562224"/>
            <a:ext cx="9372600" cy="13319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986213"/>
            <a:ext cx="9372600" cy="136683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37922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173355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198938"/>
            <a:ext cx="10515600" cy="738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85875"/>
            <a:ext cx="5181600" cy="48910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85875"/>
            <a:ext cx="5181600" cy="4891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5444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078354"/>
            <a:ext cx="5157787" cy="40938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5444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078354"/>
            <a:ext cx="5183188" cy="40938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05600" y="2890800"/>
            <a:ext cx="8982000" cy="1076400"/>
          </a:xfrm>
          <a:solidFill>
            <a:schemeClr val="tx1">
              <a:lumMod val="10000"/>
              <a:lumOff val="90000"/>
              <a:alpha val="95000"/>
            </a:schemeClr>
          </a:solidFill>
        </p:spPr>
        <p:txBody>
          <a:bodyPr>
            <a:normAutofit/>
          </a:bodyPr>
          <a:lstStyle>
            <a:lvl1pPr algn="ctr">
              <a:defRPr sz="8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845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845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865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27771" y="517522"/>
            <a:ext cx="142602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17522"/>
            <a:ext cx="8828314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5D98-AEE8-4891-9F58-36BB80AAB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0975"/>
            <a:ext cx="10515600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04925"/>
            <a:ext cx="10515600" cy="487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42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5D98-AEE8-4891-9F58-36BB80AABC8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420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42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21AC-F432-4AB3-9EF0-B2702F9D7A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SzPct val="80000"/>
        <a:buFont typeface="Wingdings" panose="05000000000000000000" pitchFamily="2" charset="2"/>
        <a:buChar char="m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Finding Scientific Credibility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of Researchers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837805" y="5902325"/>
            <a:ext cx="4292600" cy="92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Abhishek Kumar - 1501CS03</a:t>
            </a:r>
            <a:endParaRPr lang="en-US" altLang="zh-CN" dirty="0"/>
          </a:p>
          <a:p>
            <a:r>
              <a:rPr lang="en-US" altLang="zh-CN" dirty="0"/>
              <a:t>Shinku - 1501CS42 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Scientific Credibility and how to find it?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     - It measures the credibility of scientists and researchers where credibility in general means the believability of a source or message.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     - To measure this we compute centrality of researchers in a network </a:t>
            </a:r>
            <a:r>
              <a:rPr lang="en-US" altLang="zh-CN" dirty="0" smtClean="0">
                <a:sym typeface="+mn-ea"/>
              </a:rPr>
              <a:t>which is used to calculate expected number of follwers for each scientists </a:t>
            </a:r>
            <a:r>
              <a:rPr lang="en-US" altLang="zh-CN" dirty="0" smtClean="0"/>
              <a:t>and compare it to their actual social profile followers.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      - Finally we use Kardashian Index to determine wheather a researcher is over-rated or under-rated or normal-rated.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285875"/>
            <a:ext cx="10514965" cy="4891405"/>
          </a:xfrm>
        </p:spPr>
        <p:txBody>
          <a:bodyPr>
            <a:normAutofit/>
          </a:bodyPr>
          <a:lstStyle/>
          <a:p>
            <a:r>
              <a:rPr lang="en-US" altLang="zh-CN" dirty="0"/>
              <a:t>How to build the Network and find expected number of followers?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A network of authors is build which contains links between other authors and their initial value.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To build edges we consider co-Author ArnetMiner dataset and make an edge for every pair of nodes present in the set.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We use Author dataset which contains number of citations of paper published by this Author to give initial value to each Author.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Technical Details: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     - F(expected number of followers) = 43.3C</a:t>
            </a:r>
            <a:r>
              <a:rPr lang="en-US" altLang="zh-CN" baseline="30000" dirty="0" smtClean="0"/>
              <a:t>0.32  </a:t>
            </a:r>
            <a:endParaRPr lang="en-US" altLang="zh-CN" baseline="30000" dirty="0" smtClean="0"/>
          </a:p>
          <a:p>
            <a:pPr marL="0" indent="0" algn="l">
              <a:buNone/>
            </a:pPr>
            <a:r>
              <a:rPr lang="en-US" altLang="zh-CN" dirty="0" smtClean="0"/>
              <a:t>       C = Centrality value of Author.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     - We use extended form of Page Rank Centrality(C):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	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' = </a:t>
            </a:r>
            <a:r>
              <a:rPr lang="en-US" altLang="zh-CN" dirty="0" smtClean="0">
                <a:latin typeface="Arial" panose="020B0604020202020204" pitchFamily="34" charset="0"/>
              </a:rPr>
              <a:t>α∑A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ij</a:t>
            </a:r>
            <a:r>
              <a:rPr lang="en-US" altLang="zh-CN" dirty="0" smtClean="0">
                <a:latin typeface="Arial" panose="020B0604020202020204" pitchFamily="34" charset="0"/>
              </a:rPr>
              <a:t> x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j</a:t>
            </a:r>
            <a:r>
              <a:rPr lang="en-US" altLang="zh-CN" dirty="0" smtClean="0">
                <a:latin typeface="Arial" panose="020B0604020202020204" pitchFamily="34" charset="0"/>
              </a:rPr>
              <a:t> + β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dirty="0" smtClean="0"/>
              <a:t>     - K-Index = F(actual number of twitter followers) / </a:t>
            </a:r>
            <a:r>
              <a:rPr lang="en-US" altLang="zh-CN" dirty="0" smtClean="0">
                <a:sym typeface="+mn-ea"/>
              </a:rPr>
              <a:t>F(expected number)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Graph Implementation:</a:t>
            </a:r>
            <a:endParaRPr lang="en-US" altLang="zh-CN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    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- edge weight is assigned as number of times the pair of authors have collaborated.</a:t>
            </a:r>
            <a:endParaRPr lang="en-US" altLang="zh-CN" dirty="0" smtClean="0"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     - we parse the dataset using python and build the graph using networkx python library.</a:t>
            </a:r>
            <a:endParaRPr lang="en-US" altLang="zh-CN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endParaRPr lang="en-US" altLang="zh-CN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1005"/>
            <a:ext cx="6249035" cy="1095375"/>
          </a:xfrm>
          <a:prstGeom prst="rect">
            <a:avLst/>
          </a:prstGeom>
        </p:spPr>
      </p:pic>
      <p:pic>
        <p:nvPicPr>
          <p:cNvPr id="5" name="Picture 4" descr="Cap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95" y="4364355"/>
            <a:ext cx="3469005" cy="828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 YOU!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f"/>
  <p:tag name="KSO_WM_UNIT_INDEX" val="1"/>
  <p:tag name="KSO_WM_UNIT_ID" val="custom160483_3*f*1"/>
  <p:tag name="KSO_WM_UNIT_CLEAR" val="1"/>
  <p:tag name="KSO_WM_UNIT_LAYERLEVEL" val="1"/>
  <p:tag name="KSO_WM_UNIT_VALUE" val="160"/>
  <p:tag name="KSO_WM_UNIT_HIGHLIGHT" val="0"/>
  <p:tag name="KSO_WM_UNIT_COMPATIBLE" val="0"/>
  <p:tag name="KSO_WM_UNIT_PRESET_TEXT_INDEX" val="5"/>
  <p:tag name="KSO_WM_UNIT_PRESET_TEXT_LEN" val="124"/>
</p:tagLst>
</file>

<file path=ppt/tags/tag12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1"/>
  <p:tag name="KSO_WM_SLIDE_SIZE" val="828*385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f"/>
  <p:tag name="KSO_WM_UNIT_INDEX" val="1"/>
  <p:tag name="KSO_WM_UNIT_ID" val="custom160483_2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3"/>
  <p:tag name="KSO_WM_SLIDE_SIZE" val="828*38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f"/>
  <p:tag name="KSO_WM_UNIT_INDEX" val="1"/>
  <p:tag name="KSO_WM_UNIT_ID" val="custom160483_2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3"/>
  <p:tag name="KSO_WM_SLIDE_SIZE" val="828*38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2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THANK YOU!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3"/>
</p:tagLst>
</file>

<file path=ppt/tags/tag20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1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b"/>
  <p:tag name="KSO_WM_UNIT_INDEX" val="1"/>
  <p:tag name="KSO_WM_UNIT_ID" val="custom16048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b"/>
  <p:tag name="KSO_WM_UNIT_INDEX" val="1"/>
  <p:tag name="KSO_WM_UNIT_ID" val="custom16048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26、27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a"/>
  <p:tag name="KSO_WM_UNIT_INDEX" val="1"/>
  <p:tag name="KSO_WM_UNIT_ID" val="custom160483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3"/>
  <p:tag name="KSO_WM_UNIT_TYPE" val="f"/>
  <p:tag name="KSO_WM_UNIT_INDEX" val="1"/>
  <p:tag name="KSO_WM_UNIT_ID" val="custom160483_2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483"/>
  <p:tag name="KSO_WM_TAG_VERSION" val="1.0"/>
  <p:tag name="KSO_WM_SLIDE_ID" val="custom16048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3"/>
  <p:tag name="KSO_WM_SLIDE_SIZE" val="828*384"/>
</p:tagLst>
</file>

<file path=ppt/theme/theme1.xml><?xml version="1.0" encoding="utf-8"?>
<a:theme xmlns:a="http://schemas.openxmlformats.org/drawingml/2006/main" name="Office 主题">
  <a:themeElements>
    <a:clrScheme name="自定义 64">
      <a:dk1>
        <a:srgbClr val="203224"/>
      </a:dk1>
      <a:lt1>
        <a:sysClr val="window" lastClr="FFFFFF"/>
      </a:lt1>
      <a:dk2>
        <a:srgbClr val="44546A"/>
      </a:dk2>
      <a:lt2>
        <a:srgbClr val="E7E6E6"/>
      </a:lt2>
      <a:accent1>
        <a:srgbClr val="6C7D53"/>
      </a:accent1>
      <a:accent2>
        <a:srgbClr val="918551"/>
      </a:accent2>
      <a:accent3>
        <a:srgbClr val="93AD85"/>
      </a:accent3>
      <a:accent4>
        <a:srgbClr val="9D9394"/>
      </a:accent4>
      <a:accent5>
        <a:srgbClr val="00B0F0"/>
      </a:accent5>
      <a:accent6>
        <a:srgbClr val="EBBB3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A000120150302A01KPBG</Template>
  <TotalTime>0</TotalTime>
  <Words>1501</Words>
  <Application>WPS Presentation</Application>
  <PresentationFormat>宽屏</PresentationFormat>
  <Paragraphs>41</Paragraphs>
  <Slides>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/>
      <vt:lpstr>Arial Unicode MS</vt:lpstr>
      <vt:lpstr>黑体</vt:lpstr>
      <vt:lpstr>Calibri</vt:lpstr>
      <vt:lpstr>Office 主题</vt:lpstr>
      <vt:lpstr>Finding Scientific Credibility</vt:lpstr>
      <vt:lpstr> </vt:lpstr>
      <vt:lpstr> </vt:lpstr>
      <vt:lpstr> </vt:lpstr>
      <vt:lpstr> 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Abhishek</cp:lastModifiedBy>
  <cp:revision>83</cp:revision>
  <dcterms:created xsi:type="dcterms:W3CDTF">2016-01-13T01:56:00Z</dcterms:created>
  <dcterms:modified xsi:type="dcterms:W3CDTF">2017-11-10T13:15:34Z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