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2"/>
  </p:notesMasterIdLst>
  <p:handoutMasterIdLst>
    <p:handoutMasterId r:id="rId13"/>
  </p:handoutMasterIdLst>
  <p:sldIdLst>
    <p:sldId id="257" r:id="rId2"/>
    <p:sldId id="267" r:id="rId3"/>
    <p:sldId id="261" r:id="rId4"/>
    <p:sldId id="262" r:id="rId5"/>
    <p:sldId id="263" r:id="rId6"/>
    <p:sldId id="265" r:id="rId7"/>
    <p:sldId id="270" r:id="rId8"/>
    <p:sldId id="269" r:id="rId9"/>
    <p:sldId id="268" r:id="rId10"/>
    <p:sldId id="264" r:id="rId11"/>
  </p:sldIdLst>
  <p:sldSz cx="12192000" cy="6858000"/>
  <p:notesSz cx="6858000" cy="9144000"/>
  <p:defaultTextStyle>
    <a:defPPr rtl="0">
      <a:defRPr lang="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apértelmezett szakasz" id="{D5AB25F2-1667-4CB2-A3C3-57E718FA9342}">
          <p14:sldIdLst>
            <p14:sldId id="257"/>
            <p14:sldId id="267"/>
            <p14:sldId id="261"/>
            <p14:sldId id="262"/>
            <p14:sldId id="263"/>
            <p14:sldId id="265"/>
            <p14:sldId id="270"/>
          </p14:sldIdLst>
        </p14:section>
        <p14:section name="Névtelen szakasz" id="{7DB80A8B-90BF-4B73-80D2-57888EB30B9E}">
          <p14:sldIdLst>
            <p14:sldId id="269"/>
            <p14:sldId id="268"/>
            <p14:sldId id="26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átum hely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814DCE5-411A-4E42-AD3C-2494A4EAE779}" type="datetime1">
              <a:rPr lang="hu-HU" smtClean="0"/>
              <a:t>2023. 04. 18.</a:t>
            </a:fld>
            <a:endParaRPr lang="en-US" dirty="0"/>
          </a:p>
        </p:txBody>
      </p:sp>
      <p:sp>
        <p:nvSpPr>
          <p:cNvPr id="4" name="Élőláb hely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Dia számának hely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9368516-3842-4620-B9B3-67F535CB3A5D}" type="datetime1">
              <a:rPr lang="hu-HU" smtClean="0"/>
              <a:t>2023. 04. 18.</a:t>
            </a:fld>
            <a:endParaRPr lang="en-US"/>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hu"/>
              <a:t>Mintaszöveg szerkesztése</a:t>
            </a:r>
            <a:endParaRPr lang="en-US"/>
          </a:p>
          <a:p>
            <a:pPr lvl="1" rtl="0"/>
            <a:r>
              <a:rPr lang="hu"/>
              <a:t>Második szint</a:t>
            </a:r>
          </a:p>
          <a:p>
            <a:pPr lvl="2" rtl="0"/>
            <a:r>
              <a:rPr lang="hu"/>
              <a:t>Harmadik szint</a:t>
            </a:r>
          </a:p>
          <a:p>
            <a:pPr lvl="3" rtl="0"/>
            <a:r>
              <a:rPr lang="hu"/>
              <a:t>Negyedik szint</a:t>
            </a:r>
          </a:p>
          <a:p>
            <a:pPr lvl="4" rtl="0"/>
            <a:r>
              <a:rPr lang="hu"/>
              <a:t>Ötödik szint</a:t>
            </a:r>
            <a:endParaRPr lang="en-US"/>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spTree>
      <p:nvGrpSpPr>
        <p:cNvPr id="1" name=""/>
        <p:cNvGrpSpPr/>
        <p:nvPr/>
      </p:nvGrpSpPr>
      <p:grpSpPr>
        <a:xfrm>
          <a:off x="0" y="0"/>
          <a:ext cx="0" cy="0"/>
          <a:chOff x="0" y="0"/>
          <a:chExt cx="0" cy="0"/>
        </a:xfrm>
      </p:grpSpPr>
      <p:sp>
        <p:nvSpPr>
          <p:cNvPr id="5" name="Téglalap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Téglalap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Téglalap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Téglalap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Csoport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Egyenes összekötő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Egyenes összekötő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Egyenes összekötő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Cím 1"/>
          <p:cNvSpPr>
            <a:spLocks noGrp="1"/>
          </p:cNvSpPr>
          <p:nvPr>
            <p:ph type="ctrTitle"/>
          </p:nvPr>
        </p:nvSpPr>
        <p:spPr>
          <a:xfrm>
            <a:off x="1629103" y="2244830"/>
            <a:ext cx="8933796" cy="2437232"/>
          </a:xfrm>
        </p:spPr>
        <p:txBody>
          <a:bodyPr tIns="45720" bIns="45720" rtlCol="0" anchor="ctr">
            <a:noAutofit/>
          </a:bodyPr>
          <a:lstStyle>
            <a:lvl1pPr algn="ctr">
              <a:lnSpc>
                <a:spcPct val="83000"/>
              </a:lnSpc>
              <a:defRPr lang="en-US" sz="6000" b="0" kern="1200" cap="all" spc="-100" baseline="0" dirty="0">
                <a:solidFill>
                  <a:schemeClr val="tx1">
                    <a:lumMod val="85000"/>
                    <a:lumOff val="15000"/>
                  </a:schemeClr>
                </a:solidFill>
                <a:effectLst/>
                <a:latin typeface="+mj-lt"/>
                <a:ea typeface="+mn-ea"/>
                <a:cs typeface="+mn-cs"/>
              </a:defRPr>
            </a:lvl1pPr>
          </a:lstStyle>
          <a:p>
            <a:pPr rtl="0"/>
            <a:r>
              <a:rPr lang="hu-HU"/>
              <a:t>Mintacím szerkesztése</a:t>
            </a:r>
            <a:endParaRPr lang="en-US" dirty="0"/>
          </a:p>
        </p:txBody>
      </p:sp>
      <p:sp>
        <p:nvSpPr>
          <p:cNvPr id="3" name="Alcím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hu-HU"/>
              <a:t>Kattintson ide az alcím mintájának szerkesztéséhez</a:t>
            </a:r>
            <a:endParaRPr lang="en-US" dirty="0"/>
          </a:p>
        </p:txBody>
      </p:sp>
      <p:sp>
        <p:nvSpPr>
          <p:cNvPr id="20" name="Dátum helye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E8BDBE0D-D7BD-4B72-8656-1BA1EE15204D}" type="datetime1">
              <a:rPr lang="hu-HU" smtClean="0"/>
              <a:t>2023. 04. 18.</a:t>
            </a:fld>
            <a:endParaRPr lang="en-US" dirty="0"/>
          </a:p>
        </p:txBody>
      </p:sp>
      <p:sp>
        <p:nvSpPr>
          <p:cNvPr id="21" name="Élőláb helye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Dia számának helye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rtlCol="0"/>
          <a:lstStyle/>
          <a:p>
            <a:pPr rtl="0"/>
            <a:r>
              <a:rPr lang="hu-HU"/>
              <a:t>Mintacím szerkesztése</a:t>
            </a:r>
            <a:endParaRPr lang="en-US" dirty="0"/>
          </a:p>
        </p:txBody>
      </p:sp>
      <p:sp>
        <p:nvSpPr>
          <p:cNvPr id="3" name="Függőleges szöveg helye 2"/>
          <p:cNvSpPr>
            <a:spLocks noGrp="1"/>
          </p:cNvSpPr>
          <p:nvPr>
            <p:ph type="body" orient="vert" idx="1"/>
          </p:nvPr>
        </p:nvSpPr>
        <p:spPr/>
        <p:txBody>
          <a:bodyPr vert="eaVert" rtlCol="0"/>
          <a:lstStyle/>
          <a:p>
            <a:pPr lvl="0" rtl="0"/>
            <a:r>
              <a:rPr lang="hu-HU"/>
              <a:t>Mintaszöveg szerkesztése</a:t>
            </a:r>
          </a:p>
          <a:p>
            <a:pPr lvl="1" rtl="0"/>
            <a:r>
              <a:rPr lang="hu-HU"/>
              <a:t>Második szint</a:t>
            </a:r>
          </a:p>
          <a:p>
            <a:pPr lvl="2" rtl="0"/>
            <a:r>
              <a:rPr lang="hu-HU"/>
              <a:t>Harmadik szint</a:t>
            </a:r>
          </a:p>
          <a:p>
            <a:pPr lvl="3" rtl="0"/>
            <a:r>
              <a:rPr lang="hu-HU"/>
              <a:t>Negyedik szint</a:t>
            </a:r>
          </a:p>
          <a:p>
            <a:pPr lvl="4" rtl="0"/>
            <a:r>
              <a:rPr lang="hu-HU"/>
              <a:t>Ötödik szint</a:t>
            </a:r>
            <a:endParaRPr lang="en-US" dirty="0"/>
          </a:p>
        </p:txBody>
      </p:sp>
      <p:sp>
        <p:nvSpPr>
          <p:cNvPr id="4" name="Dátum helye 3"/>
          <p:cNvSpPr>
            <a:spLocks noGrp="1"/>
          </p:cNvSpPr>
          <p:nvPr>
            <p:ph type="dt" sz="half" idx="10"/>
          </p:nvPr>
        </p:nvSpPr>
        <p:spPr/>
        <p:txBody>
          <a:bodyPr rtlCol="0"/>
          <a:lstStyle/>
          <a:p>
            <a:pPr rtl="0"/>
            <a:fld id="{18164A21-2A73-421C-B26A-59E41BBEFBEB}" type="datetime1">
              <a:rPr lang="hu-HU" smtClean="0"/>
              <a:t>2023. 04. 18.</a:t>
            </a:fld>
            <a:endParaRPr lang="en-US"/>
          </a:p>
        </p:txBody>
      </p:sp>
      <p:sp>
        <p:nvSpPr>
          <p:cNvPr id="5" name="Élőláb helye 4"/>
          <p:cNvSpPr>
            <a:spLocks noGrp="1"/>
          </p:cNvSpPr>
          <p:nvPr>
            <p:ph type="ftr" sz="quarter" idx="11"/>
          </p:nvPr>
        </p:nvSpPr>
        <p:spPr/>
        <p:txBody>
          <a:bodyPr rtlCol="0"/>
          <a:lstStyle/>
          <a:p>
            <a:pPr rtl="0"/>
            <a:endParaRPr lang="en-US"/>
          </a:p>
        </p:txBody>
      </p:sp>
      <p:sp>
        <p:nvSpPr>
          <p:cNvPr id="6" name="Dia számának helye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8991600" y="762000"/>
            <a:ext cx="2362200" cy="5257800"/>
          </a:xfrm>
        </p:spPr>
        <p:txBody>
          <a:bodyPr vert="eaVert" rtlCol="0"/>
          <a:lstStyle/>
          <a:p>
            <a:pPr rtl="0"/>
            <a:r>
              <a:rPr lang="hu-HU"/>
              <a:t>Mintacím szerkesztése</a:t>
            </a:r>
            <a:endParaRPr lang="en-US" dirty="0"/>
          </a:p>
        </p:txBody>
      </p:sp>
      <p:sp>
        <p:nvSpPr>
          <p:cNvPr id="3" name="Függőleges szöveg helye 2"/>
          <p:cNvSpPr>
            <a:spLocks noGrp="1"/>
          </p:cNvSpPr>
          <p:nvPr>
            <p:ph type="body" orient="vert" idx="1"/>
          </p:nvPr>
        </p:nvSpPr>
        <p:spPr>
          <a:xfrm>
            <a:off x="838200" y="762000"/>
            <a:ext cx="8077200" cy="5257800"/>
          </a:xfrm>
        </p:spPr>
        <p:txBody>
          <a:bodyPr vert="eaVert" rtlCol="0"/>
          <a:lstStyle/>
          <a:p>
            <a:pPr lvl="0" rtl="0"/>
            <a:r>
              <a:rPr lang="hu-HU"/>
              <a:t>Mintaszöveg szerkesztése</a:t>
            </a:r>
          </a:p>
          <a:p>
            <a:pPr lvl="1" rtl="0"/>
            <a:r>
              <a:rPr lang="hu-HU"/>
              <a:t>Második szint</a:t>
            </a:r>
          </a:p>
          <a:p>
            <a:pPr lvl="2" rtl="0"/>
            <a:r>
              <a:rPr lang="hu-HU"/>
              <a:t>Harmadik szint</a:t>
            </a:r>
          </a:p>
          <a:p>
            <a:pPr lvl="3" rtl="0"/>
            <a:r>
              <a:rPr lang="hu-HU"/>
              <a:t>Negyedik szint</a:t>
            </a:r>
          </a:p>
          <a:p>
            <a:pPr lvl="4" rtl="0"/>
            <a:r>
              <a:rPr lang="hu-HU"/>
              <a:t>Ötödik szint</a:t>
            </a:r>
            <a:endParaRPr lang="en-US" dirty="0"/>
          </a:p>
        </p:txBody>
      </p:sp>
      <p:sp>
        <p:nvSpPr>
          <p:cNvPr id="4" name="Dátum helye 3"/>
          <p:cNvSpPr>
            <a:spLocks noGrp="1"/>
          </p:cNvSpPr>
          <p:nvPr>
            <p:ph type="dt" sz="half" idx="10"/>
          </p:nvPr>
        </p:nvSpPr>
        <p:spPr/>
        <p:txBody>
          <a:bodyPr rtlCol="0"/>
          <a:lstStyle/>
          <a:p>
            <a:pPr rtl="0"/>
            <a:fld id="{C27CBEE9-063A-466D-A69B-CD20FA75015F}" type="datetime1">
              <a:rPr lang="hu-HU" smtClean="0"/>
              <a:t>2023. 04. 18.</a:t>
            </a:fld>
            <a:endParaRPr lang="en-US"/>
          </a:p>
        </p:txBody>
      </p:sp>
      <p:sp>
        <p:nvSpPr>
          <p:cNvPr id="5" name="Élőláb helye 4"/>
          <p:cNvSpPr>
            <a:spLocks noGrp="1"/>
          </p:cNvSpPr>
          <p:nvPr>
            <p:ph type="ftr" sz="quarter" idx="11"/>
          </p:nvPr>
        </p:nvSpPr>
        <p:spPr/>
        <p:txBody>
          <a:bodyPr rtlCol="0"/>
          <a:lstStyle/>
          <a:p>
            <a:pPr rtl="0"/>
            <a:endParaRPr lang="en-US"/>
          </a:p>
        </p:txBody>
      </p:sp>
      <p:sp>
        <p:nvSpPr>
          <p:cNvPr id="6" name="Dia számának helye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rtlCol="0"/>
          <a:lstStyle/>
          <a:p>
            <a:pPr rtl="0"/>
            <a:r>
              <a:rPr lang="hu-HU"/>
              <a:t>Mintacím szerkesztése</a:t>
            </a:r>
            <a:endParaRPr lang="en-US" dirty="0"/>
          </a:p>
        </p:txBody>
      </p:sp>
      <p:sp>
        <p:nvSpPr>
          <p:cNvPr id="3" name="Tartalom helye 2"/>
          <p:cNvSpPr>
            <a:spLocks noGrp="1"/>
          </p:cNvSpPr>
          <p:nvPr>
            <p:ph idx="1"/>
          </p:nvPr>
        </p:nvSpPr>
        <p:spPr/>
        <p:txBody>
          <a:bodyPr rtlCol="0"/>
          <a:lstStyle/>
          <a:p>
            <a:pPr lvl="0" rtl="0"/>
            <a:r>
              <a:rPr lang="hu-HU"/>
              <a:t>Mintaszöveg szerkesztése</a:t>
            </a:r>
          </a:p>
          <a:p>
            <a:pPr lvl="1" rtl="0"/>
            <a:r>
              <a:rPr lang="hu-HU"/>
              <a:t>Második szint</a:t>
            </a:r>
          </a:p>
          <a:p>
            <a:pPr lvl="2" rtl="0"/>
            <a:r>
              <a:rPr lang="hu-HU"/>
              <a:t>Harmadik szint</a:t>
            </a:r>
          </a:p>
          <a:p>
            <a:pPr lvl="3" rtl="0"/>
            <a:r>
              <a:rPr lang="hu-HU"/>
              <a:t>Negyedik szint</a:t>
            </a:r>
          </a:p>
          <a:p>
            <a:pPr lvl="4" rtl="0"/>
            <a:r>
              <a:rPr lang="hu-HU"/>
              <a:t>Ötödik szint</a:t>
            </a:r>
            <a:endParaRPr lang="en-US" dirty="0"/>
          </a:p>
        </p:txBody>
      </p:sp>
      <p:sp>
        <p:nvSpPr>
          <p:cNvPr id="4" name="Dátum helye 3"/>
          <p:cNvSpPr>
            <a:spLocks noGrp="1"/>
          </p:cNvSpPr>
          <p:nvPr>
            <p:ph type="dt" sz="half" idx="10"/>
          </p:nvPr>
        </p:nvSpPr>
        <p:spPr/>
        <p:txBody>
          <a:bodyPr rtlCol="0"/>
          <a:lstStyle/>
          <a:p>
            <a:pPr rtl="0"/>
            <a:fld id="{7B7A52B9-A8AB-438E-B534-4C40C3A9E74F}" type="datetime1">
              <a:rPr lang="hu-HU" smtClean="0"/>
              <a:t>2023. 04. 18.</a:t>
            </a:fld>
            <a:endParaRPr lang="en-US"/>
          </a:p>
        </p:txBody>
      </p:sp>
      <p:sp>
        <p:nvSpPr>
          <p:cNvPr id="5" name="Élőláb helye 4"/>
          <p:cNvSpPr>
            <a:spLocks noGrp="1"/>
          </p:cNvSpPr>
          <p:nvPr>
            <p:ph type="ftr" sz="quarter" idx="11"/>
          </p:nvPr>
        </p:nvSpPr>
        <p:spPr/>
        <p:txBody>
          <a:bodyPr rtlCol="0"/>
          <a:lstStyle/>
          <a:p>
            <a:pPr rtl="0"/>
            <a:endParaRPr lang="en-US"/>
          </a:p>
        </p:txBody>
      </p:sp>
      <p:sp>
        <p:nvSpPr>
          <p:cNvPr id="6" name="Dia számának helye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zakaszfejléc">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Téglalap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Téglalap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Téglalap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Cím 1"/>
          <p:cNvSpPr>
            <a:spLocks noGrp="1"/>
          </p:cNvSpPr>
          <p:nvPr>
            <p:ph type="title"/>
          </p:nvPr>
        </p:nvSpPr>
        <p:spPr>
          <a:xfrm>
            <a:off x="1629156" y="2275165"/>
            <a:ext cx="8933688" cy="2406895"/>
          </a:xfrm>
        </p:spPr>
        <p:txBody>
          <a:bodyPr rtlCol="0" anchor="ctr">
            <a:noAutofit/>
          </a:bodyPr>
          <a:lstStyle>
            <a:lvl1pPr algn="ctr">
              <a:lnSpc>
                <a:spcPct val="83000"/>
              </a:lnSpc>
              <a:defRPr lang="en-US" sz="6000" kern="1200" cap="all" spc="-100" baseline="0" dirty="0">
                <a:solidFill>
                  <a:schemeClr val="tx1">
                    <a:lumMod val="85000"/>
                    <a:lumOff val="15000"/>
                  </a:schemeClr>
                </a:solidFill>
                <a:effectLst/>
                <a:latin typeface="+mj-lt"/>
                <a:ea typeface="+mn-ea"/>
                <a:cs typeface="+mn-cs"/>
              </a:defRPr>
            </a:lvl1pPr>
          </a:lstStyle>
          <a:p>
            <a:pPr rtl="0"/>
            <a:r>
              <a:rPr lang="hu-HU"/>
              <a:t>Mintacím szerkesztése</a:t>
            </a:r>
            <a:endParaRPr lang="en-US" dirty="0"/>
          </a:p>
        </p:txBody>
      </p:sp>
      <p:grpSp>
        <p:nvGrpSpPr>
          <p:cNvPr id="16" name="Csoport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Egyenes összekötő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Egyenes összekötő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Egyenes összekötő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Szöveg helye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hu-HU"/>
              <a:t>Mintaszöveg szerkesztése</a:t>
            </a:r>
          </a:p>
        </p:txBody>
      </p:sp>
      <p:sp>
        <p:nvSpPr>
          <p:cNvPr id="4" name="Dátum helye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F11F62F7-5E21-4DF6-AD45-F2360C22BAAE}" type="datetime1">
              <a:rPr lang="hu-HU" smtClean="0"/>
              <a:t>2023. 04. 18.</a:t>
            </a:fld>
            <a:endParaRPr lang="en-US" dirty="0"/>
          </a:p>
        </p:txBody>
      </p:sp>
      <p:sp>
        <p:nvSpPr>
          <p:cNvPr id="5" name="Élőláb helye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Dia számának helye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ét tartalomrész">
    <p:spTree>
      <p:nvGrpSpPr>
        <p:cNvPr id="1" name=""/>
        <p:cNvGrpSpPr/>
        <p:nvPr/>
      </p:nvGrpSpPr>
      <p:grpSpPr>
        <a:xfrm>
          <a:off x="0" y="0"/>
          <a:ext cx="0" cy="0"/>
          <a:chOff x="0" y="0"/>
          <a:chExt cx="0" cy="0"/>
        </a:xfrm>
      </p:grpSpPr>
      <p:sp>
        <p:nvSpPr>
          <p:cNvPr id="8" name="Cím 7"/>
          <p:cNvSpPr>
            <a:spLocks noGrp="1"/>
          </p:cNvSpPr>
          <p:nvPr>
            <p:ph type="title"/>
          </p:nvPr>
        </p:nvSpPr>
        <p:spPr/>
        <p:txBody>
          <a:bodyPr rtlCol="0"/>
          <a:lstStyle/>
          <a:p>
            <a:pPr rtl="0"/>
            <a:r>
              <a:rPr lang="hu-HU"/>
              <a:t>Mintacím szerkesztése</a:t>
            </a:r>
            <a:endParaRPr lang="en-US" dirty="0"/>
          </a:p>
        </p:txBody>
      </p:sp>
      <p:sp>
        <p:nvSpPr>
          <p:cNvPr id="3" name="Tartalom helye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hu-HU"/>
              <a:t>Mintaszöveg szerkesztése</a:t>
            </a:r>
          </a:p>
          <a:p>
            <a:pPr lvl="1" rtl="0"/>
            <a:r>
              <a:rPr lang="hu-HU"/>
              <a:t>Második szint</a:t>
            </a:r>
          </a:p>
          <a:p>
            <a:pPr lvl="2" rtl="0"/>
            <a:r>
              <a:rPr lang="hu-HU"/>
              <a:t>Harmadik szint</a:t>
            </a:r>
          </a:p>
          <a:p>
            <a:pPr lvl="3" rtl="0"/>
            <a:r>
              <a:rPr lang="hu-HU"/>
              <a:t>Negyedik szint</a:t>
            </a:r>
          </a:p>
          <a:p>
            <a:pPr lvl="4" rtl="0"/>
            <a:r>
              <a:rPr lang="hu-HU"/>
              <a:t>Ötödik szint</a:t>
            </a:r>
            <a:endParaRPr lang="en-US" dirty="0"/>
          </a:p>
        </p:txBody>
      </p:sp>
      <p:sp>
        <p:nvSpPr>
          <p:cNvPr id="4" name="Tartalom helye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hu-HU"/>
              <a:t>Mintaszöveg szerkesztése</a:t>
            </a:r>
          </a:p>
          <a:p>
            <a:pPr lvl="1" rtl="0"/>
            <a:r>
              <a:rPr lang="hu-HU"/>
              <a:t>Második szint</a:t>
            </a:r>
          </a:p>
          <a:p>
            <a:pPr lvl="2" rtl="0"/>
            <a:r>
              <a:rPr lang="hu-HU"/>
              <a:t>Harmadik szint</a:t>
            </a:r>
          </a:p>
          <a:p>
            <a:pPr lvl="3" rtl="0"/>
            <a:r>
              <a:rPr lang="hu-HU"/>
              <a:t>Negyedik szint</a:t>
            </a:r>
          </a:p>
          <a:p>
            <a:pPr lvl="4" rtl="0"/>
            <a:r>
              <a:rPr lang="hu-HU"/>
              <a:t>Ötödik szint</a:t>
            </a:r>
            <a:endParaRPr lang="en-US" dirty="0"/>
          </a:p>
        </p:txBody>
      </p:sp>
      <p:sp>
        <p:nvSpPr>
          <p:cNvPr id="5" name="Dátum helye 4"/>
          <p:cNvSpPr>
            <a:spLocks noGrp="1"/>
          </p:cNvSpPr>
          <p:nvPr>
            <p:ph type="dt" sz="half" idx="10"/>
          </p:nvPr>
        </p:nvSpPr>
        <p:spPr/>
        <p:txBody>
          <a:bodyPr rtlCol="0"/>
          <a:lstStyle/>
          <a:p>
            <a:pPr rtl="0"/>
            <a:fld id="{C1AD0CF7-F942-4A78-BD5B-565FEA1F0330}" type="datetime1">
              <a:rPr lang="hu-HU" smtClean="0"/>
              <a:t>2023. 04. 18.</a:t>
            </a:fld>
            <a:endParaRPr lang="en-US"/>
          </a:p>
        </p:txBody>
      </p:sp>
      <p:sp>
        <p:nvSpPr>
          <p:cNvPr id="6" name="Élőláb helye 5"/>
          <p:cNvSpPr>
            <a:spLocks noGrp="1"/>
          </p:cNvSpPr>
          <p:nvPr>
            <p:ph type="ftr" sz="quarter" idx="11"/>
          </p:nvPr>
        </p:nvSpPr>
        <p:spPr/>
        <p:txBody>
          <a:bodyPr rtlCol="0"/>
          <a:lstStyle/>
          <a:p>
            <a:pPr rtl="0"/>
            <a:endParaRPr lang="en-US"/>
          </a:p>
        </p:txBody>
      </p:sp>
      <p:sp>
        <p:nvSpPr>
          <p:cNvPr id="7" name="Dia számának helye 6"/>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rtlCol="0"/>
          <a:lstStyle/>
          <a:p>
            <a:pPr rtl="0"/>
            <a:r>
              <a:rPr lang="hu-HU"/>
              <a:t>Mintacím szerkesztése</a:t>
            </a:r>
            <a:endParaRPr lang="en-US" dirty="0"/>
          </a:p>
        </p:txBody>
      </p:sp>
      <p:sp>
        <p:nvSpPr>
          <p:cNvPr id="3" name="Szöveg helye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a:t>Mintaszöveg szerkesztése</a:t>
            </a:r>
          </a:p>
        </p:txBody>
      </p:sp>
      <p:sp>
        <p:nvSpPr>
          <p:cNvPr id="4" name="Tartalom helye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hu-HU"/>
              <a:t>Mintaszöveg szerkesztése</a:t>
            </a:r>
          </a:p>
          <a:p>
            <a:pPr lvl="1" rtl="0"/>
            <a:r>
              <a:rPr lang="hu-HU"/>
              <a:t>Második szint</a:t>
            </a:r>
          </a:p>
          <a:p>
            <a:pPr lvl="2" rtl="0"/>
            <a:r>
              <a:rPr lang="hu-HU"/>
              <a:t>Harmadik szint</a:t>
            </a:r>
          </a:p>
          <a:p>
            <a:pPr lvl="3" rtl="0"/>
            <a:r>
              <a:rPr lang="hu-HU"/>
              <a:t>Negyedik szint</a:t>
            </a:r>
          </a:p>
          <a:p>
            <a:pPr lvl="4" rtl="0"/>
            <a:r>
              <a:rPr lang="hu-HU"/>
              <a:t>Ötödik szint</a:t>
            </a:r>
            <a:endParaRPr lang="hu"/>
          </a:p>
        </p:txBody>
      </p:sp>
      <p:sp>
        <p:nvSpPr>
          <p:cNvPr id="5" name="Szöveg helye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a:t>Mintaszöveg szerkesztése</a:t>
            </a:r>
          </a:p>
        </p:txBody>
      </p:sp>
      <p:sp>
        <p:nvSpPr>
          <p:cNvPr id="6" name="Tartalom helye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hu-HU"/>
              <a:t>Mintaszöveg szerkesztése</a:t>
            </a:r>
          </a:p>
          <a:p>
            <a:pPr lvl="1" rtl="0"/>
            <a:r>
              <a:rPr lang="hu-HU"/>
              <a:t>Második szint</a:t>
            </a:r>
          </a:p>
          <a:p>
            <a:pPr lvl="2" rtl="0"/>
            <a:r>
              <a:rPr lang="hu-HU"/>
              <a:t>Harmadik szint</a:t>
            </a:r>
          </a:p>
          <a:p>
            <a:pPr lvl="3" rtl="0"/>
            <a:r>
              <a:rPr lang="hu-HU"/>
              <a:t>Negyedik szint</a:t>
            </a:r>
          </a:p>
          <a:p>
            <a:pPr lvl="4" rtl="0"/>
            <a:r>
              <a:rPr lang="hu-HU"/>
              <a:t>Ötödik szint</a:t>
            </a:r>
            <a:endParaRPr lang="hu"/>
          </a:p>
        </p:txBody>
      </p:sp>
      <p:sp>
        <p:nvSpPr>
          <p:cNvPr id="7" name="Dátum helye 6"/>
          <p:cNvSpPr>
            <a:spLocks noGrp="1"/>
          </p:cNvSpPr>
          <p:nvPr>
            <p:ph type="dt" sz="half" idx="10"/>
          </p:nvPr>
        </p:nvSpPr>
        <p:spPr/>
        <p:txBody>
          <a:bodyPr rtlCol="0"/>
          <a:lstStyle/>
          <a:p>
            <a:pPr rtl="0"/>
            <a:fld id="{52B1E64E-AF4C-4D8A-B1A2-6376454CC97D}" type="datetime1">
              <a:rPr lang="hu-HU" smtClean="0"/>
              <a:t>2023. 04. 18.</a:t>
            </a:fld>
            <a:endParaRPr lang="en-US"/>
          </a:p>
        </p:txBody>
      </p:sp>
      <p:sp>
        <p:nvSpPr>
          <p:cNvPr id="8" name="Élőláb helye 7"/>
          <p:cNvSpPr>
            <a:spLocks noGrp="1"/>
          </p:cNvSpPr>
          <p:nvPr>
            <p:ph type="ftr" sz="quarter" idx="11"/>
          </p:nvPr>
        </p:nvSpPr>
        <p:spPr/>
        <p:txBody>
          <a:bodyPr rtlCol="0"/>
          <a:lstStyle/>
          <a:p>
            <a:pPr rtl="0"/>
            <a:endParaRPr lang="en-US"/>
          </a:p>
        </p:txBody>
      </p:sp>
      <p:sp>
        <p:nvSpPr>
          <p:cNvPr id="9" name="Dia számának helye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rtlCol="0"/>
          <a:lstStyle/>
          <a:p>
            <a:pPr rtl="0"/>
            <a:r>
              <a:rPr lang="hu-HU"/>
              <a:t>Mintacím szerkesztése</a:t>
            </a:r>
            <a:endParaRPr lang="en-US" dirty="0"/>
          </a:p>
        </p:txBody>
      </p:sp>
      <p:sp>
        <p:nvSpPr>
          <p:cNvPr id="3" name="Dátum helye 2"/>
          <p:cNvSpPr>
            <a:spLocks noGrp="1"/>
          </p:cNvSpPr>
          <p:nvPr>
            <p:ph type="dt" sz="half" idx="10"/>
          </p:nvPr>
        </p:nvSpPr>
        <p:spPr/>
        <p:txBody>
          <a:bodyPr rtlCol="0"/>
          <a:lstStyle/>
          <a:p>
            <a:pPr rtl="0"/>
            <a:fld id="{AD377358-1C37-4F07-9A78-BAC0F950DA57}" type="datetime1">
              <a:rPr lang="hu-HU" smtClean="0"/>
              <a:t>2023. 04. 18.</a:t>
            </a:fld>
            <a:endParaRPr lang="en-US"/>
          </a:p>
        </p:txBody>
      </p:sp>
      <p:sp>
        <p:nvSpPr>
          <p:cNvPr id="4" name="Élőláb helye 3"/>
          <p:cNvSpPr>
            <a:spLocks noGrp="1"/>
          </p:cNvSpPr>
          <p:nvPr>
            <p:ph type="ftr" sz="quarter" idx="11"/>
          </p:nvPr>
        </p:nvSpPr>
        <p:spPr/>
        <p:txBody>
          <a:bodyPr rtlCol="0"/>
          <a:lstStyle/>
          <a:p>
            <a:pPr rtl="0"/>
            <a:endParaRPr lang="en-US"/>
          </a:p>
        </p:txBody>
      </p:sp>
      <p:sp>
        <p:nvSpPr>
          <p:cNvPr id="5" name="Dia számának helye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rtlCol="0"/>
          <a:lstStyle/>
          <a:p>
            <a:pPr rtl="0"/>
            <a:fld id="{7FCB3493-9A23-4FBB-AEE0-C0E6D5F3648B}" type="datetime1">
              <a:rPr lang="hu-HU" smtClean="0"/>
              <a:t>2023. 04. 18.</a:t>
            </a:fld>
            <a:endParaRPr lang="en-US"/>
          </a:p>
        </p:txBody>
      </p:sp>
      <p:sp>
        <p:nvSpPr>
          <p:cNvPr id="3" name="Élőláb helye 2"/>
          <p:cNvSpPr>
            <a:spLocks noGrp="1"/>
          </p:cNvSpPr>
          <p:nvPr>
            <p:ph type="ftr" sz="quarter" idx="11"/>
          </p:nvPr>
        </p:nvSpPr>
        <p:spPr/>
        <p:txBody>
          <a:bodyPr rtlCol="0"/>
          <a:lstStyle/>
          <a:p>
            <a:pPr rtl="0"/>
            <a:endParaRPr lang="en-US"/>
          </a:p>
        </p:txBody>
      </p:sp>
      <p:sp>
        <p:nvSpPr>
          <p:cNvPr id="4" name="Dia számának helye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Tartalomrész képaláírással">
    <p:spTree>
      <p:nvGrpSpPr>
        <p:cNvPr id="1" name=""/>
        <p:cNvGrpSpPr/>
        <p:nvPr/>
      </p:nvGrpSpPr>
      <p:grpSpPr>
        <a:xfrm>
          <a:off x="0" y="0"/>
          <a:ext cx="0" cy="0"/>
          <a:chOff x="0" y="0"/>
          <a:chExt cx="0" cy="0"/>
        </a:xfrm>
      </p:grpSpPr>
      <p:sp>
        <p:nvSpPr>
          <p:cNvPr id="10" name="Téglalap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églalap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Cím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hu-HU"/>
              <a:t>Mintacím szerkesztése</a:t>
            </a:r>
            <a:endParaRPr lang="en-US" dirty="0"/>
          </a:p>
        </p:txBody>
      </p:sp>
      <p:sp>
        <p:nvSpPr>
          <p:cNvPr id="3" name="Tartalom helye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hu-HU"/>
              <a:t>Mintaszöveg szerkesztése</a:t>
            </a:r>
          </a:p>
          <a:p>
            <a:pPr lvl="1" rtl="0"/>
            <a:r>
              <a:rPr lang="hu-HU"/>
              <a:t>Második szint</a:t>
            </a:r>
          </a:p>
          <a:p>
            <a:pPr lvl="2" rtl="0"/>
            <a:r>
              <a:rPr lang="hu-HU"/>
              <a:t>Harmadik szint</a:t>
            </a:r>
          </a:p>
          <a:p>
            <a:pPr lvl="3" rtl="0"/>
            <a:r>
              <a:rPr lang="hu-HU"/>
              <a:t>Negyedik szint</a:t>
            </a:r>
          </a:p>
          <a:p>
            <a:pPr lvl="4" rtl="0"/>
            <a:r>
              <a:rPr lang="hu-HU"/>
              <a:t>Ötödik szint</a:t>
            </a:r>
            <a:endParaRPr lang="en-US" dirty="0"/>
          </a:p>
        </p:txBody>
      </p:sp>
      <p:sp>
        <p:nvSpPr>
          <p:cNvPr id="4" name="Szöveg helye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hu-HU"/>
              <a:t>Mintaszöveg szerkesztése</a:t>
            </a:r>
          </a:p>
        </p:txBody>
      </p:sp>
      <p:sp>
        <p:nvSpPr>
          <p:cNvPr id="8" name="Dátum helye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C45F6E80-D825-48C2-9648-1D1B31372F92}" type="datetime1">
              <a:rPr lang="hu-HU" smtClean="0"/>
              <a:t>2023. 04. 18.</a:t>
            </a:fld>
            <a:endParaRPr lang="en-US"/>
          </a:p>
        </p:txBody>
      </p:sp>
      <p:sp>
        <p:nvSpPr>
          <p:cNvPr id="9" name="Élőláb helye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Dia számának helye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Kép képaláírással">
    <p:spTree>
      <p:nvGrpSpPr>
        <p:cNvPr id="1" name=""/>
        <p:cNvGrpSpPr/>
        <p:nvPr/>
      </p:nvGrpSpPr>
      <p:grpSpPr>
        <a:xfrm>
          <a:off x="0" y="0"/>
          <a:ext cx="0" cy="0"/>
          <a:chOff x="0" y="0"/>
          <a:chExt cx="0" cy="0"/>
        </a:xfrm>
      </p:grpSpPr>
      <p:sp>
        <p:nvSpPr>
          <p:cNvPr id="11" name="Téglalap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Kép helyőrzője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hu-HU"/>
              <a:t>Kép beszúrásához kattintson az ikonra</a:t>
            </a:r>
            <a:endParaRPr lang="en-US" dirty="0"/>
          </a:p>
        </p:txBody>
      </p:sp>
      <p:sp>
        <p:nvSpPr>
          <p:cNvPr id="5" name="Dátum helye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8977A4C8-8FD0-44EA-A473-E0338D05B7ED}" type="datetime1">
              <a:rPr lang="hu-HU" smtClean="0"/>
              <a:t>2023. 04. 18.</a:t>
            </a:fld>
            <a:endParaRPr lang="en-US" dirty="0"/>
          </a:p>
        </p:txBody>
      </p:sp>
      <p:sp>
        <p:nvSpPr>
          <p:cNvPr id="6" name="Élőláb helye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Dia számának helye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a:t>
            </a:fld>
            <a:endParaRPr lang="en-US"/>
          </a:p>
        </p:txBody>
      </p:sp>
      <p:sp>
        <p:nvSpPr>
          <p:cNvPr id="12" name="Téglalap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Cím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hu-HU"/>
              <a:t>Mintacím szerkesztése</a:t>
            </a:r>
            <a:endParaRPr lang="en-US" dirty="0"/>
          </a:p>
        </p:txBody>
      </p:sp>
      <p:sp>
        <p:nvSpPr>
          <p:cNvPr id="4" name="Szöveg helye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hu-HU"/>
              <a:t>Mintaszöveg szerkesztése</a:t>
            </a:r>
          </a:p>
        </p:txBody>
      </p:sp>
    </p:spTree>
    <p:extLst>
      <p:ext uri="{BB962C8B-B14F-4D97-AF65-F5344CB8AC3E}">
        <p14:creationId xmlns:p14="http://schemas.microsoft.com/office/powerpoint/2010/main" val="2678223080"/>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Téglalap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Téglalap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Téglalap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Cím helye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hu"/>
              <a:t>Mintacím stílusának szerkesztése</a:t>
            </a:r>
            <a:endParaRPr lang="en-US" dirty="0"/>
          </a:p>
        </p:txBody>
      </p:sp>
      <p:sp>
        <p:nvSpPr>
          <p:cNvPr id="3" name="Szöveg helye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hu"/>
              <a:t>Mintaszöveg szerkesztése</a:t>
            </a:r>
          </a:p>
          <a:p>
            <a:pPr lvl="1" rtl="0"/>
            <a:r>
              <a:rPr lang="hu"/>
              <a:t>Második szint</a:t>
            </a:r>
          </a:p>
          <a:p>
            <a:pPr lvl="2" rtl="0"/>
            <a:r>
              <a:rPr lang="hu"/>
              <a:t>Harmadik szint</a:t>
            </a:r>
          </a:p>
          <a:p>
            <a:pPr lvl="3" rtl="0"/>
            <a:r>
              <a:rPr lang="hu"/>
              <a:t>Negyedik szint</a:t>
            </a:r>
          </a:p>
          <a:p>
            <a:pPr lvl="4" rtl="0"/>
            <a:r>
              <a:rPr lang="hu"/>
              <a:t>Ötödik szint</a:t>
            </a:r>
            <a:endParaRPr lang="en-US" dirty="0"/>
          </a:p>
        </p:txBody>
      </p:sp>
      <p:sp>
        <p:nvSpPr>
          <p:cNvPr id="4" name="Dátum helye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10150E88-5DA4-48FE-971C-3A8E0386704F}" type="datetime1">
              <a:rPr lang="hu-HU" smtClean="0"/>
              <a:t>2023. 04. 18.</a:t>
            </a:fld>
            <a:endParaRPr lang="en-US" dirty="0"/>
          </a:p>
        </p:txBody>
      </p:sp>
      <p:sp>
        <p:nvSpPr>
          <p:cNvPr id="5" name="Élőláb helye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Dia számának helye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transition spd="slow">
    <p:push dir="u"/>
  </p:transition>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ath.bme.hu/~wettl/okt/ProbProg/21/06/p06_21hu_Bertrand.html" TargetMode="External"/><Relationship Id="rId2" Type="http://schemas.openxmlformats.org/officeDocument/2006/relationships/hyperlink" Target="https://en.wikipedia.org/wiki/Bertrand_paradox_(probability)" TargetMode="External"/><Relationship Id="rId1" Type="http://schemas.openxmlformats.org/officeDocument/2006/relationships/slideLayout" Target="../slideLayouts/slideLayout4.xml"/><Relationship Id="rId5" Type="http://schemas.openxmlformats.org/officeDocument/2006/relationships/hyperlink" Target="http://web.mit.edu/tee/www/bertrand/onehalfmath.html" TargetMode="External"/><Relationship Id="rId4" Type="http://schemas.openxmlformats.org/officeDocument/2006/relationships/hyperlink" Target="https://math.bme.hu/~nandori/Virtual_lab/stat/buffon/Bertrand.x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Kép 5" descr="Egy embléma közelképe&#10;&#10;Automatikusan létrehozott leírás">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Téglalap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Téglalap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Cím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a:bodyPr>
          <a:lstStyle/>
          <a:p>
            <a:pPr rtl="0"/>
            <a:r>
              <a:rPr lang="hu-HU" sz="4400" dirty="0">
                <a:solidFill>
                  <a:schemeClr val="tx1"/>
                </a:solidFill>
              </a:rPr>
              <a:t>Bertrand-paradoxon</a:t>
            </a:r>
            <a:endParaRPr lang="hu" sz="4400" dirty="0">
              <a:solidFill>
                <a:schemeClr val="tx1"/>
              </a:solidFill>
            </a:endParaRPr>
          </a:p>
        </p:txBody>
      </p:sp>
      <p:sp>
        <p:nvSpPr>
          <p:cNvPr id="3" name="Alcím 2">
            <a:extLst>
              <a:ext uri="{FF2B5EF4-FFF2-40B4-BE49-F238E27FC236}">
                <a16:creationId xmlns:a16="http://schemas.microsoft.com/office/drawing/2014/main" id="{C8722DDC-8EEE-4A06-8DFE-B44871EAA2CF}"/>
              </a:ext>
            </a:extLst>
          </p:cNvPr>
          <p:cNvSpPr>
            <a:spLocks noGrp="1"/>
          </p:cNvSpPr>
          <p:nvPr>
            <p:ph type="subTitle" idx="1"/>
          </p:nvPr>
        </p:nvSpPr>
        <p:spPr>
          <a:xfrm>
            <a:off x="5861009" y="4051147"/>
            <a:ext cx="5120641" cy="559656"/>
          </a:xfrm>
        </p:spPr>
        <p:txBody>
          <a:bodyPr rtlCol="0">
            <a:normAutofit/>
          </a:bodyPr>
          <a:lstStyle/>
          <a:p>
            <a:pPr rtl="0">
              <a:spcAft>
                <a:spcPts val="600"/>
              </a:spcAft>
            </a:pPr>
            <a:r>
              <a:rPr lang="hu" sz="1600" dirty="0">
                <a:solidFill>
                  <a:schemeClr val="tx1"/>
                </a:solidFill>
              </a:rPr>
              <a:t>Készítette: Barabás Márton és Juhász Marcell</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103AB60-5DB5-E385-6069-E417BE2ADE78}"/>
              </a:ext>
            </a:extLst>
          </p:cNvPr>
          <p:cNvSpPr>
            <a:spLocks noGrp="1"/>
          </p:cNvSpPr>
          <p:nvPr>
            <p:ph type="title"/>
          </p:nvPr>
        </p:nvSpPr>
        <p:spPr/>
        <p:txBody>
          <a:bodyPr/>
          <a:lstStyle/>
          <a:p>
            <a:r>
              <a:rPr lang="hu-HU" dirty="0"/>
              <a:t>Források</a:t>
            </a:r>
          </a:p>
        </p:txBody>
      </p:sp>
      <p:sp>
        <p:nvSpPr>
          <p:cNvPr id="3" name="Tartalom helye 2">
            <a:extLst>
              <a:ext uri="{FF2B5EF4-FFF2-40B4-BE49-F238E27FC236}">
                <a16:creationId xmlns:a16="http://schemas.microsoft.com/office/drawing/2014/main" id="{20CD39DC-932F-B940-4B34-82427EA84BB1}"/>
              </a:ext>
            </a:extLst>
          </p:cNvPr>
          <p:cNvSpPr>
            <a:spLocks noGrp="1"/>
          </p:cNvSpPr>
          <p:nvPr>
            <p:ph sz="half" idx="1"/>
          </p:nvPr>
        </p:nvSpPr>
        <p:spPr/>
        <p:txBody>
          <a:bodyPr/>
          <a:lstStyle/>
          <a:p>
            <a:r>
              <a:rPr lang="hu-HU" dirty="0">
                <a:hlinkClick r:id="rId2"/>
              </a:rPr>
              <a:t>https://en.wikipedia.org/wiki/Bertrand_paradox_(probability)</a:t>
            </a:r>
            <a:endParaRPr lang="hu-HU" dirty="0"/>
          </a:p>
          <a:p>
            <a:r>
              <a:rPr lang="hu-HU" dirty="0">
                <a:hlinkClick r:id="rId3"/>
              </a:rPr>
              <a:t>https://math.bme.hu/~wettl/okt/ProbProg/21/06/p06_21hu_Bertrand.html</a:t>
            </a:r>
            <a:endParaRPr lang="hu-HU" dirty="0"/>
          </a:p>
          <a:p>
            <a:r>
              <a:rPr lang="hu-HU" dirty="0">
                <a:hlinkClick r:id="rId4"/>
              </a:rPr>
              <a:t>https://math.bme.hu/~nandori/Virtual_lab/stat/buffon/Bertrand.xhtml</a:t>
            </a:r>
            <a:endParaRPr lang="hu-HU" dirty="0"/>
          </a:p>
          <a:p>
            <a:r>
              <a:rPr lang="hu-HU" dirty="0">
                <a:hlinkClick r:id="rId5"/>
              </a:rPr>
              <a:t>http://web.mit.edu/tee/www/bertrand/onehalfmath.html</a:t>
            </a:r>
            <a:endParaRPr lang="hu-HU" dirty="0"/>
          </a:p>
          <a:p>
            <a:endParaRPr lang="hu-HU" dirty="0"/>
          </a:p>
          <a:p>
            <a:endParaRPr lang="hu-HU" dirty="0"/>
          </a:p>
        </p:txBody>
      </p:sp>
      <p:sp>
        <p:nvSpPr>
          <p:cNvPr id="4" name="Tartalom helye 3">
            <a:extLst>
              <a:ext uri="{FF2B5EF4-FFF2-40B4-BE49-F238E27FC236}">
                <a16:creationId xmlns:a16="http://schemas.microsoft.com/office/drawing/2014/main" id="{E30EE634-FF81-15A6-B2CD-ECE632AE7831}"/>
              </a:ext>
            </a:extLst>
          </p:cNvPr>
          <p:cNvSpPr>
            <a:spLocks noGrp="1"/>
          </p:cNvSpPr>
          <p:nvPr>
            <p:ph sz="half" idx="2"/>
          </p:nvPr>
        </p:nvSpPr>
        <p:spPr/>
        <p:txBody>
          <a:bodyPr/>
          <a:lstStyle/>
          <a:p>
            <a:endParaRPr lang="hu-HU"/>
          </a:p>
        </p:txBody>
      </p:sp>
      <p:sp>
        <p:nvSpPr>
          <p:cNvPr id="5" name="Dátum helye 4">
            <a:extLst>
              <a:ext uri="{FF2B5EF4-FFF2-40B4-BE49-F238E27FC236}">
                <a16:creationId xmlns:a16="http://schemas.microsoft.com/office/drawing/2014/main" id="{46AFBE3D-CE4C-D153-F072-1F3C05A59ADB}"/>
              </a:ext>
            </a:extLst>
          </p:cNvPr>
          <p:cNvSpPr>
            <a:spLocks noGrp="1"/>
          </p:cNvSpPr>
          <p:nvPr>
            <p:ph type="dt" sz="half" idx="10"/>
          </p:nvPr>
        </p:nvSpPr>
        <p:spPr/>
        <p:txBody>
          <a:bodyPr/>
          <a:lstStyle/>
          <a:p>
            <a:pPr rtl="0"/>
            <a:fld id="{C1AD0CF7-F942-4A78-BD5B-565FEA1F0330}" type="datetime1">
              <a:rPr lang="hu-HU" smtClean="0"/>
              <a:t>2023. 04. 18.</a:t>
            </a:fld>
            <a:endParaRPr lang="en-US"/>
          </a:p>
        </p:txBody>
      </p:sp>
    </p:spTree>
    <p:extLst>
      <p:ext uri="{BB962C8B-B14F-4D97-AF65-F5344CB8AC3E}">
        <p14:creationId xmlns:p14="http://schemas.microsoft.com/office/powerpoint/2010/main" val="400341657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0A17238-889A-F64F-76FC-255BAF38E821}"/>
              </a:ext>
            </a:extLst>
          </p:cNvPr>
          <p:cNvSpPr>
            <a:spLocks noGrp="1"/>
          </p:cNvSpPr>
          <p:nvPr>
            <p:ph type="title"/>
          </p:nvPr>
        </p:nvSpPr>
        <p:spPr>
          <a:xfrm>
            <a:off x="1066800" y="642594"/>
            <a:ext cx="10058400" cy="1371600"/>
          </a:xfrm>
        </p:spPr>
        <p:txBody>
          <a:bodyPr anchor="ctr">
            <a:normAutofit/>
          </a:bodyPr>
          <a:lstStyle/>
          <a:p>
            <a:r>
              <a:rPr lang="hu-HU" dirty="0"/>
              <a:t>A Bertrand-féle megfogalmazás alkalmazásai</a:t>
            </a:r>
          </a:p>
        </p:txBody>
      </p:sp>
      <p:pic>
        <p:nvPicPr>
          <p:cNvPr id="1028" name="Picture 4" descr="Ingyenes fotók Számológép kategóriában">
            <a:extLst>
              <a:ext uri="{FF2B5EF4-FFF2-40B4-BE49-F238E27FC236}">
                <a16:creationId xmlns:a16="http://schemas.microsoft.com/office/drawing/2014/main" id="{95C3CF4A-836F-24F4-F7B1-4A182C300D4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6800" y="2601925"/>
            <a:ext cx="4663440" cy="275142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artalom helye 3">
            <a:extLst>
              <a:ext uri="{FF2B5EF4-FFF2-40B4-BE49-F238E27FC236}">
                <a16:creationId xmlns:a16="http://schemas.microsoft.com/office/drawing/2014/main" id="{37CD52A2-B1E2-2370-C4EA-A87CA510F792}"/>
              </a:ext>
            </a:extLst>
          </p:cNvPr>
          <p:cNvSpPr>
            <a:spLocks noGrp="1"/>
          </p:cNvSpPr>
          <p:nvPr>
            <p:ph sz="half" idx="2"/>
          </p:nvPr>
        </p:nvSpPr>
        <p:spPr>
          <a:xfrm>
            <a:off x="6461760" y="2103120"/>
            <a:ext cx="4663440" cy="3749040"/>
          </a:xfrm>
        </p:spPr>
        <p:txBody>
          <a:bodyPr>
            <a:normAutofit/>
          </a:bodyPr>
          <a:lstStyle/>
          <a:p>
            <a:pPr marL="0" indent="0" algn="just">
              <a:lnSpc>
                <a:spcPct val="100000"/>
              </a:lnSpc>
              <a:buNone/>
            </a:pPr>
            <a:r>
              <a:rPr lang="hu-HU" sz="1500" dirty="0"/>
              <a:t>A Bertrand-féle problémafelvetés számos területen alkalmazható.</a:t>
            </a:r>
          </a:p>
          <a:p>
            <a:pPr marL="0" indent="0" algn="just">
              <a:lnSpc>
                <a:spcPct val="100000"/>
              </a:lnSpc>
              <a:buNone/>
            </a:pPr>
            <a:r>
              <a:rPr lang="hu-HU" sz="1500" dirty="0"/>
              <a:t>A </a:t>
            </a:r>
            <a:r>
              <a:rPr lang="hu-HU" sz="1500" b="1" dirty="0"/>
              <a:t>közgazdaságtanban</a:t>
            </a:r>
            <a:r>
              <a:rPr lang="hu-HU" sz="1500" dirty="0"/>
              <a:t> használják például az üzleti vállalkozások </a:t>
            </a:r>
            <a:r>
              <a:rPr lang="hu-HU" sz="1500" b="1" dirty="0"/>
              <a:t>sikerének</a:t>
            </a:r>
            <a:r>
              <a:rPr lang="hu-HU" sz="1500" dirty="0"/>
              <a:t> vagy </a:t>
            </a:r>
            <a:r>
              <a:rPr lang="hu-HU" sz="1500" b="1" dirty="0"/>
              <a:t>kudarcának</a:t>
            </a:r>
            <a:r>
              <a:rPr lang="hu-HU" sz="1500" dirty="0"/>
              <a:t> </a:t>
            </a:r>
            <a:r>
              <a:rPr lang="hu-HU" sz="1500" b="1" dirty="0"/>
              <a:t>valószínűségének</a:t>
            </a:r>
            <a:r>
              <a:rPr lang="hu-HU" sz="1500" dirty="0"/>
              <a:t> </a:t>
            </a:r>
            <a:r>
              <a:rPr lang="hu-HU" sz="1500" b="1" dirty="0"/>
              <a:t>meghatározására</a:t>
            </a:r>
            <a:r>
              <a:rPr lang="hu-HU" sz="1500" dirty="0"/>
              <a:t>, valamint termékárak optimalizálására.</a:t>
            </a:r>
          </a:p>
          <a:p>
            <a:pPr marL="0" indent="0" algn="just">
              <a:lnSpc>
                <a:spcPct val="100000"/>
              </a:lnSpc>
              <a:buNone/>
            </a:pPr>
            <a:r>
              <a:rPr lang="hu-HU" sz="1500" dirty="0"/>
              <a:t>A </a:t>
            </a:r>
            <a:r>
              <a:rPr lang="hu-HU" sz="1500" b="1" dirty="0"/>
              <a:t>fizikában</a:t>
            </a:r>
            <a:r>
              <a:rPr lang="hu-HU" sz="1500" dirty="0"/>
              <a:t> alkalmazzák </a:t>
            </a:r>
            <a:r>
              <a:rPr lang="hu-HU" sz="1500" b="1" dirty="0"/>
              <a:t>részecskék</a:t>
            </a:r>
            <a:r>
              <a:rPr lang="hu-HU" sz="1500" dirty="0"/>
              <a:t> és </a:t>
            </a:r>
            <a:r>
              <a:rPr lang="hu-HU" sz="1500" b="1" dirty="0"/>
              <a:t>molekulák</a:t>
            </a:r>
            <a:r>
              <a:rPr lang="hu-HU" sz="1500" dirty="0"/>
              <a:t> viselkedésének tanulmányozására, valamint a </a:t>
            </a:r>
            <a:r>
              <a:rPr lang="hu-HU" sz="1500" b="1" dirty="0"/>
              <a:t>kvantummechanikában</a:t>
            </a:r>
            <a:r>
              <a:rPr lang="hu-HU" sz="1500" dirty="0"/>
              <a:t> bizonyos események </a:t>
            </a:r>
            <a:r>
              <a:rPr lang="hu-HU" sz="1500" b="1" dirty="0"/>
              <a:t>valószínűségi számításaira</a:t>
            </a:r>
            <a:r>
              <a:rPr lang="hu-HU" sz="1500" dirty="0"/>
              <a:t>.</a:t>
            </a:r>
          </a:p>
          <a:p>
            <a:pPr marL="0" indent="0" algn="just">
              <a:lnSpc>
                <a:spcPct val="100000"/>
              </a:lnSpc>
              <a:buNone/>
            </a:pPr>
            <a:r>
              <a:rPr lang="hu-HU" sz="1500" dirty="0"/>
              <a:t>A számítástechnikában is használják, például az algoritmusok és adatszerkezetek fejlesztésénél.</a:t>
            </a:r>
          </a:p>
        </p:txBody>
      </p:sp>
      <p:sp>
        <p:nvSpPr>
          <p:cNvPr id="7" name="Dátum helye 6">
            <a:extLst>
              <a:ext uri="{FF2B5EF4-FFF2-40B4-BE49-F238E27FC236}">
                <a16:creationId xmlns:a16="http://schemas.microsoft.com/office/drawing/2014/main" id="{BF857BE4-CD14-C591-E953-96D2AC531F8B}"/>
              </a:ext>
            </a:extLst>
          </p:cNvPr>
          <p:cNvSpPr>
            <a:spLocks noGrp="1"/>
          </p:cNvSpPr>
          <p:nvPr>
            <p:ph type="dt" sz="half" idx="10"/>
          </p:nvPr>
        </p:nvSpPr>
        <p:spPr>
          <a:xfrm>
            <a:off x="7256794" y="6035040"/>
            <a:ext cx="2893045" cy="365760"/>
          </a:xfrm>
        </p:spPr>
        <p:txBody>
          <a:bodyPr anchor="b">
            <a:normAutofit/>
          </a:bodyPr>
          <a:lstStyle/>
          <a:p>
            <a:pPr rtl="0">
              <a:spcAft>
                <a:spcPts val="600"/>
              </a:spcAft>
            </a:pPr>
            <a:fld id="{52B1E64E-AF4C-4D8A-B1A2-6376454CC97D}" type="datetime1">
              <a:rPr lang="hu-HU" smtClean="0"/>
              <a:pPr rtl="0">
                <a:spcAft>
                  <a:spcPts val="600"/>
                </a:spcAft>
              </a:pPr>
              <a:t>2023. 04. 18.</a:t>
            </a:fld>
            <a:endParaRPr lang="en-US"/>
          </a:p>
        </p:txBody>
      </p:sp>
    </p:spTree>
    <p:extLst>
      <p:ext uri="{BB962C8B-B14F-4D97-AF65-F5344CB8AC3E}">
        <p14:creationId xmlns:p14="http://schemas.microsoft.com/office/powerpoint/2010/main" val="24592892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1028"/>
                                        </p:tgtEl>
                                        <p:attrNameLst>
                                          <p:attrName>style.visibility</p:attrName>
                                        </p:attrNameLst>
                                      </p:cBhvr>
                                      <p:to>
                                        <p:strVal val="visible"/>
                                      </p:to>
                                    </p:set>
                                    <p:animEffect transition="in" filter="fade">
                                      <p:cBhvr>
                                        <p:cTn id="11" dur="500"/>
                                        <p:tgtEl>
                                          <p:spTgt spid="1028"/>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250"/>
                                        <p:tgtEl>
                                          <p:spTgt spid="4">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250"/>
                                        <p:tgtEl>
                                          <p:spTgt spid="4">
                                            <p:txEl>
                                              <p:pRg st="1" end="1"/>
                                            </p:txEl>
                                          </p:spTgt>
                                        </p:tgtEl>
                                      </p:cBhvr>
                                    </p:animEffect>
                                  </p:childTnLst>
                                </p:cTn>
                              </p:par>
                            </p:childTnLst>
                          </p:cTn>
                        </p:par>
                        <p:par>
                          <p:cTn id="20" fill="hold">
                            <p:stCondLst>
                              <p:cond delay="2500"/>
                            </p:stCondLst>
                            <p:childTnLst>
                              <p:par>
                                <p:cTn id="21" presetID="10" presetClass="entr" presetSubtype="0" fill="hold" grpId="0" nodeType="afterEffect">
                                  <p:stCondLst>
                                    <p:cond delay="25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250"/>
                                        <p:tgtEl>
                                          <p:spTgt spid="4">
                                            <p:txEl>
                                              <p:pRg st="2" end="2"/>
                                            </p:txEl>
                                          </p:spTgt>
                                        </p:tgtEl>
                                      </p:cBhvr>
                                    </p:animEffect>
                                  </p:childTnLst>
                                </p:cTn>
                              </p:par>
                            </p:childTnLst>
                          </p:cTn>
                        </p:par>
                        <p:par>
                          <p:cTn id="24" fill="hold">
                            <p:stCondLst>
                              <p:cond delay="3000"/>
                            </p:stCondLst>
                            <p:childTnLst>
                              <p:par>
                                <p:cTn id="25" presetID="10" presetClass="entr" presetSubtype="0" fill="hold" grpId="0" nodeType="afterEffect">
                                  <p:stCondLst>
                                    <p:cond delay="25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25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chor="ctr">
            <a:normAutofit/>
          </a:bodyPr>
          <a:lstStyle/>
          <a:p>
            <a:pPr rtl="0"/>
            <a:r>
              <a:rPr lang="hu" dirty="0"/>
              <a:t>Történelmi áttekintő</a:t>
            </a:r>
          </a:p>
        </p:txBody>
      </p:sp>
      <p:sp>
        <p:nvSpPr>
          <p:cNvPr id="4" name="Tartalom helye 3">
            <a:extLst>
              <a:ext uri="{FF2B5EF4-FFF2-40B4-BE49-F238E27FC236}">
                <a16:creationId xmlns:a16="http://schemas.microsoft.com/office/drawing/2014/main" id="{706A740F-6CE7-F4A1-B341-DC0D09553C24}"/>
              </a:ext>
            </a:extLst>
          </p:cNvPr>
          <p:cNvSpPr>
            <a:spLocks noGrp="1"/>
          </p:cNvSpPr>
          <p:nvPr>
            <p:ph sz="half" idx="1"/>
          </p:nvPr>
        </p:nvSpPr>
        <p:spPr>
          <a:xfrm>
            <a:off x="1066800" y="2014194"/>
            <a:ext cx="4663440" cy="2829613"/>
          </a:xfrm>
        </p:spPr>
        <p:txBody>
          <a:bodyPr>
            <a:normAutofit/>
          </a:bodyPr>
          <a:lstStyle/>
          <a:p>
            <a:pPr marL="0" indent="0" algn="just">
              <a:lnSpc>
                <a:spcPct val="100000"/>
              </a:lnSpc>
              <a:buNone/>
            </a:pPr>
            <a:r>
              <a:rPr lang="hu-HU" sz="1300" dirty="0"/>
              <a:t>A Bertrand féle probléma abból áll, hogy adjuk meg annak valószínűségét, hogy </a:t>
            </a:r>
            <a:r>
              <a:rPr lang="hu-HU" sz="1300" b="1" dirty="0"/>
              <a:t>a körnek egy véletlen húrja nem hosszabb, mint a körbe írt szabályos háromszögnek az oldala</a:t>
            </a:r>
            <a:r>
              <a:rPr lang="hu-HU" sz="1300" dirty="0"/>
              <a:t>. A problémát Joseph Louis Bertrand tanulmányozta </a:t>
            </a:r>
            <a:r>
              <a:rPr lang="hu-HU" sz="1300" b="1" dirty="0"/>
              <a:t>1889</a:t>
            </a:r>
            <a:r>
              <a:rPr lang="hu-HU" sz="1300" dirty="0"/>
              <a:t>-ben, ezért róla kapta a nevét.</a:t>
            </a:r>
          </a:p>
          <a:p>
            <a:pPr marL="0" indent="0" algn="just">
              <a:lnSpc>
                <a:spcPct val="100000"/>
              </a:lnSpc>
              <a:buNone/>
            </a:pPr>
            <a:r>
              <a:rPr lang="hu-HU" sz="1300" dirty="0"/>
              <a:t>A történet szerint Bertrand egy szobában állt, amelyben többféle alakzat modellje volt, például egy kör, egy szabályos háromszög és egy szabályos négyszög. Bertrand azt akarta kideríteni, hogy hogyan lehet véletlenszerűen kiválasztani egy alakzatot a szobában, úgy hogy minden alakzatnak azonos esélye legyen a kiválasztásra.</a:t>
            </a:r>
          </a:p>
          <a:p>
            <a:pPr marL="0" indent="0" algn="just">
              <a:lnSpc>
                <a:spcPct val="100000"/>
              </a:lnSpc>
              <a:buNone/>
            </a:pPr>
            <a:endParaRPr lang="hu-HU" sz="1300" dirty="0"/>
          </a:p>
          <a:p>
            <a:pPr marL="0" indent="0" algn="just">
              <a:lnSpc>
                <a:spcPct val="100000"/>
              </a:lnSpc>
              <a:buNone/>
            </a:pPr>
            <a:endParaRPr lang="hu-HU" sz="1300" dirty="0"/>
          </a:p>
        </p:txBody>
      </p:sp>
      <p:pic>
        <p:nvPicPr>
          <p:cNvPr id="1028" name="Picture 4" descr="Valószínűségszámítási paradoxonok">
            <a:extLst>
              <a:ext uri="{FF2B5EF4-FFF2-40B4-BE49-F238E27FC236}">
                <a16:creationId xmlns:a16="http://schemas.microsoft.com/office/drawing/2014/main" id="{A5D6E83A-0CD7-B6ED-07A0-9B86591F7FB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71596" y="2633543"/>
            <a:ext cx="4663440" cy="1590913"/>
          </a:xfrm>
          <a:prstGeom prst="rect">
            <a:avLst/>
          </a:prstGeom>
          <a:noFill/>
        </p:spPr>
      </p:pic>
      <p:sp>
        <p:nvSpPr>
          <p:cNvPr id="1033" name="Date Placeholder 4">
            <a:extLst>
              <a:ext uri="{FF2B5EF4-FFF2-40B4-BE49-F238E27FC236}">
                <a16:creationId xmlns:a16="http://schemas.microsoft.com/office/drawing/2014/main" id="{5FE095D5-E1DF-C24F-7BBF-22070EF2ACBA}"/>
              </a:ext>
            </a:extLst>
          </p:cNvPr>
          <p:cNvSpPr>
            <a:spLocks noGrp="1"/>
          </p:cNvSpPr>
          <p:nvPr>
            <p:ph type="dt" sz="half" idx="10"/>
          </p:nvPr>
        </p:nvSpPr>
        <p:spPr>
          <a:xfrm>
            <a:off x="7256794" y="6035040"/>
            <a:ext cx="2893045" cy="365760"/>
          </a:xfrm>
        </p:spPr>
        <p:txBody>
          <a:bodyPr anchor="b">
            <a:normAutofit/>
          </a:bodyPr>
          <a:lstStyle/>
          <a:p>
            <a:pPr rtl="0">
              <a:spcAft>
                <a:spcPts val="600"/>
              </a:spcAft>
            </a:pPr>
            <a:fld id="{C1AD0CF7-F942-4A78-BD5B-565FEA1F0330}" type="datetime1">
              <a:rPr lang="hu-HU" smtClean="0"/>
              <a:pPr rtl="0">
                <a:spcAft>
                  <a:spcPts val="600"/>
                </a:spcAft>
              </a:pPr>
              <a:t>2023. 04. 18.</a:t>
            </a:fld>
            <a:endParaRPr lang="en-US"/>
          </a:p>
        </p:txBody>
      </p:sp>
    </p:spTree>
    <p:extLst>
      <p:ext uri="{BB962C8B-B14F-4D97-AF65-F5344CB8AC3E}">
        <p14:creationId xmlns:p14="http://schemas.microsoft.com/office/powerpoint/2010/main" val="1832431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par>
                                <p:cTn id="16" presetID="10" presetClass="entr" presetSubtype="0" fill="hold" nodeType="withEffect">
                                  <p:stCondLst>
                                    <p:cond delay="1000"/>
                                  </p:stCondLst>
                                  <p:childTnLst>
                                    <p:set>
                                      <p:cBhvr>
                                        <p:cTn id="17" dur="1" fill="hold">
                                          <p:stCondLst>
                                            <p:cond delay="0"/>
                                          </p:stCondLst>
                                        </p:cTn>
                                        <p:tgtEl>
                                          <p:spTgt spid="1028"/>
                                        </p:tgtEl>
                                        <p:attrNameLst>
                                          <p:attrName>style.visibility</p:attrName>
                                        </p:attrNameLst>
                                      </p:cBhvr>
                                      <p:to>
                                        <p:strVal val="visible"/>
                                      </p:to>
                                    </p:set>
                                    <p:animEffect transition="in" filter="fade">
                                      <p:cBhvr>
                                        <p:cTn id="18"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3314B1B-0500-9C55-322D-E13BE9272C09}"/>
              </a:ext>
            </a:extLst>
          </p:cNvPr>
          <p:cNvSpPr>
            <a:spLocks noGrp="1"/>
          </p:cNvSpPr>
          <p:nvPr>
            <p:ph type="title"/>
          </p:nvPr>
        </p:nvSpPr>
        <p:spPr>
          <a:xfrm>
            <a:off x="1066800" y="642594"/>
            <a:ext cx="10058400" cy="1371600"/>
          </a:xfrm>
        </p:spPr>
        <p:txBody>
          <a:bodyPr anchor="ctr">
            <a:normAutofit/>
          </a:bodyPr>
          <a:lstStyle/>
          <a:p>
            <a:r>
              <a:rPr lang="hu-HU" dirty="0"/>
              <a:t>A feladat megoldása</a:t>
            </a:r>
          </a:p>
        </p:txBody>
      </p:sp>
      <mc:AlternateContent xmlns:mc="http://schemas.openxmlformats.org/markup-compatibility/2006" xmlns:a14="http://schemas.microsoft.com/office/drawing/2010/main">
        <mc:Choice Requires="a14">
          <p:sp>
            <p:nvSpPr>
              <p:cNvPr id="3" name="Tartalom helye 2">
                <a:extLst>
                  <a:ext uri="{FF2B5EF4-FFF2-40B4-BE49-F238E27FC236}">
                    <a16:creationId xmlns:a16="http://schemas.microsoft.com/office/drawing/2014/main" id="{3F294AC2-AFFA-1A63-0FE5-75BAC4EDD752}"/>
                  </a:ext>
                </a:extLst>
              </p:cNvPr>
              <p:cNvSpPr>
                <a:spLocks noGrp="1"/>
              </p:cNvSpPr>
              <p:nvPr>
                <p:ph sz="half" idx="1"/>
              </p:nvPr>
            </p:nvSpPr>
            <p:spPr>
              <a:xfrm>
                <a:off x="1066799" y="2103120"/>
                <a:ext cx="5029201" cy="3749040"/>
              </a:xfrm>
            </p:spPr>
            <p:txBody>
              <a:bodyPr>
                <a:normAutofit/>
              </a:bodyPr>
              <a:lstStyle/>
              <a:p>
                <a:pPr marL="0" indent="0" algn="just">
                  <a:lnSpc>
                    <a:spcPct val="100000"/>
                  </a:lnSpc>
                  <a:buNone/>
                </a:pPr>
                <a:r>
                  <a:rPr lang="hu-HU" sz="1600" dirty="0"/>
                  <a:t>A "véletlenszerű végpontok" módszer azt javasolja, hogy két véletlenszerű pontot válasszunk ki a kör kerületéről, majd rajzoljunk egy húrt, amelyet ezek a pontok összekötnek. A kérdéses valószínűség kiszámításához a háromszöget úgy kell elforgatni, hogy annak egyik csúcsa az a húr egyik végpontjára essen. </a:t>
                </a:r>
                <a:r>
                  <a:rPr lang="hu-HU" sz="1600" b="1" dirty="0"/>
                  <a:t>Ha a húr másik végpontja az első ponttal szemben lévő oldal végpontjai közötti ívre esik, akkor a húr hosszabb, mint a háromszög egyik oldala.</a:t>
                </a:r>
                <a:r>
                  <a:rPr lang="hu-HU" sz="1600" dirty="0"/>
                  <a:t> Az ív hossza a kör kerületének egyharmada, ezért annak valószínűsége, hogy egy véletlenszerű húr hosszabb, mint a beírt háromszög egyik oldala,  </a:t>
                </a:r>
                <a14:m>
                  <m:oMath xmlns:m="http://schemas.openxmlformats.org/officeDocument/2006/math">
                    <m:f>
                      <m:fPr>
                        <m:type m:val="skw"/>
                        <m:ctrlPr>
                          <a:rPr lang="hu-HU" sz="1600" b="1" i="1" smtClean="0">
                            <a:latin typeface="Cambria Math" panose="02040503050406030204" pitchFamily="18" charset="0"/>
                          </a:rPr>
                        </m:ctrlPr>
                      </m:fPr>
                      <m:num>
                        <m:r>
                          <a:rPr lang="hu-HU" sz="1600" b="1" i="1" smtClean="0">
                            <a:latin typeface="Cambria Math" panose="02040503050406030204" pitchFamily="18" charset="0"/>
                          </a:rPr>
                          <m:t>𝟏</m:t>
                        </m:r>
                      </m:num>
                      <m:den>
                        <m:r>
                          <a:rPr lang="hu-HU" sz="1600" b="1" i="1" smtClean="0">
                            <a:latin typeface="Cambria Math" panose="02040503050406030204" pitchFamily="18" charset="0"/>
                          </a:rPr>
                          <m:t>𝟑</m:t>
                        </m:r>
                      </m:den>
                    </m:f>
                  </m:oMath>
                </a14:m>
                <a:r>
                  <a:rPr lang="hu-HU" sz="1600" dirty="0"/>
                  <a:t> .</a:t>
                </a:r>
              </a:p>
            </p:txBody>
          </p:sp>
        </mc:Choice>
        <mc:Fallback xmlns="">
          <p:sp>
            <p:nvSpPr>
              <p:cNvPr id="3" name="Tartalom helye 2">
                <a:extLst>
                  <a:ext uri="{FF2B5EF4-FFF2-40B4-BE49-F238E27FC236}">
                    <a16:creationId xmlns:a16="http://schemas.microsoft.com/office/drawing/2014/main" id="{3F294AC2-AFFA-1A63-0FE5-75BAC4EDD752}"/>
                  </a:ext>
                </a:extLst>
              </p:cNvPr>
              <p:cNvSpPr>
                <a:spLocks noGrp="1" noRot="1" noChangeAspect="1" noMove="1" noResize="1" noEditPoints="1" noAdjustHandles="1" noChangeArrowheads="1" noChangeShapeType="1" noTextEdit="1"/>
              </p:cNvSpPr>
              <p:nvPr>
                <p:ph sz="half" idx="1"/>
              </p:nvPr>
            </p:nvSpPr>
            <p:spPr>
              <a:xfrm>
                <a:off x="1066799" y="2103120"/>
                <a:ext cx="5029201" cy="3749040"/>
              </a:xfrm>
              <a:blipFill>
                <a:blip r:embed="rId2"/>
                <a:stretch>
                  <a:fillRect l="-606" t="-488" r="-606" b="-8618"/>
                </a:stretch>
              </a:blipFill>
            </p:spPr>
            <p:txBody>
              <a:bodyPr/>
              <a:lstStyle/>
              <a:p>
                <a:r>
                  <a:rPr lang="hu-HU">
                    <a:noFill/>
                  </a:rPr>
                  <a:t> </a:t>
                </a:r>
              </a:p>
            </p:txBody>
          </p:sp>
        </mc:Fallback>
      </mc:AlternateContent>
      <p:pic>
        <p:nvPicPr>
          <p:cNvPr id="2051" name="Picture 3" descr="Bertrand's Paradox">
            <a:extLst>
              <a:ext uri="{FF2B5EF4-FFF2-40B4-BE49-F238E27FC236}">
                <a16:creationId xmlns:a16="http://schemas.microsoft.com/office/drawing/2014/main" id="{768DA3EA-BA29-F72C-450E-47C50060162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18960" y="2103120"/>
            <a:ext cx="3749040" cy="3749040"/>
          </a:xfrm>
          <a:prstGeom prst="rect">
            <a:avLst/>
          </a:prstGeom>
          <a:solidFill>
            <a:srgbClr val="FFFFFF"/>
          </a:solidFill>
        </p:spPr>
      </p:pic>
      <p:sp>
        <p:nvSpPr>
          <p:cNvPr id="2056" name="Date Placeholder 4">
            <a:extLst>
              <a:ext uri="{FF2B5EF4-FFF2-40B4-BE49-F238E27FC236}">
                <a16:creationId xmlns:a16="http://schemas.microsoft.com/office/drawing/2014/main" id="{ED9507CF-6D91-8D88-3F6B-EC5B77D035E6}"/>
              </a:ext>
            </a:extLst>
          </p:cNvPr>
          <p:cNvSpPr>
            <a:spLocks noGrp="1"/>
          </p:cNvSpPr>
          <p:nvPr>
            <p:ph type="dt" sz="half" idx="10"/>
          </p:nvPr>
        </p:nvSpPr>
        <p:spPr>
          <a:xfrm>
            <a:off x="7256794" y="6035040"/>
            <a:ext cx="2893045" cy="365760"/>
          </a:xfrm>
        </p:spPr>
        <p:txBody>
          <a:bodyPr/>
          <a:lstStyle/>
          <a:p>
            <a:pPr rtl="0">
              <a:spcAft>
                <a:spcPts val="600"/>
              </a:spcAft>
            </a:pPr>
            <a:fld id="{C1AD0CF7-F942-4A78-BD5B-565FEA1F0330}" type="datetime1">
              <a:rPr lang="hu-HU" smtClean="0"/>
              <a:pPr rtl="0">
                <a:spcAft>
                  <a:spcPts val="600"/>
                </a:spcAft>
              </a:pPr>
              <a:t>2023. 04. 18.</a:t>
            </a:fld>
            <a:endParaRPr lang="en-US"/>
          </a:p>
        </p:txBody>
      </p:sp>
    </p:spTree>
    <p:extLst>
      <p:ext uri="{BB962C8B-B14F-4D97-AF65-F5344CB8AC3E}">
        <p14:creationId xmlns:p14="http://schemas.microsoft.com/office/powerpoint/2010/main" val="35348810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par>
                                <p:cTn id="12" presetID="10" presetClass="entr" presetSubtype="0" fill="hold" nodeType="withEffect">
                                  <p:stCondLst>
                                    <p:cond delay="500"/>
                                  </p:stCondLst>
                                  <p:childTnLst>
                                    <p:set>
                                      <p:cBhvr>
                                        <p:cTn id="13" dur="1" fill="hold">
                                          <p:stCondLst>
                                            <p:cond delay="0"/>
                                          </p:stCondLst>
                                        </p:cTn>
                                        <p:tgtEl>
                                          <p:spTgt spid="2051"/>
                                        </p:tgtEl>
                                        <p:attrNameLst>
                                          <p:attrName>style.visibility</p:attrName>
                                        </p:attrNameLst>
                                      </p:cBhvr>
                                      <p:to>
                                        <p:strVal val="visible"/>
                                      </p:to>
                                    </p:set>
                                    <p:animEffect transition="in" filter="fade">
                                      <p:cBhvr>
                                        <p:cTn id="14"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B17329E-F056-75DB-244B-68736F5B6749}"/>
              </a:ext>
            </a:extLst>
          </p:cNvPr>
          <p:cNvSpPr>
            <a:spLocks noGrp="1"/>
          </p:cNvSpPr>
          <p:nvPr>
            <p:ph type="title"/>
          </p:nvPr>
        </p:nvSpPr>
        <p:spPr>
          <a:xfrm>
            <a:off x="1066800" y="642594"/>
            <a:ext cx="10058400" cy="1371600"/>
          </a:xfrm>
        </p:spPr>
        <p:txBody>
          <a:bodyPr anchor="ctr">
            <a:normAutofit/>
          </a:bodyPr>
          <a:lstStyle/>
          <a:p>
            <a:r>
              <a:rPr lang="hu-HU" dirty="0"/>
              <a:t>A probléma második megközelítése</a:t>
            </a:r>
          </a:p>
        </p:txBody>
      </p:sp>
      <mc:AlternateContent xmlns:mc="http://schemas.openxmlformats.org/markup-compatibility/2006" xmlns:a14="http://schemas.microsoft.com/office/drawing/2010/main">
        <mc:Choice Requires="a14">
          <p:sp>
            <p:nvSpPr>
              <p:cNvPr id="3" name="Tartalom helye 2">
                <a:extLst>
                  <a:ext uri="{FF2B5EF4-FFF2-40B4-BE49-F238E27FC236}">
                    <a16:creationId xmlns:a16="http://schemas.microsoft.com/office/drawing/2014/main" id="{C7DED537-B0A1-F625-AE66-FB7C2DEED357}"/>
                  </a:ext>
                </a:extLst>
              </p:cNvPr>
              <p:cNvSpPr>
                <a:spLocks noGrp="1"/>
              </p:cNvSpPr>
              <p:nvPr>
                <p:ph sz="half" idx="1"/>
              </p:nvPr>
            </p:nvSpPr>
            <p:spPr>
              <a:xfrm>
                <a:off x="1066801" y="2103120"/>
                <a:ext cx="5029199" cy="3749040"/>
              </a:xfrm>
            </p:spPr>
            <p:txBody>
              <a:bodyPr>
                <a:normAutofit/>
              </a:bodyPr>
              <a:lstStyle/>
              <a:p>
                <a:pPr marL="0" indent="0" algn="just">
                  <a:lnSpc>
                    <a:spcPct val="100000"/>
                  </a:lnSpc>
                  <a:buNone/>
                </a:pPr>
                <a:r>
                  <a:rPr lang="hu-HU" sz="1600" dirty="0"/>
                  <a:t>A "véletlen radiális pont" módszer azt javasolja, hogy válasszuk ki a kör sugarát, majd válasszunk egy pontot a sugáron és húzzunk egy merőleges húrt erre a pontra. A kérdéses valószínűség kiszámításához a háromszöget úgy kell elforgatni, hogy egyik oldala merőleges legyen a sugárra. </a:t>
                </a:r>
                <a:r>
                  <a:rPr lang="hu-HU" sz="1600" b="1" dirty="0"/>
                  <a:t>Ha a kiválasztott pont közelebb van a kör középpontjához, mint az a pont, ahol a háromszög oldala metszi a sugarat, akkor az ív hosszabb, mint a háromszög egyik oldala</a:t>
                </a:r>
                <a:r>
                  <a:rPr lang="hu-HU" sz="1600" dirty="0"/>
                  <a:t>. Mivel a háromszög oldala felezi a sugarat, ezért annak valószínűsége, hogy egy véletlenszerű akkord hosszabb, mint a beírt háromszög egyik oldala, </a:t>
                </a:r>
                <a14:m>
                  <m:oMath xmlns:m="http://schemas.openxmlformats.org/officeDocument/2006/math">
                    <m:f>
                      <m:fPr>
                        <m:type m:val="skw"/>
                        <m:ctrlPr>
                          <a:rPr lang="hu-HU" sz="1600" i="1" smtClean="0">
                            <a:latin typeface="Cambria Math" panose="02040503050406030204" pitchFamily="18" charset="0"/>
                          </a:rPr>
                        </m:ctrlPr>
                      </m:fPr>
                      <m:num>
                        <m:r>
                          <a:rPr lang="hu-HU" sz="1600" b="0" i="1" smtClean="0">
                            <a:latin typeface="Cambria Math" panose="02040503050406030204" pitchFamily="18" charset="0"/>
                          </a:rPr>
                          <m:t>1</m:t>
                        </m:r>
                      </m:num>
                      <m:den>
                        <m:r>
                          <a:rPr lang="hu-HU" sz="1600" b="0" i="1" smtClean="0">
                            <a:latin typeface="Cambria Math" panose="02040503050406030204" pitchFamily="18" charset="0"/>
                          </a:rPr>
                          <m:t>2</m:t>
                        </m:r>
                      </m:den>
                    </m:f>
                  </m:oMath>
                </a14:m>
                <a:r>
                  <a:rPr lang="hu-HU" sz="1600" dirty="0"/>
                  <a:t>.</a:t>
                </a:r>
              </a:p>
            </p:txBody>
          </p:sp>
        </mc:Choice>
        <mc:Fallback xmlns="">
          <p:sp>
            <p:nvSpPr>
              <p:cNvPr id="3" name="Tartalom helye 2">
                <a:extLst>
                  <a:ext uri="{FF2B5EF4-FFF2-40B4-BE49-F238E27FC236}">
                    <a16:creationId xmlns:a16="http://schemas.microsoft.com/office/drawing/2014/main" id="{C7DED537-B0A1-F625-AE66-FB7C2DEED357}"/>
                  </a:ext>
                </a:extLst>
              </p:cNvPr>
              <p:cNvSpPr>
                <a:spLocks noGrp="1" noRot="1" noChangeAspect="1" noMove="1" noResize="1" noEditPoints="1" noAdjustHandles="1" noChangeArrowheads="1" noChangeShapeType="1" noTextEdit="1"/>
              </p:cNvSpPr>
              <p:nvPr>
                <p:ph sz="half" idx="1"/>
              </p:nvPr>
            </p:nvSpPr>
            <p:spPr>
              <a:xfrm>
                <a:off x="1066801" y="2103120"/>
                <a:ext cx="5029199" cy="3749040"/>
              </a:xfrm>
              <a:blipFill>
                <a:blip r:embed="rId2"/>
                <a:stretch>
                  <a:fillRect l="-3879" t="-488" r="-606" b="-8780"/>
                </a:stretch>
              </a:blipFill>
            </p:spPr>
            <p:txBody>
              <a:bodyPr/>
              <a:lstStyle/>
              <a:p>
                <a:r>
                  <a:rPr lang="hu-HU">
                    <a:noFill/>
                  </a:rPr>
                  <a:t> </a:t>
                </a:r>
              </a:p>
            </p:txBody>
          </p:sp>
        </mc:Fallback>
      </mc:AlternateContent>
      <p:pic>
        <p:nvPicPr>
          <p:cNvPr id="3074" name="Picture 2" descr="Animation for the answer 1/3">
            <a:extLst>
              <a:ext uri="{FF2B5EF4-FFF2-40B4-BE49-F238E27FC236}">
                <a16:creationId xmlns:a16="http://schemas.microsoft.com/office/drawing/2014/main" id="{84A70F44-449A-C401-B320-4AF918BCB402}"/>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918960" y="2103120"/>
            <a:ext cx="3749040" cy="3749040"/>
          </a:xfrm>
          <a:prstGeom prst="rect">
            <a:avLst/>
          </a:prstGeom>
          <a:solidFill>
            <a:srgbClr val="FFFFFF"/>
          </a:solidFill>
        </p:spPr>
      </p:pic>
      <p:sp>
        <p:nvSpPr>
          <p:cNvPr id="5" name="Dátum helye 4">
            <a:extLst>
              <a:ext uri="{FF2B5EF4-FFF2-40B4-BE49-F238E27FC236}">
                <a16:creationId xmlns:a16="http://schemas.microsoft.com/office/drawing/2014/main" id="{9BFCFA08-FCD8-9BE8-61AB-C4F0D39C85CA}"/>
              </a:ext>
            </a:extLst>
          </p:cNvPr>
          <p:cNvSpPr>
            <a:spLocks noGrp="1"/>
          </p:cNvSpPr>
          <p:nvPr>
            <p:ph type="dt" sz="half" idx="10"/>
          </p:nvPr>
        </p:nvSpPr>
        <p:spPr>
          <a:xfrm>
            <a:off x="7256794" y="6035040"/>
            <a:ext cx="2893045" cy="365760"/>
          </a:xfrm>
        </p:spPr>
        <p:txBody>
          <a:bodyPr anchor="b">
            <a:normAutofit/>
          </a:bodyPr>
          <a:lstStyle/>
          <a:p>
            <a:pPr rtl="0">
              <a:spcAft>
                <a:spcPts val="600"/>
              </a:spcAft>
            </a:pPr>
            <a:fld id="{C1AD0CF7-F942-4A78-BD5B-565FEA1F0330}" type="datetime1">
              <a:rPr lang="hu-HU" smtClean="0"/>
              <a:pPr rtl="0">
                <a:spcAft>
                  <a:spcPts val="600"/>
                </a:spcAft>
              </a:pPr>
              <a:t>2023. 04. 18.</a:t>
            </a:fld>
            <a:endParaRPr lang="en-US"/>
          </a:p>
        </p:txBody>
      </p:sp>
    </p:spTree>
    <p:extLst>
      <p:ext uri="{BB962C8B-B14F-4D97-AF65-F5344CB8AC3E}">
        <p14:creationId xmlns:p14="http://schemas.microsoft.com/office/powerpoint/2010/main" val="37805977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500"/>
                                  </p:stCondLst>
                                  <p:childTnLst>
                                    <p:set>
                                      <p:cBhvr>
                                        <p:cTn id="12" dur="1" fill="hold">
                                          <p:stCondLst>
                                            <p:cond delay="0"/>
                                          </p:stCondLst>
                                        </p:cTn>
                                        <p:tgtEl>
                                          <p:spTgt spid="3074"/>
                                        </p:tgtEl>
                                        <p:attrNameLst>
                                          <p:attrName>style.visibility</p:attrName>
                                        </p:attrNameLst>
                                      </p:cBhvr>
                                      <p:to>
                                        <p:strVal val="visible"/>
                                      </p:to>
                                    </p:set>
                                    <p:animEffect transition="in" filter="fade">
                                      <p:cBhvr>
                                        <p:cTn id="13"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54142B5-19C5-7F79-E2E6-20F0DB753A25}"/>
              </a:ext>
            </a:extLst>
          </p:cNvPr>
          <p:cNvSpPr>
            <a:spLocks noGrp="1"/>
          </p:cNvSpPr>
          <p:nvPr>
            <p:ph type="title"/>
          </p:nvPr>
        </p:nvSpPr>
        <p:spPr>
          <a:xfrm>
            <a:off x="1066800" y="642594"/>
            <a:ext cx="10058400" cy="1371600"/>
          </a:xfrm>
        </p:spPr>
        <p:txBody>
          <a:bodyPr anchor="ctr">
            <a:normAutofit/>
          </a:bodyPr>
          <a:lstStyle/>
          <a:p>
            <a:r>
              <a:rPr lang="hu-HU" dirty="0"/>
              <a:t>A paradoxon harmadik megközelítése</a:t>
            </a:r>
          </a:p>
        </p:txBody>
      </p:sp>
      <mc:AlternateContent xmlns:mc="http://schemas.openxmlformats.org/markup-compatibility/2006" xmlns:a14="http://schemas.microsoft.com/office/drawing/2010/main">
        <mc:Choice Requires="a14">
          <p:sp>
            <p:nvSpPr>
              <p:cNvPr id="3" name="Tartalom helye 2">
                <a:extLst>
                  <a:ext uri="{FF2B5EF4-FFF2-40B4-BE49-F238E27FC236}">
                    <a16:creationId xmlns:a16="http://schemas.microsoft.com/office/drawing/2014/main" id="{FBCD5AE7-EB63-D621-083B-535DE581655D}"/>
                  </a:ext>
                </a:extLst>
              </p:cNvPr>
              <p:cNvSpPr>
                <a:spLocks noGrp="1"/>
              </p:cNvSpPr>
              <p:nvPr>
                <p:ph sz="half" idx="1"/>
              </p:nvPr>
            </p:nvSpPr>
            <p:spPr>
              <a:xfrm>
                <a:off x="1066800" y="2103120"/>
                <a:ext cx="5029200" cy="3749040"/>
              </a:xfrm>
            </p:spPr>
            <p:txBody>
              <a:bodyPr>
                <a:normAutofit/>
              </a:bodyPr>
              <a:lstStyle/>
              <a:p>
                <a:pPr marL="0" indent="0" algn="just">
                  <a:lnSpc>
                    <a:spcPct val="100000"/>
                  </a:lnSpc>
                  <a:buNone/>
                </a:pPr>
                <a:r>
                  <a:rPr lang="hu-HU" sz="1600" dirty="0"/>
                  <a:t>A "véletlen középpont" módszer a következő: Válasszunk ki egy pontot a kör bármely belső pontjából, majd konstruáljunk egy húrt, amelynek középpontja megegyezik a választott ponttal. </a:t>
                </a:r>
                <a:r>
                  <a:rPr lang="hu-HU" sz="1600" b="1" dirty="0"/>
                  <a:t>A húr hosszabb lesz, mint a beírt háromszög egyik oldala, ha a választott pont egy fél sugarú koncentrikus körbe esik, ami megegyezik a nagyobb kör sugarával. </a:t>
                </a:r>
                <a:r>
                  <a:rPr lang="hu-HU" sz="1600" dirty="0"/>
                  <a:t>A kisebb kör területe a nagyobb kör területének egynegyede, így a valószínűsége annak, hogy egy véletlenszerű akkord hosszabb lesz, mint a beírt háromszög egyik oldala, </a:t>
                </a:r>
                <a14:m>
                  <m:oMath xmlns:m="http://schemas.openxmlformats.org/officeDocument/2006/math">
                    <m:f>
                      <m:fPr>
                        <m:type m:val="skw"/>
                        <m:ctrlPr>
                          <a:rPr lang="hu-HU" sz="1600" i="1" smtClean="0">
                            <a:latin typeface="Cambria Math" panose="02040503050406030204" pitchFamily="18" charset="0"/>
                          </a:rPr>
                        </m:ctrlPr>
                      </m:fPr>
                      <m:num>
                        <m:r>
                          <a:rPr lang="hu-HU" sz="1600" b="0" i="1" smtClean="0">
                            <a:latin typeface="Cambria Math" panose="02040503050406030204" pitchFamily="18" charset="0"/>
                          </a:rPr>
                          <m:t>1</m:t>
                        </m:r>
                      </m:num>
                      <m:den>
                        <m:r>
                          <a:rPr lang="hu-HU" sz="1600" b="0" i="1" smtClean="0">
                            <a:latin typeface="Cambria Math" panose="02040503050406030204" pitchFamily="18" charset="0"/>
                          </a:rPr>
                          <m:t>4</m:t>
                        </m:r>
                      </m:den>
                    </m:f>
                  </m:oMath>
                </a14:m>
                <a:endParaRPr lang="hu-HU" sz="1600" dirty="0"/>
              </a:p>
            </p:txBody>
          </p:sp>
        </mc:Choice>
        <mc:Fallback xmlns="">
          <p:sp>
            <p:nvSpPr>
              <p:cNvPr id="3" name="Tartalom helye 2">
                <a:extLst>
                  <a:ext uri="{FF2B5EF4-FFF2-40B4-BE49-F238E27FC236}">
                    <a16:creationId xmlns:a16="http://schemas.microsoft.com/office/drawing/2014/main" id="{FBCD5AE7-EB63-D621-083B-535DE581655D}"/>
                  </a:ext>
                </a:extLst>
              </p:cNvPr>
              <p:cNvSpPr>
                <a:spLocks noGrp="1" noRot="1" noChangeAspect="1" noMove="1" noResize="1" noEditPoints="1" noAdjustHandles="1" noChangeArrowheads="1" noChangeShapeType="1" noTextEdit="1"/>
              </p:cNvSpPr>
              <p:nvPr>
                <p:ph sz="half" idx="1"/>
              </p:nvPr>
            </p:nvSpPr>
            <p:spPr>
              <a:xfrm>
                <a:off x="1066800" y="2103120"/>
                <a:ext cx="5029200" cy="3749040"/>
              </a:xfrm>
              <a:blipFill>
                <a:blip r:embed="rId2"/>
                <a:stretch>
                  <a:fillRect l="-606" t="-488" r="-606"/>
                </a:stretch>
              </a:blipFill>
            </p:spPr>
            <p:txBody>
              <a:bodyPr/>
              <a:lstStyle/>
              <a:p>
                <a:r>
                  <a:rPr lang="hu-HU">
                    <a:noFill/>
                  </a:rPr>
                  <a:t> </a:t>
                </a:r>
              </a:p>
            </p:txBody>
          </p:sp>
        </mc:Fallback>
      </mc:AlternateContent>
      <p:pic>
        <p:nvPicPr>
          <p:cNvPr id="4098" name="Picture 2" descr="Bertrand's Paradox. There is a circle that has a radius of… | by Ceren  Şahin | Betamat - EN | Medium">
            <a:extLst>
              <a:ext uri="{FF2B5EF4-FFF2-40B4-BE49-F238E27FC236}">
                <a16:creationId xmlns:a16="http://schemas.microsoft.com/office/drawing/2014/main" id="{774841C0-A6C4-EF2D-E023-E242D8D0C20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18960" y="2103120"/>
            <a:ext cx="3749040" cy="3749040"/>
          </a:xfrm>
          <a:prstGeom prst="rect">
            <a:avLst/>
          </a:prstGeom>
          <a:solidFill>
            <a:srgbClr val="FFFFFF"/>
          </a:solidFill>
        </p:spPr>
      </p:pic>
      <p:sp>
        <p:nvSpPr>
          <p:cNvPr id="5" name="Dátum helye 4">
            <a:extLst>
              <a:ext uri="{FF2B5EF4-FFF2-40B4-BE49-F238E27FC236}">
                <a16:creationId xmlns:a16="http://schemas.microsoft.com/office/drawing/2014/main" id="{72F24183-39FC-8C16-44D8-9A1F0C9CA562}"/>
              </a:ext>
            </a:extLst>
          </p:cNvPr>
          <p:cNvSpPr>
            <a:spLocks noGrp="1"/>
          </p:cNvSpPr>
          <p:nvPr>
            <p:ph type="dt" sz="half" idx="10"/>
          </p:nvPr>
        </p:nvSpPr>
        <p:spPr>
          <a:xfrm>
            <a:off x="7256794" y="6035040"/>
            <a:ext cx="2893045" cy="365760"/>
          </a:xfrm>
        </p:spPr>
        <p:txBody>
          <a:bodyPr anchor="b">
            <a:normAutofit/>
          </a:bodyPr>
          <a:lstStyle/>
          <a:p>
            <a:pPr rtl="0">
              <a:spcAft>
                <a:spcPts val="600"/>
              </a:spcAft>
            </a:pPr>
            <a:fld id="{C1AD0CF7-F942-4A78-BD5B-565FEA1F0330}" type="datetime1">
              <a:rPr lang="hu-HU" smtClean="0"/>
              <a:pPr rtl="0">
                <a:spcAft>
                  <a:spcPts val="600"/>
                </a:spcAft>
              </a:pPr>
              <a:t>2023. 04. 18.</a:t>
            </a:fld>
            <a:endParaRPr lang="en-US"/>
          </a:p>
        </p:txBody>
      </p:sp>
    </p:spTree>
    <p:extLst>
      <p:ext uri="{BB962C8B-B14F-4D97-AF65-F5344CB8AC3E}">
        <p14:creationId xmlns:p14="http://schemas.microsoft.com/office/powerpoint/2010/main" val="20129989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par>
                                <p:cTn id="12" presetID="10" presetClass="entr" presetSubtype="0" fill="hold" nodeType="withEffect">
                                  <p:stCondLst>
                                    <p:cond delay="500"/>
                                  </p:stCondLst>
                                  <p:childTnLst>
                                    <p:set>
                                      <p:cBhvr>
                                        <p:cTn id="13" dur="1" fill="hold">
                                          <p:stCondLst>
                                            <p:cond delay="0"/>
                                          </p:stCondLst>
                                        </p:cTn>
                                        <p:tgtEl>
                                          <p:spTgt spid="4098"/>
                                        </p:tgtEl>
                                        <p:attrNameLst>
                                          <p:attrName>style.visibility</p:attrName>
                                        </p:attrNameLst>
                                      </p:cBhvr>
                                      <p:to>
                                        <p:strVal val="visible"/>
                                      </p:to>
                                    </p:set>
                                    <p:animEffect transition="in" filter="fade">
                                      <p:cBhvr>
                                        <p:cTn id="14"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AF5F25C-EC55-F792-25E1-A153079A8199}"/>
              </a:ext>
            </a:extLst>
          </p:cNvPr>
          <p:cNvSpPr>
            <a:spLocks noGrp="1"/>
          </p:cNvSpPr>
          <p:nvPr>
            <p:ph type="title"/>
          </p:nvPr>
        </p:nvSpPr>
        <p:spPr>
          <a:xfrm>
            <a:off x="1066800" y="642594"/>
            <a:ext cx="5394960" cy="1371600"/>
          </a:xfrm>
        </p:spPr>
        <p:txBody>
          <a:bodyPr>
            <a:normAutofit/>
          </a:bodyPr>
          <a:lstStyle/>
          <a:p>
            <a:r>
              <a:rPr lang="hu-HU" sz="2700" dirty="0" err="1"/>
              <a:t>Bayes</a:t>
            </a:r>
            <a:r>
              <a:rPr lang="hu-HU" sz="2700" dirty="0"/>
              <a:t>-féle megfogalmazás</a:t>
            </a:r>
          </a:p>
        </p:txBody>
      </p:sp>
      <p:sp>
        <p:nvSpPr>
          <p:cNvPr id="3" name="Tartalom helye 2">
            <a:extLst>
              <a:ext uri="{FF2B5EF4-FFF2-40B4-BE49-F238E27FC236}">
                <a16:creationId xmlns:a16="http://schemas.microsoft.com/office/drawing/2014/main" id="{504DAA24-340B-7EB0-F4CE-8A76C1961CE3}"/>
              </a:ext>
            </a:extLst>
          </p:cNvPr>
          <p:cNvSpPr>
            <a:spLocks noGrp="1"/>
          </p:cNvSpPr>
          <p:nvPr>
            <p:ph sz="half" idx="1"/>
          </p:nvPr>
        </p:nvSpPr>
        <p:spPr/>
        <p:txBody>
          <a:bodyPr>
            <a:normAutofit fontScale="70000" lnSpcReduction="20000"/>
          </a:bodyPr>
          <a:lstStyle/>
          <a:p>
            <a:pPr marL="0" indent="0" algn="just">
              <a:buNone/>
            </a:pPr>
            <a:r>
              <a:rPr lang="hu-HU" dirty="0" err="1"/>
              <a:t>Bayes</a:t>
            </a:r>
            <a:r>
              <a:rPr lang="hu-HU" dirty="0"/>
              <a:t>-féle megfogalmazás szerint a paradoxont </a:t>
            </a:r>
            <a:r>
              <a:rPr lang="hu-HU" b="1" dirty="0"/>
              <a:t>valószínűségi térben vizsgáljuk, vonalhúzási módszerek alkalmazása mellett</a:t>
            </a:r>
            <a:r>
              <a:rPr lang="hu-HU" dirty="0"/>
              <a:t>.</a:t>
            </a:r>
          </a:p>
          <a:p>
            <a:pPr marL="0" indent="0" algn="just">
              <a:buNone/>
            </a:pPr>
            <a:r>
              <a:rPr lang="hu-HU" dirty="0"/>
              <a:t>Események közötti valószínűségi összefüggések és változók meghatározzák a keresett valószínűségeket.</a:t>
            </a:r>
          </a:p>
          <a:p>
            <a:pPr marL="0" indent="0" algn="just">
              <a:buNone/>
            </a:pPr>
            <a:r>
              <a:rPr lang="hu-HU" dirty="0"/>
              <a:t>Paradoxon bemutatja, hogy a választott priori (tapasztalatot, a tényeket megelőző tudás) információk hogyan befolyásolják a várható értékeket.</a:t>
            </a:r>
          </a:p>
          <a:p>
            <a:pPr marL="0" indent="0" algn="just">
              <a:buNone/>
            </a:pPr>
            <a:r>
              <a:rPr lang="hu-HU" dirty="0" err="1"/>
              <a:t>Bayes</a:t>
            </a:r>
            <a:r>
              <a:rPr lang="hu-HU" dirty="0"/>
              <a:t>-féle megfogalmazás kiemeli a priori információk szerepét a paradoxon megoldásában.</a:t>
            </a:r>
          </a:p>
          <a:p>
            <a:pPr marL="0" indent="0" algn="just">
              <a:buNone/>
            </a:pPr>
            <a:r>
              <a:rPr lang="hu-HU" dirty="0"/>
              <a:t>Priori ismeretek, feltételezések és valószínűségek Fontosak a paradoxon megoldásában.</a:t>
            </a:r>
          </a:p>
          <a:p>
            <a:pPr marL="0" indent="0" algn="just">
              <a:buNone/>
            </a:pPr>
            <a:r>
              <a:rPr lang="hu-HU" b="1" dirty="0" err="1"/>
              <a:t>Bayes</a:t>
            </a:r>
            <a:r>
              <a:rPr lang="hu-HU" b="1" dirty="0"/>
              <a:t>-féle megfogalmazás a valószínűségi számítás szemszögéből közelíti meg a paradoxont.</a:t>
            </a:r>
          </a:p>
        </p:txBody>
      </p:sp>
      <p:sp>
        <p:nvSpPr>
          <p:cNvPr id="4" name="Tartalom helye 3">
            <a:extLst>
              <a:ext uri="{FF2B5EF4-FFF2-40B4-BE49-F238E27FC236}">
                <a16:creationId xmlns:a16="http://schemas.microsoft.com/office/drawing/2014/main" id="{AEA1EEAE-698C-4684-253E-5805646CCEC0}"/>
              </a:ext>
            </a:extLst>
          </p:cNvPr>
          <p:cNvSpPr>
            <a:spLocks noGrp="1"/>
          </p:cNvSpPr>
          <p:nvPr>
            <p:ph sz="half" idx="2"/>
          </p:nvPr>
        </p:nvSpPr>
        <p:spPr/>
        <p:txBody>
          <a:bodyPr>
            <a:normAutofit fontScale="70000" lnSpcReduction="20000"/>
          </a:bodyPr>
          <a:lstStyle/>
          <a:p>
            <a:pPr marL="0" indent="0" algn="just">
              <a:buNone/>
            </a:pPr>
            <a:r>
              <a:rPr lang="hu-HU" b="1" dirty="0"/>
              <a:t>Valósághűbb modellre és empirikus adatokra helyezik a hangsúlyt.</a:t>
            </a:r>
          </a:p>
          <a:p>
            <a:pPr marL="0" indent="0" algn="just">
              <a:buNone/>
            </a:pPr>
            <a:r>
              <a:rPr lang="hu-HU" b="1" dirty="0"/>
              <a:t>Adatokon alapuló</a:t>
            </a:r>
            <a:r>
              <a:rPr lang="hu-HU" dirty="0"/>
              <a:t>, </a:t>
            </a:r>
            <a:r>
              <a:rPr lang="hu-HU" b="1" dirty="0"/>
              <a:t>számítógépes szimulációkon </a:t>
            </a:r>
            <a:r>
              <a:rPr lang="hu-HU" dirty="0"/>
              <a:t>és </a:t>
            </a:r>
            <a:r>
              <a:rPr lang="hu-HU" b="1" dirty="0"/>
              <a:t>valós körülmények </a:t>
            </a:r>
            <a:r>
              <a:rPr lang="hu-HU" dirty="0"/>
              <a:t>között végzett kísérleteken alapuló módszerek is teret nyernek.</a:t>
            </a:r>
          </a:p>
          <a:p>
            <a:pPr marL="0" indent="0" algn="just">
              <a:buNone/>
            </a:pPr>
            <a:r>
              <a:rPr lang="hu-HU" dirty="0"/>
              <a:t>Kiterjesztik más matematikai és statisztikai elméletekkel, például játékelmélettel, mikroökonómiával és statisztikai modellezéssel kombinálva.</a:t>
            </a:r>
          </a:p>
          <a:p>
            <a:pPr marL="0" indent="0" algn="just">
              <a:buNone/>
            </a:pPr>
            <a:r>
              <a:rPr lang="hu-HU" dirty="0"/>
              <a:t>Átfogóbb keretet hoznak létre a problémamegoldáshoz.</a:t>
            </a:r>
          </a:p>
          <a:p>
            <a:pPr marL="0" indent="0" algn="just">
              <a:buNone/>
            </a:pPr>
            <a:r>
              <a:rPr lang="hu-HU" b="1" dirty="0"/>
              <a:t>Célja a gazdasági döntésekhez használt modellek és algoritmusok pontosabbá és alkalmazhatóbbá tétele a valós világban.</a:t>
            </a:r>
          </a:p>
          <a:p>
            <a:pPr marL="0" indent="0" algn="just">
              <a:buNone/>
            </a:pPr>
            <a:r>
              <a:rPr lang="hu-HU" dirty="0"/>
              <a:t>Segíthet a vállalkozásoknak és döntéshozóknak hatékonyabb üzleti stratégiák kidolgozásában és a gazdasági folyamatok jobb megértésében.</a:t>
            </a:r>
          </a:p>
        </p:txBody>
      </p:sp>
      <p:sp>
        <p:nvSpPr>
          <p:cNvPr id="5" name="Dátum helye 4">
            <a:extLst>
              <a:ext uri="{FF2B5EF4-FFF2-40B4-BE49-F238E27FC236}">
                <a16:creationId xmlns:a16="http://schemas.microsoft.com/office/drawing/2014/main" id="{DFE7050E-2697-CC1F-803A-9758193163D7}"/>
              </a:ext>
            </a:extLst>
          </p:cNvPr>
          <p:cNvSpPr>
            <a:spLocks noGrp="1"/>
          </p:cNvSpPr>
          <p:nvPr>
            <p:ph type="dt" sz="half" idx="10"/>
          </p:nvPr>
        </p:nvSpPr>
        <p:spPr/>
        <p:txBody>
          <a:bodyPr/>
          <a:lstStyle/>
          <a:p>
            <a:pPr rtl="0"/>
            <a:fld id="{C1AD0CF7-F942-4A78-BD5B-565FEA1F0330}" type="datetime1">
              <a:rPr lang="hu-HU" smtClean="0"/>
              <a:t>2023. 04. 18.</a:t>
            </a:fld>
            <a:endParaRPr lang="en-US" dirty="0"/>
          </a:p>
        </p:txBody>
      </p:sp>
      <p:sp>
        <p:nvSpPr>
          <p:cNvPr id="6" name="Cím 1">
            <a:extLst>
              <a:ext uri="{FF2B5EF4-FFF2-40B4-BE49-F238E27FC236}">
                <a16:creationId xmlns:a16="http://schemas.microsoft.com/office/drawing/2014/main" id="{6EC68EF0-66A1-2591-DB0B-C8F4E3C5FA83}"/>
              </a:ext>
            </a:extLst>
          </p:cNvPr>
          <p:cNvSpPr txBox="1">
            <a:spLocks/>
          </p:cNvSpPr>
          <p:nvPr/>
        </p:nvSpPr>
        <p:spPr>
          <a:xfrm>
            <a:off x="6461760" y="642594"/>
            <a:ext cx="5394960" cy="13716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hu-HU" sz="2800" dirty="0"/>
              <a:t>Modern megközelítés</a:t>
            </a:r>
          </a:p>
        </p:txBody>
      </p:sp>
    </p:spTree>
    <p:extLst>
      <p:ext uri="{BB962C8B-B14F-4D97-AF65-F5344CB8AC3E}">
        <p14:creationId xmlns:p14="http://schemas.microsoft.com/office/powerpoint/2010/main" val="3695114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250"/>
                                        <p:tgtEl>
                                          <p:spTgt spid="3">
                                            <p:txEl>
                                              <p:pRg st="0" end="0"/>
                                            </p:txEl>
                                          </p:spTgt>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250"/>
                                        <p:tgtEl>
                                          <p:spTgt spid="3">
                                            <p:txEl>
                                              <p:pRg st="1" end="1"/>
                                            </p:txEl>
                                          </p:spTgt>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250"/>
                                        <p:tgtEl>
                                          <p:spTgt spid="3">
                                            <p:txEl>
                                              <p:pRg st="2" end="2"/>
                                            </p:txEl>
                                          </p:spTgt>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50"/>
                                        <p:tgtEl>
                                          <p:spTgt spid="3">
                                            <p:txEl>
                                              <p:pRg st="3" end="3"/>
                                            </p:txEl>
                                          </p:spTgt>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50"/>
                                        <p:tgtEl>
                                          <p:spTgt spid="3">
                                            <p:txEl>
                                              <p:pRg st="4" end="4"/>
                                            </p:txEl>
                                          </p:spTgt>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250"/>
                                        <p:tgtEl>
                                          <p:spTgt spid="3">
                                            <p:txEl>
                                              <p:pRg st="5" end="5"/>
                                            </p:txEl>
                                          </p:spTgt>
                                        </p:tgtEl>
                                      </p:cBhvr>
                                    </p:animEffect>
                                  </p:childTnLst>
                                </p:cTn>
                              </p:par>
                            </p:childTnLst>
                          </p:cTn>
                        </p:par>
                        <p:par>
                          <p:cTn id="26" fill="hold">
                            <p:stCondLst>
                              <p:cond delay="750"/>
                            </p:stCondLst>
                            <p:childTnLst>
                              <p:par>
                                <p:cTn id="27" presetID="10" presetClass="entr" presetSubtype="0" fill="hold" grpId="0" nodeType="after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0" presetClass="entr" presetSubtype="0" fill="hold" grpId="0" nodeType="withEffect">
                                  <p:stCondLst>
                                    <p:cond delay="125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500"/>
                                        <p:tgtEl>
                                          <p:spTgt spid="4">
                                            <p:txEl>
                                              <p:pRg st="0" end="0"/>
                                            </p:txEl>
                                          </p:spTgt>
                                        </p:tgtEl>
                                      </p:cBhvr>
                                    </p:animEffect>
                                  </p:childTnLst>
                                </p:cTn>
                              </p:par>
                              <p:par>
                                <p:cTn id="33" presetID="10" presetClass="entr" presetSubtype="0" fill="hold" grpId="0" nodeType="withEffect">
                                  <p:stCondLst>
                                    <p:cond delay="1250"/>
                                  </p:stCondLst>
                                  <p:childTnLst>
                                    <p:set>
                                      <p:cBhvr>
                                        <p:cTn id="34" dur="1" fill="hold">
                                          <p:stCondLst>
                                            <p:cond delay="0"/>
                                          </p:stCondLst>
                                        </p:cTn>
                                        <p:tgtEl>
                                          <p:spTgt spid="4">
                                            <p:txEl>
                                              <p:pRg st="1" end="1"/>
                                            </p:txEl>
                                          </p:spTgt>
                                        </p:tgtEl>
                                        <p:attrNameLst>
                                          <p:attrName>style.visibility</p:attrName>
                                        </p:attrNameLst>
                                      </p:cBhvr>
                                      <p:to>
                                        <p:strVal val="visible"/>
                                      </p:to>
                                    </p:set>
                                    <p:animEffect transition="in" filter="fade">
                                      <p:cBhvr>
                                        <p:cTn id="35" dur="500"/>
                                        <p:tgtEl>
                                          <p:spTgt spid="4">
                                            <p:txEl>
                                              <p:pRg st="1" end="1"/>
                                            </p:txEl>
                                          </p:spTgt>
                                        </p:tgtEl>
                                      </p:cBhvr>
                                    </p:animEffect>
                                  </p:childTnLst>
                                </p:cTn>
                              </p:par>
                              <p:par>
                                <p:cTn id="36" presetID="10" presetClass="entr" presetSubtype="0" fill="hold" grpId="0" nodeType="withEffect">
                                  <p:stCondLst>
                                    <p:cond delay="1250"/>
                                  </p:stCondLst>
                                  <p:childTnLst>
                                    <p:set>
                                      <p:cBhvr>
                                        <p:cTn id="37" dur="1" fill="hold">
                                          <p:stCondLst>
                                            <p:cond delay="0"/>
                                          </p:stCondLst>
                                        </p:cTn>
                                        <p:tgtEl>
                                          <p:spTgt spid="4">
                                            <p:txEl>
                                              <p:pRg st="2" end="2"/>
                                            </p:txEl>
                                          </p:spTgt>
                                        </p:tgtEl>
                                        <p:attrNameLst>
                                          <p:attrName>style.visibility</p:attrName>
                                        </p:attrNameLst>
                                      </p:cBhvr>
                                      <p:to>
                                        <p:strVal val="visible"/>
                                      </p:to>
                                    </p:set>
                                    <p:animEffect transition="in" filter="fade">
                                      <p:cBhvr>
                                        <p:cTn id="38" dur="500"/>
                                        <p:tgtEl>
                                          <p:spTgt spid="4">
                                            <p:txEl>
                                              <p:pRg st="2" end="2"/>
                                            </p:txEl>
                                          </p:spTgt>
                                        </p:tgtEl>
                                      </p:cBhvr>
                                    </p:animEffect>
                                  </p:childTnLst>
                                </p:cTn>
                              </p:par>
                              <p:par>
                                <p:cTn id="39" presetID="10" presetClass="entr" presetSubtype="0" fill="hold" grpId="0" nodeType="withEffect">
                                  <p:stCondLst>
                                    <p:cond delay="1250"/>
                                  </p:stCondLst>
                                  <p:childTnLst>
                                    <p:set>
                                      <p:cBhvr>
                                        <p:cTn id="40" dur="1" fill="hold">
                                          <p:stCondLst>
                                            <p:cond delay="0"/>
                                          </p:stCondLst>
                                        </p:cTn>
                                        <p:tgtEl>
                                          <p:spTgt spid="4">
                                            <p:txEl>
                                              <p:pRg st="3" end="3"/>
                                            </p:txEl>
                                          </p:spTgt>
                                        </p:tgtEl>
                                        <p:attrNameLst>
                                          <p:attrName>style.visibility</p:attrName>
                                        </p:attrNameLst>
                                      </p:cBhvr>
                                      <p:to>
                                        <p:strVal val="visible"/>
                                      </p:to>
                                    </p:set>
                                    <p:animEffect transition="in" filter="fade">
                                      <p:cBhvr>
                                        <p:cTn id="41" dur="500"/>
                                        <p:tgtEl>
                                          <p:spTgt spid="4">
                                            <p:txEl>
                                              <p:pRg st="3" end="3"/>
                                            </p:txEl>
                                          </p:spTgt>
                                        </p:tgtEl>
                                      </p:cBhvr>
                                    </p:animEffect>
                                  </p:childTnLst>
                                </p:cTn>
                              </p:par>
                              <p:par>
                                <p:cTn id="42" presetID="10" presetClass="entr" presetSubtype="0" fill="hold" grpId="0" nodeType="withEffect">
                                  <p:stCondLst>
                                    <p:cond delay="1250"/>
                                  </p:stCondLst>
                                  <p:childTnLst>
                                    <p:set>
                                      <p:cBhvr>
                                        <p:cTn id="43" dur="1" fill="hold">
                                          <p:stCondLst>
                                            <p:cond delay="0"/>
                                          </p:stCondLst>
                                        </p:cTn>
                                        <p:tgtEl>
                                          <p:spTgt spid="4">
                                            <p:txEl>
                                              <p:pRg st="4" end="4"/>
                                            </p:txEl>
                                          </p:spTgt>
                                        </p:tgtEl>
                                        <p:attrNameLst>
                                          <p:attrName>style.visibility</p:attrName>
                                        </p:attrNameLst>
                                      </p:cBhvr>
                                      <p:to>
                                        <p:strVal val="visible"/>
                                      </p:to>
                                    </p:set>
                                    <p:animEffect transition="in" filter="fade">
                                      <p:cBhvr>
                                        <p:cTn id="44" dur="500"/>
                                        <p:tgtEl>
                                          <p:spTgt spid="4">
                                            <p:txEl>
                                              <p:pRg st="4" end="4"/>
                                            </p:txEl>
                                          </p:spTgt>
                                        </p:tgtEl>
                                      </p:cBhvr>
                                    </p:animEffect>
                                  </p:childTnLst>
                                </p:cTn>
                              </p:par>
                              <p:par>
                                <p:cTn id="45" presetID="10" presetClass="entr" presetSubtype="0" fill="hold" grpId="0" nodeType="withEffect">
                                  <p:stCondLst>
                                    <p:cond delay="125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fade">
                                      <p:cBhvr>
                                        <p:cTn id="4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B36BA0B-0D6A-9485-9CFF-7A24B56919C1}"/>
              </a:ext>
            </a:extLst>
          </p:cNvPr>
          <p:cNvSpPr>
            <a:spLocks noGrp="1"/>
          </p:cNvSpPr>
          <p:nvPr>
            <p:ph type="title"/>
          </p:nvPr>
        </p:nvSpPr>
        <p:spPr>
          <a:xfrm>
            <a:off x="1066800" y="642594"/>
            <a:ext cx="10058400" cy="1371600"/>
          </a:xfrm>
        </p:spPr>
        <p:txBody>
          <a:bodyPr anchor="ctr">
            <a:normAutofit/>
          </a:bodyPr>
          <a:lstStyle/>
          <a:p>
            <a:r>
              <a:rPr lang="hu-HU" dirty="0"/>
              <a:t>Jövőbeli irányok és lehetőségek</a:t>
            </a:r>
          </a:p>
        </p:txBody>
      </p:sp>
      <p:pic>
        <p:nvPicPr>
          <p:cNvPr id="2050" name="Picture 2" descr="Ingyenes fotók Jövő kategóriában">
            <a:extLst>
              <a:ext uri="{FF2B5EF4-FFF2-40B4-BE49-F238E27FC236}">
                <a16:creationId xmlns:a16="http://schemas.microsoft.com/office/drawing/2014/main" id="{F188E187-33F5-5BBA-0C18-7DF3D23DAB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355" r="9613" b="-2"/>
          <a:stretch/>
        </p:blipFill>
        <p:spPr bwMode="auto">
          <a:xfrm>
            <a:off x="1066800" y="2103120"/>
            <a:ext cx="4663440" cy="37490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Tartalom helye 2">
            <a:extLst>
              <a:ext uri="{FF2B5EF4-FFF2-40B4-BE49-F238E27FC236}">
                <a16:creationId xmlns:a16="http://schemas.microsoft.com/office/drawing/2014/main" id="{4F12A997-1089-AB60-13C5-2129CB3CE1FB}"/>
              </a:ext>
            </a:extLst>
          </p:cNvPr>
          <p:cNvSpPr>
            <a:spLocks noGrp="1"/>
          </p:cNvSpPr>
          <p:nvPr>
            <p:ph sz="half" idx="2"/>
          </p:nvPr>
        </p:nvSpPr>
        <p:spPr>
          <a:xfrm>
            <a:off x="6461760" y="2103120"/>
            <a:ext cx="4663440" cy="3749040"/>
          </a:xfrm>
        </p:spPr>
        <p:txBody>
          <a:bodyPr>
            <a:normAutofit/>
          </a:bodyPr>
          <a:lstStyle/>
          <a:p>
            <a:pPr marL="0" indent="0" algn="just">
              <a:lnSpc>
                <a:spcPct val="100000"/>
              </a:lnSpc>
              <a:buNone/>
            </a:pPr>
            <a:r>
              <a:rPr lang="hu-HU" sz="1400" dirty="0"/>
              <a:t>Bertrand problémafelvetésének korlátjai és kritikái ellenére továbbra is értékes matematikai eszköz marad.</a:t>
            </a:r>
          </a:p>
          <a:p>
            <a:pPr marL="0" indent="0" algn="just">
              <a:lnSpc>
                <a:spcPct val="100000"/>
              </a:lnSpc>
              <a:buNone/>
            </a:pPr>
            <a:r>
              <a:rPr lang="hu-HU" sz="1400" dirty="0"/>
              <a:t>Az új technológiai fejlesztések lehetőséget adnak a további kutatásra és innovációra a probléma terén.</a:t>
            </a:r>
          </a:p>
          <a:p>
            <a:pPr marL="0" indent="0" algn="just">
              <a:lnSpc>
                <a:spcPct val="100000"/>
              </a:lnSpc>
              <a:buNone/>
            </a:pPr>
            <a:r>
              <a:rPr lang="hu-HU" sz="1400" dirty="0"/>
              <a:t>A jövőbeli irányok közé tartozhatnak kifinomultabb algoritmusok és számítási eszközök kifejlesztése, valamint a Bertrand-féle megfogalmazás integrálása más matematikai és statisztikai elméletekkel.</a:t>
            </a:r>
          </a:p>
        </p:txBody>
      </p:sp>
      <p:sp>
        <p:nvSpPr>
          <p:cNvPr id="5" name="Dátum helye 4">
            <a:extLst>
              <a:ext uri="{FF2B5EF4-FFF2-40B4-BE49-F238E27FC236}">
                <a16:creationId xmlns:a16="http://schemas.microsoft.com/office/drawing/2014/main" id="{7A7FE9E3-B2B2-D83A-EAD7-B24C8AC406DF}"/>
              </a:ext>
            </a:extLst>
          </p:cNvPr>
          <p:cNvSpPr>
            <a:spLocks noGrp="1"/>
          </p:cNvSpPr>
          <p:nvPr>
            <p:ph type="dt" sz="half" idx="10"/>
          </p:nvPr>
        </p:nvSpPr>
        <p:spPr>
          <a:xfrm>
            <a:off x="7256794" y="6035040"/>
            <a:ext cx="2893045" cy="365760"/>
          </a:xfrm>
        </p:spPr>
        <p:txBody>
          <a:bodyPr anchor="b">
            <a:normAutofit/>
          </a:bodyPr>
          <a:lstStyle/>
          <a:p>
            <a:pPr rtl="0">
              <a:spcAft>
                <a:spcPts val="600"/>
              </a:spcAft>
            </a:pPr>
            <a:fld id="{C1AD0CF7-F942-4A78-BD5B-565FEA1F0330}" type="datetime1">
              <a:rPr lang="hu-HU" smtClean="0"/>
              <a:pPr rtl="0">
                <a:spcAft>
                  <a:spcPts val="600"/>
                </a:spcAft>
              </a:pPr>
              <a:t>2023. 04. 18.</a:t>
            </a:fld>
            <a:endParaRPr lang="en-US"/>
          </a:p>
        </p:txBody>
      </p:sp>
    </p:spTree>
    <p:extLst>
      <p:ext uri="{BB962C8B-B14F-4D97-AF65-F5344CB8AC3E}">
        <p14:creationId xmlns:p14="http://schemas.microsoft.com/office/powerpoint/2010/main" val="7938843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fade">
                                      <p:cBhvr>
                                        <p:cTn id="11" dur="500"/>
                                        <p:tgtEl>
                                          <p:spTgt spid="2050"/>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F9E6610-DA97-9225-4FBE-AE9C21F4EEE7}"/>
              </a:ext>
            </a:extLst>
          </p:cNvPr>
          <p:cNvSpPr>
            <a:spLocks noGrp="1"/>
          </p:cNvSpPr>
          <p:nvPr>
            <p:ph type="title"/>
          </p:nvPr>
        </p:nvSpPr>
        <p:spPr>
          <a:xfrm>
            <a:off x="1066800" y="642594"/>
            <a:ext cx="10058400" cy="1371600"/>
          </a:xfrm>
        </p:spPr>
        <p:txBody>
          <a:bodyPr anchor="ctr">
            <a:normAutofit/>
          </a:bodyPr>
          <a:lstStyle/>
          <a:p>
            <a:r>
              <a:rPr lang="hu-HU" dirty="0"/>
              <a:t>Bertrand megfogalmazásának korlátjai</a:t>
            </a:r>
          </a:p>
        </p:txBody>
      </p:sp>
      <p:sp>
        <p:nvSpPr>
          <p:cNvPr id="3" name="Tartalom helye 2">
            <a:extLst>
              <a:ext uri="{FF2B5EF4-FFF2-40B4-BE49-F238E27FC236}">
                <a16:creationId xmlns:a16="http://schemas.microsoft.com/office/drawing/2014/main" id="{3855D27F-AC16-A13A-1FFE-03F539FDC446}"/>
              </a:ext>
            </a:extLst>
          </p:cNvPr>
          <p:cNvSpPr>
            <a:spLocks noGrp="1"/>
          </p:cNvSpPr>
          <p:nvPr>
            <p:ph sz="half" idx="1"/>
          </p:nvPr>
        </p:nvSpPr>
        <p:spPr>
          <a:xfrm>
            <a:off x="1066800" y="2103120"/>
            <a:ext cx="4663440" cy="3749040"/>
          </a:xfrm>
        </p:spPr>
        <p:txBody>
          <a:bodyPr>
            <a:normAutofit/>
          </a:bodyPr>
          <a:lstStyle/>
          <a:p>
            <a:pPr marL="0" indent="0" algn="just">
              <a:lnSpc>
                <a:spcPct val="100000"/>
              </a:lnSpc>
              <a:buNone/>
            </a:pPr>
            <a:r>
              <a:rPr lang="hu-HU" sz="1500" dirty="0"/>
              <a:t>A Bertrand-féle problémafelvetés hatékony matematikai eszköz, de van korlátja.</a:t>
            </a:r>
          </a:p>
          <a:p>
            <a:pPr marL="0" indent="0" algn="just">
              <a:lnSpc>
                <a:spcPct val="100000"/>
              </a:lnSpc>
              <a:buNone/>
            </a:pPr>
            <a:r>
              <a:rPr lang="hu-HU" sz="1500" dirty="0"/>
              <a:t>Az egyik korlát az, hogy </a:t>
            </a:r>
            <a:r>
              <a:rPr lang="hu-HU" sz="1500" b="1" dirty="0"/>
              <a:t>feltételezi az egyenlő valószínűséget minden kimenetelre</a:t>
            </a:r>
            <a:r>
              <a:rPr lang="hu-HU" sz="1500" dirty="0"/>
              <a:t>, ami a valóságban nem mindig teljesül.</a:t>
            </a:r>
          </a:p>
          <a:p>
            <a:pPr marL="0" indent="0" algn="just">
              <a:lnSpc>
                <a:spcPct val="100000"/>
              </a:lnSpc>
              <a:buNone/>
            </a:pPr>
            <a:r>
              <a:rPr lang="hu-HU" sz="1500" dirty="0"/>
              <a:t>Az elmélet csak </a:t>
            </a:r>
            <a:r>
              <a:rPr lang="hu-HU" sz="1500" b="1" dirty="0"/>
              <a:t>véges halmazokra alkalmazható</a:t>
            </a:r>
            <a:r>
              <a:rPr lang="hu-HU" sz="1500" dirty="0"/>
              <a:t>, nem használható végtelen halmazokat érintő problémák megoldására.</a:t>
            </a:r>
          </a:p>
          <a:p>
            <a:pPr marL="0" indent="0" algn="just">
              <a:lnSpc>
                <a:spcPct val="100000"/>
              </a:lnSpc>
              <a:buNone/>
            </a:pPr>
            <a:r>
              <a:rPr lang="hu-HU" sz="1500" dirty="0"/>
              <a:t>Az elmélet hatékony alkalmazásához magas szintű matematikai jártasságra van szükség, ami korlátozhatja az elmélet hozzáférhetőségét bizonyos személyek számára.</a:t>
            </a:r>
          </a:p>
        </p:txBody>
      </p:sp>
      <p:pic>
        <p:nvPicPr>
          <p:cNvPr id="3074" name="Picture 2" descr="Ingyenes fotók Cenzúra kategóriában">
            <a:extLst>
              <a:ext uri="{FF2B5EF4-FFF2-40B4-BE49-F238E27FC236}">
                <a16:creationId xmlns:a16="http://schemas.microsoft.com/office/drawing/2014/main" id="{8E827358-8C93-5C0E-D2CA-3E6A34D0793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6967" b="-2"/>
          <a:stretch/>
        </p:blipFill>
        <p:spPr bwMode="auto">
          <a:xfrm>
            <a:off x="6461760" y="2103120"/>
            <a:ext cx="4663440" cy="37490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Dátum helye 4">
            <a:extLst>
              <a:ext uri="{FF2B5EF4-FFF2-40B4-BE49-F238E27FC236}">
                <a16:creationId xmlns:a16="http://schemas.microsoft.com/office/drawing/2014/main" id="{2B93BE96-01C8-4E45-7D26-667BD97B28F6}"/>
              </a:ext>
            </a:extLst>
          </p:cNvPr>
          <p:cNvSpPr>
            <a:spLocks noGrp="1"/>
          </p:cNvSpPr>
          <p:nvPr>
            <p:ph type="dt" sz="half" idx="10"/>
          </p:nvPr>
        </p:nvSpPr>
        <p:spPr>
          <a:xfrm>
            <a:off x="7256794" y="6035040"/>
            <a:ext cx="2893045" cy="365760"/>
          </a:xfrm>
        </p:spPr>
        <p:txBody>
          <a:bodyPr anchor="b">
            <a:normAutofit/>
          </a:bodyPr>
          <a:lstStyle/>
          <a:p>
            <a:pPr rtl="0">
              <a:spcAft>
                <a:spcPts val="600"/>
              </a:spcAft>
            </a:pPr>
            <a:fld id="{C1AD0CF7-F942-4A78-BD5B-565FEA1F0330}" type="datetime1">
              <a:rPr lang="hu-HU" smtClean="0"/>
              <a:pPr rtl="0">
                <a:spcAft>
                  <a:spcPts val="600"/>
                </a:spcAft>
              </a:pPr>
              <a:t>2023. 04. 18.</a:t>
            </a:fld>
            <a:endParaRPr lang="en-US"/>
          </a:p>
        </p:txBody>
      </p:sp>
    </p:spTree>
    <p:extLst>
      <p:ext uri="{BB962C8B-B14F-4D97-AF65-F5344CB8AC3E}">
        <p14:creationId xmlns:p14="http://schemas.microsoft.com/office/powerpoint/2010/main" val="6262852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50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2500"/>
                            </p:stCondLst>
                            <p:childTnLst>
                              <p:par>
                                <p:cTn id="17" presetID="10" presetClass="entr" presetSubtype="0" fill="hold" grpId="0" nodeType="afterEffect">
                                  <p:stCondLst>
                                    <p:cond delay="50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3500"/>
                            </p:stCondLst>
                            <p:childTnLst>
                              <p:par>
                                <p:cTn id="21" presetID="10" presetClass="entr" presetSubtype="0" fill="hold" grpId="0" nodeType="afterEffect">
                                  <p:stCondLst>
                                    <p:cond delay="50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500"/>
                                  </p:stCondLst>
                                  <p:childTnLst>
                                    <p:set>
                                      <p:cBhvr>
                                        <p:cTn id="25" dur="1" fill="hold">
                                          <p:stCondLst>
                                            <p:cond delay="0"/>
                                          </p:stCondLst>
                                        </p:cTn>
                                        <p:tgtEl>
                                          <p:spTgt spid="3074"/>
                                        </p:tgtEl>
                                        <p:attrNameLst>
                                          <p:attrName>style.visibility</p:attrName>
                                        </p:attrNameLst>
                                      </p:cBhvr>
                                      <p:to>
                                        <p:strVal val="visible"/>
                                      </p:to>
                                    </p:set>
                                    <p:animEffect transition="in" filter="fade">
                                      <p:cBhvr>
                                        <p:cTn id="2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824_TF78438558" id="{AB246F2A-2CBF-491E-A6C5-29DA362F2C33}" vid="{99588252-1777-460A-BE9C-614E107CF06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{801BD44E-EDA1-40C4-8787-323D8C978152}tf78438558_win32</Template>
  <TotalTime>388</TotalTime>
  <Words>855</Words>
  <Application>Microsoft Office PowerPoint</Application>
  <PresentationFormat>Szélesvásznú</PresentationFormat>
  <Paragraphs>53</Paragraphs>
  <Slides>10</Slides>
  <Notes>0</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10</vt:i4>
      </vt:variant>
    </vt:vector>
  </HeadingPairs>
  <TitlesOfParts>
    <vt:vector size="15" baseType="lpstr">
      <vt:lpstr>Calibri</vt:lpstr>
      <vt:lpstr>Cambria Math</vt:lpstr>
      <vt:lpstr>Century Gothic</vt:lpstr>
      <vt:lpstr>Garamond</vt:lpstr>
      <vt:lpstr>SavonVTI</vt:lpstr>
      <vt:lpstr>Bertrand-paradoxon</vt:lpstr>
      <vt:lpstr>A Bertrand-féle megfogalmazás alkalmazásai</vt:lpstr>
      <vt:lpstr>Történelmi áttekintő</vt:lpstr>
      <vt:lpstr>A feladat megoldása</vt:lpstr>
      <vt:lpstr>A probléma második megközelítése</vt:lpstr>
      <vt:lpstr>A paradoxon harmadik megközelítése</vt:lpstr>
      <vt:lpstr>Bayes-féle megfogalmazás</vt:lpstr>
      <vt:lpstr>Jövőbeli irányok és lehetőségek</vt:lpstr>
      <vt:lpstr>Bertrand megfogalmazásának korlátjai</vt:lpstr>
      <vt:lpstr>Források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Bertrand-paradoxon</dc:title>
  <dc:creator>Ganja@sulid.hu</dc:creator>
  <cp:lastModifiedBy>Ganja@sulid.hu</cp:lastModifiedBy>
  <cp:revision>31</cp:revision>
  <dcterms:created xsi:type="dcterms:W3CDTF">2023-03-09T15:16:24Z</dcterms:created>
  <dcterms:modified xsi:type="dcterms:W3CDTF">2023-04-18T07:00:01Z</dcterms:modified>
</cp:coreProperties>
</file>