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538" autoAdjust="0"/>
  </p:normalViewPr>
  <p:slideViewPr>
    <p:cSldViewPr>
      <p:cViewPr>
        <p:scale>
          <a:sx n="75" d="100"/>
          <a:sy n="75" d="100"/>
        </p:scale>
        <p:origin x="-1236"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00335E-2ED6-4DCA-AB8D-BA9116D2ECA9}" type="datetimeFigureOut">
              <a:rPr lang="en-IN" smtClean="0"/>
              <a:t>01-11-2023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02CF47-2B50-4820-8F33-411B1AC4432F}" type="slidenum">
              <a:rPr lang="en-IN" smtClean="0"/>
              <a:t>‹#›</a:t>
            </a:fld>
            <a:endParaRPr lang="en-IN"/>
          </a:p>
        </p:txBody>
      </p:sp>
    </p:spTree>
    <p:extLst>
      <p:ext uri="{BB962C8B-B14F-4D97-AF65-F5344CB8AC3E}">
        <p14:creationId xmlns:p14="http://schemas.microsoft.com/office/powerpoint/2010/main" val="374883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A02CF47-2B50-4820-8F33-411B1AC4432F}" type="slidenum">
              <a:rPr lang="en-IN" smtClean="0"/>
              <a:t>4</a:t>
            </a:fld>
            <a:endParaRPr lang="en-IN"/>
          </a:p>
        </p:txBody>
      </p:sp>
    </p:spTree>
    <p:extLst>
      <p:ext uri="{BB962C8B-B14F-4D97-AF65-F5344CB8AC3E}">
        <p14:creationId xmlns:p14="http://schemas.microsoft.com/office/powerpoint/2010/main" val="389338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A02CF47-2B50-4820-8F33-411B1AC4432F}" type="slidenum">
              <a:rPr lang="en-IN" smtClean="0"/>
              <a:t>8</a:t>
            </a:fld>
            <a:endParaRPr lang="en-IN"/>
          </a:p>
        </p:txBody>
      </p:sp>
    </p:spTree>
    <p:extLst>
      <p:ext uri="{BB962C8B-B14F-4D97-AF65-F5344CB8AC3E}">
        <p14:creationId xmlns:p14="http://schemas.microsoft.com/office/powerpoint/2010/main" val="4066150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1BF5984-5B93-49CD-9013-779F3C7E7B9C}"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C5FCFF-0A61-4A98-BB1E-F88117D009A1}" type="slidenum">
              <a:rPr lang="en-IN" smtClean="0"/>
              <a:t>‹#›</a:t>
            </a:fld>
            <a:endParaRPr lang="en-IN"/>
          </a:p>
        </p:txBody>
      </p:sp>
    </p:spTree>
    <p:extLst>
      <p:ext uri="{BB962C8B-B14F-4D97-AF65-F5344CB8AC3E}">
        <p14:creationId xmlns:p14="http://schemas.microsoft.com/office/powerpoint/2010/main" val="1409684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1BF5984-5B93-49CD-9013-779F3C7E7B9C}"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C5FCFF-0A61-4A98-BB1E-F88117D009A1}" type="slidenum">
              <a:rPr lang="en-IN" smtClean="0"/>
              <a:t>‹#›</a:t>
            </a:fld>
            <a:endParaRPr lang="en-IN"/>
          </a:p>
        </p:txBody>
      </p:sp>
    </p:spTree>
    <p:extLst>
      <p:ext uri="{BB962C8B-B14F-4D97-AF65-F5344CB8AC3E}">
        <p14:creationId xmlns:p14="http://schemas.microsoft.com/office/powerpoint/2010/main" val="3037332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1BF5984-5B93-49CD-9013-779F3C7E7B9C}"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C5FCFF-0A61-4A98-BB1E-F88117D009A1}" type="slidenum">
              <a:rPr lang="en-IN" smtClean="0"/>
              <a:t>‹#›</a:t>
            </a:fld>
            <a:endParaRPr lang="en-IN"/>
          </a:p>
        </p:txBody>
      </p:sp>
    </p:spTree>
    <p:extLst>
      <p:ext uri="{BB962C8B-B14F-4D97-AF65-F5344CB8AC3E}">
        <p14:creationId xmlns:p14="http://schemas.microsoft.com/office/powerpoint/2010/main" val="1106550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1BF5984-5B93-49CD-9013-779F3C7E7B9C}"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C5FCFF-0A61-4A98-BB1E-F88117D009A1}" type="slidenum">
              <a:rPr lang="en-IN" smtClean="0"/>
              <a:t>‹#›</a:t>
            </a:fld>
            <a:endParaRPr lang="en-IN"/>
          </a:p>
        </p:txBody>
      </p:sp>
    </p:spTree>
    <p:extLst>
      <p:ext uri="{BB962C8B-B14F-4D97-AF65-F5344CB8AC3E}">
        <p14:creationId xmlns:p14="http://schemas.microsoft.com/office/powerpoint/2010/main" val="1768250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BF5984-5B93-49CD-9013-779F3C7E7B9C}"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C5FCFF-0A61-4A98-BB1E-F88117D009A1}" type="slidenum">
              <a:rPr lang="en-IN" smtClean="0"/>
              <a:t>‹#›</a:t>
            </a:fld>
            <a:endParaRPr lang="en-IN"/>
          </a:p>
        </p:txBody>
      </p:sp>
    </p:spTree>
    <p:extLst>
      <p:ext uri="{BB962C8B-B14F-4D97-AF65-F5344CB8AC3E}">
        <p14:creationId xmlns:p14="http://schemas.microsoft.com/office/powerpoint/2010/main" val="448057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1BF5984-5B93-49CD-9013-779F3C7E7B9C}"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C5FCFF-0A61-4A98-BB1E-F88117D009A1}" type="slidenum">
              <a:rPr lang="en-IN" smtClean="0"/>
              <a:t>‹#›</a:t>
            </a:fld>
            <a:endParaRPr lang="en-IN"/>
          </a:p>
        </p:txBody>
      </p:sp>
    </p:spTree>
    <p:extLst>
      <p:ext uri="{BB962C8B-B14F-4D97-AF65-F5344CB8AC3E}">
        <p14:creationId xmlns:p14="http://schemas.microsoft.com/office/powerpoint/2010/main" val="3256298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1BF5984-5B93-49CD-9013-779F3C7E7B9C}" type="datetimeFigureOut">
              <a:rPr lang="en-IN" smtClean="0"/>
              <a:t>01-11-2023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C5FCFF-0A61-4A98-BB1E-F88117D009A1}" type="slidenum">
              <a:rPr lang="en-IN" smtClean="0"/>
              <a:t>‹#›</a:t>
            </a:fld>
            <a:endParaRPr lang="en-IN"/>
          </a:p>
        </p:txBody>
      </p:sp>
    </p:spTree>
    <p:extLst>
      <p:ext uri="{BB962C8B-B14F-4D97-AF65-F5344CB8AC3E}">
        <p14:creationId xmlns:p14="http://schemas.microsoft.com/office/powerpoint/2010/main" val="3172197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1BF5984-5B93-49CD-9013-779F3C7E7B9C}" type="datetimeFigureOut">
              <a:rPr lang="en-IN" smtClean="0"/>
              <a:t>01-11-2023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C5FCFF-0A61-4A98-BB1E-F88117D009A1}" type="slidenum">
              <a:rPr lang="en-IN" smtClean="0"/>
              <a:t>‹#›</a:t>
            </a:fld>
            <a:endParaRPr lang="en-IN"/>
          </a:p>
        </p:txBody>
      </p:sp>
    </p:spTree>
    <p:extLst>
      <p:ext uri="{BB962C8B-B14F-4D97-AF65-F5344CB8AC3E}">
        <p14:creationId xmlns:p14="http://schemas.microsoft.com/office/powerpoint/2010/main" val="2307897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BF5984-5B93-49CD-9013-779F3C7E7B9C}" type="datetimeFigureOut">
              <a:rPr lang="en-IN" smtClean="0"/>
              <a:t>01-11-2023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C5FCFF-0A61-4A98-BB1E-F88117D009A1}" type="slidenum">
              <a:rPr lang="en-IN" smtClean="0"/>
              <a:t>‹#›</a:t>
            </a:fld>
            <a:endParaRPr lang="en-IN"/>
          </a:p>
        </p:txBody>
      </p:sp>
    </p:spTree>
    <p:extLst>
      <p:ext uri="{BB962C8B-B14F-4D97-AF65-F5344CB8AC3E}">
        <p14:creationId xmlns:p14="http://schemas.microsoft.com/office/powerpoint/2010/main" val="1144253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BF5984-5B93-49CD-9013-779F3C7E7B9C}"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C5FCFF-0A61-4A98-BB1E-F88117D009A1}" type="slidenum">
              <a:rPr lang="en-IN" smtClean="0"/>
              <a:t>‹#›</a:t>
            </a:fld>
            <a:endParaRPr lang="en-IN"/>
          </a:p>
        </p:txBody>
      </p:sp>
    </p:spTree>
    <p:extLst>
      <p:ext uri="{BB962C8B-B14F-4D97-AF65-F5344CB8AC3E}">
        <p14:creationId xmlns:p14="http://schemas.microsoft.com/office/powerpoint/2010/main" val="2308915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BF5984-5B93-49CD-9013-779F3C7E7B9C}"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C5FCFF-0A61-4A98-BB1E-F88117D009A1}" type="slidenum">
              <a:rPr lang="en-IN" smtClean="0"/>
              <a:t>‹#›</a:t>
            </a:fld>
            <a:endParaRPr lang="en-IN"/>
          </a:p>
        </p:txBody>
      </p:sp>
    </p:spTree>
    <p:extLst>
      <p:ext uri="{BB962C8B-B14F-4D97-AF65-F5344CB8AC3E}">
        <p14:creationId xmlns:p14="http://schemas.microsoft.com/office/powerpoint/2010/main" val="4155486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BF5984-5B93-49CD-9013-779F3C7E7B9C}" type="datetimeFigureOut">
              <a:rPr lang="en-IN" smtClean="0"/>
              <a:t>01-11-2023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C5FCFF-0A61-4A98-BB1E-F88117D009A1}" type="slidenum">
              <a:rPr lang="en-IN" smtClean="0"/>
              <a:t>‹#›</a:t>
            </a:fld>
            <a:endParaRPr lang="en-IN"/>
          </a:p>
        </p:txBody>
      </p:sp>
    </p:spTree>
    <p:extLst>
      <p:ext uri="{BB962C8B-B14F-4D97-AF65-F5344CB8AC3E}">
        <p14:creationId xmlns:p14="http://schemas.microsoft.com/office/powerpoint/2010/main" val="2382539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476672"/>
            <a:ext cx="7772400" cy="1470025"/>
          </a:xfrm>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 y="32172"/>
            <a:ext cx="9144000" cy="6825828"/>
          </a:xfrm>
          <a:prstGeom prst="rect">
            <a:avLst/>
          </a:prstGeom>
        </p:spPr>
      </p:pic>
      <p:sp>
        <p:nvSpPr>
          <p:cNvPr id="5" name="Rectangle 4"/>
          <p:cNvSpPr/>
          <p:nvPr/>
        </p:nvSpPr>
        <p:spPr>
          <a:xfrm>
            <a:off x="1475656" y="1148845"/>
            <a:ext cx="7128792" cy="707886"/>
          </a:xfrm>
          <a:prstGeom prst="rect">
            <a:avLst/>
          </a:prstGeom>
        </p:spPr>
        <p:txBody>
          <a:bodyPr wrap="square">
            <a:spAutoFit/>
          </a:bodyPr>
          <a:lstStyle/>
          <a:p>
            <a:r>
              <a:rPr lang="en-IN" sz="4000" b="1" dirty="0" smtClean="0">
                <a:solidFill>
                  <a:schemeClr val="bg1">
                    <a:lumMod val="95000"/>
                  </a:schemeClr>
                </a:solidFill>
              </a:rPr>
              <a:t>STUDENT RECORD PREDICTION</a:t>
            </a:r>
            <a:endParaRPr lang="en-IN" sz="4000" b="1" dirty="0">
              <a:solidFill>
                <a:schemeClr val="bg1">
                  <a:lumMod val="95000"/>
                </a:schemeClr>
              </a:solidFill>
            </a:endParaRPr>
          </a:p>
        </p:txBody>
      </p:sp>
      <p:sp>
        <p:nvSpPr>
          <p:cNvPr id="6" name="Rectangle 5"/>
          <p:cNvSpPr/>
          <p:nvPr/>
        </p:nvSpPr>
        <p:spPr>
          <a:xfrm>
            <a:off x="2286000" y="2690336"/>
            <a:ext cx="4572000" cy="1508105"/>
          </a:xfrm>
          <a:prstGeom prst="rect">
            <a:avLst/>
          </a:prstGeom>
        </p:spPr>
        <p:txBody>
          <a:bodyPr>
            <a:spAutoFit/>
          </a:bodyPr>
          <a:lstStyle/>
          <a:p>
            <a:r>
              <a:rPr lang="en-US" dirty="0">
                <a:solidFill>
                  <a:schemeClr val="bg1"/>
                </a:solidFill>
              </a:rPr>
              <a:t>In this presentation, we will be discussing the process of predicting student records. We will cover various topics such as data cleaning, class imbalance, outlier treatment, and skewness treatment among others.</a:t>
            </a:r>
            <a:endParaRPr lang="en-IN" dirty="0">
              <a:solidFill>
                <a:schemeClr val="bg1"/>
              </a:solidFill>
            </a:endParaRPr>
          </a:p>
        </p:txBody>
      </p:sp>
    </p:spTree>
    <p:extLst>
      <p:ext uri="{BB962C8B-B14F-4D97-AF65-F5344CB8AC3E}">
        <p14:creationId xmlns:p14="http://schemas.microsoft.com/office/powerpoint/2010/main" val="571800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selection</a:t>
            </a:r>
            <a:endParaRPr lang="en-IN" dirty="0"/>
          </a:p>
        </p:txBody>
      </p:sp>
      <p:sp>
        <p:nvSpPr>
          <p:cNvPr id="3" name="Content Placeholder 2"/>
          <p:cNvSpPr>
            <a:spLocks noGrp="1"/>
          </p:cNvSpPr>
          <p:nvPr>
            <p:ph idx="1"/>
          </p:nvPr>
        </p:nvSpPr>
        <p:spPr/>
        <p:txBody>
          <a:bodyPr>
            <a:normAutofit/>
          </a:bodyPr>
          <a:lstStyle/>
          <a:p>
            <a:r>
              <a:rPr lang="en-US" sz="2000" dirty="0" smtClean="0"/>
              <a:t>Selecting the importance feature:</a:t>
            </a:r>
          </a:p>
          <a:p>
            <a:r>
              <a:rPr lang="en-US" sz="2000" dirty="0" smtClean="0"/>
              <a:t>Technique applied:recursive feature elimination</a:t>
            </a:r>
          </a:p>
          <a:p>
            <a:r>
              <a:rPr lang="en-US" sz="2000" dirty="0" smtClean="0"/>
              <a:t>Selecting five important features based on that created data frame and fitted all frame.</a:t>
            </a:r>
            <a:endParaRPr lang="en-IN" sz="2000" dirty="0"/>
          </a:p>
        </p:txBody>
      </p:sp>
    </p:spTree>
    <p:extLst>
      <p:ext uri="{BB962C8B-B14F-4D97-AF65-F5344CB8AC3E}">
        <p14:creationId xmlns:p14="http://schemas.microsoft.com/office/powerpoint/2010/main" val="3953282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674642"/>
          </a:xfrm>
        </p:spPr>
        <p:txBody>
          <a:bodyPr/>
          <a:lstStyle/>
          <a:p>
            <a:r>
              <a:rPr lang="en-US" dirty="0" smtClean="0"/>
              <a:t>THANK YOU</a:t>
            </a:r>
            <a:endParaRPr lang="en-IN" dirty="0"/>
          </a:p>
        </p:txBody>
      </p:sp>
    </p:spTree>
    <p:extLst>
      <p:ext uri="{BB962C8B-B14F-4D97-AF65-F5344CB8AC3E}">
        <p14:creationId xmlns:p14="http://schemas.microsoft.com/office/powerpoint/2010/main" val="3688318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6336704" cy="1143000"/>
          </a:xfrm>
        </p:spPr>
        <p:txBody>
          <a:bodyPr>
            <a:normAutofit/>
          </a:bodyPr>
          <a:lstStyle/>
          <a:p>
            <a:r>
              <a:rPr lang="en-US" dirty="0" smtClean="0"/>
              <a:t>HEADING</a:t>
            </a:r>
            <a:endParaRPr lang="en-IN" dirty="0"/>
          </a:p>
        </p:txBody>
      </p:sp>
      <p:sp>
        <p:nvSpPr>
          <p:cNvPr id="3" name="Content Placeholder 2"/>
          <p:cNvSpPr>
            <a:spLocks noGrp="1"/>
          </p:cNvSpPr>
          <p:nvPr>
            <p:ph idx="1"/>
          </p:nvPr>
        </p:nvSpPr>
        <p:spPr/>
        <p:txBody>
          <a:bodyPr>
            <a:normAutofit/>
          </a:bodyPr>
          <a:lstStyle/>
          <a:p>
            <a:r>
              <a:rPr lang="en-US" sz="2000" dirty="0" smtClean="0"/>
              <a:t>Data Cleaning</a:t>
            </a:r>
          </a:p>
          <a:p>
            <a:r>
              <a:rPr lang="en-US" sz="2000" dirty="0" smtClean="0"/>
              <a:t>Base Model</a:t>
            </a:r>
          </a:p>
          <a:p>
            <a:r>
              <a:rPr lang="en-US" sz="2000" dirty="0" smtClean="0"/>
              <a:t>Class Imbalance</a:t>
            </a:r>
          </a:p>
          <a:p>
            <a:r>
              <a:rPr lang="en-US" sz="2000" dirty="0" smtClean="0"/>
              <a:t>Outlier Treatment</a:t>
            </a:r>
          </a:p>
          <a:p>
            <a:r>
              <a:rPr lang="en-US" sz="2000" dirty="0" smtClean="0"/>
              <a:t>Skewness </a:t>
            </a:r>
            <a:r>
              <a:rPr lang="en-US" sz="2000" dirty="0" smtClean="0"/>
              <a:t>Treatment</a:t>
            </a:r>
          </a:p>
          <a:p>
            <a:r>
              <a:rPr lang="en-US" sz="2000" dirty="0" smtClean="0"/>
              <a:t>Card Title</a:t>
            </a:r>
          </a:p>
          <a:p>
            <a:r>
              <a:rPr lang="en-US" sz="2000" dirty="0" smtClean="0"/>
              <a:t>Model  Data Frame-2</a:t>
            </a:r>
          </a:p>
          <a:p>
            <a:r>
              <a:rPr lang="en-US" sz="2000" dirty="0" smtClean="0"/>
              <a:t>Feature Selection</a:t>
            </a:r>
          </a:p>
          <a:p>
            <a:pPr marL="0" indent="0">
              <a:buNone/>
            </a:pPr>
            <a:endParaRPr lang="en-US" sz="2000" dirty="0" smtClean="0"/>
          </a:p>
          <a:p>
            <a:endParaRPr lang="en-US" sz="2000" dirty="0" smtClean="0"/>
          </a:p>
          <a:p>
            <a:endParaRPr lang="en-IN" sz="2000" dirty="0"/>
          </a:p>
        </p:txBody>
      </p:sp>
    </p:spTree>
    <p:extLst>
      <p:ext uri="{BB962C8B-B14F-4D97-AF65-F5344CB8AC3E}">
        <p14:creationId xmlns:p14="http://schemas.microsoft.com/office/powerpoint/2010/main" val="791039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r-IN" dirty="0" smtClean="0"/>
              <a:t>Data Cleaning</a:t>
            </a:r>
            <a:endParaRPr lang="en-IN" dirty="0"/>
          </a:p>
        </p:txBody>
      </p:sp>
      <p:sp>
        <p:nvSpPr>
          <p:cNvPr id="3" name="Content Placeholder 2"/>
          <p:cNvSpPr>
            <a:spLocks noGrp="1"/>
          </p:cNvSpPr>
          <p:nvPr>
            <p:ph idx="1"/>
          </p:nvPr>
        </p:nvSpPr>
        <p:spPr/>
        <p:txBody>
          <a:bodyPr>
            <a:normAutofit/>
          </a:bodyPr>
          <a:lstStyle/>
          <a:p>
            <a:r>
              <a:rPr lang="en-US" sz="2000" dirty="0" smtClean="0"/>
              <a:t>. </a:t>
            </a:r>
            <a:r>
              <a:rPr lang="en-US" sz="2000" dirty="0" smtClean="0"/>
              <a:t>Data cleaning ensures that the data is reliable, accurate, and consistent, which is crucial for building a robust predictive </a:t>
            </a:r>
            <a:r>
              <a:rPr lang="en-US" sz="2000" dirty="0" smtClean="0"/>
              <a:t>model.</a:t>
            </a:r>
          </a:p>
          <a:p>
            <a:r>
              <a:rPr lang="en-US" sz="2000" dirty="0" smtClean="0"/>
              <a:t>Missing value treatment: to determine weather null value is present or not .The dataset does not contain missing values.</a:t>
            </a:r>
          </a:p>
          <a:p>
            <a:r>
              <a:rPr lang="en-US" sz="2000" dirty="0" smtClean="0"/>
              <a:t>Data type conversion: 2 categorical column present in the data by using replace enclosing techniques .just converted  object into numerical </a:t>
            </a:r>
          </a:p>
          <a:p>
            <a:pPr marL="0" indent="0">
              <a:buNone/>
            </a:pPr>
            <a:r>
              <a:rPr lang="en-US" sz="2000" dirty="0"/>
              <a:t> </a:t>
            </a:r>
            <a:r>
              <a:rPr lang="en-US" sz="2000" dirty="0" smtClean="0"/>
              <a:t>     column.</a:t>
            </a:r>
            <a:endParaRPr lang="en-IN" sz="2000" dirty="0"/>
          </a:p>
        </p:txBody>
      </p:sp>
    </p:spTree>
    <p:extLst>
      <p:ext uri="{BB962C8B-B14F-4D97-AF65-F5344CB8AC3E}">
        <p14:creationId xmlns:p14="http://schemas.microsoft.com/office/powerpoint/2010/main" val="2054439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mr-IN" dirty="0" smtClean="0"/>
              <a:t>Base Model</a:t>
            </a:r>
            <a:r>
              <a:rPr lang="en-US" dirty="0" smtClean="0"/>
              <a:t> 1 </a:t>
            </a:r>
            <a:r>
              <a:rPr lang="en-US" dirty="0" err="1" smtClean="0"/>
              <a:t>DataFrame</a:t>
            </a:r>
            <a:endParaRPr lang="en-IN" dirty="0"/>
          </a:p>
        </p:txBody>
      </p:sp>
      <p:sp>
        <p:nvSpPr>
          <p:cNvPr id="3" name="Content Placeholder 2"/>
          <p:cNvSpPr>
            <a:spLocks noGrp="1"/>
          </p:cNvSpPr>
          <p:nvPr>
            <p:ph idx="1"/>
          </p:nvPr>
        </p:nvSpPr>
        <p:spPr>
          <a:xfrm>
            <a:off x="457200" y="1196752"/>
            <a:ext cx="8229600" cy="4929411"/>
          </a:xfrm>
        </p:spPr>
        <p:txBody>
          <a:bodyPr>
            <a:normAutofit/>
          </a:bodyPr>
          <a:lstStyle/>
          <a:p>
            <a:r>
              <a:rPr lang="en-IN" sz="1400" dirty="0" smtClean="0"/>
              <a:t>L</a:t>
            </a:r>
            <a:r>
              <a:rPr lang="mr-IN" sz="1400" dirty="0" smtClean="0"/>
              <a:t>ist of model that fit </a:t>
            </a:r>
            <a:r>
              <a:rPr lang="en-US" sz="1400" dirty="0" smtClean="0"/>
              <a:t>using clean data</a:t>
            </a:r>
          </a:p>
          <a:p>
            <a:r>
              <a:rPr lang="en-US" sz="1600" dirty="0" smtClean="0"/>
              <a:t>Logistic Regression</a:t>
            </a:r>
          </a:p>
          <a:p>
            <a:r>
              <a:rPr lang="en-US" sz="1600" dirty="0" smtClean="0"/>
              <a:t>Decision Tree</a:t>
            </a:r>
          </a:p>
          <a:p>
            <a:r>
              <a:rPr lang="en-US" sz="1600" dirty="0" smtClean="0"/>
              <a:t>Random Forest</a:t>
            </a:r>
          </a:p>
          <a:p>
            <a:r>
              <a:rPr lang="en-US" sz="1600" dirty="0" smtClean="0"/>
              <a:t>Knn</a:t>
            </a:r>
          </a:p>
          <a:p>
            <a:r>
              <a:rPr lang="en-US" sz="1600" dirty="0" smtClean="0"/>
              <a:t>XgBoost(XGB)</a:t>
            </a:r>
          </a:p>
          <a:p>
            <a:r>
              <a:rPr lang="en-US" sz="1600" dirty="0" smtClean="0"/>
              <a:t>Navie Bayes</a:t>
            </a:r>
          </a:p>
          <a:p>
            <a:r>
              <a:rPr lang="en-US" sz="1600" dirty="0" smtClean="0"/>
              <a:t>SVM</a:t>
            </a:r>
          </a:p>
          <a:p>
            <a:r>
              <a:rPr lang="en-US" sz="1600" dirty="0" smtClean="0"/>
              <a:t>Random forest and xgb is  overfitted model .Random forest is higher .</a:t>
            </a:r>
          </a:p>
          <a:p>
            <a:endParaRPr lang="en-US" sz="1600" dirty="0" smtClean="0"/>
          </a:p>
          <a:p>
            <a:endParaRPr lang="en-IN" sz="1400" dirty="0"/>
          </a:p>
        </p:txBody>
      </p:sp>
      <p:graphicFrame>
        <p:nvGraphicFramePr>
          <p:cNvPr id="4" name="Table 3"/>
          <p:cNvGraphicFramePr>
            <a:graphicFrameLocks noGrp="1"/>
          </p:cNvGraphicFramePr>
          <p:nvPr>
            <p:extLst>
              <p:ext uri="{D42A27DB-BD31-4B8C-83A1-F6EECF244321}">
                <p14:modId xmlns:p14="http://schemas.microsoft.com/office/powerpoint/2010/main" val="1396378815"/>
              </p:ext>
            </p:extLst>
          </p:nvPr>
        </p:nvGraphicFramePr>
        <p:xfrm>
          <a:off x="467544" y="4005064"/>
          <a:ext cx="8229600" cy="2194560"/>
        </p:xfrm>
        <a:graphic>
          <a:graphicData uri="http://schemas.openxmlformats.org/drawingml/2006/table">
            <a:tbl>
              <a:tblPr/>
              <a:tblGrid>
                <a:gridCol w="1371600"/>
                <a:gridCol w="1371600"/>
                <a:gridCol w="1371600"/>
                <a:gridCol w="1371600"/>
                <a:gridCol w="1371600"/>
                <a:gridCol w="1371600"/>
              </a:tblGrid>
              <a:tr h="0">
                <a:tc>
                  <a:txBody>
                    <a:bodyPr/>
                    <a:lstStyle/>
                    <a:p>
                      <a:pPr algn="r" fontAlgn="ctr"/>
                      <a:endParaRPr lang="en-IN" sz="1200" b="1" dirty="0">
                        <a:effectLst/>
                      </a:endParaRPr>
                    </a:p>
                  </a:txBody>
                  <a:tcPr anchor="ctr">
                    <a:lnL>
                      <a:noFill/>
                    </a:lnL>
                    <a:lnR>
                      <a:noFill/>
                    </a:lnR>
                    <a:lnT>
                      <a:noFill/>
                    </a:lnT>
                    <a:lnB>
                      <a:noFill/>
                    </a:lnB>
                    <a:solidFill>
                      <a:srgbClr val="FFFFFF"/>
                    </a:solidFill>
                  </a:tcPr>
                </a:tc>
                <a:tc>
                  <a:txBody>
                    <a:bodyPr/>
                    <a:lstStyle/>
                    <a:p>
                      <a:pPr algn="r" fontAlgn="ctr"/>
                      <a:r>
                        <a:rPr lang="en-IN" sz="1200" b="1">
                          <a:effectLst/>
                        </a:rPr>
                        <a:t>Algorithm</a:t>
                      </a:r>
                    </a:p>
                  </a:txBody>
                  <a:tcPr anchor="ctr">
                    <a:lnL>
                      <a:noFill/>
                    </a:lnL>
                    <a:lnR>
                      <a:noFill/>
                    </a:lnR>
                    <a:lnT>
                      <a:noFill/>
                    </a:lnT>
                    <a:lnB>
                      <a:noFill/>
                    </a:lnB>
                    <a:solidFill>
                      <a:srgbClr val="FFFFFF"/>
                    </a:solidFill>
                  </a:tcPr>
                </a:tc>
                <a:tc>
                  <a:txBody>
                    <a:bodyPr/>
                    <a:lstStyle/>
                    <a:p>
                      <a:pPr algn="r" fontAlgn="ctr"/>
                      <a:r>
                        <a:rPr lang="en-IN" sz="1200" b="1">
                          <a:effectLst/>
                        </a:rPr>
                        <a:t>Accuracy</a:t>
                      </a:r>
                    </a:p>
                  </a:txBody>
                  <a:tcPr anchor="ctr">
                    <a:lnL>
                      <a:noFill/>
                    </a:lnL>
                    <a:lnR>
                      <a:noFill/>
                    </a:lnR>
                    <a:lnT>
                      <a:noFill/>
                    </a:lnT>
                    <a:lnB>
                      <a:noFill/>
                    </a:lnB>
                    <a:solidFill>
                      <a:srgbClr val="FFFFFF"/>
                    </a:solidFill>
                  </a:tcPr>
                </a:tc>
                <a:tc>
                  <a:txBody>
                    <a:bodyPr/>
                    <a:lstStyle/>
                    <a:p>
                      <a:pPr algn="r" fontAlgn="ctr"/>
                      <a:r>
                        <a:rPr lang="en-IN" sz="1200" b="1">
                          <a:effectLst/>
                        </a:rPr>
                        <a:t>F1-score</a:t>
                      </a:r>
                    </a:p>
                  </a:txBody>
                  <a:tcPr anchor="ctr">
                    <a:lnL>
                      <a:noFill/>
                    </a:lnL>
                    <a:lnR>
                      <a:noFill/>
                    </a:lnR>
                    <a:lnT>
                      <a:noFill/>
                    </a:lnT>
                    <a:lnB>
                      <a:noFill/>
                    </a:lnB>
                    <a:solidFill>
                      <a:srgbClr val="FFFFFF"/>
                    </a:solidFill>
                  </a:tcPr>
                </a:tc>
                <a:tc>
                  <a:txBody>
                    <a:bodyPr/>
                    <a:lstStyle/>
                    <a:p>
                      <a:pPr algn="r" fontAlgn="ctr"/>
                      <a:r>
                        <a:rPr lang="en-IN" sz="1200" b="1">
                          <a:effectLst/>
                        </a:rPr>
                        <a:t>Precision</a:t>
                      </a:r>
                    </a:p>
                  </a:txBody>
                  <a:tcPr anchor="ctr">
                    <a:lnL>
                      <a:noFill/>
                    </a:lnL>
                    <a:lnR>
                      <a:noFill/>
                    </a:lnR>
                    <a:lnT>
                      <a:noFill/>
                    </a:lnT>
                    <a:lnB>
                      <a:noFill/>
                    </a:lnB>
                    <a:solidFill>
                      <a:srgbClr val="FFFFFF"/>
                    </a:solidFill>
                  </a:tcPr>
                </a:tc>
                <a:tc>
                  <a:txBody>
                    <a:bodyPr/>
                    <a:lstStyle/>
                    <a:p>
                      <a:pPr algn="r" fontAlgn="ctr"/>
                      <a:r>
                        <a:rPr lang="en-IN" sz="1200" b="1">
                          <a:effectLst/>
                        </a:rPr>
                        <a:t>Recall</a:t>
                      </a:r>
                    </a:p>
                  </a:txBody>
                  <a:tcPr anchor="ctr">
                    <a:lnL>
                      <a:noFill/>
                    </a:lnL>
                    <a:lnR>
                      <a:noFill/>
                    </a:lnR>
                    <a:lnT>
                      <a:noFill/>
                    </a:lnT>
                    <a:lnB>
                      <a:noFill/>
                    </a:lnB>
                    <a:solidFill>
                      <a:srgbClr val="FFFFFF"/>
                    </a:solidFill>
                  </a:tcPr>
                </a:tc>
              </a:tr>
              <a:tr h="0">
                <a:tc>
                  <a:txBody>
                    <a:bodyPr/>
                    <a:lstStyle/>
                    <a:p>
                      <a:pPr algn="r" fontAlgn="ctr"/>
                      <a:r>
                        <a:rPr lang="en-IN" sz="1200" b="1" dirty="0">
                          <a:effectLst/>
                        </a:rPr>
                        <a:t>0</a:t>
                      </a:r>
                    </a:p>
                  </a:txBody>
                  <a:tcPr anchor="ctr">
                    <a:lnL>
                      <a:noFill/>
                    </a:lnL>
                    <a:lnR>
                      <a:noFill/>
                    </a:lnR>
                    <a:lnT>
                      <a:noFill/>
                    </a:lnT>
                    <a:lnB>
                      <a:noFill/>
                    </a:lnB>
                    <a:solidFill>
                      <a:srgbClr val="F5F5F5"/>
                    </a:solidFill>
                  </a:tcPr>
                </a:tc>
                <a:tc>
                  <a:txBody>
                    <a:bodyPr/>
                    <a:lstStyle/>
                    <a:p>
                      <a:pPr algn="r" fontAlgn="ctr"/>
                      <a:r>
                        <a:rPr lang="en-IN" sz="1200" dirty="0">
                          <a:effectLst/>
                        </a:rPr>
                        <a:t>Logistic Regression</a:t>
                      </a:r>
                    </a:p>
                  </a:txBody>
                  <a:tcPr anchor="ctr">
                    <a:lnL>
                      <a:noFill/>
                    </a:lnL>
                    <a:lnR>
                      <a:noFill/>
                    </a:lnR>
                    <a:lnT>
                      <a:noFill/>
                    </a:lnT>
                    <a:lnB>
                      <a:noFill/>
                    </a:lnB>
                    <a:solidFill>
                      <a:srgbClr val="F5F5F5"/>
                    </a:solidFill>
                  </a:tcPr>
                </a:tc>
                <a:tc>
                  <a:txBody>
                    <a:bodyPr/>
                    <a:lstStyle/>
                    <a:p>
                      <a:pPr algn="r" fontAlgn="ctr"/>
                      <a:r>
                        <a:rPr lang="en-IN" sz="1200">
                          <a:effectLst/>
                        </a:rPr>
                        <a:t>78.781827</a:t>
                      </a:r>
                    </a:p>
                  </a:txBody>
                  <a:tcPr anchor="ctr">
                    <a:lnL>
                      <a:noFill/>
                    </a:lnL>
                    <a:lnR>
                      <a:noFill/>
                    </a:lnR>
                    <a:lnT>
                      <a:noFill/>
                    </a:lnT>
                    <a:lnB>
                      <a:noFill/>
                    </a:lnB>
                    <a:solidFill>
                      <a:srgbClr val="F5F5F5"/>
                    </a:solidFill>
                  </a:tcPr>
                </a:tc>
                <a:tc>
                  <a:txBody>
                    <a:bodyPr/>
                    <a:lstStyle/>
                    <a:p>
                      <a:pPr algn="r" fontAlgn="ctr"/>
                      <a:r>
                        <a:rPr lang="en-IN" sz="1200">
                          <a:effectLst/>
                        </a:rPr>
                        <a:t>0.000000</a:t>
                      </a:r>
                    </a:p>
                  </a:txBody>
                  <a:tcPr anchor="ctr">
                    <a:lnL>
                      <a:noFill/>
                    </a:lnL>
                    <a:lnR>
                      <a:noFill/>
                    </a:lnR>
                    <a:lnT>
                      <a:noFill/>
                    </a:lnT>
                    <a:lnB>
                      <a:noFill/>
                    </a:lnB>
                    <a:solidFill>
                      <a:srgbClr val="F5F5F5"/>
                    </a:solidFill>
                  </a:tcPr>
                </a:tc>
                <a:tc>
                  <a:txBody>
                    <a:bodyPr/>
                    <a:lstStyle/>
                    <a:p>
                      <a:pPr algn="r" fontAlgn="ctr"/>
                      <a:r>
                        <a:rPr lang="en-IN" sz="1200">
                          <a:effectLst/>
                        </a:rPr>
                        <a:t>0.000000</a:t>
                      </a:r>
                    </a:p>
                  </a:txBody>
                  <a:tcPr anchor="ctr">
                    <a:lnL>
                      <a:noFill/>
                    </a:lnL>
                    <a:lnR>
                      <a:noFill/>
                    </a:lnR>
                    <a:lnT>
                      <a:noFill/>
                    </a:lnT>
                    <a:lnB>
                      <a:noFill/>
                    </a:lnB>
                    <a:solidFill>
                      <a:srgbClr val="F5F5F5"/>
                    </a:solidFill>
                  </a:tcPr>
                </a:tc>
                <a:tc>
                  <a:txBody>
                    <a:bodyPr/>
                    <a:lstStyle/>
                    <a:p>
                      <a:pPr algn="r" fontAlgn="ctr"/>
                      <a:r>
                        <a:rPr lang="en-IN" sz="1200">
                          <a:effectLst/>
                        </a:rPr>
                        <a:t>0.000000</a:t>
                      </a:r>
                    </a:p>
                  </a:txBody>
                  <a:tcPr anchor="ctr">
                    <a:lnL>
                      <a:noFill/>
                    </a:lnL>
                    <a:lnR>
                      <a:noFill/>
                    </a:lnR>
                    <a:lnT>
                      <a:noFill/>
                    </a:lnT>
                    <a:lnB>
                      <a:noFill/>
                    </a:lnB>
                    <a:solidFill>
                      <a:srgbClr val="F5F5F5"/>
                    </a:solidFill>
                  </a:tcPr>
                </a:tc>
              </a:tr>
              <a:tr h="0">
                <a:tc>
                  <a:txBody>
                    <a:bodyPr/>
                    <a:lstStyle/>
                    <a:p>
                      <a:pPr algn="r" fontAlgn="ctr"/>
                      <a:r>
                        <a:rPr lang="en-IN" sz="1200" b="1">
                          <a:effectLst/>
                        </a:rPr>
                        <a:t>1</a:t>
                      </a:r>
                    </a:p>
                  </a:txBody>
                  <a:tcPr anchor="ctr">
                    <a:lnL>
                      <a:noFill/>
                    </a:lnL>
                    <a:lnR>
                      <a:noFill/>
                    </a:lnR>
                    <a:lnT>
                      <a:noFill/>
                    </a:lnT>
                    <a:lnB>
                      <a:noFill/>
                    </a:lnB>
                    <a:solidFill>
                      <a:srgbClr val="FFFFFF"/>
                    </a:solidFill>
                  </a:tcPr>
                </a:tc>
                <a:tc>
                  <a:txBody>
                    <a:bodyPr/>
                    <a:lstStyle/>
                    <a:p>
                      <a:pPr algn="r" fontAlgn="ctr"/>
                      <a:r>
                        <a:rPr lang="en-IN" sz="1200" dirty="0">
                          <a:effectLst/>
                        </a:rPr>
                        <a:t>Decision Tree</a:t>
                      </a:r>
                    </a:p>
                  </a:txBody>
                  <a:tcPr anchor="ctr">
                    <a:lnL>
                      <a:noFill/>
                    </a:lnL>
                    <a:lnR>
                      <a:noFill/>
                    </a:lnR>
                    <a:lnT>
                      <a:noFill/>
                    </a:lnT>
                    <a:lnB>
                      <a:noFill/>
                    </a:lnB>
                    <a:solidFill>
                      <a:srgbClr val="FFFFFF"/>
                    </a:solidFill>
                  </a:tcPr>
                </a:tc>
                <a:tc>
                  <a:txBody>
                    <a:bodyPr/>
                    <a:lstStyle/>
                    <a:p>
                      <a:pPr algn="r" fontAlgn="ctr"/>
                      <a:r>
                        <a:rPr lang="en-IN" sz="1200" dirty="0">
                          <a:effectLst/>
                        </a:rPr>
                        <a:t>76.035946</a:t>
                      </a:r>
                    </a:p>
                  </a:txBody>
                  <a:tcPr anchor="ctr">
                    <a:lnL>
                      <a:noFill/>
                    </a:lnL>
                    <a:lnR>
                      <a:noFill/>
                    </a:lnR>
                    <a:lnT>
                      <a:noFill/>
                    </a:lnT>
                    <a:lnB>
                      <a:noFill/>
                    </a:lnB>
                    <a:solidFill>
                      <a:srgbClr val="FFFFFF"/>
                    </a:solidFill>
                  </a:tcPr>
                </a:tc>
                <a:tc>
                  <a:txBody>
                    <a:bodyPr/>
                    <a:lstStyle/>
                    <a:p>
                      <a:pPr algn="r" fontAlgn="ctr"/>
                      <a:r>
                        <a:rPr lang="en-IN" sz="1200">
                          <a:effectLst/>
                        </a:rPr>
                        <a:t>0.428571</a:t>
                      </a:r>
                    </a:p>
                  </a:txBody>
                  <a:tcPr anchor="ctr">
                    <a:lnL>
                      <a:noFill/>
                    </a:lnL>
                    <a:lnR>
                      <a:noFill/>
                    </a:lnR>
                    <a:lnT>
                      <a:noFill/>
                    </a:lnT>
                    <a:lnB>
                      <a:noFill/>
                    </a:lnB>
                    <a:solidFill>
                      <a:srgbClr val="FFFFFF"/>
                    </a:solidFill>
                  </a:tcPr>
                </a:tc>
                <a:tc>
                  <a:txBody>
                    <a:bodyPr/>
                    <a:lstStyle/>
                    <a:p>
                      <a:pPr algn="r" fontAlgn="ctr"/>
                      <a:r>
                        <a:rPr lang="en-IN" sz="1200">
                          <a:effectLst/>
                        </a:rPr>
                        <a:t>0.433735</a:t>
                      </a:r>
                    </a:p>
                  </a:txBody>
                  <a:tcPr anchor="ctr">
                    <a:lnL>
                      <a:noFill/>
                    </a:lnL>
                    <a:lnR>
                      <a:noFill/>
                    </a:lnR>
                    <a:lnT>
                      <a:noFill/>
                    </a:lnT>
                    <a:lnB>
                      <a:noFill/>
                    </a:lnB>
                    <a:solidFill>
                      <a:srgbClr val="FFFFFF"/>
                    </a:solidFill>
                  </a:tcPr>
                </a:tc>
                <a:tc>
                  <a:txBody>
                    <a:bodyPr/>
                    <a:lstStyle/>
                    <a:p>
                      <a:pPr algn="r" fontAlgn="ctr"/>
                      <a:r>
                        <a:rPr lang="en-IN" sz="1200">
                          <a:effectLst/>
                        </a:rPr>
                        <a:t>0.423529</a:t>
                      </a:r>
                    </a:p>
                  </a:txBody>
                  <a:tcPr anchor="ctr">
                    <a:lnL>
                      <a:noFill/>
                    </a:lnL>
                    <a:lnR>
                      <a:noFill/>
                    </a:lnR>
                    <a:lnT>
                      <a:noFill/>
                    </a:lnT>
                    <a:lnB>
                      <a:noFill/>
                    </a:lnB>
                    <a:solidFill>
                      <a:srgbClr val="FFFFFF"/>
                    </a:solidFill>
                  </a:tcPr>
                </a:tc>
              </a:tr>
              <a:tr h="0">
                <a:tc>
                  <a:txBody>
                    <a:bodyPr/>
                    <a:lstStyle/>
                    <a:p>
                      <a:pPr algn="r" fontAlgn="ctr"/>
                      <a:r>
                        <a:rPr lang="en-IN" sz="1200" b="1">
                          <a:effectLst/>
                        </a:rPr>
                        <a:t>2</a:t>
                      </a:r>
                    </a:p>
                  </a:txBody>
                  <a:tcPr anchor="ctr">
                    <a:lnL>
                      <a:noFill/>
                    </a:lnL>
                    <a:lnR>
                      <a:noFill/>
                    </a:lnR>
                    <a:lnT>
                      <a:noFill/>
                    </a:lnT>
                    <a:lnB>
                      <a:noFill/>
                    </a:lnB>
                    <a:solidFill>
                      <a:srgbClr val="F5F5F5"/>
                    </a:solidFill>
                  </a:tcPr>
                </a:tc>
                <a:tc>
                  <a:txBody>
                    <a:bodyPr/>
                    <a:lstStyle/>
                    <a:p>
                      <a:pPr algn="r" fontAlgn="ctr"/>
                      <a:r>
                        <a:rPr lang="en-IN" sz="1200" dirty="0">
                          <a:effectLst/>
                        </a:rPr>
                        <a:t>Random Forest</a:t>
                      </a:r>
                    </a:p>
                  </a:txBody>
                  <a:tcPr anchor="ctr">
                    <a:lnL>
                      <a:noFill/>
                    </a:lnL>
                    <a:lnR>
                      <a:noFill/>
                    </a:lnR>
                    <a:lnT>
                      <a:noFill/>
                    </a:lnT>
                    <a:lnB>
                      <a:noFill/>
                    </a:lnB>
                    <a:solidFill>
                      <a:srgbClr val="F5F5F5"/>
                    </a:solidFill>
                  </a:tcPr>
                </a:tc>
                <a:tc>
                  <a:txBody>
                    <a:bodyPr/>
                    <a:lstStyle/>
                    <a:p>
                      <a:pPr algn="r" fontAlgn="ctr"/>
                      <a:r>
                        <a:rPr lang="en-IN" sz="1200" dirty="0">
                          <a:effectLst/>
                        </a:rPr>
                        <a:t>83.574638</a:t>
                      </a:r>
                    </a:p>
                  </a:txBody>
                  <a:tcPr anchor="ctr">
                    <a:lnL>
                      <a:noFill/>
                    </a:lnL>
                    <a:lnR>
                      <a:noFill/>
                    </a:lnR>
                    <a:lnT>
                      <a:noFill/>
                    </a:lnT>
                    <a:lnB>
                      <a:noFill/>
                    </a:lnB>
                    <a:solidFill>
                      <a:srgbClr val="F5F5F5"/>
                    </a:solidFill>
                  </a:tcPr>
                </a:tc>
                <a:tc>
                  <a:txBody>
                    <a:bodyPr/>
                    <a:lstStyle/>
                    <a:p>
                      <a:pPr algn="r" fontAlgn="ctr"/>
                      <a:r>
                        <a:rPr lang="en-IN" sz="1200">
                          <a:effectLst/>
                        </a:rPr>
                        <a:t>0.447059</a:t>
                      </a:r>
                    </a:p>
                  </a:txBody>
                  <a:tcPr anchor="ctr">
                    <a:lnL>
                      <a:noFill/>
                    </a:lnL>
                    <a:lnR>
                      <a:noFill/>
                    </a:lnR>
                    <a:lnT>
                      <a:noFill/>
                    </a:lnT>
                    <a:lnB>
                      <a:noFill/>
                    </a:lnB>
                    <a:solidFill>
                      <a:srgbClr val="F5F5F5"/>
                    </a:solidFill>
                  </a:tcPr>
                </a:tc>
                <a:tc>
                  <a:txBody>
                    <a:bodyPr/>
                    <a:lstStyle/>
                    <a:p>
                      <a:pPr algn="r" fontAlgn="ctr"/>
                      <a:r>
                        <a:rPr lang="en-IN" sz="1200" dirty="0">
                          <a:effectLst/>
                        </a:rPr>
                        <a:t>0.782353</a:t>
                      </a:r>
                    </a:p>
                  </a:txBody>
                  <a:tcPr anchor="ctr">
                    <a:lnL>
                      <a:noFill/>
                    </a:lnL>
                    <a:lnR>
                      <a:noFill/>
                    </a:lnR>
                    <a:lnT>
                      <a:noFill/>
                    </a:lnT>
                    <a:lnB>
                      <a:noFill/>
                    </a:lnB>
                    <a:solidFill>
                      <a:srgbClr val="F5F5F5"/>
                    </a:solidFill>
                  </a:tcPr>
                </a:tc>
                <a:tc>
                  <a:txBody>
                    <a:bodyPr/>
                    <a:lstStyle/>
                    <a:p>
                      <a:pPr algn="r" fontAlgn="ctr"/>
                      <a:r>
                        <a:rPr lang="en-IN" sz="1200" dirty="0">
                          <a:effectLst/>
                        </a:rPr>
                        <a:t>0.312941</a:t>
                      </a:r>
                    </a:p>
                  </a:txBody>
                  <a:tcPr anchor="ctr">
                    <a:lnL>
                      <a:noFill/>
                    </a:lnL>
                    <a:lnR>
                      <a:noFill/>
                    </a:lnR>
                    <a:lnT>
                      <a:noFill/>
                    </a:lnT>
                    <a:lnB>
                      <a:noFill/>
                    </a:lnB>
                    <a:solidFill>
                      <a:srgbClr val="F5F5F5"/>
                    </a:solidFill>
                  </a:tcPr>
                </a:tc>
              </a:tr>
              <a:tr h="0">
                <a:tc>
                  <a:txBody>
                    <a:bodyPr/>
                    <a:lstStyle/>
                    <a:p>
                      <a:pPr algn="r" fontAlgn="ctr"/>
                      <a:r>
                        <a:rPr lang="en-IN" sz="1200" b="1">
                          <a:effectLst/>
                        </a:rPr>
                        <a:t>3</a:t>
                      </a:r>
                    </a:p>
                  </a:txBody>
                  <a:tcPr anchor="ctr">
                    <a:lnL>
                      <a:noFill/>
                    </a:lnL>
                    <a:lnR>
                      <a:noFill/>
                    </a:lnR>
                    <a:lnT>
                      <a:noFill/>
                    </a:lnT>
                    <a:lnB>
                      <a:noFill/>
                    </a:lnB>
                    <a:solidFill>
                      <a:srgbClr val="FFFFFF"/>
                    </a:solidFill>
                  </a:tcPr>
                </a:tc>
                <a:tc>
                  <a:txBody>
                    <a:bodyPr/>
                    <a:lstStyle/>
                    <a:p>
                      <a:pPr algn="r" fontAlgn="ctr"/>
                      <a:r>
                        <a:rPr lang="en-IN" sz="1200" dirty="0">
                          <a:effectLst/>
                        </a:rPr>
                        <a:t>KNN</a:t>
                      </a:r>
                    </a:p>
                  </a:txBody>
                  <a:tcPr anchor="ctr">
                    <a:lnL>
                      <a:noFill/>
                    </a:lnL>
                    <a:lnR>
                      <a:noFill/>
                    </a:lnR>
                    <a:lnT>
                      <a:noFill/>
                    </a:lnT>
                    <a:lnB>
                      <a:noFill/>
                    </a:lnB>
                    <a:solidFill>
                      <a:srgbClr val="FFFFFF"/>
                    </a:solidFill>
                  </a:tcPr>
                </a:tc>
                <a:tc>
                  <a:txBody>
                    <a:bodyPr/>
                    <a:lstStyle/>
                    <a:p>
                      <a:pPr algn="r" fontAlgn="ctr"/>
                      <a:r>
                        <a:rPr lang="en-IN" sz="1200" dirty="0">
                          <a:effectLst/>
                        </a:rPr>
                        <a:t>74.088867</a:t>
                      </a:r>
                    </a:p>
                  </a:txBody>
                  <a:tcPr anchor="ctr">
                    <a:lnL>
                      <a:noFill/>
                    </a:lnL>
                    <a:lnR>
                      <a:noFill/>
                    </a:lnR>
                    <a:lnT>
                      <a:noFill/>
                    </a:lnT>
                    <a:lnB>
                      <a:noFill/>
                    </a:lnB>
                    <a:solidFill>
                      <a:srgbClr val="FFFFFF"/>
                    </a:solidFill>
                  </a:tcPr>
                </a:tc>
                <a:tc>
                  <a:txBody>
                    <a:bodyPr/>
                    <a:lstStyle/>
                    <a:p>
                      <a:pPr algn="r" fontAlgn="ctr"/>
                      <a:r>
                        <a:rPr lang="en-IN" sz="1200" dirty="0">
                          <a:effectLst/>
                        </a:rPr>
                        <a:t>0.097391</a:t>
                      </a:r>
                    </a:p>
                  </a:txBody>
                  <a:tcPr anchor="ctr">
                    <a:lnL>
                      <a:noFill/>
                    </a:lnL>
                    <a:lnR>
                      <a:noFill/>
                    </a:lnR>
                    <a:lnT>
                      <a:noFill/>
                    </a:lnT>
                    <a:lnB>
                      <a:noFill/>
                    </a:lnB>
                    <a:solidFill>
                      <a:srgbClr val="FFFFFF"/>
                    </a:solidFill>
                  </a:tcPr>
                </a:tc>
                <a:tc>
                  <a:txBody>
                    <a:bodyPr/>
                    <a:lstStyle/>
                    <a:p>
                      <a:pPr algn="r" fontAlgn="ctr"/>
                      <a:r>
                        <a:rPr lang="en-IN" sz="1200" dirty="0">
                          <a:effectLst/>
                        </a:rPr>
                        <a:t>0.186667</a:t>
                      </a:r>
                    </a:p>
                  </a:txBody>
                  <a:tcPr anchor="ctr">
                    <a:lnL>
                      <a:noFill/>
                    </a:lnL>
                    <a:lnR>
                      <a:noFill/>
                    </a:lnR>
                    <a:lnT>
                      <a:noFill/>
                    </a:lnT>
                    <a:lnB>
                      <a:noFill/>
                    </a:lnB>
                    <a:solidFill>
                      <a:srgbClr val="FFFFFF"/>
                    </a:solidFill>
                  </a:tcPr>
                </a:tc>
                <a:tc>
                  <a:txBody>
                    <a:bodyPr/>
                    <a:lstStyle/>
                    <a:p>
                      <a:pPr algn="r" fontAlgn="ctr"/>
                      <a:r>
                        <a:rPr lang="en-IN" sz="1200" dirty="0">
                          <a:effectLst/>
                        </a:rPr>
                        <a:t>0.065882</a:t>
                      </a:r>
                    </a:p>
                  </a:txBody>
                  <a:tcPr anchor="ctr">
                    <a:lnL>
                      <a:noFill/>
                    </a:lnL>
                    <a:lnR>
                      <a:noFill/>
                    </a:lnR>
                    <a:lnT>
                      <a:noFill/>
                    </a:lnT>
                    <a:lnB>
                      <a:noFill/>
                    </a:lnB>
                    <a:solidFill>
                      <a:srgbClr val="FFFFFF"/>
                    </a:solidFill>
                  </a:tcPr>
                </a:tc>
              </a:tr>
              <a:tr h="0">
                <a:tc>
                  <a:txBody>
                    <a:bodyPr/>
                    <a:lstStyle/>
                    <a:p>
                      <a:pPr algn="r" fontAlgn="ctr"/>
                      <a:r>
                        <a:rPr lang="en-IN" sz="1200" b="1">
                          <a:effectLst/>
                        </a:rPr>
                        <a:t>4</a:t>
                      </a:r>
                    </a:p>
                  </a:txBody>
                  <a:tcPr anchor="ctr">
                    <a:lnL>
                      <a:noFill/>
                    </a:lnL>
                    <a:lnR>
                      <a:noFill/>
                    </a:lnR>
                    <a:lnT>
                      <a:noFill/>
                    </a:lnT>
                    <a:lnB>
                      <a:noFill/>
                    </a:lnB>
                    <a:solidFill>
                      <a:srgbClr val="F5F5F5"/>
                    </a:solidFill>
                  </a:tcPr>
                </a:tc>
                <a:tc>
                  <a:txBody>
                    <a:bodyPr/>
                    <a:lstStyle/>
                    <a:p>
                      <a:pPr algn="r" fontAlgn="ctr"/>
                      <a:r>
                        <a:rPr lang="en-IN" sz="1200">
                          <a:effectLst/>
                        </a:rPr>
                        <a:t>XGB</a:t>
                      </a:r>
                    </a:p>
                  </a:txBody>
                  <a:tcPr anchor="ctr">
                    <a:lnL>
                      <a:noFill/>
                    </a:lnL>
                    <a:lnR>
                      <a:noFill/>
                    </a:lnR>
                    <a:lnT>
                      <a:noFill/>
                    </a:lnT>
                    <a:lnB>
                      <a:noFill/>
                    </a:lnB>
                    <a:solidFill>
                      <a:srgbClr val="F5F5F5"/>
                    </a:solidFill>
                  </a:tcPr>
                </a:tc>
                <a:tc>
                  <a:txBody>
                    <a:bodyPr/>
                    <a:lstStyle/>
                    <a:p>
                      <a:pPr algn="r" fontAlgn="ctr"/>
                      <a:r>
                        <a:rPr lang="en-IN" sz="1200">
                          <a:effectLst/>
                        </a:rPr>
                        <a:t>82.626061</a:t>
                      </a:r>
                    </a:p>
                  </a:txBody>
                  <a:tcPr anchor="ctr">
                    <a:lnL>
                      <a:noFill/>
                    </a:lnL>
                    <a:lnR>
                      <a:noFill/>
                    </a:lnR>
                    <a:lnT>
                      <a:noFill/>
                    </a:lnT>
                    <a:lnB>
                      <a:noFill/>
                    </a:lnB>
                    <a:solidFill>
                      <a:srgbClr val="F5F5F5"/>
                    </a:solidFill>
                  </a:tcPr>
                </a:tc>
                <a:tc>
                  <a:txBody>
                    <a:bodyPr/>
                    <a:lstStyle/>
                    <a:p>
                      <a:pPr algn="r" fontAlgn="ctr"/>
                      <a:r>
                        <a:rPr lang="en-IN" sz="1200">
                          <a:effectLst/>
                        </a:rPr>
                        <a:t>0.451104</a:t>
                      </a:r>
                    </a:p>
                  </a:txBody>
                  <a:tcPr anchor="ctr">
                    <a:lnL>
                      <a:noFill/>
                    </a:lnL>
                    <a:lnR>
                      <a:noFill/>
                    </a:lnR>
                    <a:lnT>
                      <a:noFill/>
                    </a:lnT>
                    <a:lnB>
                      <a:noFill/>
                    </a:lnB>
                    <a:solidFill>
                      <a:srgbClr val="F5F5F5"/>
                    </a:solidFill>
                  </a:tcPr>
                </a:tc>
                <a:tc>
                  <a:txBody>
                    <a:bodyPr/>
                    <a:lstStyle/>
                    <a:p>
                      <a:pPr algn="r" fontAlgn="ctr"/>
                      <a:r>
                        <a:rPr lang="en-IN" sz="1200">
                          <a:effectLst/>
                        </a:rPr>
                        <a:t>0.684211</a:t>
                      </a:r>
                    </a:p>
                  </a:txBody>
                  <a:tcPr anchor="ctr">
                    <a:lnL>
                      <a:noFill/>
                    </a:lnL>
                    <a:lnR>
                      <a:noFill/>
                    </a:lnR>
                    <a:lnT>
                      <a:noFill/>
                    </a:lnT>
                    <a:lnB>
                      <a:noFill/>
                    </a:lnB>
                    <a:solidFill>
                      <a:srgbClr val="F5F5F5"/>
                    </a:solidFill>
                  </a:tcPr>
                </a:tc>
                <a:tc>
                  <a:txBody>
                    <a:bodyPr/>
                    <a:lstStyle/>
                    <a:p>
                      <a:pPr algn="r" fontAlgn="ctr"/>
                      <a:r>
                        <a:rPr lang="en-IN" sz="1200" dirty="0">
                          <a:effectLst/>
                        </a:rPr>
                        <a:t>0.336471</a:t>
                      </a:r>
                    </a:p>
                  </a:txBody>
                  <a:tcPr anchor="ctr">
                    <a:lnL>
                      <a:noFill/>
                    </a:lnL>
                    <a:lnR>
                      <a:noFill/>
                    </a:lnR>
                    <a:lnT>
                      <a:noFill/>
                    </a:lnT>
                    <a:lnB>
                      <a:noFill/>
                    </a:lnB>
                    <a:solidFill>
                      <a:srgbClr val="F5F5F5"/>
                    </a:solidFill>
                  </a:tcPr>
                </a:tc>
              </a:tr>
              <a:tr h="0">
                <a:tc>
                  <a:txBody>
                    <a:bodyPr/>
                    <a:lstStyle/>
                    <a:p>
                      <a:pPr algn="r" fontAlgn="ctr"/>
                      <a:r>
                        <a:rPr lang="en-IN" sz="1200" b="1">
                          <a:effectLst/>
                        </a:rPr>
                        <a:t>5</a:t>
                      </a:r>
                    </a:p>
                  </a:txBody>
                  <a:tcPr anchor="ctr">
                    <a:lnL>
                      <a:noFill/>
                    </a:lnL>
                    <a:lnR>
                      <a:noFill/>
                    </a:lnR>
                    <a:lnT>
                      <a:noFill/>
                    </a:lnT>
                    <a:lnB>
                      <a:noFill/>
                    </a:lnB>
                    <a:solidFill>
                      <a:srgbClr val="FFFFFF"/>
                    </a:solidFill>
                  </a:tcPr>
                </a:tc>
                <a:tc>
                  <a:txBody>
                    <a:bodyPr/>
                    <a:lstStyle/>
                    <a:p>
                      <a:pPr algn="r" fontAlgn="ctr"/>
                      <a:r>
                        <a:rPr lang="en-IN" sz="1200">
                          <a:effectLst/>
                        </a:rPr>
                        <a:t>SVM</a:t>
                      </a:r>
                    </a:p>
                  </a:txBody>
                  <a:tcPr anchor="ctr">
                    <a:lnL>
                      <a:noFill/>
                    </a:lnL>
                    <a:lnR>
                      <a:noFill/>
                    </a:lnR>
                    <a:lnT>
                      <a:noFill/>
                    </a:lnT>
                    <a:lnB>
                      <a:noFill/>
                    </a:lnB>
                    <a:solidFill>
                      <a:srgbClr val="FFFFFF"/>
                    </a:solidFill>
                  </a:tcPr>
                </a:tc>
                <a:tc>
                  <a:txBody>
                    <a:bodyPr/>
                    <a:lstStyle/>
                    <a:p>
                      <a:pPr algn="r" fontAlgn="ctr"/>
                      <a:r>
                        <a:rPr lang="en-IN" sz="1200">
                          <a:effectLst/>
                        </a:rPr>
                        <a:t>78.781827</a:t>
                      </a:r>
                    </a:p>
                  </a:txBody>
                  <a:tcPr anchor="ctr">
                    <a:lnL>
                      <a:noFill/>
                    </a:lnL>
                    <a:lnR>
                      <a:noFill/>
                    </a:lnR>
                    <a:lnT>
                      <a:noFill/>
                    </a:lnT>
                    <a:lnB>
                      <a:noFill/>
                    </a:lnB>
                    <a:solidFill>
                      <a:srgbClr val="FFFFFF"/>
                    </a:solidFill>
                  </a:tcPr>
                </a:tc>
                <a:tc>
                  <a:txBody>
                    <a:bodyPr/>
                    <a:lstStyle/>
                    <a:p>
                      <a:pPr algn="r" fontAlgn="ctr"/>
                      <a:r>
                        <a:rPr lang="en-IN" sz="1200">
                          <a:effectLst/>
                        </a:rPr>
                        <a:t>0.000000</a:t>
                      </a:r>
                    </a:p>
                  </a:txBody>
                  <a:tcPr anchor="ctr">
                    <a:lnL>
                      <a:noFill/>
                    </a:lnL>
                    <a:lnR>
                      <a:noFill/>
                    </a:lnR>
                    <a:lnT>
                      <a:noFill/>
                    </a:lnT>
                    <a:lnB>
                      <a:noFill/>
                    </a:lnB>
                    <a:solidFill>
                      <a:srgbClr val="FFFFFF"/>
                    </a:solidFill>
                  </a:tcPr>
                </a:tc>
                <a:tc>
                  <a:txBody>
                    <a:bodyPr/>
                    <a:lstStyle/>
                    <a:p>
                      <a:pPr algn="r" fontAlgn="ctr"/>
                      <a:r>
                        <a:rPr lang="en-IN" sz="1200">
                          <a:effectLst/>
                        </a:rPr>
                        <a:t>0.000000</a:t>
                      </a:r>
                    </a:p>
                  </a:txBody>
                  <a:tcPr anchor="ctr">
                    <a:lnL>
                      <a:noFill/>
                    </a:lnL>
                    <a:lnR>
                      <a:noFill/>
                    </a:lnR>
                    <a:lnT>
                      <a:noFill/>
                    </a:lnT>
                    <a:lnB>
                      <a:noFill/>
                    </a:lnB>
                    <a:solidFill>
                      <a:srgbClr val="FFFFFF"/>
                    </a:solidFill>
                  </a:tcPr>
                </a:tc>
                <a:tc>
                  <a:txBody>
                    <a:bodyPr/>
                    <a:lstStyle/>
                    <a:p>
                      <a:pPr algn="r" fontAlgn="ctr"/>
                      <a:r>
                        <a:rPr lang="en-IN" sz="1200" dirty="0">
                          <a:effectLst/>
                        </a:rPr>
                        <a:t>0.000000</a:t>
                      </a:r>
                    </a:p>
                  </a:txBody>
                  <a:tcPr anchor="ctr">
                    <a:lnL>
                      <a:noFill/>
                    </a:lnL>
                    <a:lnR>
                      <a:noFill/>
                    </a:lnR>
                    <a:lnT>
                      <a:noFill/>
                    </a:lnT>
                    <a:lnB>
                      <a:noFill/>
                    </a:lnB>
                    <a:solidFill>
                      <a:srgbClr val="FFFFFF"/>
                    </a:solidFill>
                  </a:tcPr>
                </a:tc>
              </a:tr>
              <a:tr h="0">
                <a:tc>
                  <a:txBody>
                    <a:bodyPr/>
                    <a:lstStyle/>
                    <a:p>
                      <a:pPr algn="r" fontAlgn="ctr"/>
                      <a:r>
                        <a:rPr lang="en-IN" sz="1200" b="1">
                          <a:effectLst/>
                        </a:rPr>
                        <a:t>6</a:t>
                      </a:r>
                    </a:p>
                  </a:txBody>
                  <a:tcPr anchor="ctr">
                    <a:lnL>
                      <a:noFill/>
                    </a:lnL>
                    <a:lnR>
                      <a:noFill/>
                    </a:lnR>
                    <a:lnT>
                      <a:noFill/>
                    </a:lnT>
                    <a:lnB>
                      <a:noFill/>
                    </a:lnB>
                    <a:solidFill>
                      <a:srgbClr val="F5F5F5"/>
                    </a:solidFill>
                  </a:tcPr>
                </a:tc>
                <a:tc>
                  <a:txBody>
                    <a:bodyPr/>
                    <a:lstStyle/>
                    <a:p>
                      <a:pPr algn="r" fontAlgn="ctr"/>
                      <a:r>
                        <a:rPr lang="en-IN" sz="1200">
                          <a:effectLst/>
                        </a:rPr>
                        <a:t>Naive Bayes</a:t>
                      </a:r>
                    </a:p>
                  </a:txBody>
                  <a:tcPr anchor="ctr">
                    <a:lnL>
                      <a:noFill/>
                    </a:lnL>
                    <a:lnR>
                      <a:noFill/>
                    </a:lnR>
                    <a:lnT>
                      <a:noFill/>
                    </a:lnT>
                    <a:lnB>
                      <a:noFill/>
                    </a:lnB>
                    <a:solidFill>
                      <a:srgbClr val="F5F5F5"/>
                    </a:solidFill>
                  </a:tcPr>
                </a:tc>
                <a:tc>
                  <a:txBody>
                    <a:bodyPr/>
                    <a:lstStyle/>
                    <a:p>
                      <a:pPr algn="r" fontAlgn="ctr"/>
                      <a:r>
                        <a:rPr lang="en-IN" sz="1200">
                          <a:effectLst/>
                        </a:rPr>
                        <a:t>53.519720</a:t>
                      </a:r>
                    </a:p>
                  </a:txBody>
                  <a:tcPr anchor="ctr">
                    <a:lnL>
                      <a:noFill/>
                    </a:lnL>
                    <a:lnR>
                      <a:noFill/>
                    </a:lnR>
                    <a:lnT>
                      <a:noFill/>
                    </a:lnT>
                    <a:lnB>
                      <a:noFill/>
                    </a:lnB>
                    <a:solidFill>
                      <a:srgbClr val="F5F5F5"/>
                    </a:solidFill>
                  </a:tcPr>
                </a:tc>
                <a:tc>
                  <a:txBody>
                    <a:bodyPr/>
                    <a:lstStyle/>
                    <a:p>
                      <a:pPr algn="r" fontAlgn="ctr"/>
                      <a:r>
                        <a:rPr lang="en-IN" sz="1200">
                          <a:effectLst/>
                        </a:rPr>
                        <a:t>0.321923</a:t>
                      </a:r>
                    </a:p>
                  </a:txBody>
                  <a:tcPr anchor="ctr">
                    <a:lnL>
                      <a:noFill/>
                    </a:lnL>
                    <a:lnR>
                      <a:noFill/>
                    </a:lnR>
                    <a:lnT>
                      <a:noFill/>
                    </a:lnT>
                    <a:lnB>
                      <a:noFill/>
                    </a:lnB>
                    <a:solidFill>
                      <a:srgbClr val="F5F5F5"/>
                    </a:solidFill>
                  </a:tcPr>
                </a:tc>
                <a:tc>
                  <a:txBody>
                    <a:bodyPr/>
                    <a:lstStyle/>
                    <a:p>
                      <a:pPr algn="r" fontAlgn="ctr"/>
                      <a:r>
                        <a:rPr lang="en-IN" sz="1200">
                          <a:effectLst/>
                        </a:rPr>
                        <a:t>0.233122</a:t>
                      </a:r>
                    </a:p>
                  </a:txBody>
                  <a:tcPr anchor="ctr">
                    <a:lnL>
                      <a:noFill/>
                    </a:lnL>
                    <a:lnR>
                      <a:noFill/>
                    </a:lnR>
                    <a:lnT>
                      <a:noFill/>
                    </a:lnT>
                    <a:lnB>
                      <a:noFill/>
                    </a:lnB>
                    <a:solidFill>
                      <a:srgbClr val="F5F5F5"/>
                    </a:solidFill>
                  </a:tcPr>
                </a:tc>
                <a:tc>
                  <a:txBody>
                    <a:bodyPr/>
                    <a:lstStyle/>
                    <a:p>
                      <a:pPr algn="r" fontAlgn="ctr"/>
                      <a:r>
                        <a:rPr lang="en-IN" sz="1200" dirty="0">
                          <a:effectLst/>
                        </a:rPr>
                        <a:t>0.520000</a:t>
                      </a:r>
                    </a:p>
                  </a:txBody>
                  <a:tcPr anchor="ctr">
                    <a:lnL>
                      <a:noFill/>
                    </a:lnL>
                    <a:lnR>
                      <a:noFill/>
                    </a:lnR>
                    <a:lnT>
                      <a:noFill/>
                    </a:lnT>
                    <a:lnB>
                      <a:noFill/>
                    </a:lnB>
                    <a:solidFill>
                      <a:srgbClr val="F5F5F5"/>
                    </a:solidFill>
                  </a:tcPr>
                </a:tc>
              </a:tr>
            </a:tbl>
          </a:graphicData>
        </a:graphic>
      </p:graphicFrame>
    </p:spTree>
    <p:extLst>
      <p:ext uri="{BB962C8B-B14F-4D97-AF65-F5344CB8AC3E}">
        <p14:creationId xmlns:p14="http://schemas.microsoft.com/office/powerpoint/2010/main" val="2610109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Imbalance</a:t>
            </a:r>
            <a:endParaRPr lang="en-IN" dirty="0"/>
          </a:p>
        </p:txBody>
      </p:sp>
      <p:sp>
        <p:nvSpPr>
          <p:cNvPr id="3" name="Content Placeholder 2"/>
          <p:cNvSpPr>
            <a:spLocks noGrp="1"/>
          </p:cNvSpPr>
          <p:nvPr>
            <p:ph idx="1"/>
          </p:nvPr>
        </p:nvSpPr>
        <p:spPr/>
        <p:txBody>
          <a:bodyPr>
            <a:normAutofit/>
          </a:bodyPr>
          <a:lstStyle/>
          <a:p>
            <a:r>
              <a:rPr lang="en-US" sz="2000" dirty="0" smtClean="0"/>
              <a:t/>
            </a:r>
            <a:br>
              <a:rPr lang="en-US" sz="2000" dirty="0" smtClean="0"/>
            </a:br>
            <a:r>
              <a:rPr lang="en-US" sz="2000" dirty="0"/>
              <a:t>Class imbalance is a common issue in predictive modeling where the classes are not represented equally in the training data. In the context of predicting student records, this could mean that the number of students who pass is much larger than the number of students who fail </a:t>
            </a:r>
            <a:r>
              <a:rPr lang="en-US" sz="2000" dirty="0" smtClean="0"/>
              <a:t>.</a:t>
            </a:r>
          </a:p>
          <a:p>
            <a:r>
              <a:rPr lang="en-US" sz="2000" dirty="0" smtClean="0"/>
              <a:t>Techniques is :</a:t>
            </a:r>
          </a:p>
          <a:p>
            <a:r>
              <a:rPr lang="en-US" sz="2000" dirty="0"/>
              <a:t> </a:t>
            </a:r>
            <a:r>
              <a:rPr lang="en-US" sz="2000" dirty="0" smtClean="0"/>
              <a:t> </a:t>
            </a:r>
            <a:r>
              <a:rPr lang="en-US" sz="2000" dirty="0" err="1" smtClean="0"/>
              <a:t>Imblearn</a:t>
            </a:r>
            <a:r>
              <a:rPr lang="en-US" sz="2000" dirty="0" smtClean="0"/>
              <a:t> </a:t>
            </a:r>
            <a:endParaRPr lang="en-IN"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4149080"/>
            <a:ext cx="39147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1058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 Treatment</a:t>
            </a:r>
            <a:endParaRPr lang="en-IN" dirty="0"/>
          </a:p>
        </p:txBody>
      </p:sp>
      <p:sp>
        <p:nvSpPr>
          <p:cNvPr id="3" name="Content Placeholder 2"/>
          <p:cNvSpPr>
            <a:spLocks noGrp="1"/>
          </p:cNvSpPr>
          <p:nvPr>
            <p:ph idx="1"/>
          </p:nvPr>
        </p:nvSpPr>
        <p:spPr>
          <a:xfrm>
            <a:off x="395536" y="1268760"/>
            <a:ext cx="8229600" cy="5357192"/>
          </a:xfrm>
        </p:spPr>
        <p:txBody>
          <a:bodyPr>
            <a:normAutofit/>
          </a:bodyPr>
          <a:lstStyle/>
          <a:p>
            <a:r>
              <a:rPr lang="en-US" sz="1600" dirty="0" smtClean="0"/>
              <a:t>Outlier identification:</a:t>
            </a:r>
          </a:p>
          <a:p>
            <a:r>
              <a:rPr lang="en-US" sz="1600" dirty="0"/>
              <a:t> </a:t>
            </a:r>
            <a:r>
              <a:rPr lang="en-US" sz="1600" dirty="0" smtClean="0"/>
              <a:t>       outlier were detected in the “Score” and “Age” columns.</a:t>
            </a:r>
          </a:p>
          <a:p>
            <a:r>
              <a:rPr lang="en-US" sz="1600" dirty="0"/>
              <a:t> </a:t>
            </a:r>
            <a:r>
              <a:rPr lang="en-US" sz="1600" dirty="0" smtClean="0"/>
              <a:t>  Column Classifications:</a:t>
            </a:r>
          </a:p>
          <a:p>
            <a:r>
              <a:rPr lang="en-US" sz="1600" dirty="0"/>
              <a:t> </a:t>
            </a:r>
            <a:r>
              <a:rPr lang="en-US" sz="1600" dirty="0" smtClean="0"/>
              <a:t>         </a:t>
            </a:r>
            <a:r>
              <a:rPr lang="en-US" sz="1600" dirty="0"/>
              <a:t>“Score” and “Age” </a:t>
            </a:r>
            <a:r>
              <a:rPr lang="en-US" sz="1600" dirty="0" smtClean="0"/>
              <a:t>columns</a:t>
            </a:r>
            <a:r>
              <a:rPr lang="en-US" sz="1600" dirty="0"/>
              <a:t> </a:t>
            </a:r>
            <a:r>
              <a:rPr lang="en-US" sz="1600" dirty="0" smtClean="0"/>
              <a:t>are numerical columns are requiring  outlier treatment.</a:t>
            </a:r>
          </a:p>
          <a:p>
            <a:r>
              <a:rPr lang="en-US" sz="1600" dirty="0" smtClean="0"/>
              <a:t>Outlier Treatment Technique:</a:t>
            </a:r>
          </a:p>
          <a:p>
            <a:r>
              <a:rPr lang="en-US" sz="1600" dirty="0"/>
              <a:t> </a:t>
            </a:r>
            <a:r>
              <a:rPr lang="en-US" sz="1600" dirty="0" smtClean="0"/>
              <a:t>         Standard deviation method used outlier in this column </a:t>
            </a:r>
          </a:p>
          <a:p>
            <a:r>
              <a:rPr lang="en-US" sz="1600" dirty="0"/>
              <a:t/>
            </a:r>
            <a:br>
              <a:rPr lang="en-US" sz="1600" dirty="0"/>
            </a:br>
            <a:r>
              <a:rPr lang="en-US" sz="1600" dirty="0" smtClean="0"/>
              <a:t>       </a:t>
            </a:r>
            <a:endParaRPr lang="en-IN" sz="16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798937"/>
            <a:ext cx="2371725"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6688" y="3798937"/>
            <a:ext cx="2343150"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3741787"/>
            <a:ext cx="2295525"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7824" y="5227687"/>
            <a:ext cx="23241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4976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Skewness Treatment</a:t>
            </a:r>
            <a:endParaRPr lang="en-IN" dirty="0"/>
          </a:p>
        </p:txBody>
      </p:sp>
      <p:sp>
        <p:nvSpPr>
          <p:cNvPr id="3" name="Content Placeholder 2"/>
          <p:cNvSpPr>
            <a:spLocks noGrp="1"/>
          </p:cNvSpPr>
          <p:nvPr>
            <p:ph idx="1"/>
          </p:nvPr>
        </p:nvSpPr>
        <p:spPr/>
        <p:txBody>
          <a:bodyPr/>
          <a:lstStyle/>
          <a:p>
            <a:r>
              <a:rPr lang="en-US" dirty="0" smtClean="0"/>
              <a:t> Skewness  treating techniques:</a:t>
            </a:r>
          </a:p>
          <a:p>
            <a:r>
              <a:rPr lang="en-US" dirty="0"/>
              <a:t> </a:t>
            </a:r>
            <a:r>
              <a:rPr lang="en-US" dirty="0" smtClean="0"/>
              <a:t>       </a:t>
            </a:r>
            <a:r>
              <a:rPr lang="en-US" sz="2000" dirty="0" smtClean="0"/>
              <a:t>square root </a:t>
            </a:r>
          </a:p>
          <a:p>
            <a:r>
              <a:rPr lang="en-US" sz="2000" dirty="0"/>
              <a:t> </a:t>
            </a:r>
            <a:r>
              <a:rPr lang="en-US" sz="2000" dirty="0" smtClean="0"/>
              <a:t>           cube root</a:t>
            </a:r>
          </a:p>
          <a:p>
            <a:endParaRPr lang="en-US" sz="2000"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2112" y="3501008"/>
            <a:ext cx="3384376" cy="2875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86615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 </a:t>
            </a:r>
            <a:r>
              <a:rPr lang="en-US" dirty="0" smtClean="0"/>
              <a:t>title</a:t>
            </a:r>
            <a:endParaRPr lang="en-IN" dirty="0"/>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9512" y="2348880"/>
            <a:ext cx="4034400" cy="2448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276872"/>
            <a:ext cx="2901185" cy="2289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547664" y="4941168"/>
            <a:ext cx="1335622" cy="369332"/>
          </a:xfrm>
          <a:prstGeom prst="rect">
            <a:avLst/>
          </a:prstGeom>
          <a:noFill/>
        </p:spPr>
        <p:txBody>
          <a:bodyPr wrap="none" rtlCol="0">
            <a:spAutoFit/>
          </a:bodyPr>
          <a:lstStyle/>
          <a:p>
            <a:r>
              <a:rPr lang="en-US" dirty="0" smtClean="0"/>
              <a:t>Donut Chart</a:t>
            </a:r>
            <a:endParaRPr lang="en-IN" dirty="0"/>
          </a:p>
        </p:txBody>
      </p:sp>
      <p:sp>
        <p:nvSpPr>
          <p:cNvPr id="6" name="TextBox 5"/>
          <p:cNvSpPr txBox="1"/>
          <p:nvPr/>
        </p:nvSpPr>
        <p:spPr>
          <a:xfrm>
            <a:off x="5580112" y="4948902"/>
            <a:ext cx="2258119" cy="369332"/>
          </a:xfrm>
          <a:prstGeom prst="rect">
            <a:avLst/>
          </a:prstGeom>
          <a:noFill/>
        </p:spPr>
        <p:txBody>
          <a:bodyPr wrap="none" rtlCol="0">
            <a:spAutoFit/>
          </a:bodyPr>
          <a:lstStyle/>
          <a:p>
            <a:r>
              <a:rPr lang="en-US" dirty="0" smtClean="0"/>
              <a:t>Correlation  Heat map</a:t>
            </a:r>
            <a:endParaRPr lang="en-IN" dirty="0"/>
          </a:p>
        </p:txBody>
      </p:sp>
    </p:spTree>
    <p:extLst>
      <p:ext uri="{BB962C8B-B14F-4D97-AF65-F5344CB8AC3E}">
        <p14:creationId xmlns:p14="http://schemas.microsoft.com/office/powerpoint/2010/main" val="11459178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 data frame-2</a:t>
            </a:r>
            <a:br>
              <a:rPr lang="en-US" dirty="0" smtClean="0"/>
            </a:br>
            <a:endParaRPr lang="en-IN" dirty="0"/>
          </a:p>
        </p:txBody>
      </p:sp>
      <p:sp>
        <p:nvSpPr>
          <p:cNvPr id="3" name="Content Placeholder 2"/>
          <p:cNvSpPr>
            <a:spLocks noGrp="1"/>
          </p:cNvSpPr>
          <p:nvPr>
            <p:ph idx="1"/>
          </p:nvPr>
        </p:nvSpPr>
        <p:spPr>
          <a:xfrm>
            <a:off x="457200" y="1600201"/>
            <a:ext cx="8229600" cy="4205064"/>
          </a:xfrm>
        </p:spPr>
        <p:txBody>
          <a:bodyPr>
            <a:normAutofit fontScale="92500" lnSpcReduction="20000"/>
          </a:bodyPr>
          <a:lstStyle/>
          <a:p>
            <a:r>
              <a:rPr lang="en-US" sz="1800" dirty="0" smtClean="0"/>
              <a:t>After applying class imbalance,outlier treatment and skewness data frame is:</a:t>
            </a:r>
          </a:p>
          <a:p>
            <a:r>
              <a:rPr lang="en-US" sz="1800" dirty="0" smtClean="0"/>
              <a:t> in this case Random forest  model is good fitted to the data </a:t>
            </a:r>
          </a:p>
          <a:p>
            <a:pPr marL="0" indent="0">
              <a:buNone/>
            </a:pPr>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r>
              <a:rPr lang="en-US" sz="1800" dirty="0" smtClean="0"/>
              <a:t>Rrrrrrrrrrrrrrrrrrrrrrrrrrrrrrrrrrrrrrrrrrrrrrrrrrrrrrrrrrrrrrrrrrrrrrrrrr</a:t>
            </a:r>
          </a:p>
          <a:p>
            <a:pPr marL="0" indent="0">
              <a:buNone/>
            </a:pPr>
            <a:endParaRPr lang="en-US" sz="1800" dirty="0"/>
          </a:p>
          <a:p>
            <a:endParaRPr lang="en-US" sz="1800" dirty="0" smtClean="0"/>
          </a:p>
          <a:p>
            <a:endParaRPr lang="en-US" sz="1800" dirty="0" smtClean="0"/>
          </a:p>
          <a:p>
            <a:endParaRPr lang="en-US" sz="1800" dirty="0"/>
          </a:p>
          <a:p>
            <a:endParaRPr lang="en-IN" sz="1800" dirty="0"/>
          </a:p>
        </p:txBody>
      </p:sp>
      <p:graphicFrame>
        <p:nvGraphicFramePr>
          <p:cNvPr id="4" name="Table 3"/>
          <p:cNvGraphicFramePr>
            <a:graphicFrameLocks noGrp="1"/>
          </p:cNvGraphicFramePr>
          <p:nvPr>
            <p:extLst>
              <p:ext uri="{D42A27DB-BD31-4B8C-83A1-F6EECF244321}">
                <p14:modId xmlns:p14="http://schemas.microsoft.com/office/powerpoint/2010/main" val="2727007942"/>
              </p:ext>
            </p:extLst>
          </p:nvPr>
        </p:nvGraphicFramePr>
        <p:xfrm>
          <a:off x="179512" y="2636912"/>
          <a:ext cx="6336708" cy="3042900"/>
        </p:xfrm>
        <a:graphic>
          <a:graphicData uri="http://schemas.openxmlformats.org/drawingml/2006/table">
            <a:tbl>
              <a:tblPr/>
              <a:tblGrid>
                <a:gridCol w="1056118"/>
                <a:gridCol w="1104122"/>
                <a:gridCol w="1008114"/>
                <a:gridCol w="1056118"/>
                <a:gridCol w="1056118"/>
                <a:gridCol w="1056118"/>
              </a:tblGrid>
              <a:tr h="309108">
                <a:tc>
                  <a:txBody>
                    <a:bodyPr/>
                    <a:lstStyle/>
                    <a:p>
                      <a:pPr algn="r" fontAlgn="ctr"/>
                      <a:r>
                        <a:rPr lang="en-IN" sz="1050" b="1" dirty="0">
                          <a:effectLst/>
                        </a:rPr>
                        <a:t>Algorithm</a:t>
                      </a:r>
                    </a:p>
                  </a:txBody>
                  <a:tcPr anchor="ctr">
                    <a:lnL>
                      <a:noFill/>
                    </a:lnL>
                    <a:lnR>
                      <a:noFill/>
                    </a:lnR>
                    <a:lnT>
                      <a:noFill/>
                    </a:lnT>
                    <a:lnB>
                      <a:noFill/>
                    </a:lnB>
                  </a:tcPr>
                </a:tc>
                <a:tc>
                  <a:txBody>
                    <a:bodyPr/>
                    <a:lstStyle/>
                    <a:p>
                      <a:pPr algn="r" fontAlgn="ctr"/>
                      <a:r>
                        <a:rPr lang="en-IN" sz="1050" b="1" dirty="0">
                          <a:effectLst/>
                        </a:rPr>
                        <a:t>Accuracy</a:t>
                      </a:r>
                    </a:p>
                  </a:txBody>
                  <a:tcPr anchor="ctr">
                    <a:lnL>
                      <a:noFill/>
                    </a:lnL>
                    <a:lnR>
                      <a:noFill/>
                    </a:lnR>
                    <a:lnT>
                      <a:noFill/>
                    </a:lnT>
                    <a:lnB>
                      <a:noFill/>
                    </a:lnB>
                  </a:tcPr>
                </a:tc>
                <a:tc>
                  <a:txBody>
                    <a:bodyPr/>
                    <a:lstStyle/>
                    <a:p>
                      <a:pPr algn="r" fontAlgn="ctr"/>
                      <a:r>
                        <a:rPr lang="en-IN" sz="1050" b="1">
                          <a:effectLst/>
                        </a:rPr>
                        <a:t>Precision</a:t>
                      </a:r>
                    </a:p>
                  </a:txBody>
                  <a:tcPr anchor="ctr">
                    <a:lnL>
                      <a:noFill/>
                    </a:lnL>
                    <a:lnR>
                      <a:noFill/>
                    </a:lnR>
                    <a:lnT>
                      <a:noFill/>
                    </a:lnT>
                    <a:lnB>
                      <a:noFill/>
                    </a:lnB>
                  </a:tcPr>
                </a:tc>
                <a:tc>
                  <a:txBody>
                    <a:bodyPr/>
                    <a:lstStyle/>
                    <a:p>
                      <a:pPr algn="r" fontAlgn="ctr"/>
                      <a:r>
                        <a:rPr lang="en-IN" sz="1050" b="1">
                          <a:effectLst/>
                        </a:rPr>
                        <a:t>Recall</a:t>
                      </a:r>
                    </a:p>
                  </a:txBody>
                  <a:tcPr anchor="ctr">
                    <a:lnL>
                      <a:noFill/>
                    </a:lnL>
                    <a:lnR>
                      <a:noFill/>
                    </a:lnR>
                    <a:lnT>
                      <a:noFill/>
                    </a:lnT>
                    <a:lnB>
                      <a:noFill/>
                    </a:lnB>
                  </a:tcPr>
                </a:tc>
                <a:tc>
                  <a:txBody>
                    <a:bodyPr/>
                    <a:lstStyle/>
                    <a:p>
                      <a:pPr algn="r" fontAlgn="ctr"/>
                      <a:r>
                        <a:rPr lang="en-IN" sz="1050" b="1">
                          <a:effectLst/>
                        </a:rPr>
                        <a:t>f1-score</a:t>
                      </a:r>
                    </a:p>
                  </a:txBody>
                  <a:tcPr anchor="ctr">
                    <a:lnL>
                      <a:noFill/>
                    </a:lnL>
                    <a:lnR>
                      <a:noFill/>
                    </a:lnR>
                    <a:lnT>
                      <a:noFill/>
                    </a:lnT>
                    <a:lnB>
                      <a:noFill/>
                    </a:lnB>
                  </a:tcPr>
                </a:tc>
                <a:tc>
                  <a:txBody>
                    <a:bodyPr/>
                    <a:lstStyle/>
                    <a:p>
                      <a:endParaRPr lang="en-IN" sz="1050"/>
                    </a:p>
                  </a:txBody>
                  <a:tcPr>
                    <a:lnL>
                      <a:noFill/>
                    </a:lnL>
                  </a:tcPr>
                </a:tc>
              </a:tr>
              <a:tr h="540938">
                <a:tc>
                  <a:txBody>
                    <a:bodyPr/>
                    <a:lstStyle/>
                    <a:p>
                      <a:pPr algn="r" fontAlgn="ctr"/>
                      <a:r>
                        <a:rPr lang="en-IN" sz="1050" b="1" dirty="0">
                          <a:effectLst/>
                        </a:rPr>
                        <a:t>0</a:t>
                      </a:r>
                    </a:p>
                  </a:txBody>
                  <a:tcPr anchor="ctr">
                    <a:lnL>
                      <a:noFill/>
                    </a:lnL>
                    <a:lnR>
                      <a:noFill/>
                    </a:lnR>
                    <a:lnT>
                      <a:noFill/>
                    </a:lnT>
                    <a:lnB>
                      <a:noFill/>
                    </a:lnB>
                    <a:solidFill>
                      <a:srgbClr val="F5F5F5"/>
                    </a:solidFill>
                  </a:tcPr>
                </a:tc>
                <a:tc>
                  <a:txBody>
                    <a:bodyPr/>
                    <a:lstStyle/>
                    <a:p>
                      <a:pPr algn="r" fontAlgn="ctr"/>
                      <a:r>
                        <a:rPr lang="en-IN" sz="1050" dirty="0">
                          <a:effectLst/>
                        </a:rPr>
                        <a:t>Logistic Regression</a:t>
                      </a:r>
                    </a:p>
                  </a:txBody>
                  <a:tcPr anchor="ctr">
                    <a:lnL>
                      <a:noFill/>
                    </a:lnL>
                    <a:lnR>
                      <a:noFill/>
                    </a:lnR>
                    <a:lnT>
                      <a:noFill/>
                    </a:lnT>
                    <a:lnB>
                      <a:noFill/>
                    </a:lnB>
                    <a:solidFill>
                      <a:srgbClr val="F5F5F5"/>
                    </a:solidFill>
                  </a:tcPr>
                </a:tc>
                <a:tc>
                  <a:txBody>
                    <a:bodyPr/>
                    <a:lstStyle/>
                    <a:p>
                      <a:pPr algn="r" fontAlgn="ctr"/>
                      <a:r>
                        <a:rPr lang="en-IN" sz="1050" dirty="0">
                          <a:effectLst/>
                        </a:rPr>
                        <a:t>53.966761</a:t>
                      </a:r>
                    </a:p>
                  </a:txBody>
                  <a:tcPr anchor="ctr">
                    <a:lnL>
                      <a:noFill/>
                    </a:lnL>
                    <a:lnR>
                      <a:noFill/>
                    </a:lnR>
                    <a:lnT>
                      <a:noFill/>
                    </a:lnT>
                    <a:lnB>
                      <a:noFill/>
                    </a:lnB>
                    <a:solidFill>
                      <a:srgbClr val="F5F5F5"/>
                    </a:solidFill>
                  </a:tcPr>
                </a:tc>
                <a:tc>
                  <a:txBody>
                    <a:bodyPr/>
                    <a:lstStyle/>
                    <a:p>
                      <a:pPr algn="r" fontAlgn="ctr"/>
                      <a:r>
                        <a:rPr lang="en-IN" sz="1050">
                          <a:effectLst/>
                        </a:rPr>
                        <a:t>0.533482</a:t>
                      </a:r>
                    </a:p>
                  </a:txBody>
                  <a:tcPr anchor="ctr">
                    <a:lnL>
                      <a:noFill/>
                    </a:lnL>
                    <a:lnR>
                      <a:noFill/>
                    </a:lnR>
                    <a:lnT>
                      <a:noFill/>
                    </a:lnT>
                    <a:lnB>
                      <a:noFill/>
                    </a:lnB>
                    <a:solidFill>
                      <a:srgbClr val="F5F5F5"/>
                    </a:solidFill>
                  </a:tcPr>
                </a:tc>
                <a:tc>
                  <a:txBody>
                    <a:bodyPr/>
                    <a:lstStyle/>
                    <a:p>
                      <a:pPr algn="r" fontAlgn="ctr"/>
                      <a:r>
                        <a:rPr lang="en-IN" sz="1050">
                          <a:effectLst/>
                        </a:rPr>
                        <a:t>0.602015</a:t>
                      </a:r>
                    </a:p>
                  </a:txBody>
                  <a:tcPr anchor="ctr">
                    <a:lnL>
                      <a:noFill/>
                    </a:lnL>
                    <a:lnR>
                      <a:noFill/>
                    </a:lnR>
                    <a:lnT>
                      <a:noFill/>
                    </a:lnT>
                    <a:lnB>
                      <a:noFill/>
                    </a:lnB>
                    <a:solidFill>
                      <a:srgbClr val="F5F5F5"/>
                    </a:solidFill>
                  </a:tcPr>
                </a:tc>
                <a:tc>
                  <a:txBody>
                    <a:bodyPr/>
                    <a:lstStyle/>
                    <a:p>
                      <a:pPr algn="r" fontAlgn="ctr"/>
                      <a:r>
                        <a:rPr lang="en-IN" sz="1050">
                          <a:effectLst/>
                        </a:rPr>
                        <a:t>0.537898</a:t>
                      </a:r>
                    </a:p>
                  </a:txBody>
                  <a:tcPr anchor="ctr">
                    <a:lnL>
                      <a:noFill/>
                    </a:lnL>
                    <a:lnR>
                      <a:noFill/>
                    </a:lnR>
                    <a:lnB>
                      <a:noFill/>
                    </a:lnB>
                    <a:solidFill>
                      <a:srgbClr val="F5F5F5"/>
                    </a:solidFill>
                  </a:tcPr>
                </a:tc>
              </a:tr>
              <a:tr h="518106">
                <a:tc>
                  <a:txBody>
                    <a:bodyPr/>
                    <a:lstStyle/>
                    <a:p>
                      <a:pPr algn="r" fontAlgn="ctr"/>
                      <a:r>
                        <a:rPr lang="en-IN" sz="1050" b="1">
                          <a:effectLst/>
                        </a:rPr>
                        <a:t>1</a:t>
                      </a:r>
                    </a:p>
                  </a:txBody>
                  <a:tcPr anchor="ctr">
                    <a:lnL>
                      <a:noFill/>
                    </a:lnL>
                    <a:lnR>
                      <a:noFill/>
                    </a:lnR>
                    <a:lnT>
                      <a:noFill/>
                    </a:lnT>
                    <a:lnB>
                      <a:noFill/>
                    </a:lnB>
                  </a:tcPr>
                </a:tc>
                <a:tc>
                  <a:txBody>
                    <a:bodyPr/>
                    <a:lstStyle/>
                    <a:p>
                      <a:pPr algn="r" fontAlgn="ctr"/>
                      <a:r>
                        <a:rPr lang="en-IN" sz="1050">
                          <a:effectLst/>
                        </a:rPr>
                        <a:t>Decision Tree</a:t>
                      </a:r>
                    </a:p>
                  </a:txBody>
                  <a:tcPr anchor="ctr">
                    <a:lnL>
                      <a:noFill/>
                    </a:lnL>
                    <a:lnR>
                      <a:noFill/>
                    </a:lnR>
                    <a:lnT>
                      <a:noFill/>
                    </a:lnT>
                    <a:lnB>
                      <a:noFill/>
                    </a:lnB>
                  </a:tcPr>
                </a:tc>
                <a:tc>
                  <a:txBody>
                    <a:bodyPr/>
                    <a:lstStyle/>
                    <a:p>
                      <a:pPr algn="r" fontAlgn="ctr"/>
                      <a:r>
                        <a:rPr lang="en-IN" sz="1050" dirty="0">
                          <a:effectLst/>
                        </a:rPr>
                        <a:t>90.341800</a:t>
                      </a:r>
                    </a:p>
                  </a:txBody>
                  <a:tcPr anchor="ctr">
                    <a:lnL>
                      <a:noFill/>
                    </a:lnL>
                    <a:lnR>
                      <a:noFill/>
                    </a:lnR>
                    <a:lnT>
                      <a:noFill/>
                    </a:lnT>
                    <a:lnB>
                      <a:noFill/>
                    </a:lnB>
                  </a:tcPr>
                </a:tc>
                <a:tc>
                  <a:txBody>
                    <a:bodyPr/>
                    <a:lstStyle/>
                    <a:p>
                      <a:pPr algn="r" fontAlgn="ctr"/>
                      <a:r>
                        <a:rPr lang="en-IN" sz="1050" dirty="0">
                          <a:effectLst/>
                        </a:rPr>
                        <a:t>0.855556</a:t>
                      </a:r>
                    </a:p>
                  </a:txBody>
                  <a:tcPr anchor="ctr">
                    <a:lnL>
                      <a:noFill/>
                    </a:lnL>
                    <a:lnR>
                      <a:noFill/>
                    </a:lnR>
                    <a:lnT>
                      <a:noFill/>
                    </a:lnT>
                    <a:lnB>
                      <a:noFill/>
                    </a:lnB>
                  </a:tcPr>
                </a:tc>
                <a:tc>
                  <a:txBody>
                    <a:bodyPr/>
                    <a:lstStyle/>
                    <a:p>
                      <a:pPr algn="r" fontAlgn="ctr"/>
                      <a:r>
                        <a:rPr lang="en-IN" sz="1050" dirty="0">
                          <a:effectLst/>
                        </a:rPr>
                        <a:t>0.969773</a:t>
                      </a:r>
                    </a:p>
                  </a:txBody>
                  <a:tcPr anchor="ctr">
                    <a:lnL>
                      <a:noFill/>
                    </a:lnL>
                    <a:lnR>
                      <a:noFill/>
                    </a:lnR>
                    <a:lnT>
                      <a:noFill/>
                    </a:lnT>
                    <a:lnB>
                      <a:noFill/>
                    </a:lnB>
                  </a:tcPr>
                </a:tc>
                <a:tc>
                  <a:txBody>
                    <a:bodyPr/>
                    <a:lstStyle/>
                    <a:p>
                      <a:pPr algn="r" fontAlgn="ctr"/>
                      <a:r>
                        <a:rPr lang="en-IN" sz="1050" dirty="0">
                          <a:effectLst/>
                        </a:rPr>
                        <a:t>0.903016</a:t>
                      </a:r>
                    </a:p>
                  </a:txBody>
                  <a:tcPr anchor="ctr">
                    <a:lnL>
                      <a:noFill/>
                    </a:lnL>
                    <a:lnR>
                      <a:noFill/>
                    </a:lnR>
                    <a:lnT>
                      <a:noFill/>
                    </a:lnT>
                    <a:lnB>
                      <a:noFill/>
                    </a:lnB>
                  </a:tcPr>
                </a:tc>
              </a:tr>
              <a:tr h="397728">
                <a:tc>
                  <a:txBody>
                    <a:bodyPr/>
                    <a:lstStyle/>
                    <a:p>
                      <a:pPr algn="r" fontAlgn="ctr"/>
                      <a:r>
                        <a:rPr lang="en-IN" sz="1050" b="1">
                          <a:effectLst/>
                        </a:rPr>
                        <a:t>2</a:t>
                      </a:r>
                    </a:p>
                  </a:txBody>
                  <a:tcPr anchor="ctr">
                    <a:lnL>
                      <a:noFill/>
                    </a:lnL>
                    <a:lnR>
                      <a:noFill/>
                    </a:lnR>
                    <a:lnT>
                      <a:noFill/>
                    </a:lnT>
                    <a:lnB>
                      <a:noFill/>
                    </a:lnB>
                    <a:solidFill>
                      <a:srgbClr val="F5F5F5"/>
                    </a:solidFill>
                  </a:tcPr>
                </a:tc>
                <a:tc>
                  <a:txBody>
                    <a:bodyPr/>
                    <a:lstStyle/>
                    <a:p>
                      <a:pPr algn="r" fontAlgn="ctr"/>
                      <a:r>
                        <a:rPr lang="en-IN" sz="1050" dirty="0">
                          <a:effectLst/>
                        </a:rPr>
                        <a:t>Random Forest</a:t>
                      </a:r>
                    </a:p>
                  </a:txBody>
                  <a:tcPr anchor="ctr">
                    <a:lnL>
                      <a:noFill/>
                    </a:lnL>
                    <a:lnR>
                      <a:noFill/>
                    </a:lnR>
                    <a:lnT>
                      <a:noFill/>
                    </a:lnT>
                    <a:lnB>
                      <a:noFill/>
                    </a:lnB>
                    <a:solidFill>
                      <a:srgbClr val="F5F5F5"/>
                    </a:solidFill>
                  </a:tcPr>
                </a:tc>
                <a:tc>
                  <a:txBody>
                    <a:bodyPr/>
                    <a:lstStyle/>
                    <a:p>
                      <a:pPr algn="r" fontAlgn="ctr"/>
                      <a:r>
                        <a:rPr lang="en-IN" sz="1050" dirty="0">
                          <a:effectLst/>
                        </a:rPr>
                        <a:t>94.888680</a:t>
                      </a:r>
                    </a:p>
                  </a:txBody>
                  <a:tcPr anchor="ctr">
                    <a:lnL>
                      <a:noFill/>
                    </a:lnL>
                    <a:lnR>
                      <a:noFill/>
                    </a:lnR>
                    <a:lnT>
                      <a:noFill/>
                    </a:lnT>
                    <a:lnB>
                      <a:noFill/>
                    </a:lnB>
                    <a:solidFill>
                      <a:srgbClr val="F5F5F5"/>
                    </a:solidFill>
                  </a:tcPr>
                </a:tc>
                <a:tc>
                  <a:txBody>
                    <a:bodyPr/>
                    <a:lstStyle/>
                    <a:p>
                      <a:pPr algn="r" fontAlgn="ctr"/>
                      <a:r>
                        <a:rPr lang="en-IN" sz="1050" dirty="0">
                          <a:effectLst/>
                        </a:rPr>
                        <a:t>0.925373</a:t>
                      </a:r>
                    </a:p>
                  </a:txBody>
                  <a:tcPr anchor="ctr">
                    <a:lnL>
                      <a:noFill/>
                    </a:lnL>
                    <a:lnR>
                      <a:noFill/>
                    </a:lnR>
                    <a:lnT>
                      <a:noFill/>
                    </a:lnT>
                    <a:lnB>
                      <a:noFill/>
                    </a:lnB>
                    <a:solidFill>
                      <a:srgbClr val="F5F5F5"/>
                    </a:solidFill>
                  </a:tcPr>
                </a:tc>
                <a:tc>
                  <a:txBody>
                    <a:bodyPr/>
                    <a:lstStyle/>
                    <a:p>
                      <a:pPr algn="r" fontAlgn="ctr"/>
                      <a:r>
                        <a:rPr lang="en-IN" sz="1050">
                          <a:effectLst/>
                        </a:rPr>
                        <a:t>0.976071</a:t>
                      </a:r>
                    </a:p>
                  </a:txBody>
                  <a:tcPr anchor="ctr">
                    <a:lnL>
                      <a:noFill/>
                    </a:lnL>
                    <a:lnR>
                      <a:noFill/>
                    </a:lnR>
                    <a:lnT>
                      <a:noFill/>
                    </a:lnT>
                    <a:lnB>
                      <a:noFill/>
                    </a:lnB>
                    <a:solidFill>
                      <a:srgbClr val="F5F5F5"/>
                    </a:solidFill>
                  </a:tcPr>
                </a:tc>
                <a:tc>
                  <a:txBody>
                    <a:bodyPr/>
                    <a:lstStyle/>
                    <a:p>
                      <a:pPr algn="r" fontAlgn="ctr"/>
                      <a:r>
                        <a:rPr lang="en-IN" sz="1050" dirty="0">
                          <a:effectLst/>
                        </a:rPr>
                        <a:t>0.948854</a:t>
                      </a:r>
                    </a:p>
                  </a:txBody>
                  <a:tcPr anchor="ctr">
                    <a:lnL>
                      <a:noFill/>
                    </a:lnL>
                    <a:lnR>
                      <a:noFill/>
                    </a:lnR>
                    <a:lnT>
                      <a:noFill/>
                    </a:lnT>
                    <a:lnB>
                      <a:noFill/>
                    </a:lnB>
                    <a:solidFill>
                      <a:srgbClr val="F5F5F5"/>
                    </a:solidFill>
                  </a:tcPr>
                </a:tc>
              </a:tr>
              <a:tr h="309108">
                <a:tc>
                  <a:txBody>
                    <a:bodyPr/>
                    <a:lstStyle/>
                    <a:p>
                      <a:pPr algn="r" fontAlgn="ctr"/>
                      <a:r>
                        <a:rPr lang="en-IN" sz="1050" b="1">
                          <a:effectLst/>
                        </a:rPr>
                        <a:t>3</a:t>
                      </a:r>
                    </a:p>
                  </a:txBody>
                  <a:tcPr anchor="ctr">
                    <a:lnL>
                      <a:noFill/>
                    </a:lnL>
                    <a:lnR>
                      <a:noFill/>
                    </a:lnR>
                    <a:lnT>
                      <a:noFill/>
                    </a:lnT>
                    <a:lnB>
                      <a:noFill/>
                    </a:lnB>
                  </a:tcPr>
                </a:tc>
                <a:tc>
                  <a:txBody>
                    <a:bodyPr/>
                    <a:lstStyle/>
                    <a:p>
                      <a:pPr algn="r" fontAlgn="ctr"/>
                      <a:r>
                        <a:rPr lang="en-IN" sz="1050">
                          <a:effectLst/>
                        </a:rPr>
                        <a:t>KNN</a:t>
                      </a:r>
                    </a:p>
                  </a:txBody>
                  <a:tcPr anchor="ctr">
                    <a:lnL>
                      <a:noFill/>
                    </a:lnL>
                    <a:lnR>
                      <a:noFill/>
                    </a:lnR>
                    <a:lnT>
                      <a:noFill/>
                    </a:lnT>
                    <a:lnB>
                      <a:noFill/>
                    </a:lnB>
                  </a:tcPr>
                </a:tc>
                <a:tc>
                  <a:txBody>
                    <a:bodyPr/>
                    <a:lstStyle/>
                    <a:p>
                      <a:pPr algn="r" fontAlgn="ctr"/>
                      <a:r>
                        <a:rPr lang="en-IN" sz="1050">
                          <a:effectLst/>
                        </a:rPr>
                        <a:t>70.147382</a:t>
                      </a:r>
                    </a:p>
                  </a:txBody>
                  <a:tcPr anchor="ctr">
                    <a:lnL>
                      <a:noFill/>
                    </a:lnL>
                    <a:lnR>
                      <a:noFill/>
                    </a:lnR>
                    <a:lnT>
                      <a:noFill/>
                    </a:lnT>
                    <a:lnB>
                      <a:noFill/>
                    </a:lnB>
                  </a:tcPr>
                </a:tc>
                <a:tc>
                  <a:txBody>
                    <a:bodyPr/>
                    <a:lstStyle/>
                    <a:p>
                      <a:pPr algn="r" fontAlgn="ctr"/>
                      <a:r>
                        <a:rPr lang="en-IN" sz="1050" dirty="0">
                          <a:effectLst/>
                        </a:rPr>
                        <a:t>0.658524</a:t>
                      </a:r>
                    </a:p>
                  </a:txBody>
                  <a:tcPr anchor="ctr">
                    <a:lnL>
                      <a:noFill/>
                    </a:lnL>
                    <a:lnR>
                      <a:noFill/>
                    </a:lnR>
                    <a:lnT>
                      <a:noFill/>
                    </a:lnT>
                    <a:lnB>
                      <a:noFill/>
                    </a:lnB>
                  </a:tcPr>
                </a:tc>
                <a:tc>
                  <a:txBody>
                    <a:bodyPr/>
                    <a:lstStyle/>
                    <a:p>
                      <a:pPr algn="r" fontAlgn="ctr"/>
                      <a:r>
                        <a:rPr lang="en-IN" sz="1050">
                          <a:effectLst/>
                        </a:rPr>
                        <a:t>0.831864</a:t>
                      </a:r>
                    </a:p>
                  </a:txBody>
                  <a:tcPr anchor="ctr">
                    <a:lnL>
                      <a:noFill/>
                    </a:lnL>
                    <a:lnR>
                      <a:noFill/>
                    </a:lnR>
                    <a:lnT>
                      <a:noFill/>
                    </a:lnT>
                    <a:lnB>
                      <a:noFill/>
                    </a:lnB>
                  </a:tcPr>
                </a:tc>
                <a:tc>
                  <a:txBody>
                    <a:bodyPr/>
                    <a:lstStyle/>
                    <a:p>
                      <a:pPr algn="r" fontAlgn="ctr"/>
                      <a:r>
                        <a:rPr lang="en-IN" sz="1050" dirty="0">
                          <a:effectLst/>
                        </a:rPr>
                        <a:t>0.696423</a:t>
                      </a:r>
                    </a:p>
                  </a:txBody>
                  <a:tcPr anchor="ctr">
                    <a:lnL>
                      <a:noFill/>
                    </a:lnL>
                    <a:lnR>
                      <a:noFill/>
                    </a:lnR>
                    <a:lnT>
                      <a:noFill/>
                    </a:lnT>
                    <a:lnB>
                      <a:noFill/>
                    </a:lnB>
                  </a:tcPr>
                </a:tc>
              </a:tr>
              <a:tr h="309108">
                <a:tc>
                  <a:txBody>
                    <a:bodyPr/>
                    <a:lstStyle/>
                    <a:p>
                      <a:pPr algn="r" fontAlgn="ctr"/>
                      <a:r>
                        <a:rPr lang="en-IN" sz="1050" b="1">
                          <a:effectLst/>
                        </a:rPr>
                        <a:t>4</a:t>
                      </a:r>
                    </a:p>
                  </a:txBody>
                  <a:tcPr anchor="ctr">
                    <a:lnL>
                      <a:noFill/>
                    </a:lnL>
                    <a:lnR>
                      <a:noFill/>
                    </a:lnR>
                    <a:lnT>
                      <a:noFill/>
                    </a:lnT>
                    <a:lnB>
                      <a:noFill/>
                    </a:lnB>
                    <a:solidFill>
                      <a:srgbClr val="F5F5F5"/>
                    </a:solidFill>
                  </a:tcPr>
                </a:tc>
                <a:tc>
                  <a:txBody>
                    <a:bodyPr/>
                    <a:lstStyle/>
                    <a:p>
                      <a:pPr algn="r" fontAlgn="ctr"/>
                      <a:r>
                        <a:rPr lang="en-IN" sz="1050">
                          <a:effectLst/>
                        </a:rPr>
                        <a:t>XGB</a:t>
                      </a:r>
                    </a:p>
                  </a:txBody>
                  <a:tcPr anchor="ctr">
                    <a:lnL>
                      <a:noFill/>
                    </a:lnL>
                    <a:lnR>
                      <a:noFill/>
                    </a:lnR>
                    <a:lnT>
                      <a:noFill/>
                    </a:lnT>
                    <a:lnB>
                      <a:noFill/>
                    </a:lnB>
                    <a:solidFill>
                      <a:srgbClr val="F5F5F5"/>
                    </a:solidFill>
                  </a:tcPr>
                </a:tc>
                <a:tc>
                  <a:txBody>
                    <a:bodyPr/>
                    <a:lstStyle/>
                    <a:p>
                      <a:pPr algn="r" fontAlgn="ctr"/>
                      <a:r>
                        <a:rPr lang="en-IN" sz="1050">
                          <a:effectLst/>
                        </a:rPr>
                        <a:t>87.927250</a:t>
                      </a:r>
                    </a:p>
                  </a:txBody>
                  <a:tcPr anchor="ctr">
                    <a:lnL>
                      <a:noFill/>
                    </a:lnL>
                    <a:lnR>
                      <a:noFill/>
                    </a:lnR>
                    <a:lnT>
                      <a:noFill/>
                    </a:lnT>
                    <a:lnB>
                      <a:noFill/>
                    </a:lnB>
                    <a:solidFill>
                      <a:srgbClr val="F5F5F5"/>
                    </a:solidFill>
                  </a:tcPr>
                </a:tc>
                <a:tc>
                  <a:txBody>
                    <a:bodyPr/>
                    <a:lstStyle/>
                    <a:p>
                      <a:pPr algn="r" fontAlgn="ctr"/>
                      <a:r>
                        <a:rPr lang="en-IN" sz="1050" dirty="0">
                          <a:effectLst/>
                        </a:rPr>
                        <a:t>0.855286</a:t>
                      </a:r>
                    </a:p>
                  </a:txBody>
                  <a:tcPr anchor="ctr">
                    <a:lnL>
                      <a:noFill/>
                    </a:lnL>
                    <a:lnR>
                      <a:noFill/>
                    </a:lnR>
                    <a:lnT>
                      <a:noFill/>
                    </a:lnT>
                    <a:lnB>
                      <a:noFill/>
                    </a:lnB>
                    <a:solidFill>
                      <a:srgbClr val="F5F5F5"/>
                    </a:solidFill>
                  </a:tcPr>
                </a:tc>
                <a:tc>
                  <a:txBody>
                    <a:bodyPr/>
                    <a:lstStyle/>
                    <a:p>
                      <a:pPr algn="r" fontAlgn="ctr"/>
                      <a:r>
                        <a:rPr lang="en-IN" sz="1050">
                          <a:effectLst/>
                        </a:rPr>
                        <a:t>0.911839</a:t>
                      </a:r>
                    </a:p>
                  </a:txBody>
                  <a:tcPr anchor="ctr">
                    <a:lnL>
                      <a:noFill/>
                    </a:lnL>
                    <a:lnR>
                      <a:noFill/>
                    </a:lnR>
                    <a:lnT>
                      <a:noFill/>
                    </a:lnT>
                    <a:lnB>
                      <a:noFill/>
                    </a:lnB>
                    <a:solidFill>
                      <a:srgbClr val="F5F5F5"/>
                    </a:solidFill>
                  </a:tcPr>
                </a:tc>
                <a:tc>
                  <a:txBody>
                    <a:bodyPr/>
                    <a:lstStyle/>
                    <a:p>
                      <a:pPr algn="r" fontAlgn="ctr"/>
                      <a:r>
                        <a:rPr lang="en-IN" sz="1050" dirty="0">
                          <a:effectLst/>
                        </a:rPr>
                        <a:t>0.879158</a:t>
                      </a:r>
                    </a:p>
                  </a:txBody>
                  <a:tcPr anchor="ctr">
                    <a:lnL>
                      <a:noFill/>
                    </a:lnL>
                    <a:lnR>
                      <a:noFill/>
                    </a:lnR>
                    <a:lnT>
                      <a:noFill/>
                    </a:lnT>
                    <a:lnB>
                      <a:noFill/>
                    </a:lnB>
                    <a:solidFill>
                      <a:srgbClr val="F5F5F5"/>
                    </a:solidFill>
                  </a:tcPr>
                </a:tc>
              </a:tr>
              <a:tr h="349696">
                <a:tc>
                  <a:txBody>
                    <a:bodyPr/>
                    <a:lstStyle/>
                    <a:p>
                      <a:pPr algn="r" fontAlgn="ctr"/>
                      <a:r>
                        <a:rPr lang="en-IN" sz="1050" b="1">
                          <a:effectLst/>
                        </a:rPr>
                        <a:t>5</a:t>
                      </a:r>
                    </a:p>
                  </a:txBody>
                  <a:tcPr anchor="ctr">
                    <a:lnL>
                      <a:noFill/>
                    </a:lnL>
                    <a:lnR>
                      <a:noFill/>
                    </a:lnR>
                    <a:lnT>
                      <a:noFill/>
                    </a:lnT>
                    <a:lnB>
                      <a:noFill/>
                    </a:lnB>
                  </a:tcPr>
                </a:tc>
                <a:tc>
                  <a:txBody>
                    <a:bodyPr/>
                    <a:lstStyle/>
                    <a:p>
                      <a:pPr algn="r" fontAlgn="ctr"/>
                      <a:r>
                        <a:rPr lang="en-IN" sz="1050">
                          <a:effectLst/>
                        </a:rPr>
                        <a:t>SVM</a:t>
                      </a:r>
                    </a:p>
                  </a:txBody>
                  <a:tcPr anchor="ctr">
                    <a:lnL>
                      <a:noFill/>
                    </a:lnL>
                    <a:lnR>
                      <a:noFill/>
                    </a:lnR>
                    <a:lnT>
                      <a:noFill/>
                    </a:lnT>
                    <a:lnB>
                      <a:noFill/>
                    </a:lnB>
                  </a:tcPr>
                </a:tc>
                <a:tc>
                  <a:txBody>
                    <a:bodyPr/>
                    <a:lstStyle/>
                    <a:p>
                      <a:pPr algn="r" fontAlgn="ctr"/>
                      <a:r>
                        <a:rPr lang="en-IN" sz="1050">
                          <a:effectLst/>
                        </a:rPr>
                        <a:t>54.907495</a:t>
                      </a:r>
                    </a:p>
                  </a:txBody>
                  <a:tcPr anchor="ctr">
                    <a:lnL>
                      <a:noFill/>
                    </a:lnL>
                    <a:lnR>
                      <a:noFill/>
                    </a:lnR>
                    <a:lnT>
                      <a:noFill/>
                    </a:lnT>
                    <a:lnB>
                      <a:noFill/>
                    </a:lnB>
                  </a:tcPr>
                </a:tc>
                <a:tc>
                  <a:txBody>
                    <a:bodyPr/>
                    <a:lstStyle/>
                    <a:p>
                      <a:pPr algn="r" fontAlgn="ctr"/>
                      <a:r>
                        <a:rPr lang="en-IN" sz="1050">
                          <a:effectLst/>
                        </a:rPr>
                        <a:t>0.535511</a:t>
                      </a:r>
                    </a:p>
                  </a:txBody>
                  <a:tcPr anchor="ctr">
                    <a:lnL>
                      <a:noFill/>
                    </a:lnL>
                    <a:lnR>
                      <a:noFill/>
                    </a:lnR>
                    <a:lnT>
                      <a:noFill/>
                    </a:lnT>
                    <a:lnB>
                      <a:noFill/>
                    </a:lnB>
                  </a:tcPr>
                </a:tc>
                <a:tc>
                  <a:txBody>
                    <a:bodyPr/>
                    <a:lstStyle/>
                    <a:p>
                      <a:pPr algn="r" fontAlgn="ctr"/>
                      <a:r>
                        <a:rPr lang="en-IN" sz="1050">
                          <a:effectLst/>
                        </a:rPr>
                        <a:t>0.712217</a:t>
                      </a:r>
                    </a:p>
                  </a:txBody>
                  <a:tcPr anchor="ctr">
                    <a:lnL>
                      <a:noFill/>
                    </a:lnL>
                    <a:lnR>
                      <a:noFill/>
                    </a:lnR>
                    <a:lnT>
                      <a:noFill/>
                    </a:lnT>
                    <a:lnB>
                      <a:noFill/>
                    </a:lnB>
                  </a:tcPr>
                </a:tc>
                <a:tc>
                  <a:txBody>
                    <a:bodyPr/>
                    <a:lstStyle/>
                    <a:p>
                      <a:pPr algn="r" fontAlgn="ctr"/>
                      <a:r>
                        <a:rPr lang="en-IN" sz="1050" dirty="0">
                          <a:effectLst/>
                        </a:rPr>
                        <a:t>0.536889</a:t>
                      </a:r>
                    </a:p>
                  </a:txBody>
                  <a:tcPr anchor="ctr">
                    <a:lnL>
                      <a:noFill/>
                    </a:lnL>
                    <a:lnR>
                      <a:noFill/>
                    </a:lnR>
                    <a:lnT>
                      <a:noFill/>
                    </a:lnT>
                    <a:lnB>
                      <a:noFill/>
                    </a:lnB>
                  </a:tcPr>
                </a:tc>
              </a:tr>
              <a:tr h="309108">
                <a:tc>
                  <a:txBody>
                    <a:bodyPr/>
                    <a:lstStyle/>
                    <a:p>
                      <a:pPr algn="r" fontAlgn="ctr"/>
                      <a:r>
                        <a:rPr lang="en-IN" sz="1050" b="1">
                          <a:effectLst/>
                        </a:rPr>
                        <a:t>6</a:t>
                      </a:r>
                    </a:p>
                  </a:txBody>
                  <a:tcPr anchor="ctr">
                    <a:lnL>
                      <a:noFill/>
                    </a:lnL>
                    <a:lnR>
                      <a:noFill/>
                    </a:lnR>
                    <a:lnT>
                      <a:noFill/>
                    </a:lnT>
                    <a:lnB>
                      <a:noFill/>
                    </a:lnB>
                    <a:solidFill>
                      <a:srgbClr val="F5F5F5"/>
                    </a:solidFill>
                  </a:tcPr>
                </a:tc>
                <a:tc>
                  <a:txBody>
                    <a:bodyPr/>
                    <a:lstStyle/>
                    <a:p>
                      <a:pPr algn="r" fontAlgn="ctr"/>
                      <a:r>
                        <a:rPr lang="en-IN" sz="1050">
                          <a:effectLst/>
                        </a:rPr>
                        <a:t>Naive Bayes</a:t>
                      </a:r>
                    </a:p>
                  </a:txBody>
                  <a:tcPr anchor="ctr">
                    <a:lnL>
                      <a:noFill/>
                    </a:lnL>
                    <a:lnR>
                      <a:noFill/>
                    </a:lnR>
                    <a:lnT>
                      <a:noFill/>
                    </a:lnT>
                    <a:lnB>
                      <a:noFill/>
                    </a:lnB>
                    <a:solidFill>
                      <a:srgbClr val="F5F5F5"/>
                    </a:solidFill>
                  </a:tcPr>
                </a:tc>
                <a:tc>
                  <a:txBody>
                    <a:bodyPr/>
                    <a:lstStyle/>
                    <a:p>
                      <a:pPr algn="r" fontAlgn="ctr"/>
                      <a:r>
                        <a:rPr lang="en-IN" sz="1050" dirty="0">
                          <a:effectLst/>
                        </a:rPr>
                        <a:t>53.276889</a:t>
                      </a:r>
                    </a:p>
                  </a:txBody>
                  <a:tcPr anchor="ctr">
                    <a:lnL>
                      <a:noFill/>
                    </a:lnL>
                    <a:lnR>
                      <a:noFill/>
                    </a:lnR>
                    <a:lnT>
                      <a:noFill/>
                    </a:lnT>
                    <a:lnB>
                      <a:noFill/>
                    </a:lnB>
                    <a:solidFill>
                      <a:srgbClr val="F5F5F5"/>
                    </a:solidFill>
                  </a:tcPr>
                </a:tc>
                <a:tc>
                  <a:txBody>
                    <a:bodyPr/>
                    <a:lstStyle/>
                    <a:p>
                      <a:pPr algn="r" fontAlgn="ctr"/>
                      <a:r>
                        <a:rPr lang="en-IN" sz="1050">
                          <a:effectLst/>
                        </a:rPr>
                        <a:t>0.531572</a:t>
                      </a:r>
                    </a:p>
                  </a:txBody>
                  <a:tcPr anchor="ctr">
                    <a:lnL>
                      <a:noFill/>
                    </a:lnL>
                    <a:lnR>
                      <a:noFill/>
                    </a:lnR>
                    <a:lnT>
                      <a:noFill/>
                    </a:lnT>
                    <a:lnB>
                      <a:noFill/>
                    </a:lnB>
                    <a:solidFill>
                      <a:srgbClr val="F5F5F5"/>
                    </a:solidFill>
                  </a:tcPr>
                </a:tc>
                <a:tc>
                  <a:txBody>
                    <a:bodyPr/>
                    <a:lstStyle/>
                    <a:p>
                      <a:pPr algn="r" fontAlgn="ctr"/>
                      <a:r>
                        <a:rPr lang="en-IN" sz="1050">
                          <a:effectLst/>
                        </a:rPr>
                        <a:t>0.519521</a:t>
                      </a:r>
                    </a:p>
                  </a:txBody>
                  <a:tcPr anchor="ctr">
                    <a:lnL>
                      <a:noFill/>
                    </a:lnL>
                    <a:lnR>
                      <a:noFill/>
                    </a:lnR>
                    <a:lnT>
                      <a:noFill/>
                    </a:lnT>
                    <a:lnB>
                      <a:noFill/>
                    </a:lnB>
                    <a:solidFill>
                      <a:srgbClr val="F5F5F5"/>
                    </a:solidFill>
                  </a:tcPr>
                </a:tc>
                <a:tc>
                  <a:txBody>
                    <a:bodyPr/>
                    <a:lstStyle/>
                    <a:p>
                      <a:pPr algn="r" fontAlgn="ctr"/>
                      <a:r>
                        <a:rPr lang="en-IN" sz="1050" dirty="0">
                          <a:effectLst/>
                        </a:rPr>
                        <a:t>0.532688</a:t>
                      </a:r>
                    </a:p>
                  </a:txBody>
                  <a:tcPr anchor="ctr">
                    <a:lnL>
                      <a:noFill/>
                    </a:lnL>
                    <a:lnR>
                      <a:noFill/>
                    </a:lnR>
                    <a:lnT>
                      <a:noFill/>
                    </a:lnT>
                    <a:lnB>
                      <a:noFill/>
                    </a:lnB>
                    <a:solidFill>
                      <a:srgbClr val="F5F5F5"/>
                    </a:solidFill>
                  </a:tcPr>
                </a:tc>
              </a:tr>
            </a:tbl>
          </a:graphicData>
        </a:graphic>
      </p:graphicFrame>
    </p:spTree>
    <p:extLst>
      <p:ext uri="{BB962C8B-B14F-4D97-AF65-F5344CB8AC3E}">
        <p14:creationId xmlns:p14="http://schemas.microsoft.com/office/powerpoint/2010/main" val="14251594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4204</TotalTime>
  <Words>406</Words>
  <Application>Microsoft Office PowerPoint</Application>
  <PresentationFormat>On-screen Show (4:3)</PresentationFormat>
  <Paragraphs>166</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HEADING</vt:lpstr>
      <vt:lpstr>Data Cleaning</vt:lpstr>
      <vt:lpstr>Base Model 1 DataFrame</vt:lpstr>
      <vt:lpstr>Class Imbalance</vt:lpstr>
      <vt:lpstr>Outlier Treatment</vt:lpstr>
      <vt:lpstr>Skewness Treatment</vt:lpstr>
      <vt:lpstr>Card title</vt:lpstr>
      <vt:lpstr>Model data frame-2 </vt:lpstr>
      <vt:lpstr>Feature selection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vaibhav</dc:creator>
  <cp:lastModifiedBy>vaibhav</cp:lastModifiedBy>
  <cp:revision>22</cp:revision>
  <dcterms:created xsi:type="dcterms:W3CDTF">2023-10-29T11:35:01Z</dcterms:created>
  <dcterms:modified xsi:type="dcterms:W3CDTF">2023-11-02T05:21:05Z</dcterms:modified>
</cp:coreProperties>
</file>