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68" r:id="rId4"/>
    <p:sldId id="291" r:id="rId5"/>
    <p:sldId id="284" r:id="rId6"/>
    <p:sldId id="286" r:id="rId7"/>
    <p:sldId id="287" r:id="rId8"/>
    <p:sldId id="28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82C"/>
    <a:srgbClr val="FDCCC7"/>
    <a:srgbClr val="6F051C"/>
    <a:srgbClr val="FACCC8"/>
    <a:srgbClr val="FB9FB3"/>
    <a:srgbClr val="FFF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8" autoAdjust="0"/>
    <p:restoredTop sz="57274" autoAdjust="0"/>
  </p:normalViewPr>
  <p:slideViewPr>
    <p:cSldViewPr snapToGrid="0">
      <p:cViewPr>
        <p:scale>
          <a:sx n="70" d="100"/>
          <a:sy n="70" d="100"/>
        </p:scale>
        <p:origin x="-7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1546E-F2D4-4392-977F-31D64D571B3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4492-99B4-497E-B0D7-24B0E89D4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course, we use RESTful API to implement the data queries. However, using REST, a large number of concurrent requests may cause a lot of trouble for mobile application, especially on the response time.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created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solve this problem. It is a data abstraction layer, including data format, data association, query definition and implementation. It communicates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and data sources.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7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 query 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result we get. The query has exactly the same shape as the result.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query hero, we can get the name, and the friend list of the hero.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RESTful APIs, we use POST and PUT to update data. And here, we use mutation instead. This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will create a review for an episode, which contains the fields of starts and commentary.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2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Rest,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type system.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service should define a set of types which describe the data you can query on that service.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can define a type called starship, and it has three fields, whose types are ID, String and Float.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the type system, it can be predetermined whether a query is valid or not, without having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checks. We can call the validation function, if the query is invalid, it will return errors.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don’t know what types are available, we can use Introspection to access the documentation about the type system, we can query the __schema field, and it will return all types in the server, including types we defined, scalar types, and the types to support the introspection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execute a query, each field on each type is backed by a function called the 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field produces a scalar value, then the execution completes. However if a field produces an object then the query continues fetch the fields in the object until scalar values are reached.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server, there will be a Root type that represents all possible entry points into the API.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our Root type provides a field called human, it will return a human object.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to REST,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can get exactly what you need. this makes apps fast and stable.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queries can fetch lots of related data in one request, instead of making several roundtrips, like what we usually do in REST architecture.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can check type document quickly.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grapgQL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the clients can write queries in their language of choice, instead of bugging the API team to write it in a different language.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have some secure problems due to its powerful query capability.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REST uses cache to solve a lot of performance problems. But 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may need to load data from the databases repeatedly.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there any questions?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5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0477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391987" y="1186421"/>
            <a:ext cx="10751716" cy="111974"/>
          </a:xfrm>
          <a:prstGeom prst="rect">
            <a:avLst/>
          </a:prstGeom>
          <a:solidFill>
            <a:srgbClr val="AE0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6298" y="69110"/>
            <a:ext cx="1373747" cy="1209312"/>
            <a:chOff x="7049036" y="2602834"/>
            <a:chExt cx="2275269" cy="2093753"/>
          </a:xfrm>
        </p:grpSpPr>
        <p:sp>
          <p:nvSpPr>
            <p:cNvPr id="9" name="等腰三角形 8"/>
            <p:cNvSpPr/>
            <p:nvPr/>
          </p:nvSpPr>
          <p:spPr>
            <a:xfrm>
              <a:off x="7482627" y="2602834"/>
              <a:ext cx="1416674" cy="2093753"/>
            </a:xfrm>
            <a:prstGeom prst="triangle">
              <a:avLst>
                <a:gd name="adj" fmla="val 49087"/>
              </a:avLst>
            </a:prstGeom>
            <a:solidFill>
              <a:srgbClr val="FACCC8"/>
            </a:solidFill>
            <a:ln>
              <a:solidFill>
                <a:srgbClr val="FDCC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049036" y="2927621"/>
              <a:ext cx="1197736" cy="1768965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rgbClr val="AE0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26569" y="2927621"/>
              <a:ext cx="1197736" cy="1768966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rgbClr val="AE0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03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3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9E3D-0ACA-4518-8724-A7C2362F2CA6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2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88036"/>
            <a:ext cx="12209172" cy="2790781"/>
          </a:xfrm>
          <a:prstGeom prst="rect">
            <a:avLst/>
          </a:prstGeom>
          <a:solidFill>
            <a:srgbClr val="AE0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5634" y="2866026"/>
            <a:ext cx="11367752" cy="12671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49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49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49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49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4900" b="1" dirty="0" err="1" smtClean="0">
                <a:solidFill>
                  <a:schemeClr val="bg1"/>
                </a:solidFill>
                <a:latin typeface="+mn-ea"/>
                <a:ea typeface="+mn-ea"/>
              </a:rPr>
              <a:t>GraphQL</a:t>
            </a:r>
            <a: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b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4900" b="1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700" b="1" dirty="0" smtClean="0">
                <a:solidFill>
                  <a:schemeClr val="bg1"/>
                </a:solidFill>
                <a:latin typeface="+mn-ea"/>
                <a:ea typeface="+mn-ea"/>
              </a:rPr>
              <a:t>a </a:t>
            </a:r>
            <a:r>
              <a:rPr lang="en-US" altLang="zh-CN" sz="2700" b="1" dirty="0">
                <a:solidFill>
                  <a:schemeClr val="bg1"/>
                </a:solidFill>
                <a:latin typeface="+mn-ea"/>
                <a:ea typeface="+mn-ea"/>
              </a:rPr>
              <a:t>query language for your API</a:t>
            </a:r>
            <a:endParaRPr lang="zh-CN" altLang="en-US" sz="2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88690" y="5435079"/>
            <a:ext cx="29546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Student</a:t>
            </a:r>
            <a:r>
              <a:rPr lang="zh-CN" altLang="en-US" sz="2000" dirty="0" smtClean="0">
                <a:latin typeface="+mn-ea"/>
              </a:rPr>
              <a:t>：   </a:t>
            </a:r>
            <a:r>
              <a:rPr lang="en-US" altLang="zh-CN" sz="2000" dirty="0" err="1" smtClean="0">
                <a:latin typeface="+mn-ea"/>
              </a:rPr>
              <a:t>Wanyi</a:t>
            </a:r>
            <a:r>
              <a:rPr lang="en-US" altLang="zh-CN" sz="2000" dirty="0" smtClean="0">
                <a:latin typeface="+mn-ea"/>
              </a:rPr>
              <a:t> Liu</a:t>
            </a:r>
          </a:p>
          <a:p>
            <a:r>
              <a:rPr lang="en-US" altLang="zh-CN" sz="2000" dirty="0" err="1">
                <a:latin typeface="+mn-ea"/>
              </a:rPr>
              <a:t>NetID</a:t>
            </a:r>
            <a:r>
              <a:rPr lang="zh-CN" altLang="en-US" sz="2000" dirty="0" smtClean="0">
                <a:latin typeface="+mn-ea"/>
              </a:rPr>
              <a:t>：      </a:t>
            </a:r>
            <a:r>
              <a:rPr lang="en-US" altLang="zh-CN" sz="2000" dirty="0" smtClean="0">
                <a:latin typeface="+mn-ea"/>
              </a:rPr>
              <a:t>wl49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	</a:t>
            </a:r>
          </a:p>
          <a:p>
            <a:r>
              <a:rPr lang="en-US" altLang="zh-CN" sz="2000" dirty="0" smtClean="0">
                <a:latin typeface="+mn-ea"/>
              </a:rPr>
              <a:t>Professor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Scott</a:t>
            </a:r>
            <a:endParaRPr lang="zh-CN" altLang="zh-CN" sz="2000" dirty="0">
              <a:latin typeface="+mn-ea"/>
            </a:endParaRPr>
          </a:p>
        </p:txBody>
      </p:sp>
      <p:sp>
        <p:nvSpPr>
          <p:cNvPr id="7" name="斜纹 6"/>
          <p:cNvSpPr/>
          <p:nvPr/>
        </p:nvSpPr>
        <p:spPr>
          <a:xfrm rot="5400000">
            <a:off x="11556461" y="672425"/>
            <a:ext cx="1271078" cy="1339402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5400000">
            <a:off x="11331261" y="4342328"/>
            <a:ext cx="824250" cy="897230"/>
          </a:xfrm>
          <a:prstGeom prst="rtTriangle">
            <a:avLst/>
          </a:prstGeom>
          <a:solidFill>
            <a:srgbClr val="6F0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60635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AE082C"/>
                </a:solidFill>
                <a:latin typeface="+mn-ea"/>
                <a:ea typeface="+mn-ea"/>
              </a:rPr>
              <a:t>GraphQL</a:t>
            </a:r>
            <a:endParaRPr lang="zh-CN" altLang="en-US" dirty="0">
              <a:solidFill>
                <a:srgbClr val="AE082C"/>
              </a:solidFill>
              <a:latin typeface="+mn-ea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67" y="1810959"/>
            <a:ext cx="8037607" cy="420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950508" y="6015144"/>
            <a:ext cx="4244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https://segmentfault.com/a/1190000005766732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93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6063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AE082C"/>
                </a:solidFill>
                <a:latin typeface="+mn-ea"/>
                <a:ea typeface="+mn-ea"/>
              </a:rPr>
              <a:t>Query</a:t>
            </a:r>
            <a:endParaRPr lang="zh-CN" altLang="en-US" dirty="0">
              <a:solidFill>
                <a:srgbClr val="AE082C"/>
              </a:solidFill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0" y="2001749"/>
            <a:ext cx="3492202" cy="211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5" y="4327531"/>
            <a:ext cx="3492202" cy="199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24990" y="1374005"/>
            <a:ext cx="1234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AE082C"/>
                </a:solidFill>
              </a:rPr>
              <a:t>Query</a:t>
            </a:r>
            <a:endParaRPr lang="zh-CN" altLang="zh-CN" sz="3200" b="1" dirty="0">
              <a:solidFill>
                <a:srgbClr val="AE082C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53" y="2144642"/>
            <a:ext cx="8161078" cy="41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782398" y="1374005"/>
            <a:ext cx="1784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AE082C"/>
                </a:solidFill>
              </a:rPr>
              <a:t>Mutation</a:t>
            </a:r>
            <a:endParaRPr lang="zh-CN" altLang="zh-CN" sz="3200" b="1" dirty="0">
              <a:solidFill>
                <a:srgbClr val="AE082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58690" y="6156868"/>
            <a:ext cx="1782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http://graphql.org/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60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333" y="197211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E082C"/>
                </a:solidFill>
                <a:latin typeface="+mn-ea"/>
              </a:rPr>
              <a:t>Type system</a:t>
            </a:r>
            <a:endParaRPr lang="zh-CN" altLang="en-US" dirty="0">
              <a:solidFill>
                <a:srgbClr val="AE082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990" y="1374005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AE082C"/>
                </a:solidFill>
              </a:rPr>
              <a:t>Schemas </a:t>
            </a:r>
            <a:r>
              <a:rPr lang="en-US" altLang="zh-CN" sz="3200" b="1" dirty="0">
                <a:solidFill>
                  <a:srgbClr val="AE082C"/>
                </a:solidFill>
              </a:rPr>
              <a:t>and Types</a:t>
            </a:r>
            <a:endParaRPr lang="zh-CN" altLang="zh-CN" sz="3200" b="1" dirty="0">
              <a:solidFill>
                <a:srgbClr val="AE082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" y="2157413"/>
            <a:ext cx="4623425" cy="12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2" y="3836005"/>
            <a:ext cx="3951674" cy="100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矩形 50"/>
          <p:cNvSpPr/>
          <p:nvPr/>
        </p:nvSpPr>
        <p:spPr>
          <a:xfrm>
            <a:off x="6759934" y="1376277"/>
            <a:ext cx="1910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AE082C"/>
                </a:solidFill>
              </a:rPr>
              <a:t>Validation</a:t>
            </a:r>
            <a:endParaRPr lang="zh-CN" altLang="zh-CN" sz="3200" b="1" dirty="0">
              <a:solidFill>
                <a:srgbClr val="AE082C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54" y="1950778"/>
            <a:ext cx="39528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89540" y="5214447"/>
            <a:ext cx="3149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validationErrors(query)</a:t>
            </a:r>
            <a:endParaRPr lang="zh-CN" altLang="en-US" sz="2400" b="1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84" y="4392577"/>
            <a:ext cx="35718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97211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E082C"/>
                </a:solidFill>
                <a:latin typeface="+mn-ea"/>
                <a:ea typeface="+mn-ea"/>
              </a:rPr>
              <a:t>Introspection</a:t>
            </a:r>
            <a:endParaRPr lang="zh-CN" altLang="en-US" dirty="0">
              <a:solidFill>
                <a:srgbClr val="AE082C"/>
              </a:solidFill>
              <a:latin typeface="+mn-ea"/>
              <a:ea typeface="+mn-ea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227916" y="1784734"/>
            <a:ext cx="8561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sk </a:t>
            </a:r>
            <a:r>
              <a:rPr lang="en-US" altLang="zh-CN" sz="2800" dirty="0" err="1" smtClean="0"/>
              <a:t>GraphQL</a:t>
            </a:r>
            <a:r>
              <a:rPr lang="en-US" altLang="zh-CN" sz="2800" dirty="0" smtClean="0"/>
              <a:t> for available types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Types </a:t>
            </a:r>
            <a:r>
              <a:rPr lang="en-US" altLang="zh-CN" sz="2800" dirty="0"/>
              <a:t>that we defined in our type system</a:t>
            </a:r>
            <a:endParaRPr lang="en-US" altLang="zh-CN" sz="2800" dirty="0" smtClean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Built-in scalar types </a:t>
            </a:r>
            <a:r>
              <a:rPr lang="en-US" altLang="zh-CN" sz="2800" dirty="0"/>
              <a:t>that the type system </a:t>
            </a:r>
            <a:r>
              <a:rPr lang="en-US" altLang="zh-CN" sz="2800" dirty="0" smtClean="0"/>
              <a:t>provided</a:t>
            </a:r>
          </a:p>
          <a:p>
            <a:pPr lvl="2"/>
            <a:r>
              <a:rPr lang="en-US" altLang="zh-CN" sz="2800" dirty="0" smtClean="0"/>
              <a:t>	</a:t>
            </a:r>
            <a:r>
              <a:rPr lang="en-US" altLang="zh-CN" sz="2400" dirty="0" smtClean="0"/>
              <a:t>String, Boolean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Types in the </a:t>
            </a:r>
            <a:r>
              <a:rPr lang="en-US" altLang="zh-CN" sz="2800" dirty="0"/>
              <a:t>introspection system</a:t>
            </a:r>
          </a:p>
          <a:p>
            <a:endParaRPr lang="en-US" altLang="zh-CN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47" y="1984283"/>
            <a:ext cx="1835766" cy="1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6" y="4287402"/>
            <a:ext cx="8585864" cy="34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7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333" y="197211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E082C"/>
                </a:solidFill>
                <a:latin typeface="+mn-ea"/>
                <a:ea typeface="+mn-ea"/>
              </a:rPr>
              <a:t>Execution</a:t>
            </a:r>
            <a:endParaRPr lang="zh-CN" altLang="en-US" dirty="0">
              <a:solidFill>
                <a:srgbClr val="AE082C"/>
              </a:solidFill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38" y="2948839"/>
            <a:ext cx="5943753" cy="180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7164" y="1651369"/>
            <a:ext cx="80729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Root </a:t>
            </a:r>
            <a:r>
              <a:rPr lang="en-US" altLang="zh-CN" sz="2400" b="1" dirty="0" smtClean="0"/>
              <a:t>type / Query </a:t>
            </a:r>
            <a:r>
              <a:rPr lang="en-US" altLang="zh-CN" sz="2400" b="1" dirty="0"/>
              <a:t>type 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sz="2000" dirty="0" smtClean="0"/>
              <a:t>a </a:t>
            </a:r>
            <a:r>
              <a:rPr lang="en-US" altLang="zh-CN" sz="2000" dirty="0"/>
              <a:t>type that represents all of the possible entry points into the </a:t>
            </a:r>
            <a:r>
              <a:rPr lang="en-US" altLang="zh-CN" sz="2000" dirty="0" err="1"/>
              <a:t>GraphQL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API</a:t>
            </a: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2" y="2771415"/>
            <a:ext cx="2429727" cy="241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右箭头 12"/>
          <p:cNvSpPr/>
          <p:nvPr/>
        </p:nvSpPr>
        <p:spPr>
          <a:xfrm>
            <a:off x="3425588" y="3662571"/>
            <a:ext cx="791570" cy="3025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97211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AE082C"/>
                </a:solidFill>
                <a:latin typeface="+mn-ea"/>
              </a:rPr>
              <a:t>GraphQL</a:t>
            </a:r>
            <a:r>
              <a:rPr lang="en-US" altLang="zh-CN" dirty="0" smtClean="0">
                <a:solidFill>
                  <a:srgbClr val="AE082C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AE082C"/>
                </a:solidFill>
                <a:latin typeface="+mn-ea"/>
              </a:rPr>
              <a:t>vs </a:t>
            </a:r>
            <a:r>
              <a:rPr lang="en-US" altLang="zh-CN" dirty="0" smtClean="0">
                <a:solidFill>
                  <a:srgbClr val="AE082C"/>
                </a:solidFill>
                <a:latin typeface="+mn-ea"/>
              </a:rPr>
              <a:t>REST</a:t>
            </a:r>
            <a:endParaRPr lang="zh-CN" altLang="en-US" dirty="0">
              <a:solidFill>
                <a:srgbClr val="AE082C"/>
              </a:solidFill>
              <a:latin typeface="+mn-ea"/>
              <a:ea typeface="+mn-ea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1019487" y="1751321"/>
            <a:ext cx="85612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dirty="0" smtClean="0"/>
              <a:t>Pros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Ask and get </a:t>
            </a:r>
            <a:r>
              <a:rPr lang="en-US" altLang="zh-CN" sz="2800" dirty="0"/>
              <a:t>what </a:t>
            </a:r>
            <a:r>
              <a:rPr lang="en-US" altLang="zh-CN" sz="2800" dirty="0" smtClean="0"/>
              <a:t>exactly you need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Get many </a:t>
            </a:r>
            <a:r>
              <a:rPr lang="en-US" altLang="zh-CN" sz="2800" dirty="0" smtClean="0"/>
              <a:t>resources in </a:t>
            </a:r>
            <a:r>
              <a:rPr lang="en-US" altLang="zh-CN" sz="2800" dirty="0"/>
              <a:t>a single </a:t>
            </a:r>
            <a:r>
              <a:rPr lang="en-US" altLang="zh-CN" sz="2800" dirty="0" smtClean="0"/>
              <a:t>request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Check type document quickly and validation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GraphQL</a:t>
            </a:r>
            <a:r>
              <a:rPr lang="en-US" altLang="zh-CN" sz="2800" dirty="0"/>
              <a:t> Devolves Power to Clients</a:t>
            </a:r>
          </a:p>
          <a:p>
            <a:pPr lvl="1"/>
            <a:r>
              <a:rPr lang="en-US" altLang="zh-CN" sz="2800" dirty="0" smtClean="0"/>
              <a:t>Cons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Security </a:t>
            </a:r>
            <a:r>
              <a:rPr lang="en-US" altLang="zh-CN" sz="2800" dirty="0" smtClean="0"/>
              <a:t>issues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Need new cache strategy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5968621" y="603195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https://philsturgeon.uk/api/2017/01/24/graphql-vs-rest-overview/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67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926" y="386101"/>
            <a:ext cx="10515600" cy="858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AE082C"/>
                </a:solidFill>
                <a:latin typeface="Arial Black" panose="020B0A04020102020204" pitchFamily="34" charset="0"/>
              </a:rPr>
              <a:t>Q&amp;A</a:t>
            </a:r>
            <a:endParaRPr lang="zh-CN" altLang="en-US" dirty="0">
              <a:solidFill>
                <a:srgbClr val="AE082C"/>
              </a:solidFill>
              <a:latin typeface="Impact" panose="020B080603090205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35650" y="5632816"/>
            <a:ext cx="2739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Student</a:t>
            </a:r>
            <a:r>
              <a:rPr lang="zh-CN" altLang="en-US" sz="2000" dirty="0" smtClean="0">
                <a:latin typeface="+mn-ea"/>
              </a:rPr>
              <a:t>：  </a:t>
            </a:r>
            <a:r>
              <a:rPr lang="en-US" altLang="zh-CN" sz="2000" dirty="0" err="1" smtClean="0">
                <a:latin typeface="+mn-ea"/>
              </a:rPr>
              <a:t>Wanyi</a:t>
            </a:r>
            <a:r>
              <a:rPr lang="en-US" altLang="zh-CN" sz="2000" dirty="0" smtClean="0">
                <a:latin typeface="+mn-ea"/>
              </a:rPr>
              <a:t> Liu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NetID</a:t>
            </a:r>
            <a:r>
              <a:rPr lang="zh-CN" altLang="en-US" sz="2000" dirty="0" smtClean="0">
                <a:latin typeface="+mn-ea"/>
              </a:rPr>
              <a:t>：     </a:t>
            </a:r>
            <a:r>
              <a:rPr lang="en-US" altLang="zh-CN" sz="2000" dirty="0" smtClean="0">
                <a:latin typeface="+mn-ea"/>
              </a:rPr>
              <a:t>wl49</a:t>
            </a:r>
          </a:p>
        </p:txBody>
      </p:sp>
      <p:pic>
        <p:nvPicPr>
          <p:cNvPr id="10241" name="Picture 1" descr="C:\Users\dell\Documents\Tencent Files\1696099543\Image\C2C\{9C5A7E8D-198A-AE0C-BC5F-E353D5EB754B}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4" y="1697430"/>
            <a:ext cx="4077758" cy="403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444674c13d87cd4a984ef8ed9868e2cc1f12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华康俪金黑W8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6547</TotalTime>
  <Words>493</Words>
  <Application>Microsoft Office PowerPoint</Application>
  <PresentationFormat>自定义</PresentationFormat>
  <Paragraphs>67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  GraphQL   a query language for your API</vt:lpstr>
      <vt:lpstr>GraphQL</vt:lpstr>
      <vt:lpstr>Query</vt:lpstr>
      <vt:lpstr>Type system</vt:lpstr>
      <vt:lpstr>Introspection</vt:lpstr>
      <vt:lpstr>Execution</vt:lpstr>
      <vt:lpstr>GraphQL vs REST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Concept of “Fit” in Strategic Management 探索战略管理中的“匹配”概念</dc:title>
  <dc:creator>Changfengo</dc:creator>
  <cp:lastModifiedBy>Microsoft</cp:lastModifiedBy>
  <cp:revision>130</cp:revision>
  <dcterms:created xsi:type="dcterms:W3CDTF">2013-04-25T01:13:42Z</dcterms:created>
  <dcterms:modified xsi:type="dcterms:W3CDTF">2017-04-20T04:51:09Z</dcterms:modified>
</cp:coreProperties>
</file>