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7" r:id="rId2"/>
    <p:sldId id="258" r:id="rId3"/>
    <p:sldId id="256" r:id="rId4"/>
    <p:sldId id="260" r:id="rId5"/>
    <p:sldId id="262" r:id="rId6"/>
    <p:sldId id="265" r:id="rId7"/>
    <p:sldId id="259" r:id="rId8"/>
    <p:sldId id="269" r:id="rId9"/>
    <p:sldId id="266" r:id="rId10"/>
    <p:sldId id="267" r:id="rId11"/>
    <p:sldId id="268" r:id="rId12"/>
    <p:sldId id="261" r:id="rId13"/>
    <p:sldId id="263" r:id="rId14"/>
    <p:sldId id="270" r:id="rId15"/>
  </p:sldIdLst>
  <p:sldSz cx="9144000" cy="5143500" type="screen16x9"/>
  <p:notesSz cx="6858000" cy="9144000"/>
  <p:embeddedFontLst>
    <p:embeddedFont>
      <p:font typeface="Bookman Old Style" panose="02050604050505020204" pitchFamily="18" charset="0"/>
      <p:regular r:id="rId17"/>
      <p:bold r:id="rId18"/>
      <p:italic r:id="rId19"/>
      <p:boldItalic r:id="rId20"/>
    </p:embeddedFont>
    <p:embeddedFont>
      <p:font typeface="Trebuchet MS" panose="020B0603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snapToGrid="0">
      <p:cViewPr>
        <p:scale>
          <a:sx n="86" d="100"/>
          <a:sy n="86" d="100"/>
        </p:scale>
        <p:origin x="716" y="-5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5803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1407652"/>
            <a:ext cx="8229600" cy="143983"/>
          </a:xfrm>
        </p:spPr>
        <p:txBody>
          <a:bodyPr/>
          <a:lstStyle/>
          <a:p>
            <a:r>
              <a:rPr lang="en-US" sz="2400" dirty="0">
                <a:latin typeface="Times New Roman" panose="02020603050405020304" pitchFamily="18" charset="0"/>
                <a:cs typeface="Times New Roman" panose="02020603050405020304" pitchFamily="18" charset="0"/>
              </a:rPr>
              <a:t>CREDIT COIN: A PRIVACY PRESERVING BLOCKCHAIN BASED INCENTIVE ANNOUNCEMENT NETWORK FOR SMART VEHICLE COMMMUNICATION</a:t>
            </a:r>
          </a:p>
        </p:txBody>
      </p:sp>
      <p:sp>
        <p:nvSpPr>
          <p:cNvPr id="3" name="TextBox 2"/>
          <p:cNvSpPr txBox="1"/>
          <p:nvPr/>
        </p:nvSpPr>
        <p:spPr>
          <a:xfrm>
            <a:off x="314262" y="3234705"/>
            <a:ext cx="3692050" cy="95410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TEAM DETAILS: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P.JAYANTH GANESH      (21EG505808)</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D.DEEPAK NAYAK          (21EG505813)</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L.PRANEETH KUMAR     (21EG505844)</a:t>
            </a:r>
          </a:p>
        </p:txBody>
      </p:sp>
      <p:sp>
        <p:nvSpPr>
          <p:cNvPr id="8" name="TextBox 7"/>
          <p:cNvSpPr txBox="1"/>
          <p:nvPr/>
        </p:nvSpPr>
        <p:spPr>
          <a:xfrm>
            <a:off x="5470632" y="3450148"/>
            <a:ext cx="2845048" cy="73866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SUPERVISOR :</a:t>
            </a:r>
          </a:p>
          <a:p>
            <a:r>
              <a:rPr lang="en-US" dirty="0">
                <a:latin typeface="Times New Roman" panose="02020603050405020304" pitchFamily="18" charset="0"/>
                <a:cs typeface="Times New Roman" panose="02020603050405020304" pitchFamily="18" charset="0"/>
              </a:rPr>
              <a:t>MRS. AMITHA MISHRA</a:t>
            </a:r>
          </a:p>
          <a:p>
            <a:r>
              <a:rPr lang="en-US" dirty="0">
                <a:latin typeface="Times New Roman" panose="02020603050405020304" pitchFamily="18" charset="0"/>
                <a:cs typeface="Times New Roman" panose="02020603050405020304" pitchFamily="18" charset="0"/>
              </a:rPr>
              <a:t>ASSISTANT PROFESSOR</a:t>
            </a:r>
          </a:p>
        </p:txBody>
      </p:sp>
      <p:sp>
        <p:nvSpPr>
          <p:cNvPr id="4" name="Date Placeholder 3"/>
          <p:cNvSpPr>
            <a:spLocks noGrp="1"/>
          </p:cNvSpPr>
          <p:nvPr>
            <p:ph type="dt" idx="10"/>
          </p:nvPr>
        </p:nvSpPr>
        <p:spPr/>
        <p:txBody>
          <a:bodyPr/>
          <a:lstStyle/>
          <a:p>
            <a:r>
              <a:rPr lang="en-US" dirty="0"/>
              <a:t>23/03/2024</a:t>
            </a:r>
          </a:p>
        </p:txBody>
      </p:sp>
      <p:sp>
        <p:nvSpPr>
          <p:cNvPr id="5" name="Footer Placeholder 4"/>
          <p:cNvSpPr>
            <a:spLocks noGrp="1"/>
          </p:cNvSpPr>
          <p:nvPr>
            <p:ph type="ftr" idx="11"/>
          </p:nvPr>
        </p:nvSpPr>
        <p:spPr>
          <a:xfrm>
            <a:off x="3124199" y="4767264"/>
            <a:ext cx="3555569" cy="273900"/>
          </a:xfrm>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23/3/2024</a:t>
            </a:r>
          </a:p>
        </p:txBody>
      </p:sp>
      <p:sp>
        <p:nvSpPr>
          <p:cNvPr id="6" name="Footer Placeholder 5"/>
          <p:cNvSpPr>
            <a:spLocks noGrp="1"/>
          </p:cNvSpPr>
          <p:nvPr>
            <p:ph type="ftr" idx="11"/>
          </p:nvPr>
        </p:nvSpPr>
        <p:spPr>
          <a:xfrm>
            <a:off x="3124200" y="4767264"/>
            <a:ext cx="3429000" cy="273900"/>
          </a:xfrm>
        </p:spPr>
        <p:txBody>
          <a:bodyPr/>
          <a:lstStyle/>
          <a:p>
            <a:r>
              <a:rPr lang="en-US" dirty="0"/>
              <a:t>Department of Computer Science and Engineering</a:t>
            </a:r>
          </a:p>
        </p:txBody>
      </p:sp>
      <p:pic>
        <p:nvPicPr>
          <p:cNvPr id="3" name="Picture 2">
            <a:extLst>
              <a:ext uri="{FF2B5EF4-FFF2-40B4-BE49-F238E27FC236}">
                <a16:creationId xmlns:a16="http://schemas.microsoft.com/office/drawing/2014/main" id="{3F4C55D7-1AE2-E250-AC02-76A071EA5A5B}"/>
              </a:ext>
            </a:extLst>
          </p:cNvPr>
          <p:cNvPicPr/>
          <p:nvPr/>
        </p:nvPicPr>
        <p:blipFill>
          <a:blip r:embed="rId3"/>
          <a:stretch>
            <a:fillRect/>
          </a:stretch>
        </p:blipFill>
        <p:spPr>
          <a:xfrm>
            <a:off x="1706245" y="960438"/>
            <a:ext cx="5731510" cy="3222625"/>
          </a:xfrm>
          <a:prstGeom prst="rect">
            <a:avLst/>
          </a:prstGeom>
        </p:spPr>
      </p:pic>
    </p:spTree>
    <p:extLst>
      <p:ext uri="{BB962C8B-B14F-4D97-AF65-F5344CB8AC3E}">
        <p14:creationId xmlns:p14="http://schemas.microsoft.com/office/powerpoint/2010/main" val="2804760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23/3/2024</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3" name="Picture 2">
            <a:extLst>
              <a:ext uri="{FF2B5EF4-FFF2-40B4-BE49-F238E27FC236}">
                <a16:creationId xmlns:a16="http://schemas.microsoft.com/office/drawing/2014/main" id="{E99D170A-D1D5-F586-06A8-84311DEC0379}"/>
              </a:ext>
            </a:extLst>
          </p:cNvPr>
          <p:cNvPicPr/>
          <p:nvPr/>
        </p:nvPicPr>
        <p:blipFill>
          <a:blip r:embed="rId3"/>
          <a:stretch>
            <a:fillRect/>
          </a:stretch>
        </p:blipFill>
        <p:spPr>
          <a:xfrm>
            <a:off x="1706245" y="960438"/>
            <a:ext cx="5731510" cy="3222625"/>
          </a:xfrm>
          <a:prstGeom prst="rect">
            <a:avLst/>
          </a:prstGeom>
        </p:spPr>
      </p:pic>
    </p:spTree>
    <p:extLst>
      <p:ext uri="{BB962C8B-B14F-4D97-AF65-F5344CB8AC3E}">
        <p14:creationId xmlns:p14="http://schemas.microsoft.com/office/powerpoint/2010/main" val="324965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Times New Roman" panose="02020603050405020304" pitchFamily="18" charset="0"/>
                <a:cs typeface="Times New Roman" panose="02020603050405020304" pitchFamily="18" charset="0"/>
              </a:rPr>
              <a:t>     FINDING</a:t>
            </a:r>
            <a:endParaRPr lang="en-US" sz="3600" dirty="0">
              <a:latin typeface="Bookman Old Style" panose="02050604050505020204" pitchFamily="18" charset="0"/>
            </a:endParaRPr>
          </a:p>
        </p:txBody>
      </p:sp>
      <p:sp>
        <p:nvSpPr>
          <p:cNvPr id="6" name="Date Placeholder 5"/>
          <p:cNvSpPr>
            <a:spLocks noGrp="1"/>
          </p:cNvSpPr>
          <p:nvPr>
            <p:ph type="dt" idx="10"/>
          </p:nvPr>
        </p:nvSpPr>
        <p:spPr/>
        <p:txBody>
          <a:bodyPr/>
          <a:lstStyle/>
          <a:p>
            <a:r>
              <a:rPr lang="en-US" dirty="0"/>
              <a:t>23/3/2024</a:t>
            </a:r>
          </a:p>
        </p:txBody>
      </p:sp>
      <p:sp>
        <p:nvSpPr>
          <p:cNvPr id="7" name="Footer Placeholder 6"/>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1D0F6470-4BE1-453B-37D1-98E544E73157}"/>
              </a:ext>
            </a:extLst>
          </p:cNvPr>
          <p:cNvSpPr txBox="1"/>
          <p:nvPr/>
        </p:nvSpPr>
        <p:spPr>
          <a:xfrm>
            <a:off x="457200" y="1479519"/>
            <a:ext cx="3341649" cy="1754326"/>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While sending the traffic or other information via credit coin using blockchain technology we generated a privacy key which secure the user information and trace the announcement.</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977B070-35E0-E147-69D4-DC84D6267F3F}"/>
              </a:ext>
            </a:extLst>
          </p:cNvPr>
          <p:cNvPicPr/>
          <p:nvPr/>
        </p:nvPicPr>
        <p:blipFill>
          <a:blip r:embed="rId3"/>
          <a:stretch>
            <a:fillRect/>
          </a:stretch>
        </p:blipFill>
        <p:spPr>
          <a:xfrm>
            <a:off x="4267199" y="960438"/>
            <a:ext cx="4036742" cy="3222625"/>
          </a:xfrm>
          <a:prstGeom prst="rect">
            <a:avLst/>
          </a:prstGeom>
        </p:spPr>
      </p:pic>
    </p:spTree>
    <p:extLst>
      <p:ext uri="{BB962C8B-B14F-4D97-AF65-F5344CB8AC3E}">
        <p14:creationId xmlns:p14="http://schemas.microsoft.com/office/powerpoint/2010/main" val="74732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410966"/>
            <a:ext cx="6117431" cy="627321"/>
          </a:xfrm>
        </p:spPr>
        <p:txBody>
          <a:bodyPr/>
          <a:lstStyle/>
          <a:p>
            <a:r>
              <a:rPr lang="en-US" sz="3600" dirty="0">
                <a:latin typeface="Bookman Old Style" panose="02050604050505020204" pitchFamily="18" charset="0"/>
              </a:rPr>
              <a:t>       </a:t>
            </a:r>
            <a:r>
              <a:rPr lang="en-US" sz="3600" dirty="0">
                <a:latin typeface="Times New Roman" panose="02020603050405020304" pitchFamily="18" charset="0"/>
                <a:cs typeface="Times New Roman" panose="02020603050405020304" pitchFamily="18" charset="0"/>
              </a:rPr>
              <a:t>JUSTIFICATION</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23/3/2024</a:t>
            </a:r>
          </a:p>
        </p:txBody>
      </p:sp>
      <p:sp>
        <p:nvSpPr>
          <p:cNvPr id="4" name="Footer Placeholder 3"/>
          <p:cNvSpPr>
            <a:spLocks noGrp="1"/>
          </p:cNvSpPr>
          <p:nvPr>
            <p:ph type="ftr" idx="11"/>
          </p:nvPr>
        </p:nvSpPr>
        <p:spPr>
          <a:xfrm>
            <a:off x="3124199" y="4767264"/>
            <a:ext cx="3640873" cy="273900"/>
          </a:xfrm>
        </p:spPr>
        <p:txBody>
          <a:bodyPr/>
          <a:lstStyle/>
          <a:p>
            <a:r>
              <a:rPr lang="en-US" dirty="0"/>
              <a:t>Department of Computer Science and Engineering</a:t>
            </a:r>
          </a:p>
        </p:txBody>
      </p:sp>
      <p:sp>
        <p:nvSpPr>
          <p:cNvPr id="5" name="TextBox 4"/>
          <p:cNvSpPr txBox="1"/>
          <p:nvPr/>
        </p:nvSpPr>
        <p:spPr>
          <a:xfrm>
            <a:off x="834630" y="1188616"/>
            <a:ext cx="6096541" cy="2154436"/>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Parameters Improved:</a:t>
            </a:r>
          </a:p>
          <a:p>
            <a:endParaRPr lang="en-US" sz="1800" b="1" dirty="0">
              <a:latin typeface="Times New Roman" panose="02020603050405020304" pitchFamily="18" charset="0"/>
              <a:cs typeface="Times New Roman" panose="02020603050405020304" pitchFamily="18" charset="0"/>
            </a:endParaRPr>
          </a:p>
          <a:p>
            <a:r>
              <a:rPr lang="en-US" b="1" dirty="0">
                <a:solidFill>
                  <a:srgbClr val="374151"/>
                </a:solidFill>
                <a:latin typeface="Times New Roman" panose="02020603050405020304" pitchFamily="18" charset="0"/>
                <a:cs typeface="Times New Roman" panose="02020603050405020304" pitchFamily="18" charset="0"/>
              </a:rPr>
              <a:t>USER ENGAGEMENT(UE) </a:t>
            </a:r>
            <a:r>
              <a:rPr lang="en-US" b="0" i="0" dirty="0">
                <a:solidFill>
                  <a:srgbClr val="374151"/>
                </a:solidFill>
                <a:effectLst/>
                <a:latin typeface="Times New Roman" panose="02020603050405020304" pitchFamily="18" charset="0"/>
                <a:cs typeface="Times New Roman" panose="02020603050405020304" pitchFamily="18" charset="0"/>
              </a:rPr>
              <a:t>= Number of Active Users / Total User Base * 100</a:t>
            </a:r>
          </a:p>
          <a:p>
            <a:endParaRPr lang="en-US" dirty="0">
              <a:latin typeface="Times New Roman" panose="02020603050405020304" pitchFamily="18" charset="0"/>
              <a:cs typeface="Times New Roman" panose="02020603050405020304" pitchFamily="18" charset="0"/>
            </a:endParaRPr>
          </a:p>
          <a:p>
            <a:r>
              <a:rPr lang="en-US" b="1" i="0" dirty="0">
                <a:solidFill>
                  <a:srgbClr val="374151"/>
                </a:solidFill>
                <a:effectLst/>
                <a:latin typeface="Times New Roman" panose="02020603050405020304" pitchFamily="18" charset="0"/>
                <a:cs typeface="Times New Roman" panose="02020603050405020304" pitchFamily="18" charset="0"/>
              </a:rPr>
              <a:t>Privacy Score (PS) </a:t>
            </a:r>
            <a:r>
              <a:rPr lang="en-US" b="0" i="0" dirty="0">
                <a:solidFill>
                  <a:srgbClr val="374151"/>
                </a:solidFill>
                <a:effectLst/>
                <a:latin typeface="Times New Roman" panose="02020603050405020304" pitchFamily="18" charset="0"/>
                <a:cs typeface="Times New Roman" panose="02020603050405020304" pitchFamily="18" charset="0"/>
              </a:rPr>
              <a:t>= Number of Secure Transactions / Total Transactions * 100</a:t>
            </a:r>
          </a:p>
          <a:p>
            <a:endParaRPr lang="en-US" dirty="0">
              <a:solidFill>
                <a:srgbClr val="374151"/>
              </a:solidFill>
              <a:latin typeface="Times New Roman" panose="02020603050405020304" pitchFamily="18" charset="0"/>
              <a:cs typeface="Times New Roman" panose="02020603050405020304" pitchFamily="18" charset="0"/>
            </a:endParaRPr>
          </a:p>
          <a:p>
            <a:r>
              <a:rPr lang="en-IN" b="1" dirty="0">
                <a:effectLst/>
                <a:latin typeface="Times New Roman" panose="02020603050405020304" pitchFamily="18" charset="0"/>
                <a:cs typeface="Times New Roman" panose="02020603050405020304" pitchFamily="18" charset="0"/>
              </a:rPr>
              <a:t>Incentive Efficiency (IE) </a:t>
            </a:r>
            <a:r>
              <a:rPr lang="en-IN" dirty="0">
                <a:effectLst/>
                <a:latin typeface="Times New Roman" panose="02020603050405020304" pitchFamily="18" charset="0"/>
                <a:cs typeface="Times New Roman" panose="02020603050405020304" pitchFamily="18" charset="0"/>
              </a:rPr>
              <a:t>=Total Tokens Distributed  / Total User Contributions</a:t>
            </a:r>
          </a:p>
          <a:p>
            <a:endParaRPr lang="en-US" dirty="0"/>
          </a:p>
          <a:p>
            <a:endParaRPr lang="en-US" dirty="0"/>
          </a:p>
        </p:txBody>
      </p:sp>
    </p:spTree>
    <p:extLst>
      <p:ext uri="{BB962C8B-B14F-4D97-AF65-F5344CB8AC3E}">
        <p14:creationId xmlns:p14="http://schemas.microsoft.com/office/powerpoint/2010/main" val="190410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53B5A3-E302-166F-1C57-6A5B9A60450A}"/>
              </a:ext>
            </a:extLst>
          </p:cNvPr>
          <p:cNvSpPr>
            <a:spLocks noGrp="1"/>
          </p:cNvSpPr>
          <p:nvPr>
            <p:ph type="body" idx="1"/>
          </p:nvPr>
        </p:nvSpPr>
        <p:spPr>
          <a:xfrm>
            <a:off x="2513100" y="2132642"/>
            <a:ext cx="3664676" cy="439108"/>
          </a:xfrm>
        </p:spPr>
        <p:txBody>
          <a:bodyPr/>
          <a:lstStyle/>
          <a:p>
            <a:pPr algn="ctr"/>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6CAD73B2-105C-E7AC-5B8A-F4393CF398EE}"/>
              </a:ext>
            </a:extLst>
          </p:cNvPr>
          <p:cNvSpPr>
            <a:spLocks noGrp="1"/>
          </p:cNvSpPr>
          <p:nvPr>
            <p:ph type="dt" idx="10"/>
          </p:nvPr>
        </p:nvSpPr>
        <p:spPr/>
        <p:txBody>
          <a:bodyPr/>
          <a:lstStyle/>
          <a:p>
            <a:endParaRPr lang="en-IN"/>
          </a:p>
        </p:txBody>
      </p:sp>
      <p:sp>
        <p:nvSpPr>
          <p:cNvPr id="8" name="Footer Placeholder 7">
            <a:extLst>
              <a:ext uri="{FF2B5EF4-FFF2-40B4-BE49-F238E27FC236}">
                <a16:creationId xmlns:a16="http://schemas.microsoft.com/office/drawing/2014/main" id="{2FF66BDB-A10F-3B88-A7F6-8ACCE0CE61EF}"/>
              </a:ext>
            </a:extLst>
          </p:cNvPr>
          <p:cNvSpPr>
            <a:spLocks noGrp="1"/>
          </p:cNvSpPr>
          <p:nvPr>
            <p:ph type="ftr" idx="11"/>
          </p:nvPr>
        </p:nvSpPr>
        <p:spPr>
          <a:xfrm>
            <a:off x="3124200" y="4767264"/>
            <a:ext cx="3365810" cy="273900"/>
          </a:xfrm>
        </p:spPr>
        <p:txBody>
          <a:bodyPr/>
          <a:lstStyle/>
          <a:p>
            <a:r>
              <a:rPr lang="en-US" dirty="0"/>
              <a:t>Department of Computer Science and Engineering</a:t>
            </a:r>
          </a:p>
        </p:txBody>
      </p:sp>
      <p:sp>
        <p:nvSpPr>
          <p:cNvPr id="9" name="Slide Number Placeholder 8">
            <a:extLst>
              <a:ext uri="{FF2B5EF4-FFF2-40B4-BE49-F238E27FC236}">
                <a16:creationId xmlns:a16="http://schemas.microsoft.com/office/drawing/2014/main" id="{2A43D697-746B-ADF6-4CB9-E744512BCC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5001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Times New Roman" panose="02020603050405020304" pitchFamily="18" charset="0"/>
                <a:cs typeface="Times New Roman" panose="02020603050405020304" pitchFamily="18" charset="0"/>
              </a:rPr>
              <a:t>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INTRODUCTION</a:t>
            </a:r>
          </a:p>
        </p:txBody>
      </p:sp>
      <p:sp>
        <p:nvSpPr>
          <p:cNvPr id="5" name="TextBox 4"/>
          <p:cNvSpPr txBox="1"/>
          <p:nvPr/>
        </p:nvSpPr>
        <p:spPr>
          <a:xfrm>
            <a:off x="1050280" y="1171332"/>
            <a:ext cx="6655982" cy="2677656"/>
          </a:xfrm>
          <a:prstGeom prst="rect">
            <a:avLst/>
          </a:prstGeom>
          <a:noFill/>
        </p:spPr>
        <p:txBody>
          <a:bodyPr wrap="square" rtlCol="0">
            <a:spAutoFit/>
          </a:bodyPr>
          <a:lstStyle/>
          <a:p>
            <a:pPr algn="just"/>
            <a:r>
              <a:rPr lang="en-US" sz="1800" b="0" i="0" dirty="0">
                <a:solidFill>
                  <a:srgbClr val="374151"/>
                </a:solidFill>
                <a:effectLst/>
                <a:latin typeface="Times New Roman" panose="02020603050405020304" pitchFamily="18" charset="0"/>
                <a:cs typeface="Times New Roman" panose="02020603050405020304" pitchFamily="18" charset="0"/>
              </a:rPr>
              <a:t>Credit Coin is a new blockchain project that combines privacy technology with smart vehicle communication. It focuses on keeping user data private while encouraging active user involvement through a blockchain-based reward system. The project aims to create a simple and effective announcement network for smart vehicles. It includes essential elements like a specialized blockchain, advanced privacy tools, and a straightforward token system. Credit Coin is set to transform secure and rewarding interactions among smart vehicles</a:t>
            </a:r>
            <a:endParaRPr lang="en-US" sz="1800" dirty="0">
              <a:latin typeface="Times New Roman" panose="02020603050405020304" pitchFamily="18" charset="0"/>
              <a:cs typeface="Times New Roman" panose="02020603050405020304" pitchFamily="18" charset="0"/>
            </a:endParaRPr>
          </a:p>
          <a:p>
            <a:endParaRPr lang="en-US" sz="2400"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23/03/2024</a:t>
            </a:r>
          </a:p>
        </p:txBody>
      </p:sp>
      <p:sp>
        <p:nvSpPr>
          <p:cNvPr id="4" name="Footer Placeholder 3"/>
          <p:cNvSpPr>
            <a:spLocks noGrp="1"/>
          </p:cNvSpPr>
          <p:nvPr>
            <p:ph type="ftr" idx="11"/>
          </p:nvPr>
        </p:nvSpPr>
        <p:spPr>
          <a:xfrm>
            <a:off x="3124200" y="4767264"/>
            <a:ext cx="3586566" cy="273900"/>
          </a:xfrm>
        </p:spPr>
        <p:txBody>
          <a:bodyPr/>
          <a:lstStyle/>
          <a:p>
            <a:r>
              <a:rPr lang="en-US" dirty="0"/>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br>
              <a:rPr lang="en-US" sz="3600" dirty="0">
                <a:latin typeface="Bookman Old Style" panose="02050604050505020204" pitchFamily="18" charset="0"/>
              </a:rPr>
            </a:br>
            <a:r>
              <a:rPr lang="en-US" sz="3600" dirty="0">
                <a:latin typeface="Bookman Old Style" panose="02050604050505020204" pitchFamily="18" charset="0"/>
              </a:rPr>
              <a:t>          </a:t>
            </a:r>
            <a:r>
              <a:rPr lang="en-US" sz="3200" dirty="0">
                <a:latin typeface="Times New Roman" panose="02020603050405020304" pitchFamily="18" charset="0"/>
                <a:cs typeface="Times New Roman" panose="02020603050405020304" pitchFamily="18" charset="0"/>
              </a:rPr>
              <a:t>PROBLEM STATEMENT</a:t>
            </a:r>
          </a:p>
        </p:txBody>
      </p:sp>
      <p:sp>
        <p:nvSpPr>
          <p:cNvPr id="14" name="TextBox 13"/>
          <p:cNvSpPr txBox="1"/>
          <p:nvPr/>
        </p:nvSpPr>
        <p:spPr>
          <a:xfrm>
            <a:off x="637624" y="911617"/>
            <a:ext cx="7349380" cy="4062651"/>
          </a:xfrm>
          <a:prstGeom prst="rect">
            <a:avLst/>
          </a:prstGeom>
          <a:noFill/>
        </p:spPr>
        <p:txBody>
          <a:bodyPr wrap="square" rtlCol="0">
            <a:spAutoFit/>
          </a:bodyPr>
          <a:lstStyle/>
          <a:p>
            <a:pPr algn="just"/>
            <a:r>
              <a:rPr lang="en-US" sz="1800" b="0" i="0" dirty="0">
                <a:solidFill>
                  <a:srgbClr val="374151"/>
                </a:solidFill>
                <a:effectLst/>
                <a:latin typeface="Times New Roman" panose="02020603050405020304" pitchFamily="18" charset="0"/>
                <a:cs typeface="Times New Roman" panose="02020603050405020304" pitchFamily="18" charset="0"/>
              </a:rPr>
              <a:t>The current landscape of smart vehicle communication, existing methods lack sufficient privacy measures and fail to provide adequate incentives for user participation. Traditional announcement networks face vulnerabilities, leading to security concerns and inefficiencies. The Credit Coin project addresses these challenges by introducing a privacy-preserving blockchain, an incentive mechanism, and an efficient announcement network.</a:t>
            </a:r>
          </a:p>
          <a:p>
            <a:pPr algn="just"/>
            <a:endParaRPr lang="en-US" sz="1800" dirty="0">
              <a:solidFill>
                <a:srgbClr val="374151"/>
              </a:solidFill>
              <a:latin typeface="Times New Roman" panose="02020603050405020304" pitchFamily="18" charset="0"/>
              <a:cs typeface="Times New Roman" panose="02020603050405020304" pitchFamily="18" charset="0"/>
            </a:endParaRPr>
          </a:p>
          <a:p>
            <a:pPr algn="just"/>
            <a:r>
              <a:rPr lang="en-US" sz="1800" dirty="0">
                <a:solidFill>
                  <a:srgbClr val="374151"/>
                </a:solidFill>
                <a:latin typeface="Times New Roman" panose="02020603050405020304" pitchFamily="18" charset="0"/>
                <a:cs typeface="Times New Roman" panose="02020603050405020304" pitchFamily="18" charset="0"/>
              </a:rPr>
              <a:t> </a:t>
            </a:r>
            <a:r>
              <a:rPr lang="en-US" sz="1800" b="1" dirty="0">
                <a:solidFill>
                  <a:srgbClr val="374151"/>
                </a:solidFill>
                <a:latin typeface="Times New Roman" panose="02020603050405020304" pitchFamily="18" charset="0"/>
                <a:cs typeface="Times New Roman" panose="02020603050405020304" pitchFamily="18" charset="0"/>
              </a:rPr>
              <a:t>EXISTING METHODS AND DISADVANTAGES:</a:t>
            </a:r>
          </a:p>
          <a:p>
            <a:pPr algn="just"/>
            <a:endParaRPr lang="en-US" sz="1800" dirty="0">
              <a:solidFill>
                <a:srgbClr val="374151"/>
              </a:solidFill>
              <a:latin typeface="Times New Roman" panose="02020603050405020304" pitchFamily="18" charset="0"/>
              <a:cs typeface="Times New Roman" panose="02020603050405020304" pitchFamily="18" charset="0"/>
            </a:endParaRPr>
          </a:p>
          <a:p>
            <a:pPr algn="just"/>
            <a:r>
              <a:rPr lang="en-US" sz="1800" i="0" dirty="0">
                <a:solidFill>
                  <a:srgbClr val="374151"/>
                </a:solidFill>
                <a:effectLst/>
                <a:latin typeface="Times New Roman" panose="02020603050405020304" pitchFamily="18" charset="0"/>
                <a:cs typeface="Times New Roman" panose="02020603050405020304" pitchFamily="18" charset="0"/>
              </a:rPr>
              <a:t>1.Centralized Communication Networks:</a:t>
            </a:r>
          </a:p>
          <a:p>
            <a:pPr algn="just"/>
            <a:r>
              <a:rPr lang="en-US" sz="1800" i="0" dirty="0">
                <a:solidFill>
                  <a:srgbClr val="374151"/>
                </a:solidFill>
                <a:effectLst/>
                <a:latin typeface="Times New Roman" panose="02020603050405020304" pitchFamily="18" charset="0"/>
                <a:cs typeface="Times New Roman" panose="02020603050405020304" pitchFamily="18" charset="0"/>
              </a:rPr>
              <a:t>2. Incentive-Less Participation:</a:t>
            </a:r>
          </a:p>
          <a:p>
            <a:pPr algn="just"/>
            <a:r>
              <a:rPr lang="en-US" sz="1800" i="0" dirty="0">
                <a:solidFill>
                  <a:srgbClr val="374151"/>
                </a:solidFill>
                <a:effectLst/>
                <a:latin typeface="Times New Roman" panose="02020603050405020304" pitchFamily="18" charset="0"/>
                <a:cs typeface="Times New Roman" panose="02020603050405020304" pitchFamily="18" charset="0"/>
              </a:rPr>
              <a:t>3.Unsecured Announcement Networks:</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br>
              <a:rPr lang="en-US" dirty="0"/>
            </a:br>
            <a:endParaRPr lang="en-US" b="0" i="0" dirty="0">
              <a:solidFill>
                <a:srgbClr val="374151"/>
              </a:solidFill>
              <a:effectLst/>
              <a:latin typeface="Söhne"/>
            </a:endParaRPr>
          </a:p>
        </p:txBody>
      </p:sp>
      <p:sp>
        <p:nvSpPr>
          <p:cNvPr id="9" name="Date Placeholder 8"/>
          <p:cNvSpPr>
            <a:spLocks noGrp="1"/>
          </p:cNvSpPr>
          <p:nvPr>
            <p:ph type="dt" idx="10"/>
          </p:nvPr>
        </p:nvSpPr>
        <p:spPr/>
        <p:txBody>
          <a:bodyPr/>
          <a:lstStyle/>
          <a:p>
            <a:r>
              <a:rPr lang="en-US" dirty="0"/>
              <a:t>23/03/2024</a:t>
            </a:r>
          </a:p>
        </p:txBody>
      </p:sp>
      <p:sp>
        <p:nvSpPr>
          <p:cNvPr id="10" name="Footer Placeholder 9"/>
          <p:cNvSpPr>
            <a:spLocks noGrp="1"/>
          </p:cNvSpPr>
          <p:nvPr>
            <p:ph type="ftr" idx="11"/>
          </p:nvPr>
        </p:nvSpPr>
        <p:spPr>
          <a:xfrm>
            <a:off x="3124199" y="4767264"/>
            <a:ext cx="3338593" cy="376236"/>
          </a:xfrm>
        </p:spPr>
        <p:txBody>
          <a:bodyPr/>
          <a:lstStyle/>
          <a:p>
            <a:r>
              <a:rPr lang="en-US" dirty="0"/>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br>
              <a:rPr lang="en-US" sz="3600" dirty="0">
                <a:latin typeface="Bookman Old Style" panose="02050604050505020204" pitchFamily="18" charset="0"/>
              </a:rPr>
            </a:br>
            <a:r>
              <a:rPr lang="en-US" sz="3600" dirty="0">
                <a:latin typeface="Times New Roman" panose="02020603050405020304" pitchFamily="18" charset="0"/>
                <a:cs typeface="Times New Roman" panose="02020603050405020304" pitchFamily="18" charset="0"/>
              </a:rPr>
              <a:t>          PROPOSED METHOD</a:t>
            </a:r>
          </a:p>
        </p:txBody>
      </p:sp>
      <p:sp>
        <p:nvSpPr>
          <p:cNvPr id="3" name="Date Placeholder 2"/>
          <p:cNvSpPr>
            <a:spLocks noGrp="1"/>
          </p:cNvSpPr>
          <p:nvPr>
            <p:ph type="dt" idx="10"/>
          </p:nvPr>
        </p:nvSpPr>
        <p:spPr/>
        <p:txBody>
          <a:bodyPr/>
          <a:lstStyle/>
          <a:p>
            <a:r>
              <a:rPr lang="en-US" dirty="0"/>
              <a:t>23/03/2024</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CF703858-C05D-C823-4CC2-434AC4499493}"/>
              </a:ext>
            </a:extLst>
          </p:cNvPr>
          <p:cNvSpPr txBox="1"/>
          <p:nvPr/>
        </p:nvSpPr>
        <p:spPr>
          <a:xfrm>
            <a:off x="550189" y="1012390"/>
            <a:ext cx="7625166" cy="3508653"/>
          </a:xfrm>
          <a:prstGeom prst="rect">
            <a:avLst/>
          </a:prstGeom>
          <a:noFill/>
        </p:spPr>
        <p:txBody>
          <a:bodyPr wrap="square" rtlCol="0">
            <a:spAutoFit/>
          </a:bodyPr>
          <a:lstStyle/>
          <a:p>
            <a:pPr marL="285750" indent="-285750" algn="just">
              <a:buSzPts val="2000"/>
              <a:buFont typeface="Wingdings" panose="05000000000000000000" pitchFamily="2" charset="2"/>
              <a:buChar char="Ø"/>
            </a:pP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We propose an effective announcement network called </a:t>
            </a:r>
            <a:r>
              <a:rPr lang="en-US" sz="16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CreditCoin</a:t>
            </a: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 privacy-preserving incentive announcement network based on Blockchain via an efficient anonymous vehicular announcement aggregation protocol. On the one hand, </a:t>
            </a:r>
            <a:r>
              <a:rPr lang="en-US" sz="16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CreditCoin</a:t>
            </a: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allows </a:t>
            </a:r>
            <a:r>
              <a:rPr lang="en-US" sz="1600" dirty="0">
                <a:latin typeface="Times New Roman" panose="02020603050405020304" pitchFamily="18" charset="0"/>
                <a:ea typeface="SimSun" panose="02010600030101010101" pitchFamily="2" charset="-122"/>
                <a:cs typeface="Times New Roman" panose="02020603050405020304" pitchFamily="18" charset="0"/>
              </a:rPr>
              <a:t>users to </a:t>
            </a: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send announcements anonymously in the fully trusted environment. On the other hand, with Blockchain, </a:t>
            </a:r>
            <a:r>
              <a:rPr lang="en-US" sz="16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CreditCoin</a:t>
            </a: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motivates users with incentives to share traffic information. </a:t>
            </a:r>
          </a:p>
          <a:p>
            <a:pPr algn="just">
              <a:buSzPts val="2000"/>
            </a:pPr>
            <a:endParaRPr lang="en-US" sz="1600"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buSzPts val="2000"/>
              <a:buFont typeface="Wingdings" panose="05000000000000000000" pitchFamily="2" charset="2"/>
              <a:buChar char="Ø"/>
            </a:pP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We design an incentive mechanism based on Blockchain in </a:t>
            </a:r>
            <a:r>
              <a:rPr lang="en-US" sz="16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CreditCoin</a:t>
            </a: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Users manage reputation points while they earn or spend coins as incentives. Meanwhile, </a:t>
            </a:r>
            <a:r>
              <a:rPr lang="en-US" sz="16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CreditCoin</a:t>
            </a: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still preserves privacy and achieves anonymity. Moreover, based on Blockchain, </a:t>
            </a:r>
            <a:r>
              <a:rPr lang="en-US" sz="16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CreditCoin</a:t>
            </a: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prevents many security attacks and achieves conditional privacy because Trace manager will trace malicious nodes when an unexpected event occurs. In addition, transactions and account information in </a:t>
            </a:r>
            <a:r>
              <a:rPr lang="en-US" sz="16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CreditCoin</a:t>
            </a: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are tamper-resistant. </a:t>
            </a:r>
            <a:endParaRPr lang="en-US" sz="1600" b="0" i="0" u="none" strike="noStrike" cap="none" dirty="0">
              <a:solidFill>
                <a:srgbClr val="000000"/>
              </a:solidFill>
              <a:latin typeface="Bookman Old Style" panose="02050604050505020204" pitchFamily="18" charset="0"/>
              <a:ea typeface="Trebuchet MS"/>
              <a:cs typeface="Trebuchet MS"/>
              <a:sym typeface="Trebuchet MS"/>
            </a:endParaRPr>
          </a:p>
          <a:p>
            <a:endParaRPr lang="en-IN" dirty="0"/>
          </a:p>
        </p:txBody>
      </p:sp>
    </p:spTree>
    <p:extLst>
      <p:ext uri="{BB962C8B-B14F-4D97-AF65-F5344CB8AC3E}">
        <p14:creationId xmlns:p14="http://schemas.microsoft.com/office/powerpoint/2010/main" val="1337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Times New Roman" panose="02020603050405020304" pitchFamily="18" charset="0"/>
                <a:cs typeface="Times New Roman" panose="02020603050405020304" pitchFamily="18" charset="0"/>
              </a:rPr>
              <a:t>           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23/03/2024</a:t>
            </a:r>
          </a:p>
        </p:txBody>
      </p:sp>
      <p:sp>
        <p:nvSpPr>
          <p:cNvPr id="4" name="Footer Placeholder 3"/>
          <p:cNvSpPr>
            <a:spLocks noGrp="1"/>
          </p:cNvSpPr>
          <p:nvPr>
            <p:ph type="ftr" idx="11"/>
          </p:nvPr>
        </p:nvSpPr>
        <p:spPr>
          <a:xfrm>
            <a:off x="3124200" y="4767264"/>
            <a:ext cx="3532322" cy="273900"/>
          </a:xfrm>
        </p:spPr>
        <p:txBody>
          <a:bodyPr/>
          <a:lstStyle/>
          <a:p>
            <a:r>
              <a:rPr lang="en-US" dirty="0"/>
              <a:t>Department of Computer Science and Engineering</a:t>
            </a:r>
          </a:p>
        </p:txBody>
      </p:sp>
      <p:sp>
        <p:nvSpPr>
          <p:cNvPr id="9" name="AutoShape 2">
            <a:extLst>
              <a:ext uri="{FF2B5EF4-FFF2-40B4-BE49-F238E27FC236}">
                <a16:creationId xmlns:a16="http://schemas.microsoft.com/office/drawing/2014/main" id="{68C07989-2744-C324-BFBD-0B79BE4AFD07}"/>
              </a:ext>
            </a:extLst>
          </p:cNvPr>
          <p:cNvSpPr>
            <a:spLocks noChangeArrowheads="1"/>
          </p:cNvSpPr>
          <p:nvPr/>
        </p:nvSpPr>
        <p:spPr bwMode="auto">
          <a:xfrm>
            <a:off x="5000654" y="1362628"/>
            <a:ext cx="4070350" cy="960334"/>
          </a:xfrm>
          <a:prstGeom prst="parallelogram">
            <a:avLst>
              <a:gd name="adj" fmla="val 222569"/>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User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s 9">
            <a:extLst>
              <a:ext uri="{FF2B5EF4-FFF2-40B4-BE49-F238E27FC236}">
                <a16:creationId xmlns:a16="http://schemas.microsoft.com/office/drawing/2014/main" id="{B8AFA594-CF15-C3E8-3B0E-64C343DF8986}"/>
              </a:ext>
            </a:extLst>
          </p:cNvPr>
          <p:cNvSpPr>
            <a:spLocks noChangeArrowheads="1"/>
          </p:cNvSpPr>
          <p:nvPr/>
        </p:nvSpPr>
        <p:spPr bwMode="auto">
          <a:xfrm>
            <a:off x="1386537" y="680448"/>
            <a:ext cx="2997200" cy="358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Initiator vehicle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AutoShape 10">
            <a:extLst>
              <a:ext uri="{FF2B5EF4-FFF2-40B4-BE49-F238E27FC236}">
                <a16:creationId xmlns:a16="http://schemas.microsoft.com/office/drawing/2014/main" id="{99B26984-E7AF-2202-16B0-BD653A5509CF}"/>
              </a:ext>
            </a:extLst>
          </p:cNvPr>
          <p:cNvSpPr>
            <a:spLocks noChangeShapeType="1"/>
          </p:cNvSpPr>
          <p:nvPr/>
        </p:nvSpPr>
        <p:spPr bwMode="auto">
          <a:xfrm>
            <a:off x="2562543" y="1220689"/>
            <a:ext cx="45719" cy="28574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Rectangles 11">
            <a:extLst>
              <a:ext uri="{FF2B5EF4-FFF2-40B4-BE49-F238E27FC236}">
                <a16:creationId xmlns:a16="http://schemas.microsoft.com/office/drawing/2014/main" id="{BF3DB396-5A94-DA7A-DAFA-2D2986ABD4A9}"/>
              </a:ext>
            </a:extLst>
          </p:cNvPr>
          <p:cNvSpPr>
            <a:spLocks noChangeArrowheads="1"/>
          </p:cNvSpPr>
          <p:nvPr/>
        </p:nvSpPr>
        <p:spPr bwMode="auto">
          <a:xfrm>
            <a:off x="1386537" y="1274245"/>
            <a:ext cx="2997200" cy="3246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Message to send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AutoShape 14">
            <a:extLst>
              <a:ext uri="{FF2B5EF4-FFF2-40B4-BE49-F238E27FC236}">
                <a16:creationId xmlns:a16="http://schemas.microsoft.com/office/drawing/2014/main" id="{0A4F4139-E0E4-A464-C0A3-8AB654394C8A}"/>
              </a:ext>
            </a:extLst>
          </p:cNvPr>
          <p:cNvSpPr>
            <a:spLocks noChangeShapeType="1"/>
          </p:cNvSpPr>
          <p:nvPr/>
        </p:nvSpPr>
        <p:spPr bwMode="auto">
          <a:xfrm>
            <a:off x="2609850" y="1895475"/>
            <a:ext cx="4763" cy="2206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Rectangle 11">
            <a:extLst>
              <a:ext uri="{FF2B5EF4-FFF2-40B4-BE49-F238E27FC236}">
                <a16:creationId xmlns:a16="http://schemas.microsoft.com/office/drawing/2014/main" id="{563A78E1-A903-E346-4D11-708B21BAAA6F}"/>
              </a:ext>
            </a:extLst>
          </p:cNvPr>
          <p:cNvSpPr>
            <a:spLocks noChangeArrowheads="1"/>
          </p:cNvSpPr>
          <p:nvPr/>
        </p:nvSpPr>
        <p:spPr bwMode="auto">
          <a:xfrm>
            <a:off x="1386537" y="1787178"/>
            <a:ext cx="2997200" cy="2952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Create vehicle network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s 15">
            <a:extLst>
              <a:ext uri="{FF2B5EF4-FFF2-40B4-BE49-F238E27FC236}">
                <a16:creationId xmlns:a16="http://schemas.microsoft.com/office/drawing/2014/main" id="{3978EF60-AA14-D7C0-DB32-0CB5A75CB294}"/>
              </a:ext>
            </a:extLst>
          </p:cNvPr>
          <p:cNvSpPr>
            <a:spLocks noChangeArrowheads="1"/>
          </p:cNvSpPr>
          <p:nvPr/>
        </p:nvSpPr>
        <p:spPr bwMode="auto">
          <a:xfrm>
            <a:off x="1355210" y="2278062"/>
            <a:ext cx="2997200" cy="290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Trusted authority key generation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AutoShape 9">
            <a:extLst>
              <a:ext uri="{FF2B5EF4-FFF2-40B4-BE49-F238E27FC236}">
                <a16:creationId xmlns:a16="http://schemas.microsoft.com/office/drawing/2014/main" id="{5FCC8DD7-8999-E973-72C9-CF3CCA9E7B5B}"/>
              </a:ext>
            </a:extLst>
          </p:cNvPr>
          <p:cNvSpPr>
            <a:spLocks noChangeShapeType="1"/>
          </p:cNvSpPr>
          <p:nvPr/>
        </p:nvSpPr>
        <p:spPr bwMode="auto">
          <a:xfrm flipH="1">
            <a:off x="2621915" y="2604513"/>
            <a:ext cx="7937" cy="18573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Rectangle 8">
            <a:extLst>
              <a:ext uri="{FF2B5EF4-FFF2-40B4-BE49-F238E27FC236}">
                <a16:creationId xmlns:a16="http://schemas.microsoft.com/office/drawing/2014/main" id="{BF509B49-649B-6B3C-F42A-2F88B9EC6ECF}"/>
              </a:ext>
            </a:extLst>
          </p:cNvPr>
          <p:cNvSpPr>
            <a:spLocks noChangeArrowheads="1"/>
          </p:cNvSpPr>
          <p:nvPr/>
        </p:nvSpPr>
        <p:spPr bwMode="auto">
          <a:xfrm>
            <a:off x="1345019" y="2803697"/>
            <a:ext cx="2997200" cy="3524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Run credit coin stimulation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AutoShape 7">
            <a:extLst>
              <a:ext uri="{FF2B5EF4-FFF2-40B4-BE49-F238E27FC236}">
                <a16:creationId xmlns:a16="http://schemas.microsoft.com/office/drawing/2014/main" id="{9F0B62DC-FB8C-BCF0-ACC8-7AE931D9762C}"/>
              </a:ext>
            </a:extLst>
          </p:cNvPr>
          <p:cNvSpPr>
            <a:spLocks noChangeShapeType="1"/>
          </p:cNvSpPr>
          <p:nvPr/>
        </p:nvSpPr>
        <p:spPr bwMode="auto">
          <a:xfrm>
            <a:off x="2627313" y="3008484"/>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AutoShape 6">
            <a:extLst>
              <a:ext uri="{FF2B5EF4-FFF2-40B4-BE49-F238E27FC236}">
                <a16:creationId xmlns:a16="http://schemas.microsoft.com/office/drawing/2014/main" id="{3CF723DB-AE55-E039-7104-10D657734A96}"/>
              </a:ext>
            </a:extLst>
          </p:cNvPr>
          <p:cNvSpPr>
            <a:spLocks noChangeShapeType="1"/>
          </p:cNvSpPr>
          <p:nvPr/>
        </p:nvSpPr>
        <p:spPr bwMode="auto">
          <a:xfrm>
            <a:off x="2620963" y="3497263"/>
            <a:ext cx="6350" cy="29686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Rectangle 5">
            <a:extLst>
              <a:ext uri="{FF2B5EF4-FFF2-40B4-BE49-F238E27FC236}">
                <a16:creationId xmlns:a16="http://schemas.microsoft.com/office/drawing/2014/main" id="{02719856-417B-7005-ED80-A553FA439436}"/>
              </a:ext>
            </a:extLst>
          </p:cNvPr>
          <p:cNvSpPr>
            <a:spLocks noChangeArrowheads="1"/>
          </p:cNvSpPr>
          <p:nvPr/>
        </p:nvSpPr>
        <p:spPr bwMode="auto">
          <a:xfrm>
            <a:off x="1345019" y="3312358"/>
            <a:ext cx="2997200" cy="3524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Trace manager verification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4">
            <a:extLst>
              <a:ext uri="{FF2B5EF4-FFF2-40B4-BE49-F238E27FC236}">
                <a16:creationId xmlns:a16="http://schemas.microsoft.com/office/drawing/2014/main" id="{DDA386D4-621B-E67A-2F0E-6E1AD92DB54F}"/>
              </a:ext>
            </a:extLst>
          </p:cNvPr>
          <p:cNvSpPr>
            <a:spLocks noChangeArrowheads="1"/>
          </p:cNvSpPr>
          <p:nvPr/>
        </p:nvSpPr>
        <p:spPr bwMode="auto">
          <a:xfrm>
            <a:off x="1345019" y="3821019"/>
            <a:ext cx="2997200" cy="3524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Computation time graph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5">
            <a:extLst>
              <a:ext uri="{FF2B5EF4-FFF2-40B4-BE49-F238E27FC236}">
                <a16:creationId xmlns:a16="http://schemas.microsoft.com/office/drawing/2014/main" id="{95A725EF-4498-5D68-1F27-58100C76469B}"/>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29">
            <a:extLst>
              <a:ext uri="{FF2B5EF4-FFF2-40B4-BE49-F238E27FC236}">
                <a16:creationId xmlns:a16="http://schemas.microsoft.com/office/drawing/2014/main" id="{EA949E86-9B06-B6CD-9530-A669CD264D0E}"/>
              </a:ext>
            </a:extLst>
          </p:cNvPr>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30">
            <a:extLst>
              <a:ext uri="{FF2B5EF4-FFF2-40B4-BE49-F238E27FC236}">
                <a16:creationId xmlns:a16="http://schemas.microsoft.com/office/drawing/2014/main" id="{F77CF0CC-9E45-4CF6-B0F2-1BF2ED85CE60}"/>
              </a:ext>
            </a:extLst>
          </p:cNvPr>
          <p:cNvSpPr>
            <a:spLocks noChangeArrowheads="1"/>
          </p:cNvSpPr>
          <p:nvPr/>
        </p:nvSpPr>
        <p:spPr bwMode="auto">
          <a:xfrm>
            <a:off x="381000" y="455712"/>
            <a:ext cx="32367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600" b="0" i="0" u="none" strike="noStrike" cap="none" normalizeH="0" baseline="0" dirty="0">
              <a:ln>
                <a:noFill/>
              </a:ln>
              <a:solidFill>
                <a:schemeClr val="tx1"/>
              </a:solidFill>
              <a:effectLst/>
            </a:endParaRPr>
          </a:p>
        </p:txBody>
      </p:sp>
      <p:sp>
        <p:nvSpPr>
          <p:cNvPr id="35" name="Rectangle 39">
            <a:extLst>
              <a:ext uri="{FF2B5EF4-FFF2-40B4-BE49-F238E27FC236}">
                <a16:creationId xmlns:a16="http://schemas.microsoft.com/office/drawing/2014/main" id="{8C7F638C-22E4-31C4-ADC4-89398E6D1FB1}"/>
              </a:ext>
            </a:extLst>
          </p:cNvPr>
          <p:cNvSpPr>
            <a:spLocks noChangeArrowheads="1"/>
          </p:cNvSpPr>
          <p:nvPr/>
        </p:nvSpPr>
        <p:spPr bwMode="auto">
          <a:xfrm>
            <a:off x="3810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cxnSp>
        <p:nvCxnSpPr>
          <p:cNvPr id="37" name="Straight Arrow Connector 36">
            <a:extLst>
              <a:ext uri="{FF2B5EF4-FFF2-40B4-BE49-F238E27FC236}">
                <a16:creationId xmlns:a16="http://schemas.microsoft.com/office/drawing/2014/main" id="{A697B503-0CA0-1E6F-2F3A-EFF13EF109F6}"/>
              </a:ext>
            </a:extLst>
          </p:cNvPr>
          <p:cNvCxnSpPr>
            <a:cxnSpLocks/>
          </p:cNvCxnSpPr>
          <p:nvPr/>
        </p:nvCxnSpPr>
        <p:spPr>
          <a:xfrm flipH="1" flipV="1">
            <a:off x="4411956" y="838574"/>
            <a:ext cx="2141244" cy="722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E3C82198-65CB-3633-65B7-16A237C34B01}"/>
              </a:ext>
            </a:extLst>
          </p:cNvPr>
          <p:cNvCxnSpPr/>
          <p:nvPr/>
        </p:nvCxnSpPr>
        <p:spPr>
          <a:xfrm>
            <a:off x="2675467" y="1598855"/>
            <a:ext cx="0" cy="2434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4730B1D-7DFD-0DF1-C329-B5957843517A}"/>
              </a:ext>
            </a:extLst>
          </p:cNvPr>
          <p:cNvCxnSpPr/>
          <p:nvPr/>
        </p:nvCxnSpPr>
        <p:spPr>
          <a:xfrm>
            <a:off x="2675467" y="1039223"/>
            <a:ext cx="0" cy="235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7CBBBC69-EB7E-C364-1D46-1E30AF74F54A}"/>
              </a:ext>
            </a:extLst>
          </p:cNvPr>
          <p:cNvCxnSpPr/>
          <p:nvPr/>
        </p:nvCxnSpPr>
        <p:spPr>
          <a:xfrm>
            <a:off x="2613873" y="2116138"/>
            <a:ext cx="6350" cy="206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6441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61800" y="205483"/>
            <a:ext cx="6117431" cy="627321"/>
          </a:xfrm>
        </p:spPr>
        <p:txBody>
          <a:bodyPr/>
          <a:lstStyle/>
          <a:p>
            <a:r>
              <a:rPr lang="en-US" sz="3600" dirty="0">
                <a:latin typeface="Times New Roman" panose="02020603050405020304" pitchFamily="18" charset="0"/>
                <a:cs typeface="Times New Roman" panose="02020603050405020304" pitchFamily="18" charset="0"/>
              </a:rPr>
              <a:t>EXPERIMENT ENVIRONMENT</a:t>
            </a:r>
          </a:p>
        </p:txBody>
      </p:sp>
      <p:sp>
        <p:nvSpPr>
          <p:cNvPr id="4" name="Date Placeholder 3"/>
          <p:cNvSpPr>
            <a:spLocks noGrp="1"/>
          </p:cNvSpPr>
          <p:nvPr>
            <p:ph type="dt" idx="10"/>
          </p:nvPr>
        </p:nvSpPr>
        <p:spPr/>
        <p:txBody>
          <a:bodyPr/>
          <a:lstStyle/>
          <a:p>
            <a:r>
              <a:rPr lang="en-US" dirty="0"/>
              <a:t>23/03/2024</a:t>
            </a:r>
          </a:p>
        </p:txBody>
      </p:sp>
      <p:sp>
        <p:nvSpPr>
          <p:cNvPr id="6" name="Footer Placeholder 5"/>
          <p:cNvSpPr>
            <a:spLocks noGrp="1"/>
          </p:cNvSpPr>
          <p:nvPr>
            <p:ph type="ftr" idx="11"/>
          </p:nvPr>
        </p:nvSpPr>
        <p:spPr>
          <a:xfrm>
            <a:off x="3124199" y="4767264"/>
            <a:ext cx="3429001" cy="268559"/>
          </a:xfrm>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9276DDDA-F14E-8874-32C2-D6088ACF9E3E}"/>
              </a:ext>
            </a:extLst>
          </p:cNvPr>
          <p:cNvSpPr txBox="1"/>
          <p:nvPr/>
        </p:nvSpPr>
        <p:spPr>
          <a:xfrm>
            <a:off x="988907" y="1408854"/>
            <a:ext cx="5181600" cy="181588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TOOLS: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TRUFFLE IDE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VS CODE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ETHEREUM</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LANGUAGES: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SOLIDITY</a:t>
            </a:r>
          </a:p>
        </p:txBody>
      </p:sp>
    </p:spTree>
    <p:extLst>
      <p:ext uri="{BB962C8B-B14F-4D97-AF65-F5344CB8AC3E}">
        <p14:creationId xmlns:p14="http://schemas.microsoft.com/office/powerpoint/2010/main" val="28271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          Experiment Screen shorts </a:t>
            </a:r>
          </a:p>
        </p:txBody>
      </p:sp>
      <p:sp>
        <p:nvSpPr>
          <p:cNvPr id="4" name="Date Placeholder 3"/>
          <p:cNvSpPr>
            <a:spLocks noGrp="1"/>
          </p:cNvSpPr>
          <p:nvPr>
            <p:ph type="dt" idx="10"/>
          </p:nvPr>
        </p:nvSpPr>
        <p:spPr/>
        <p:txBody>
          <a:bodyPr/>
          <a:lstStyle/>
          <a:p>
            <a:r>
              <a:rPr lang="en-US" dirty="0"/>
              <a:t>23/03/2024</a:t>
            </a:r>
          </a:p>
        </p:txBody>
      </p:sp>
      <p:sp>
        <p:nvSpPr>
          <p:cNvPr id="6" name="Footer Placeholder 5"/>
          <p:cNvSpPr>
            <a:spLocks noGrp="1"/>
          </p:cNvSpPr>
          <p:nvPr>
            <p:ph type="ftr" idx="11"/>
          </p:nvPr>
        </p:nvSpPr>
        <p:spPr>
          <a:xfrm>
            <a:off x="3124199" y="4767264"/>
            <a:ext cx="3611137" cy="400110"/>
          </a:xfrm>
        </p:spPr>
        <p:txBody>
          <a:bodyPr/>
          <a:lstStyle/>
          <a:p>
            <a:r>
              <a:rPr lang="en-US" dirty="0"/>
              <a:t>Department of Computer Science and Engineering</a:t>
            </a:r>
          </a:p>
        </p:txBody>
      </p:sp>
      <p:pic>
        <p:nvPicPr>
          <p:cNvPr id="3" name="Picture 2">
            <a:extLst>
              <a:ext uri="{FF2B5EF4-FFF2-40B4-BE49-F238E27FC236}">
                <a16:creationId xmlns:a16="http://schemas.microsoft.com/office/drawing/2014/main" id="{BD0F0174-D886-7EF9-2000-72E6D3FF2CF2}"/>
              </a:ext>
            </a:extLst>
          </p:cNvPr>
          <p:cNvPicPr/>
          <p:nvPr/>
        </p:nvPicPr>
        <p:blipFill>
          <a:blip r:embed="rId3"/>
          <a:stretch>
            <a:fillRect/>
          </a:stretch>
        </p:blipFill>
        <p:spPr>
          <a:xfrm>
            <a:off x="617035" y="960438"/>
            <a:ext cx="3611138" cy="3222625"/>
          </a:xfrm>
          <a:prstGeom prst="rect">
            <a:avLst/>
          </a:prstGeom>
        </p:spPr>
      </p:pic>
      <p:pic>
        <p:nvPicPr>
          <p:cNvPr id="5" name="Picture 4">
            <a:extLst>
              <a:ext uri="{FF2B5EF4-FFF2-40B4-BE49-F238E27FC236}">
                <a16:creationId xmlns:a16="http://schemas.microsoft.com/office/drawing/2014/main" id="{EDD639D8-3631-13D2-5450-8B18FCE6C14D}"/>
              </a:ext>
            </a:extLst>
          </p:cNvPr>
          <p:cNvPicPr/>
          <p:nvPr/>
        </p:nvPicPr>
        <p:blipFill>
          <a:blip r:embed="rId4"/>
          <a:stretch>
            <a:fillRect/>
          </a:stretch>
        </p:blipFill>
        <p:spPr>
          <a:xfrm>
            <a:off x="4572000" y="960438"/>
            <a:ext cx="3769111" cy="3222625"/>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          Experiment Screen shorts </a:t>
            </a:r>
          </a:p>
        </p:txBody>
      </p:sp>
      <p:sp>
        <p:nvSpPr>
          <p:cNvPr id="4" name="Date Placeholder 3"/>
          <p:cNvSpPr>
            <a:spLocks noGrp="1"/>
          </p:cNvSpPr>
          <p:nvPr>
            <p:ph type="dt" idx="10"/>
          </p:nvPr>
        </p:nvSpPr>
        <p:spPr/>
        <p:txBody>
          <a:bodyPr/>
          <a:lstStyle/>
          <a:p>
            <a:r>
              <a:rPr lang="en-US" dirty="0"/>
              <a:t>23/03/2024</a:t>
            </a:r>
          </a:p>
        </p:txBody>
      </p:sp>
      <p:sp>
        <p:nvSpPr>
          <p:cNvPr id="6" name="Footer Placeholder 5"/>
          <p:cNvSpPr>
            <a:spLocks noGrp="1"/>
          </p:cNvSpPr>
          <p:nvPr>
            <p:ph type="ftr" idx="11"/>
          </p:nvPr>
        </p:nvSpPr>
        <p:spPr>
          <a:xfrm>
            <a:off x="3124199" y="4767264"/>
            <a:ext cx="3611137" cy="400110"/>
          </a:xfrm>
        </p:spPr>
        <p:txBody>
          <a:bodyPr/>
          <a:lstStyle/>
          <a:p>
            <a:r>
              <a:rPr lang="en-US" dirty="0"/>
              <a:t>Department of Computer Science and Engineering</a:t>
            </a:r>
          </a:p>
        </p:txBody>
      </p:sp>
      <p:pic>
        <p:nvPicPr>
          <p:cNvPr id="7" name="Picture 6">
            <a:extLst>
              <a:ext uri="{FF2B5EF4-FFF2-40B4-BE49-F238E27FC236}">
                <a16:creationId xmlns:a16="http://schemas.microsoft.com/office/drawing/2014/main" id="{81971FB3-EF1F-CD1B-DA35-699B35488519}"/>
              </a:ext>
            </a:extLst>
          </p:cNvPr>
          <p:cNvPicPr/>
          <p:nvPr/>
        </p:nvPicPr>
        <p:blipFill>
          <a:blip r:embed="rId3"/>
          <a:stretch>
            <a:fillRect/>
          </a:stretch>
        </p:blipFill>
        <p:spPr>
          <a:xfrm>
            <a:off x="435769" y="960438"/>
            <a:ext cx="3883470" cy="3222625"/>
          </a:xfrm>
          <a:prstGeom prst="rect">
            <a:avLst/>
          </a:prstGeom>
        </p:spPr>
      </p:pic>
      <p:pic>
        <p:nvPicPr>
          <p:cNvPr id="8" name="Picture 7">
            <a:extLst>
              <a:ext uri="{FF2B5EF4-FFF2-40B4-BE49-F238E27FC236}">
                <a16:creationId xmlns:a16="http://schemas.microsoft.com/office/drawing/2014/main" id="{567A2041-65B7-E415-D24D-69BF1BA423F5}"/>
              </a:ext>
            </a:extLst>
          </p:cNvPr>
          <p:cNvPicPr/>
          <p:nvPr/>
        </p:nvPicPr>
        <p:blipFill>
          <a:blip r:embed="rId4"/>
          <a:stretch>
            <a:fillRect/>
          </a:stretch>
        </p:blipFill>
        <p:spPr>
          <a:xfrm>
            <a:off x="4497658" y="960438"/>
            <a:ext cx="3883469" cy="3222625"/>
          </a:xfrm>
          <a:prstGeom prst="rect">
            <a:avLst/>
          </a:prstGeom>
        </p:spPr>
      </p:pic>
    </p:spTree>
    <p:extLst>
      <p:ext uri="{BB962C8B-B14F-4D97-AF65-F5344CB8AC3E}">
        <p14:creationId xmlns:p14="http://schemas.microsoft.com/office/powerpoint/2010/main" val="281133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23/3/2024</a:t>
            </a:r>
          </a:p>
        </p:txBody>
      </p:sp>
      <p:sp>
        <p:nvSpPr>
          <p:cNvPr id="6" name="Footer Placeholder 5"/>
          <p:cNvSpPr>
            <a:spLocks noGrp="1"/>
          </p:cNvSpPr>
          <p:nvPr>
            <p:ph type="ftr" idx="11"/>
          </p:nvPr>
        </p:nvSpPr>
        <p:spPr>
          <a:xfrm>
            <a:off x="3124199" y="4767264"/>
            <a:ext cx="3633439" cy="273900"/>
          </a:xfrm>
        </p:spPr>
        <p:txBody>
          <a:bodyPr/>
          <a:lstStyle/>
          <a:p>
            <a:r>
              <a:rPr lang="en-US" dirty="0"/>
              <a:t>Department of Computer Science and Engineering</a:t>
            </a:r>
          </a:p>
        </p:txBody>
      </p:sp>
      <p:pic>
        <p:nvPicPr>
          <p:cNvPr id="3" name="Picture 2">
            <a:extLst>
              <a:ext uri="{FF2B5EF4-FFF2-40B4-BE49-F238E27FC236}">
                <a16:creationId xmlns:a16="http://schemas.microsoft.com/office/drawing/2014/main" id="{4DAD1FF1-C38A-7323-C13C-4FA3A9F68EE8}"/>
              </a:ext>
            </a:extLst>
          </p:cNvPr>
          <p:cNvPicPr/>
          <p:nvPr/>
        </p:nvPicPr>
        <p:blipFill>
          <a:blip r:embed="rId3"/>
          <a:stretch>
            <a:fillRect/>
          </a:stretch>
        </p:blipFill>
        <p:spPr>
          <a:xfrm>
            <a:off x="1706245" y="960438"/>
            <a:ext cx="5731510" cy="3222625"/>
          </a:xfrm>
          <a:prstGeom prst="rect">
            <a:avLst/>
          </a:prstGeom>
        </p:spPr>
      </p:pic>
    </p:spTree>
    <p:extLst>
      <p:ext uri="{BB962C8B-B14F-4D97-AF65-F5344CB8AC3E}">
        <p14:creationId xmlns:p14="http://schemas.microsoft.com/office/powerpoint/2010/main" val="99103741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2770</TotalTime>
  <Words>609</Words>
  <Application>Microsoft Office PowerPoint</Application>
  <PresentationFormat>On-screen Show (16:9)</PresentationFormat>
  <Paragraphs>102</Paragraphs>
  <Slides>14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Noto Sans Symbols</vt:lpstr>
      <vt:lpstr>Trebuchet MS</vt:lpstr>
      <vt:lpstr>Calibri</vt:lpstr>
      <vt:lpstr>Times New Roman</vt:lpstr>
      <vt:lpstr>Bookman Old Style</vt:lpstr>
      <vt:lpstr>Söhne</vt:lpstr>
      <vt:lpstr>Wingdings</vt:lpstr>
      <vt:lpstr>1_Office Theme</vt:lpstr>
      <vt:lpstr>CREDIT COIN: A PRIVACY PRESERVING BLOCKCHAIN BASED INCENTIVE ANNOUNCEMENT NETWORK FOR SMART VEHICLE COMMMUNICATION</vt:lpstr>
      <vt:lpstr>                          INTRODUCTION</vt:lpstr>
      <vt:lpstr>           PROBLEM STATEMENT</vt:lpstr>
      <vt:lpstr>           PROPOSED METHOD</vt:lpstr>
      <vt:lpstr>           PROPOSED METHOD</vt:lpstr>
      <vt:lpstr>EXPERIMENT ENVIRONMENT</vt:lpstr>
      <vt:lpstr>          Experiment Screen shorts </vt:lpstr>
      <vt:lpstr>          Experiment Screen shorts </vt:lpstr>
      <vt:lpstr>Experiment Results </vt:lpstr>
      <vt:lpstr>Experiment Results </vt:lpstr>
      <vt:lpstr>Experiment Results </vt:lpstr>
      <vt:lpstr>     FINDING</vt:lpstr>
      <vt:lpstr>       JUSTIFICATION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satheesh uppunuthala</cp:lastModifiedBy>
  <cp:revision>14</cp:revision>
  <dcterms:modified xsi:type="dcterms:W3CDTF">2024-03-22T10:33:06Z</dcterms:modified>
</cp:coreProperties>
</file>