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7" r:id="rId2"/>
    <p:sldId id="273" r:id="rId3"/>
    <p:sldId id="266" r:id="rId4"/>
    <p:sldId id="259" r:id="rId5"/>
    <p:sldId id="267" r:id="rId6"/>
    <p:sldId id="264" r:id="rId7"/>
    <p:sldId id="269" r:id="rId8"/>
    <p:sldId id="270" r:id="rId9"/>
    <p:sldId id="268" r:id="rId10"/>
    <p:sldId id="274" r:id="rId11"/>
    <p:sldId id="261" r:id="rId12"/>
    <p:sldId id="263" r:id="rId13"/>
    <p:sldId id="272" r:id="rId14"/>
  </p:sldIdLst>
  <p:sldSz cx="9144000" cy="5143500" type="screen16x9"/>
  <p:notesSz cx="6858000" cy="9144000"/>
  <p:embeddedFontLst>
    <p:embeddedFont>
      <p:font typeface="Bookman Old Style" panose="02050604050505020204" pitchFamily="18"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41" autoAdjust="0"/>
  </p:normalViewPr>
  <p:slideViewPr>
    <p:cSldViewPr snapToGrid="0">
      <p:cViewPr varScale="1">
        <p:scale>
          <a:sx n="82" d="100"/>
          <a:sy n="82" d="100"/>
        </p:scale>
        <p:origin x="820" y="5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3/22/2024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3/22/2024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3/22/2024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3/22/2024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3/22/2024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3/22/2024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3/22/2024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3/22/2024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1378492"/>
          </a:xfrm>
        </p:spPr>
        <p:txBody>
          <a:bodyPr/>
          <a:lstStyle/>
          <a:p>
            <a:r>
              <a:rPr lang="en-US" sz="1600" dirty="0">
                <a:latin typeface="Times New Roman" panose="02020603050405020304" pitchFamily="18" charset="0"/>
                <a:cs typeface="Times New Roman" panose="02020603050405020304" pitchFamily="18" charset="0"/>
              </a:rPr>
              <a:t>A Major project Seminar on</a:t>
            </a:r>
            <a:br>
              <a:rPr lang="en-US" sz="36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CREDIT COIN: A PRIVACY PRESERVING BLOCKCHAIN BASED INCENTIVE ANNOUNCEMENT NETWORK FOR SMART VEHICLE COMMMUNICATION</a:t>
            </a:r>
          </a:p>
        </p:txBody>
      </p:sp>
      <p:sp>
        <p:nvSpPr>
          <p:cNvPr id="3" name="TextBox 2"/>
          <p:cNvSpPr txBox="1"/>
          <p:nvPr/>
        </p:nvSpPr>
        <p:spPr>
          <a:xfrm>
            <a:off x="266700" y="2808663"/>
            <a:ext cx="4572000" cy="95410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DETAILS:</a:t>
            </a:r>
            <a:endParaRPr lang="en-US" b="1" dirty="0">
              <a:latin typeface="Bookman Old Style" panose="020506040505050202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P.JAYANTH GANESH      (21EG505808)</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D.DEEPAK NAYAK          (21EG505813)</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L.PRANEETH KUMAR     (21EG505844)</a:t>
            </a:r>
          </a:p>
        </p:txBody>
      </p:sp>
      <p:sp>
        <p:nvSpPr>
          <p:cNvPr id="8" name="TextBox 7"/>
          <p:cNvSpPr txBox="1"/>
          <p:nvPr/>
        </p:nvSpPr>
        <p:spPr>
          <a:xfrm>
            <a:off x="5470632" y="3004930"/>
            <a:ext cx="2702110" cy="73866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SUPERVISOR :</a:t>
            </a:r>
          </a:p>
          <a:p>
            <a:r>
              <a:rPr lang="en-US" dirty="0">
                <a:latin typeface="Times New Roman" panose="02020603050405020304" pitchFamily="18" charset="0"/>
                <a:cs typeface="Times New Roman" panose="02020603050405020304" pitchFamily="18" charset="0"/>
              </a:rPr>
              <a:t>RAGHAVENDRA KULKARNI</a:t>
            </a:r>
          </a:p>
          <a:p>
            <a:r>
              <a:rPr lang="en-US" dirty="0">
                <a:latin typeface="Times New Roman" panose="02020603050405020304" pitchFamily="18" charset="0"/>
                <a:cs typeface="Times New Roman" panose="02020603050405020304" pitchFamily="18" charset="0"/>
              </a:rPr>
              <a:t>ASSISTANT PROFESSOR</a:t>
            </a:r>
          </a:p>
        </p:txBody>
      </p:sp>
      <p:sp>
        <p:nvSpPr>
          <p:cNvPr id="4" name="Date Placeholder 3"/>
          <p:cNvSpPr>
            <a:spLocks noGrp="1"/>
          </p:cNvSpPr>
          <p:nvPr>
            <p:ph type="dt" idx="10"/>
          </p:nvPr>
        </p:nvSpPr>
        <p:spPr/>
        <p:txBody>
          <a:bodyPr/>
          <a:lstStyle/>
          <a:p>
            <a:r>
              <a:rPr lang="en-US" dirty="0"/>
              <a:t>27/1/2024</a:t>
            </a:r>
          </a:p>
        </p:txBody>
      </p:sp>
      <p:sp>
        <p:nvSpPr>
          <p:cNvPr id="5" name="Footer Placeholder 4"/>
          <p:cNvSpPr>
            <a:spLocks noGrp="1"/>
          </p:cNvSpPr>
          <p:nvPr>
            <p:ph type="ftr" idx="11"/>
          </p:nvPr>
        </p:nvSpPr>
        <p:spPr>
          <a:xfrm>
            <a:off x="3124200" y="4767264"/>
            <a:ext cx="3429000" cy="214461"/>
          </a:xfrm>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8"/>
            <a:ext cx="6435988" cy="458172"/>
          </a:xfrm>
        </p:spPr>
        <p:txBody>
          <a:bodyPr/>
          <a:lstStyle/>
          <a:p>
            <a:r>
              <a:rPr lang="en-US" sz="3600" dirty="0">
                <a:latin typeface="Times New Roman" panose="02020603050405020304" pitchFamily="18" charset="0"/>
                <a:cs typeface="Times New Roman" panose="02020603050405020304" pitchFamily="18" charset="0"/>
              </a:rPr>
              <a:t>EXPERIMENT ENVIRONMENT</a:t>
            </a:r>
          </a:p>
        </p:txBody>
      </p:sp>
      <p:sp>
        <p:nvSpPr>
          <p:cNvPr id="5" name="TextBox 4"/>
          <p:cNvSpPr txBox="1"/>
          <p:nvPr/>
        </p:nvSpPr>
        <p:spPr>
          <a:xfrm>
            <a:off x="1137683" y="1173014"/>
            <a:ext cx="6655982" cy="35394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REMIX IDE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VS CODE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ETHEREUM</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LANGUAGES: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SOLIDITY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DATASET : </a:t>
            </a:r>
            <a:r>
              <a:rPr lang="en-US" b="0" i="0" dirty="0">
                <a:solidFill>
                  <a:srgbClr val="374151"/>
                </a:solidFill>
                <a:effectLst/>
                <a:latin typeface="Times New Roman" panose="02020603050405020304" pitchFamily="18" charset="0"/>
                <a:cs typeface="Times New Roman" panose="02020603050405020304" pitchFamily="18" charset="0"/>
              </a:rPr>
              <a:t>Data from the dataset is employed to simulate and test various scenarios, including smart vehicle communication, privacy-preserving techniques, and the functionality of the incentive mechanism.</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27/1/2024</a:t>
            </a:r>
          </a:p>
        </p:txBody>
      </p:sp>
      <p:sp>
        <p:nvSpPr>
          <p:cNvPr id="4" name="Footer Placeholder 3"/>
          <p:cNvSpPr>
            <a:spLocks noGrp="1"/>
          </p:cNvSpPr>
          <p:nvPr>
            <p:ph type="ftr" idx="11"/>
          </p:nvPr>
        </p:nvSpPr>
        <p:spPr>
          <a:xfrm>
            <a:off x="3124200" y="4767264"/>
            <a:ext cx="3429000" cy="273900"/>
          </a:xfrm>
        </p:spPr>
        <p:txBody>
          <a:bodyPr/>
          <a:lstStyle/>
          <a:p>
            <a:r>
              <a:rPr lang="en-US" dirty="0"/>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Times New Roman" panose="02020603050405020304" pitchFamily="18" charset="0"/>
                <a:cs typeface="Times New Roman" panose="02020603050405020304" pitchFamily="18" charset="0"/>
              </a:rPr>
              <a:t>                PROJECT STATUS</a:t>
            </a:r>
          </a:p>
        </p:txBody>
      </p:sp>
      <p:graphicFrame>
        <p:nvGraphicFramePr>
          <p:cNvPr id="4" name="Table 3"/>
          <p:cNvGraphicFramePr>
            <a:graphicFrameLocks noGrp="1"/>
          </p:cNvGraphicFramePr>
          <p:nvPr>
            <p:extLst>
              <p:ext uri="{D42A27DB-BD31-4B8C-83A1-F6EECF244321}">
                <p14:modId xmlns:p14="http://schemas.microsoft.com/office/powerpoint/2010/main" val="940394402"/>
              </p:ext>
            </p:extLst>
          </p:nvPr>
        </p:nvGraphicFramePr>
        <p:xfrm>
          <a:off x="1123308" y="1279490"/>
          <a:ext cx="6602859" cy="230632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S.No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Functionality</a:t>
                      </a:r>
                    </a:p>
                  </a:txBody>
                  <a:tcPr/>
                </a:tc>
                <a:tc>
                  <a:txBody>
                    <a:bodyPr/>
                    <a:lstStyle/>
                    <a:p>
                      <a:r>
                        <a:rPr lang="en-US" sz="1600" dirty="0">
                          <a:latin typeface="Times New Roman" panose="02020603050405020304" pitchFamily="18" charset="0"/>
                          <a:cs typeface="Times New Roman" panose="02020603050405020304" pitchFamily="18" charset="0"/>
                        </a:rPr>
                        <a:t>Status</a:t>
                      </a:r>
                    </a:p>
                    <a:p>
                      <a:r>
                        <a:rPr lang="en-US" sz="1600" dirty="0">
                          <a:latin typeface="Times New Roman" panose="02020603050405020304" pitchFamily="18" charset="0"/>
                          <a:cs typeface="Times New Roman" panose="02020603050405020304" pitchFamily="18" charset="0"/>
                        </a:rPr>
                        <a:t>(Completed /in-progress/Not</a:t>
                      </a:r>
                      <a:r>
                        <a:rPr lang="en-US" sz="1600" baseline="0" dirty="0">
                          <a:latin typeface="Times New Roman" panose="02020603050405020304" pitchFamily="18" charset="0"/>
                          <a:cs typeface="Times New Roman" panose="02020603050405020304" pitchFamily="18" charset="0"/>
                        </a:rPr>
                        <a:t> started)</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Research paper collection</a:t>
                      </a:r>
                    </a:p>
                  </a:txBody>
                  <a:tcPr/>
                </a:tc>
                <a:tc>
                  <a:txBody>
                    <a:bodyPr/>
                    <a:lstStyle/>
                    <a:p>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001"/>
                  </a:ext>
                </a:extLst>
              </a:tr>
              <a:tr h="37084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Dataset collection</a:t>
                      </a:r>
                    </a:p>
                  </a:txBody>
                  <a:tcPr/>
                </a:tc>
                <a:tc>
                  <a:txBody>
                    <a:bodyPr/>
                    <a:lstStyle/>
                    <a:p>
                      <a:r>
                        <a:rPr lang="en-US" dirty="0">
                          <a:latin typeface="Times New Roman" panose="02020603050405020304" pitchFamily="18" charset="0"/>
                          <a:cs typeface="Times New Roman" panose="02020603050405020304" pitchFamily="18" charset="0"/>
                        </a:rPr>
                        <a:t>In-progress</a:t>
                      </a:r>
                    </a:p>
                  </a:txBody>
                  <a:tcPr/>
                </a:tc>
                <a:extLst>
                  <a:ext uri="{0D108BD9-81ED-4DB2-BD59-A6C34878D82A}">
                    <a16:rowId xmlns:a16="http://schemas.microsoft.com/office/drawing/2014/main" val="10002"/>
                  </a:ext>
                </a:extLst>
              </a:tr>
              <a:tr h="370840">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Training</a:t>
                      </a:r>
                    </a:p>
                  </a:txBody>
                  <a:tcPr/>
                </a:tc>
                <a:tc>
                  <a:txBody>
                    <a:bodyPr/>
                    <a:lstStyle/>
                    <a:p>
                      <a:r>
                        <a:rPr lang="en-US" dirty="0">
                          <a:latin typeface="Times New Roman" panose="02020603050405020304" pitchFamily="18" charset="0"/>
                          <a:cs typeface="Times New Roman" panose="02020603050405020304" pitchFamily="18" charset="0"/>
                        </a:rPr>
                        <a:t>Not Started</a:t>
                      </a:r>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r>
              <a:rPr lang="en-US" dirty="0"/>
              <a:t>27/1/2024</a:t>
            </a:r>
          </a:p>
        </p:txBody>
      </p:sp>
      <p:sp>
        <p:nvSpPr>
          <p:cNvPr id="7" name="Footer Placeholder 6"/>
          <p:cNvSpPr>
            <a:spLocks noGrp="1"/>
          </p:cNvSpPr>
          <p:nvPr>
            <p:ph type="ftr" idx="11"/>
          </p:nvPr>
        </p:nvSpPr>
        <p:spPr>
          <a:xfrm>
            <a:off x="3124200" y="4767264"/>
            <a:ext cx="3429000" cy="215441"/>
          </a:xfrm>
        </p:spPr>
        <p:txBody>
          <a:bodyPr/>
          <a:lstStyle/>
          <a:p>
            <a:r>
              <a:rPr lang="en-US" dirty="0"/>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8010807" cy="720671"/>
          </a:xfrm>
        </p:spPr>
        <p:txBody>
          <a:bodyPr/>
          <a:lstStyle/>
          <a:p>
            <a:r>
              <a:rPr lang="en-US" sz="3600" dirty="0">
                <a:latin typeface="Times New Roman" panose="02020603050405020304" pitchFamily="18" charset="0"/>
                <a:cs typeface="Times New Roman" panose="02020603050405020304" pitchFamily="18" charset="0"/>
              </a:rPr>
              <a:t>REFERENCES</a:t>
            </a:r>
          </a:p>
        </p:txBody>
      </p:sp>
      <p:sp>
        <p:nvSpPr>
          <p:cNvPr id="3" name="Date Placeholder 2"/>
          <p:cNvSpPr>
            <a:spLocks noGrp="1"/>
          </p:cNvSpPr>
          <p:nvPr>
            <p:ph type="dt" idx="10"/>
          </p:nvPr>
        </p:nvSpPr>
        <p:spPr/>
        <p:txBody>
          <a:bodyPr/>
          <a:lstStyle/>
          <a:p>
            <a:r>
              <a:rPr lang="en-US" dirty="0"/>
              <a:t>27/1/2024</a:t>
            </a:r>
          </a:p>
        </p:txBody>
      </p:sp>
      <p:sp>
        <p:nvSpPr>
          <p:cNvPr id="4" name="Footer Placeholder 3"/>
          <p:cNvSpPr>
            <a:spLocks noGrp="1"/>
          </p:cNvSpPr>
          <p:nvPr>
            <p:ph type="ftr" idx="11"/>
          </p:nvPr>
        </p:nvSpPr>
        <p:spPr>
          <a:xfrm>
            <a:off x="3124200" y="4767264"/>
            <a:ext cx="3609814" cy="273900"/>
          </a:xfrm>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2662BC6B-3274-01E8-F131-9298DD2B4BB3}"/>
              </a:ext>
            </a:extLst>
          </p:cNvPr>
          <p:cNvSpPr txBox="1"/>
          <p:nvPr/>
        </p:nvSpPr>
        <p:spPr>
          <a:xfrm>
            <a:off x="435769" y="999641"/>
            <a:ext cx="7710407" cy="3754874"/>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[1] L. Chen, S.-L. Ng, and G. Wang, “Threshold anonymous announcement in VANETs,” IEEE J. Sel. Areas </a:t>
            </a:r>
            <a:r>
              <a:rPr lang="en-IN" dirty="0" err="1">
                <a:latin typeface="Times New Roman" panose="02020603050405020304" pitchFamily="18" charset="0"/>
                <a:cs typeface="Times New Roman" panose="02020603050405020304" pitchFamily="18" charset="0"/>
              </a:rPr>
              <a:t>Commun</a:t>
            </a:r>
            <a:r>
              <a:rPr lang="en-IN" dirty="0">
                <a:latin typeface="Times New Roman" panose="02020603050405020304" pitchFamily="18" charset="0"/>
                <a:cs typeface="Times New Roman" panose="02020603050405020304" pitchFamily="18" charset="0"/>
              </a:rPr>
              <a:t>., vol. 29, no. 3, pp. 605–615, Mar. 2011.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J. Shao, X. Lin, R. Lu, and C. </a:t>
            </a:r>
            <a:r>
              <a:rPr lang="en-IN" dirty="0" err="1">
                <a:latin typeface="Times New Roman" panose="02020603050405020304" pitchFamily="18" charset="0"/>
                <a:cs typeface="Times New Roman" panose="02020603050405020304" pitchFamily="18" charset="0"/>
              </a:rPr>
              <a:t>Zuo</a:t>
            </a:r>
            <a:r>
              <a:rPr lang="en-IN" dirty="0">
                <a:latin typeface="Times New Roman" panose="02020603050405020304" pitchFamily="18" charset="0"/>
                <a:cs typeface="Times New Roman" panose="02020603050405020304" pitchFamily="18" charset="0"/>
              </a:rPr>
              <a:t>, “A threshold anonymous authentication protocol for VANETs,” IEEE Trans. Veh. Technol., vol. 65, no. 3, pp. 1711–1720, Mar. 2016.</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S. Nakamoto. (2008). Bitcoin: A Peer-to-Peer Electronic Cash System. [Online]. Available: https://bitcoin.org/bitcoin.pdf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H. Hartenstein and L. P. </a:t>
            </a:r>
            <a:r>
              <a:rPr lang="en-IN" dirty="0" err="1">
                <a:latin typeface="Times New Roman" panose="02020603050405020304" pitchFamily="18" charset="0"/>
                <a:cs typeface="Times New Roman" panose="02020603050405020304" pitchFamily="18" charset="0"/>
              </a:rPr>
              <a:t>Laberteaux</a:t>
            </a:r>
            <a:r>
              <a:rPr lang="en-IN" dirty="0">
                <a:latin typeface="Times New Roman" panose="02020603050405020304" pitchFamily="18" charset="0"/>
                <a:cs typeface="Times New Roman" panose="02020603050405020304" pitchFamily="18" charset="0"/>
              </a:rPr>
              <a:t>, “A tutorial survey on vehicular ad hoc networks,” IEEE </a:t>
            </a:r>
            <a:r>
              <a:rPr lang="en-IN" dirty="0" err="1">
                <a:latin typeface="Times New Roman" panose="02020603050405020304" pitchFamily="18" charset="0"/>
                <a:cs typeface="Times New Roman" panose="02020603050405020304" pitchFamily="18" charset="0"/>
              </a:rPr>
              <a:t>Commun</a:t>
            </a:r>
            <a:r>
              <a:rPr lang="en-IN" dirty="0">
                <a:latin typeface="Times New Roman" panose="02020603050405020304" pitchFamily="18" charset="0"/>
                <a:cs typeface="Times New Roman" panose="02020603050405020304" pitchFamily="18" charset="0"/>
              </a:rPr>
              <a:t>. Mag., vol. 46, no. 6, pp. 164–171, Jun. 2008.</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[5] B. </a:t>
            </a:r>
            <a:r>
              <a:rPr lang="en-IN" dirty="0" err="1">
                <a:latin typeface="Times New Roman" panose="02020603050405020304" pitchFamily="18" charset="0"/>
                <a:cs typeface="Times New Roman" panose="02020603050405020304" pitchFamily="18" charset="0"/>
              </a:rPr>
              <a:t>Parno</a:t>
            </a:r>
            <a:r>
              <a:rPr lang="en-IN" dirty="0">
                <a:latin typeface="Times New Roman" panose="02020603050405020304" pitchFamily="18" charset="0"/>
                <a:cs typeface="Times New Roman" panose="02020603050405020304" pitchFamily="18" charset="0"/>
              </a:rPr>
              <a:t> and A. </a:t>
            </a:r>
            <a:r>
              <a:rPr lang="en-IN" dirty="0" err="1">
                <a:latin typeface="Times New Roman" panose="02020603050405020304" pitchFamily="18" charset="0"/>
                <a:cs typeface="Times New Roman" panose="02020603050405020304" pitchFamily="18" charset="0"/>
              </a:rPr>
              <a:t>Perrig</a:t>
            </a:r>
            <a:r>
              <a:rPr lang="en-IN" dirty="0">
                <a:latin typeface="Times New Roman" panose="02020603050405020304" pitchFamily="18" charset="0"/>
                <a:cs typeface="Times New Roman" panose="02020603050405020304" pitchFamily="18" charset="0"/>
              </a:rPr>
              <a:t>, “Challenges in securing vehicular networks,” in Proc. Workshop Hot Topics </a:t>
            </a:r>
            <a:r>
              <a:rPr lang="en-IN" dirty="0" err="1">
                <a:latin typeface="Times New Roman" panose="02020603050405020304" pitchFamily="18" charset="0"/>
                <a:cs typeface="Times New Roman" panose="02020603050405020304" pitchFamily="18" charset="0"/>
              </a:rPr>
              <a:t>Netw</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HotNets</a:t>
            </a:r>
            <a:r>
              <a:rPr lang="en-IN" dirty="0">
                <a:latin typeface="Times New Roman" panose="02020603050405020304" pitchFamily="18" charset="0"/>
                <a:cs typeface="Times New Roman" panose="02020603050405020304" pitchFamily="18" charset="0"/>
              </a:rPr>
              <a:t>-IV), MD, USA, Nov. 2005, pp. 1–6.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[6] F. </a:t>
            </a:r>
            <a:r>
              <a:rPr lang="en-IN" dirty="0" err="1">
                <a:latin typeface="Times New Roman" panose="02020603050405020304" pitchFamily="18" charset="0"/>
                <a:cs typeface="Times New Roman" panose="02020603050405020304" pitchFamily="18" charset="0"/>
              </a:rPr>
              <a:t>Dötzer</a:t>
            </a:r>
            <a:r>
              <a:rPr lang="en-IN" dirty="0">
                <a:latin typeface="Times New Roman" panose="02020603050405020304" pitchFamily="18" charset="0"/>
                <a:cs typeface="Times New Roman" panose="02020603050405020304" pitchFamily="18" charset="0"/>
              </a:rPr>
              <a:t>, “Privacy issues in vehicular ad hoc networks,” in Proc. Int. Workshop Privacy Enhancing Technol., May 2005, pp. 197–209.</a:t>
            </a:r>
          </a:p>
        </p:txBody>
      </p:sp>
    </p:spTree>
    <p:extLst>
      <p:ext uri="{BB962C8B-B14F-4D97-AF65-F5344CB8AC3E}">
        <p14:creationId xmlns:p14="http://schemas.microsoft.com/office/powerpoint/2010/main" val="190410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855923" cy="1061625"/>
          </a:xfrm>
        </p:spPr>
        <p:txBody>
          <a:bodyPr/>
          <a:lstStyle/>
          <a:p>
            <a:r>
              <a:rPr lang="en-US" sz="3600" dirty="0">
                <a:latin typeface="Times New Roman" panose="02020603050405020304" pitchFamily="18" charset="0"/>
                <a:cs typeface="Times New Roman" panose="02020603050405020304" pitchFamily="18" charset="0"/>
              </a:rPr>
              <a:t>THANK YOU</a:t>
            </a:r>
          </a:p>
        </p:txBody>
      </p:sp>
      <p:sp>
        <p:nvSpPr>
          <p:cNvPr id="3" name="Date Placeholder 2"/>
          <p:cNvSpPr>
            <a:spLocks noGrp="1"/>
          </p:cNvSpPr>
          <p:nvPr>
            <p:ph type="dt" idx="10"/>
          </p:nvPr>
        </p:nvSpPr>
        <p:spPr/>
        <p:txBody>
          <a:bodyPr/>
          <a:lstStyle/>
          <a:p>
            <a:r>
              <a:rPr lang="en-US" dirty="0"/>
              <a:t>27/1/2024</a:t>
            </a:r>
          </a:p>
        </p:txBody>
      </p:sp>
      <p:sp>
        <p:nvSpPr>
          <p:cNvPr id="4" name="Footer Placeholder 3"/>
          <p:cNvSpPr>
            <a:spLocks noGrp="1"/>
          </p:cNvSpPr>
          <p:nvPr>
            <p:ph type="ftr" idx="11"/>
          </p:nvPr>
        </p:nvSpPr>
        <p:spPr>
          <a:xfrm>
            <a:off x="3124200" y="4767264"/>
            <a:ext cx="3429000" cy="273900"/>
          </a:xfrm>
        </p:spPr>
        <p:txBody>
          <a:bodyPr/>
          <a:lstStyle/>
          <a:p>
            <a:r>
              <a:rPr lang="en-US" dirty="0"/>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655982" cy="738664"/>
          </a:xfrm>
        </p:spPr>
        <p:txBody>
          <a:bodyPr/>
          <a:lstStyle/>
          <a:p>
            <a:r>
              <a:rPr lang="en-US" sz="3600" dirty="0">
                <a:latin typeface="Bookman Old Style" panose="02050604050505020204" pitchFamily="18" charset="0"/>
              </a:rPr>
              <a:t>            </a:t>
            </a:r>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1137683" y="1173014"/>
            <a:ext cx="6655982" cy="2862322"/>
          </a:xfrm>
          <a:prstGeom prst="rect">
            <a:avLst/>
          </a:prstGeom>
          <a:noFill/>
        </p:spPr>
        <p:txBody>
          <a:bodyPr wrap="square" rtlCol="0">
            <a:spAutoFit/>
          </a:bodyPr>
          <a:lstStyle/>
          <a:p>
            <a:pPr algn="just"/>
            <a:r>
              <a:rPr lang="en-US" sz="1800" b="0" i="0" dirty="0">
                <a:solidFill>
                  <a:srgbClr val="374151"/>
                </a:solidFill>
                <a:effectLst/>
                <a:latin typeface="Times New Roman" panose="02020603050405020304" pitchFamily="18" charset="0"/>
                <a:cs typeface="Times New Roman" panose="02020603050405020304" pitchFamily="18" charset="0"/>
              </a:rPr>
              <a:t>Credit Coin is a new blockchain project that combines privacy technology with smart vehicle communication. It focuses on keeping user data private while encouraging active user involvement through a blockchain-based reward system. The project aims to create a simple and effective announcement network for smart vehicles. It includes essential elements like a specialized blockchain, advanced privacy tools, and a straightforward token system. With applications in traffic management, fleet logistics, and safety improvement, Credit Coin is set to transform secure and rewarding interactions among smart vehicles</a:t>
            </a:r>
            <a:endParaRPr lang="en-US" sz="18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r>
              <a:rPr lang="en-US" dirty="0"/>
              <a:t>27/1/2024</a:t>
            </a:r>
          </a:p>
        </p:txBody>
      </p:sp>
      <p:sp>
        <p:nvSpPr>
          <p:cNvPr id="4" name="Footer Placeholder 3"/>
          <p:cNvSpPr>
            <a:spLocks noGrp="1"/>
          </p:cNvSpPr>
          <p:nvPr>
            <p:ph type="ftr" idx="11"/>
          </p:nvPr>
        </p:nvSpPr>
        <p:spPr>
          <a:xfrm>
            <a:off x="3124199" y="4767264"/>
            <a:ext cx="3501325" cy="273900"/>
          </a:xfrm>
        </p:spPr>
        <p:txBody>
          <a:bodyPr/>
          <a:lstStyle/>
          <a:p>
            <a:r>
              <a:rPr lang="en-US" dirty="0"/>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655982" cy="774915"/>
          </a:xfrm>
        </p:spPr>
        <p:txBody>
          <a:bodyPr/>
          <a:lstStyle/>
          <a:p>
            <a:r>
              <a:rPr lang="en-US" sz="3200" dirty="0">
                <a:latin typeface="Bookman Old Style" panose="02050604050505020204" pitchFamily="18" charset="0"/>
              </a:rPr>
              <a:t>            </a:t>
            </a:r>
            <a:r>
              <a:rPr lang="en-US" sz="3200" dirty="0">
                <a:latin typeface="Times New Roman" panose="02020603050405020304" pitchFamily="18" charset="0"/>
                <a:cs typeface="Times New Roman" panose="02020603050405020304" pitchFamily="18" charset="0"/>
              </a:rPr>
              <a:t>CONCEPT TREE</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27/1/2024</a:t>
            </a:r>
          </a:p>
        </p:txBody>
      </p:sp>
      <p:sp>
        <p:nvSpPr>
          <p:cNvPr id="4" name="Footer Placeholder 3"/>
          <p:cNvSpPr>
            <a:spLocks noGrp="1"/>
          </p:cNvSpPr>
          <p:nvPr>
            <p:ph type="ftr" idx="11"/>
          </p:nvPr>
        </p:nvSpPr>
        <p:spPr>
          <a:xfrm>
            <a:off x="3124200" y="4767264"/>
            <a:ext cx="3429000" cy="273900"/>
          </a:xfrm>
        </p:spPr>
        <p:txBody>
          <a:bodyPr/>
          <a:lstStyle/>
          <a:p>
            <a:r>
              <a:rPr lang="en-US" dirty="0"/>
              <a:t>Department of Computer Science and Engineering</a:t>
            </a:r>
          </a:p>
        </p:txBody>
      </p:sp>
      <p:pic>
        <p:nvPicPr>
          <p:cNvPr id="7" name="Picture 6">
            <a:extLst>
              <a:ext uri="{FF2B5EF4-FFF2-40B4-BE49-F238E27FC236}">
                <a16:creationId xmlns:a16="http://schemas.microsoft.com/office/drawing/2014/main" id="{FD46957E-6C8D-3073-C5CD-D6A048345D1A}"/>
              </a:ext>
            </a:extLst>
          </p:cNvPr>
          <p:cNvPicPr>
            <a:picLocks noChangeAspect="1"/>
          </p:cNvPicPr>
          <p:nvPr/>
        </p:nvPicPr>
        <p:blipFill>
          <a:blip r:embed="rId3"/>
          <a:stretch>
            <a:fillRect/>
          </a:stretch>
        </p:blipFill>
        <p:spPr>
          <a:xfrm>
            <a:off x="1951114" y="833281"/>
            <a:ext cx="4834561" cy="3761782"/>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Times New Roman" panose="02020603050405020304" pitchFamily="18" charset="0"/>
                <a:cs typeface="Times New Roman" panose="02020603050405020304" pitchFamily="18" charset="0"/>
              </a:rPr>
              <a:t>               LITERATURES</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3036028505"/>
              </p:ext>
            </p:extLst>
          </p:nvPr>
        </p:nvGraphicFramePr>
        <p:xfrm>
          <a:off x="976393" y="999641"/>
          <a:ext cx="7084251" cy="3380771"/>
        </p:xfrm>
        <a:graphic>
          <a:graphicData uri="http://schemas.openxmlformats.org/drawingml/2006/table">
            <a:tbl>
              <a:tblPr firstRow="1" bandRow="1">
                <a:tableStyleId>{1D3205E1-8B83-452B-8570-0B3C4014EAE2}</a:tableStyleId>
              </a:tblPr>
              <a:tblGrid>
                <a:gridCol w="1522730">
                  <a:extLst>
                    <a:ext uri="{9D8B030D-6E8A-4147-A177-3AD203B41FA5}">
                      <a16:colId xmlns:a16="http://schemas.microsoft.com/office/drawing/2014/main" val="20000"/>
                    </a:ext>
                  </a:extLst>
                </a:gridCol>
                <a:gridCol w="1414199">
                  <a:extLst>
                    <a:ext uri="{9D8B030D-6E8A-4147-A177-3AD203B41FA5}">
                      <a16:colId xmlns:a16="http://schemas.microsoft.com/office/drawing/2014/main" val="20001"/>
                    </a:ext>
                  </a:extLst>
                </a:gridCol>
                <a:gridCol w="1805553">
                  <a:extLst>
                    <a:ext uri="{9D8B030D-6E8A-4147-A177-3AD203B41FA5}">
                      <a16:colId xmlns:a16="http://schemas.microsoft.com/office/drawing/2014/main" val="20002"/>
                    </a:ext>
                  </a:extLst>
                </a:gridCol>
                <a:gridCol w="2341769">
                  <a:extLst>
                    <a:ext uri="{9D8B030D-6E8A-4147-A177-3AD203B41FA5}">
                      <a16:colId xmlns:a16="http://schemas.microsoft.com/office/drawing/2014/main" val="20003"/>
                    </a:ext>
                  </a:extLst>
                </a:gridCol>
              </a:tblGrid>
              <a:tr h="637571">
                <a:tc>
                  <a:txBody>
                    <a:bodyPr/>
                    <a:lstStyle/>
                    <a:p>
                      <a:r>
                        <a:rPr lang="en-US" sz="1800" b="1" dirty="0">
                          <a:latin typeface="Times New Roman" panose="02020603050405020304" pitchFamily="18" charset="0"/>
                          <a:cs typeface="Times New Roman" panose="02020603050405020304" pitchFamily="18" charset="0"/>
                        </a:rPr>
                        <a:t>AUTHOR(S)</a:t>
                      </a:r>
                    </a:p>
                  </a:txBody>
                  <a:tcPr/>
                </a:tc>
                <a:tc>
                  <a:txBody>
                    <a:bodyPr/>
                    <a:lstStyle/>
                    <a:p>
                      <a:r>
                        <a:rPr lang="en-US" sz="1800" b="1" baseline="0" dirty="0">
                          <a:latin typeface="Times New Roman" panose="02020603050405020304" pitchFamily="18" charset="0"/>
                          <a:cs typeface="Times New Roman" panose="02020603050405020304" pitchFamily="18" charset="0"/>
                        </a:rPr>
                        <a:t>METHOD </a:t>
                      </a:r>
                      <a:endParaRPr lang="en-US"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ADVANTAGES</a:t>
                      </a:r>
                    </a:p>
                  </a:txBody>
                  <a:tcPr/>
                </a:tc>
                <a:tc>
                  <a:txBody>
                    <a:bodyPr/>
                    <a:lstStyle/>
                    <a:p>
                      <a:r>
                        <a:rPr lang="en-US" sz="1800" b="1"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0000"/>
                  </a:ext>
                </a:extLst>
              </a:tr>
              <a:tr h="728653">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Smith, J.</a:t>
                      </a:r>
                      <a:endParaRPr lang="en-US"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Anonymous Announcement Aggregation</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1.Enables anonymous   forwarding of announcements.</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 Maintains user privacy during information sharing.</a:t>
                      </a:r>
                      <a:endParaRPr lang="en-US"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1.Scalability challenges.</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 Complexity in implementation.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67689">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Johnson, A</a:t>
                      </a:r>
                      <a:endParaRPr lang="en-US"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CreditCoin</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Incentive Framework</a:t>
                      </a:r>
                      <a:endParaRPr lang="en-US"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1.Motivates users to share traffic information.</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2.Achieves tamper-resistant transactions</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1.Potential for transaction bottlenecks</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 Overhead in incentive distribution.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idx="10"/>
          </p:nvPr>
        </p:nvSpPr>
        <p:spPr/>
        <p:txBody>
          <a:bodyPr/>
          <a:lstStyle/>
          <a:p>
            <a:r>
              <a:rPr lang="en-US" dirty="0"/>
              <a:t>27/1/2024</a:t>
            </a:r>
          </a:p>
        </p:txBody>
      </p:sp>
      <p:sp>
        <p:nvSpPr>
          <p:cNvPr id="6" name="Footer Placeholder 5"/>
          <p:cNvSpPr>
            <a:spLocks noGrp="1"/>
          </p:cNvSpPr>
          <p:nvPr>
            <p:ph type="ftr" idx="11"/>
          </p:nvPr>
        </p:nvSpPr>
        <p:spPr>
          <a:xfrm>
            <a:off x="3124199" y="4767264"/>
            <a:ext cx="3485827" cy="273900"/>
          </a:xfrm>
        </p:spPr>
        <p:txBody>
          <a:bodyPr/>
          <a:lstStyle/>
          <a:p>
            <a:r>
              <a:rPr lang="en-US" dirty="0"/>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br>
              <a:rPr lang="en-US" sz="3600" dirty="0"/>
            </a:br>
            <a:r>
              <a:rPr lang="en-US" sz="3600" dirty="0"/>
              <a:t>          </a:t>
            </a:r>
            <a:r>
              <a:rPr lang="en-US" sz="3600" dirty="0">
                <a:latin typeface="Times New Roman" panose="02020603050405020304" pitchFamily="18" charset="0"/>
                <a:cs typeface="Times New Roman" panose="02020603050405020304" pitchFamily="18" charset="0"/>
              </a:rPr>
              <a:t>LITERATURES</a:t>
            </a:r>
            <a:br>
              <a:rPr lang="en-US" sz="3600" dirty="0"/>
            </a:b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4014140947"/>
              </p:ext>
            </p:extLst>
          </p:nvPr>
        </p:nvGraphicFramePr>
        <p:xfrm>
          <a:off x="1074901" y="666750"/>
          <a:ext cx="7118413" cy="3810000"/>
        </p:xfrm>
        <a:graphic>
          <a:graphicData uri="http://schemas.openxmlformats.org/drawingml/2006/table">
            <a:tbl>
              <a:tblPr firstRow="1" bandRow="1">
                <a:tableStyleId>{1D3205E1-8B83-452B-8570-0B3C4014EAE2}</a:tableStyleId>
              </a:tblPr>
              <a:tblGrid>
                <a:gridCol w="1520696">
                  <a:extLst>
                    <a:ext uri="{9D8B030D-6E8A-4147-A177-3AD203B41FA5}">
                      <a16:colId xmlns:a16="http://schemas.microsoft.com/office/drawing/2014/main" val="20000"/>
                    </a:ext>
                  </a:extLst>
                </a:gridCol>
                <a:gridCol w="1562746">
                  <a:extLst>
                    <a:ext uri="{9D8B030D-6E8A-4147-A177-3AD203B41FA5}">
                      <a16:colId xmlns:a16="http://schemas.microsoft.com/office/drawing/2014/main" val="20001"/>
                    </a:ext>
                  </a:extLst>
                </a:gridCol>
                <a:gridCol w="1894114">
                  <a:extLst>
                    <a:ext uri="{9D8B030D-6E8A-4147-A177-3AD203B41FA5}">
                      <a16:colId xmlns:a16="http://schemas.microsoft.com/office/drawing/2014/main" val="20002"/>
                    </a:ext>
                  </a:extLst>
                </a:gridCol>
                <a:gridCol w="2140857">
                  <a:extLst>
                    <a:ext uri="{9D8B030D-6E8A-4147-A177-3AD203B41FA5}">
                      <a16:colId xmlns:a16="http://schemas.microsoft.com/office/drawing/2014/main" val="20003"/>
                    </a:ext>
                  </a:extLst>
                </a:gridCol>
              </a:tblGrid>
              <a:tr h="370840">
                <a:tc>
                  <a:txBody>
                    <a:bodyPr/>
                    <a:lstStyle/>
                    <a:p>
                      <a:r>
                        <a:rPr lang="en-US" sz="1800" b="1" dirty="0">
                          <a:latin typeface="Times New Roman" panose="02020603050405020304" pitchFamily="18" charset="0"/>
                          <a:cs typeface="Times New Roman" panose="02020603050405020304" pitchFamily="18" charset="0"/>
                        </a:rPr>
                        <a:t>AUTHOR(S)</a:t>
                      </a:r>
                    </a:p>
                  </a:txBody>
                  <a:tcPr/>
                </a:tc>
                <a:tc>
                  <a:txBody>
                    <a:bodyPr/>
                    <a:lstStyle/>
                    <a:p>
                      <a:r>
                        <a:rPr lang="en-US" sz="1800" b="1" dirty="0">
                          <a:latin typeface="Times New Roman" panose="02020603050405020304" pitchFamily="18" charset="0"/>
                          <a:cs typeface="Times New Roman" panose="02020603050405020304" pitchFamily="18" charset="0"/>
                        </a:rPr>
                        <a:t>METHODS</a:t>
                      </a:r>
                    </a:p>
                  </a:txBody>
                  <a:tcPr/>
                </a:tc>
                <a:tc>
                  <a:txBody>
                    <a:bodyPr/>
                    <a:lstStyle/>
                    <a:p>
                      <a:r>
                        <a:rPr lang="en-US" sz="1800" b="1" dirty="0">
                          <a:latin typeface="Times New Roman" panose="02020603050405020304" pitchFamily="18" charset="0"/>
                          <a:cs typeface="Times New Roman" panose="02020603050405020304" pitchFamily="18" charset="0"/>
                        </a:rPr>
                        <a:t>ADVANTAGES</a:t>
                      </a:r>
                    </a:p>
                  </a:txBody>
                  <a:tcPr/>
                </a:tc>
                <a:tc>
                  <a:txBody>
                    <a:bodyPr/>
                    <a:lstStyle/>
                    <a:p>
                      <a:r>
                        <a:rPr lang="en-US" sz="1800" b="1"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0000"/>
                  </a:ext>
                </a:extLst>
              </a:tr>
              <a:tr h="370840">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Li et al</a:t>
                      </a:r>
                      <a:endParaRPr lang="en-US"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Investigation of tamper-resistance and decentralization properties.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1.Enhanced security through tamper-resistant data storage.</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2.Decentralized architecture for improved reliability</a:t>
                      </a:r>
                      <a:endParaRPr lang="en-US"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1. Potential scalability challenges in large VANETs</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 Need for standardized protocols for blockchain implementation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Liu and Cheng</a:t>
                      </a:r>
                      <a:endParaRPr lang="en-US"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Comparison of existing privacy-preserving solutions in VANETs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1.Identification of strengths and weaknesses in privacy-preserving methods.</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 Insights into the challenges of heavy workloads in existing solutions.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1. Lack of strong incentives for message forwarding in current approaches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idx="10"/>
          </p:nvPr>
        </p:nvSpPr>
        <p:spPr/>
        <p:txBody>
          <a:bodyPr/>
          <a:lstStyle/>
          <a:p>
            <a:r>
              <a:rPr lang="en-US" dirty="0"/>
              <a:t>27/1/2024</a:t>
            </a:r>
          </a:p>
        </p:txBody>
      </p:sp>
      <p:sp>
        <p:nvSpPr>
          <p:cNvPr id="6" name="Footer Placeholder 5"/>
          <p:cNvSpPr>
            <a:spLocks noGrp="1"/>
          </p:cNvSpPr>
          <p:nvPr>
            <p:ph type="ftr" idx="11"/>
          </p:nvPr>
        </p:nvSpPr>
        <p:spPr>
          <a:xfrm>
            <a:off x="3124200" y="4767264"/>
            <a:ext cx="3378200" cy="376236"/>
          </a:xfrm>
        </p:spPr>
        <p:txBody>
          <a:bodyPr/>
          <a:lstStyle/>
          <a:p>
            <a:r>
              <a:rPr lang="en-US" dirty="0"/>
              <a:t>Department of Computer Science and Engineering</a:t>
            </a:r>
          </a:p>
        </p:txBody>
      </p:sp>
    </p:spTree>
    <p:extLst>
      <p:ext uri="{BB962C8B-B14F-4D97-AF65-F5344CB8AC3E}">
        <p14:creationId xmlns:p14="http://schemas.microsoft.com/office/powerpoint/2010/main" val="46335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460977" cy="891153"/>
          </a:xfrm>
        </p:spPr>
        <p:txBody>
          <a:bodyPr/>
          <a:lstStyle/>
          <a:p>
            <a:r>
              <a:rPr lang="en-US" sz="3200" dirty="0">
                <a:latin typeface="Times New Roman" panose="02020603050405020304" pitchFamily="18" charset="0"/>
                <a:cs typeface="Times New Roman" panose="02020603050405020304" pitchFamily="18" charset="0"/>
              </a:rPr>
              <a:t>            PROBLEM STATEMENT</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57200" y="803895"/>
            <a:ext cx="8342851" cy="5416868"/>
          </a:xfrm>
          <a:prstGeom prst="rect">
            <a:avLst/>
          </a:prstGeom>
          <a:noFill/>
        </p:spPr>
        <p:txBody>
          <a:bodyPr wrap="square" rtlCol="0">
            <a:spAutoFit/>
          </a:bodyPr>
          <a:lstStyle/>
          <a:p>
            <a:pPr algn="just"/>
            <a:r>
              <a:rPr lang="en-US" sz="1600" b="0" i="0" dirty="0">
                <a:solidFill>
                  <a:srgbClr val="374151"/>
                </a:solidFill>
                <a:effectLst/>
                <a:latin typeface="Times New Roman" panose="02020603050405020304" pitchFamily="18" charset="0"/>
                <a:cs typeface="Times New Roman" panose="02020603050405020304" pitchFamily="18" charset="0"/>
              </a:rPr>
              <a:t>The current landscape of smart vehicle communication, existing methods lack sufficient privacy measures and fail to provide adequate incentives for user participation. Traditional announcement networks face vulnerabilities, leading to security concerns and inefficiencies. The Credit Coin project addresses these challenges by introducing a privacy-preserving blockchain, an incentive mechanism, and an efficient announcement network.</a:t>
            </a: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r>
              <a:rPr lang="en-US" dirty="0">
                <a:solidFill>
                  <a:srgbClr val="374151"/>
                </a:solidFill>
                <a:latin typeface="Times New Roman" panose="02020603050405020304" pitchFamily="18" charset="0"/>
                <a:cs typeface="Times New Roman" panose="02020603050405020304" pitchFamily="18" charset="0"/>
              </a:rPr>
              <a:t> </a:t>
            </a:r>
            <a:endParaRPr lang="en-US" sz="1800" dirty="0">
              <a:solidFill>
                <a:srgbClr val="374151"/>
              </a:solidFill>
              <a:latin typeface="Times New Roman" panose="02020603050405020304" pitchFamily="18" charset="0"/>
              <a:cs typeface="Times New Roman" panose="02020603050405020304" pitchFamily="18" charset="0"/>
            </a:endParaRPr>
          </a:p>
          <a:p>
            <a:pPr algn="just"/>
            <a:endParaRPr lang="en-US" sz="1800" b="1" dirty="0">
              <a:solidFill>
                <a:srgbClr val="374151"/>
              </a:solidFill>
              <a:latin typeface="Times New Roman" panose="02020603050405020304" pitchFamily="18" charset="0"/>
              <a:cs typeface="Times New Roman" panose="02020603050405020304" pitchFamily="18" charset="0"/>
            </a:endParaRPr>
          </a:p>
          <a:p>
            <a:pPr algn="just"/>
            <a:r>
              <a:rPr lang="en-US" sz="1800" b="1" dirty="0">
                <a:solidFill>
                  <a:srgbClr val="374151"/>
                </a:solidFill>
                <a:latin typeface="Times New Roman" panose="02020603050405020304" pitchFamily="18" charset="0"/>
                <a:cs typeface="Times New Roman" panose="02020603050405020304" pitchFamily="18" charset="0"/>
              </a:rPr>
              <a:t> EXISTING METHODS AND DISADVANTAGES:</a:t>
            </a: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r>
              <a:rPr lang="en-US" sz="1600" i="0" dirty="0">
                <a:solidFill>
                  <a:srgbClr val="374151"/>
                </a:solidFill>
                <a:effectLst/>
                <a:latin typeface="Times New Roman" panose="02020603050405020304" pitchFamily="18" charset="0"/>
                <a:cs typeface="Times New Roman" panose="02020603050405020304" pitchFamily="18" charset="0"/>
              </a:rPr>
              <a:t>1.Centralized Communication Networks:</a:t>
            </a:r>
          </a:p>
          <a:p>
            <a:pPr algn="just"/>
            <a:r>
              <a:rPr lang="en-US" sz="1600" i="0" dirty="0">
                <a:solidFill>
                  <a:srgbClr val="374151"/>
                </a:solidFill>
                <a:effectLst/>
                <a:latin typeface="Times New Roman" panose="02020603050405020304" pitchFamily="18" charset="0"/>
                <a:cs typeface="Times New Roman" panose="02020603050405020304" pitchFamily="18" charset="0"/>
              </a:rPr>
              <a:t>2. Incentive-Less Participation:</a:t>
            </a:r>
          </a:p>
          <a:p>
            <a:pPr algn="just"/>
            <a:r>
              <a:rPr lang="en-US" sz="1600" i="0" dirty="0">
                <a:solidFill>
                  <a:srgbClr val="374151"/>
                </a:solidFill>
                <a:effectLst/>
                <a:latin typeface="Times New Roman" panose="02020603050405020304" pitchFamily="18" charset="0"/>
                <a:cs typeface="Times New Roman" panose="02020603050405020304" pitchFamily="18" charset="0"/>
              </a:rPr>
              <a:t>3.Unsecured Announcement Networks:</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br>
              <a:rPr lang="en-US" dirty="0"/>
            </a:br>
            <a:endParaRPr lang="en-US" b="0" i="0" dirty="0">
              <a:solidFill>
                <a:srgbClr val="374151"/>
              </a:solidFill>
              <a:effectLst/>
              <a:latin typeface="Söhne"/>
            </a:endParaRPr>
          </a:p>
          <a:p>
            <a:pPr algn="just"/>
            <a:endParaRPr lang="en-US" dirty="0">
              <a:solidFill>
                <a:srgbClr val="374151"/>
              </a:solidFill>
              <a:latin typeface="Söhne"/>
            </a:endParaRPr>
          </a:p>
          <a:p>
            <a:pPr algn="just"/>
            <a:endParaRPr lang="en-US" dirty="0">
              <a:solidFill>
                <a:srgbClr val="374151"/>
              </a:solidFill>
              <a:latin typeface="Söhne"/>
            </a:endParaRPr>
          </a:p>
          <a:p>
            <a:pPr algn="just"/>
            <a:endParaRPr lang="en-US" dirty="0">
              <a:solidFill>
                <a:srgbClr val="374151"/>
              </a:solidFill>
              <a:latin typeface="Söhne"/>
            </a:endParaRPr>
          </a:p>
          <a:p>
            <a:pPr algn="just"/>
            <a:endParaRPr lang="en-US" dirty="0">
              <a:solidFill>
                <a:srgbClr val="374151"/>
              </a:solidFill>
              <a:latin typeface="Söhne"/>
            </a:endParaRPr>
          </a:p>
          <a:p>
            <a:pPr algn="just"/>
            <a:endParaRPr lang="en-US" dirty="0">
              <a:solidFill>
                <a:srgbClr val="374151"/>
              </a:solidFill>
              <a:latin typeface="Söhne"/>
            </a:endParaRPr>
          </a:p>
          <a:p>
            <a:pPr algn="just"/>
            <a:endParaRPr lang="en-US" dirty="0">
              <a:solidFill>
                <a:srgbClr val="374151"/>
              </a:solidFill>
              <a:latin typeface="Söhne"/>
            </a:endParaRPr>
          </a:p>
          <a:p>
            <a:pPr algn="just"/>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27/1/2024</a:t>
            </a:r>
          </a:p>
        </p:txBody>
      </p:sp>
      <p:sp>
        <p:nvSpPr>
          <p:cNvPr id="4" name="Footer Placeholder 3"/>
          <p:cNvSpPr>
            <a:spLocks noGrp="1"/>
          </p:cNvSpPr>
          <p:nvPr>
            <p:ph type="ftr" idx="11"/>
          </p:nvPr>
        </p:nvSpPr>
        <p:spPr>
          <a:xfrm>
            <a:off x="3124199" y="4767264"/>
            <a:ext cx="3429001" cy="273900"/>
          </a:xfrm>
        </p:spPr>
        <p:txBody>
          <a:bodyPr/>
          <a:lstStyle/>
          <a:p>
            <a:r>
              <a:rPr lang="en-US" dirty="0"/>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02004" y="1061962"/>
            <a:ext cx="8372213" cy="3293169"/>
          </a:xfrm>
          <a:prstGeom prst="rect">
            <a:avLst/>
          </a:prstGeom>
          <a:noFill/>
          <a:ln>
            <a:noFill/>
          </a:ln>
        </p:spPr>
        <p:txBody>
          <a:bodyPr spcFirstLastPara="1" wrap="square" lIns="91425" tIns="45700" rIns="91425" bIns="45700" anchor="t" anchorCtr="0">
            <a:spAutoFit/>
          </a:bodyPr>
          <a:lstStyle/>
          <a:p>
            <a:pPr marL="285750" indent="-285750" algn="just">
              <a:buSzPts val="2000"/>
              <a:buFont typeface="Wingdings" panose="05000000000000000000" pitchFamily="2" charset="2"/>
              <a:buChar char="Ø"/>
            </a:pP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We propose an effective announcement network called </a:t>
            </a:r>
            <a:r>
              <a:rPr lang="en-US" sz="16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CreditCoin</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 privacy-preserving incentive announcement network based on Blockchain via an efficient anonymous vehicular announcement aggregation protocol. On the one hand, </a:t>
            </a:r>
            <a:r>
              <a:rPr lang="en-US" sz="16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CreditCoin</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allows non deterministic different signers to generate the signatures and to send announcements anonymously in the non fully trusted environment. On the other hand, with Blockchain, </a:t>
            </a:r>
            <a:r>
              <a:rPr lang="en-US" sz="16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CreditCoin</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motivates users with incentives to share traffic information. </a:t>
            </a:r>
          </a:p>
          <a:p>
            <a:pPr algn="just">
              <a:buSzPts val="2000"/>
            </a:pPr>
            <a:endParaRPr lang="en-US" sz="16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buSzPts val="2000"/>
              <a:buFont typeface="Wingdings" panose="05000000000000000000" pitchFamily="2" charset="2"/>
              <a:buChar char="Ø"/>
            </a:pP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We design an incentive mechanism based on Blockchain in </a:t>
            </a:r>
            <a:r>
              <a:rPr lang="en-US" sz="16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CreditCoin</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Users manage reputation points while they earn or spend coins as incentives. Meanwhile, </a:t>
            </a:r>
            <a:r>
              <a:rPr lang="en-US" sz="16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CreditCoin</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still preserves privacy and achieves anonymity. Moreover, based on Blockchain, </a:t>
            </a:r>
            <a:r>
              <a:rPr lang="en-US" sz="16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CreditCoin</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prevents many security attacks and achieves conditional privacy because Trace manager will trace malicious nodes when an unexpected event occurs. In addition, transactions and account information in </a:t>
            </a:r>
            <a:r>
              <a:rPr lang="en-US" sz="16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CreditCoin</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are tamper-resistant. </a:t>
            </a: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07688" y="102336"/>
            <a:ext cx="6117431" cy="627321"/>
          </a:xfrm>
        </p:spPr>
        <p:txBody>
          <a:bodyPr/>
          <a:lstStyle/>
          <a:p>
            <a:r>
              <a:rPr lang="en-US" sz="3200" dirty="0">
                <a:latin typeface="Times New Roman" panose="02020603050405020304" pitchFamily="18" charset="0"/>
                <a:cs typeface="Times New Roman" panose="02020603050405020304" pitchFamily="18" charset="0"/>
              </a:rPr>
              <a:t>             PROPOSED METHOD</a:t>
            </a:r>
            <a:endParaRPr lang="en-US" sz="3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a:xfrm>
            <a:off x="529119" y="4869600"/>
            <a:ext cx="2133600" cy="273900"/>
          </a:xfrm>
        </p:spPr>
        <p:txBody>
          <a:bodyPr/>
          <a:lstStyle/>
          <a:p>
            <a:r>
              <a:rPr lang="en-US" dirty="0"/>
              <a:t>27/1/2024</a:t>
            </a:r>
          </a:p>
        </p:txBody>
      </p:sp>
      <p:sp>
        <p:nvSpPr>
          <p:cNvPr id="4" name="Footer Placeholder 3"/>
          <p:cNvSpPr>
            <a:spLocks noGrp="1"/>
          </p:cNvSpPr>
          <p:nvPr>
            <p:ph type="ftr" idx="11"/>
          </p:nvPr>
        </p:nvSpPr>
        <p:spPr>
          <a:xfrm>
            <a:off x="3196118" y="4869600"/>
            <a:ext cx="3499149" cy="273900"/>
          </a:xfrm>
        </p:spPr>
        <p:txBody>
          <a:bodyPr/>
          <a:lstStyle/>
          <a:p>
            <a:r>
              <a:rPr lang="en-US" dirty="0"/>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7127404" cy="1239864"/>
          </a:xfrm>
        </p:spPr>
        <p:txBody>
          <a:bodyPr/>
          <a:lstStyle/>
          <a:p>
            <a:r>
              <a:rPr lang="en-US" sz="3200" dirty="0">
                <a:latin typeface="Times New Roman" panose="02020603050405020304" pitchFamily="18" charset="0"/>
                <a:cs typeface="Times New Roman" panose="02020603050405020304" pitchFamily="18" charset="0"/>
              </a:rPr>
              <a:t>  PROPOSED METHOD   ILLUSTRATION</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27/1/2024</a:t>
            </a:r>
          </a:p>
        </p:txBody>
      </p:sp>
      <p:sp>
        <p:nvSpPr>
          <p:cNvPr id="4" name="Footer Placeholder 3"/>
          <p:cNvSpPr>
            <a:spLocks noGrp="1"/>
          </p:cNvSpPr>
          <p:nvPr>
            <p:ph type="ftr" idx="11"/>
          </p:nvPr>
        </p:nvSpPr>
        <p:spPr>
          <a:xfrm>
            <a:off x="3124199" y="4767264"/>
            <a:ext cx="4160003" cy="273900"/>
          </a:xfrm>
        </p:spPr>
        <p:txBody>
          <a:bodyPr/>
          <a:lstStyle/>
          <a:p>
            <a:r>
              <a:rPr lang="en-US" dirty="0"/>
              <a:t>Department of Computer Science and Engineering</a:t>
            </a:r>
          </a:p>
        </p:txBody>
      </p:sp>
      <p:pic>
        <p:nvPicPr>
          <p:cNvPr id="9" name="Picture 8">
            <a:extLst>
              <a:ext uri="{FF2B5EF4-FFF2-40B4-BE49-F238E27FC236}">
                <a16:creationId xmlns:a16="http://schemas.microsoft.com/office/drawing/2014/main" id="{BF283443-F781-2EE4-9609-17B3919395F1}"/>
              </a:ext>
            </a:extLst>
          </p:cNvPr>
          <p:cNvPicPr>
            <a:picLocks noChangeAspect="1"/>
          </p:cNvPicPr>
          <p:nvPr/>
        </p:nvPicPr>
        <p:blipFill>
          <a:blip r:embed="rId3"/>
          <a:stretch>
            <a:fillRect/>
          </a:stretch>
        </p:blipFill>
        <p:spPr>
          <a:xfrm>
            <a:off x="1233715" y="1104899"/>
            <a:ext cx="6212114" cy="3561443"/>
          </a:xfrm>
          <a:prstGeom prst="rect">
            <a:avLst/>
          </a:prstGeom>
        </p:spPr>
      </p:pic>
    </p:spTree>
    <p:extLst>
      <p:ext uri="{BB962C8B-B14F-4D97-AF65-F5344CB8AC3E}">
        <p14:creationId xmlns:p14="http://schemas.microsoft.com/office/powerpoint/2010/main" val="94979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48785" y="285747"/>
            <a:ext cx="6117431" cy="627321"/>
          </a:xfrm>
        </p:spPr>
        <p:txBody>
          <a:bodyPr/>
          <a:lstStyle/>
          <a:p>
            <a:r>
              <a:rPr lang="en-US" sz="3600" dirty="0">
                <a:latin typeface="Bookman Old Style" panose="02050604050505020204" pitchFamily="18" charset="0"/>
              </a:rPr>
              <a:t>          </a:t>
            </a:r>
            <a:r>
              <a:rPr lang="en-US" sz="3600" dirty="0">
                <a:latin typeface="Times New Roman" panose="02020603050405020304" pitchFamily="18" charset="0"/>
                <a:cs typeface="Times New Roman" panose="02020603050405020304" pitchFamily="18" charset="0"/>
              </a:rPr>
              <a:t>PARAMETER</a:t>
            </a:r>
            <a:endParaRPr lang="en-US" sz="3600" dirty="0">
              <a:latin typeface="Bookman Old Style" panose="02050604050505020204" pitchFamily="18" charset="0"/>
            </a:endParaRPr>
          </a:p>
        </p:txBody>
      </p:sp>
      <p:sp>
        <p:nvSpPr>
          <p:cNvPr id="5" name="TextBox 4"/>
          <p:cNvSpPr txBox="1"/>
          <p:nvPr/>
        </p:nvSpPr>
        <p:spPr>
          <a:xfrm>
            <a:off x="246743" y="1173014"/>
            <a:ext cx="8737599" cy="2492990"/>
          </a:xfrm>
          <a:prstGeom prst="rect">
            <a:avLst/>
          </a:prstGeom>
          <a:noFill/>
        </p:spPr>
        <p:txBody>
          <a:bodyPr wrap="square" rtlCol="0">
            <a:spAutoFit/>
          </a:bodyPr>
          <a:lstStyle/>
          <a:p>
            <a:r>
              <a:rPr lang="en-US" sz="1600" b="1" dirty="0">
                <a:solidFill>
                  <a:srgbClr val="374151"/>
                </a:solidFill>
                <a:latin typeface="Times New Roman" panose="02020603050405020304" pitchFamily="18" charset="0"/>
                <a:cs typeface="Times New Roman" panose="02020603050405020304" pitchFamily="18" charset="0"/>
              </a:rPr>
              <a:t>PARAMETERS CONSIDERING:</a:t>
            </a:r>
          </a:p>
          <a:p>
            <a:endParaRPr lang="en-US" b="1" dirty="0">
              <a:solidFill>
                <a:srgbClr val="374151"/>
              </a:solidFill>
              <a:latin typeface="Times New Roman" panose="02020603050405020304" pitchFamily="18" charset="0"/>
              <a:cs typeface="Times New Roman" panose="02020603050405020304" pitchFamily="18" charset="0"/>
            </a:endParaRPr>
          </a:p>
          <a:p>
            <a:endParaRPr lang="en-US" b="1" dirty="0">
              <a:solidFill>
                <a:srgbClr val="374151"/>
              </a:solidFill>
              <a:latin typeface="Times New Roman" panose="02020603050405020304" pitchFamily="18" charset="0"/>
              <a:cs typeface="Times New Roman" panose="02020603050405020304" pitchFamily="18" charset="0"/>
            </a:endParaRPr>
          </a:p>
          <a:p>
            <a:r>
              <a:rPr lang="en-US" b="1" dirty="0">
                <a:solidFill>
                  <a:srgbClr val="374151"/>
                </a:solidFill>
                <a:latin typeface="Times New Roman" panose="02020603050405020304" pitchFamily="18" charset="0"/>
                <a:cs typeface="Times New Roman" panose="02020603050405020304" pitchFamily="18" charset="0"/>
              </a:rPr>
              <a:t>USER ENGAGEMENT(UE) </a:t>
            </a:r>
            <a:r>
              <a:rPr lang="en-US" b="0" i="0" dirty="0">
                <a:solidFill>
                  <a:srgbClr val="374151"/>
                </a:solidFill>
                <a:effectLst/>
                <a:latin typeface="Times New Roman" panose="02020603050405020304" pitchFamily="18" charset="0"/>
                <a:cs typeface="Times New Roman" panose="02020603050405020304" pitchFamily="18" charset="0"/>
              </a:rPr>
              <a:t>= Number of Active Users / Total User Base * 100</a:t>
            </a:r>
          </a:p>
          <a:p>
            <a:endParaRPr lang="en-US" dirty="0">
              <a:latin typeface="Times New Roman" panose="02020603050405020304" pitchFamily="18" charset="0"/>
              <a:cs typeface="Times New Roman" panose="02020603050405020304" pitchFamily="18" charset="0"/>
            </a:endParaRPr>
          </a:p>
          <a:p>
            <a:r>
              <a:rPr lang="en-US" b="1" i="0" dirty="0">
                <a:solidFill>
                  <a:srgbClr val="374151"/>
                </a:solidFill>
                <a:effectLst/>
                <a:latin typeface="Times New Roman" panose="02020603050405020304" pitchFamily="18" charset="0"/>
                <a:cs typeface="Times New Roman" panose="02020603050405020304" pitchFamily="18" charset="0"/>
              </a:rPr>
              <a:t>Privacy Score (PS) </a:t>
            </a:r>
            <a:r>
              <a:rPr lang="en-US" b="0" i="0" dirty="0">
                <a:solidFill>
                  <a:srgbClr val="374151"/>
                </a:solidFill>
                <a:effectLst/>
                <a:latin typeface="Times New Roman" panose="02020603050405020304" pitchFamily="18" charset="0"/>
                <a:cs typeface="Times New Roman" panose="02020603050405020304" pitchFamily="18" charset="0"/>
              </a:rPr>
              <a:t>= Number of Secure Transactions / Total Transactions * 100</a:t>
            </a:r>
          </a:p>
          <a:p>
            <a:endParaRPr lang="en-US" dirty="0">
              <a:solidFill>
                <a:srgbClr val="374151"/>
              </a:solidFill>
              <a:latin typeface="Times New Roman" panose="02020603050405020304" pitchFamily="18" charset="0"/>
              <a:cs typeface="Times New Roman" panose="02020603050405020304" pitchFamily="18" charset="0"/>
            </a:endParaRPr>
          </a:p>
          <a:p>
            <a:r>
              <a:rPr lang="en-IN" b="1" dirty="0">
                <a:effectLst/>
                <a:latin typeface="Times New Roman" panose="02020603050405020304" pitchFamily="18" charset="0"/>
                <a:cs typeface="Times New Roman" panose="02020603050405020304" pitchFamily="18" charset="0"/>
              </a:rPr>
              <a:t>Incentive Efficiency (IE) </a:t>
            </a:r>
            <a:r>
              <a:rPr lang="en-IN" dirty="0">
                <a:effectLst/>
                <a:latin typeface="Times New Roman" panose="02020603050405020304" pitchFamily="18" charset="0"/>
                <a:cs typeface="Times New Roman" panose="02020603050405020304" pitchFamily="18" charset="0"/>
              </a:rPr>
              <a:t>=Total Tokens Distributed  / Total User Contributions</a:t>
            </a:r>
          </a:p>
          <a:p>
            <a:endParaRPr lang="en-IN" b="0" i="0" dirty="0">
              <a:solidFill>
                <a:srgbClr val="374151"/>
              </a:solidFill>
              <a:latin typeface="Times New Roman" panose="02020603050405020304" pitchFamily="18" charset="0"/>
              <a:cs typeface="Times New Roman" panose="02020603050405020304" pitchFamily="18" charset="0"/>
            </a:endParaRPr>
          </a:p>
          <a:p>
            <a:r>
              <a:rPr lang="en-US" b="1" i="0" dirty="0">
                <a:solidFill>
                  <a:srgbClr val="374151"/>
                </a:solidFill>
                <a:effectLst/>
                <a:latin typeface="Times New Roman" panose="02020603050405020304" pitchFamily="18" charset="0"/>
                <a:cs typeface="Times New Roman" panose="02020603050405020304" pitchFamily="18" charset="0"/>
              </a:rPr>
              <a:t>Announcement Network Reliability(ANR) : </a:t>
            </a:r>
            <a:r>
              <a:rPr lang="en-US" b="0" i="0" dirty="0">
                <a:solidFill>
                  <a:srgbClr val="374151"/>
                </a:solidFill>
                <a:effectLst/>
                <a:latin typeface="Times New Roman" panose="02020603050405020304" pitchFamily="18" charset="0"/>
                <a:cs typeface="Times New Roman" panose="02020603050405020304" pitchFamily="18" charset="0"/>
              </a:rPr>
              <a:t>Number of Successful Announcements/Total Announcements Sent *100</a:t>
            </a:r>
            <a:br>
              <a:rPr lang="en-IN" b="0" i="0" dirty="0">
                <a:solidFill>
                  <a:srgbClr val="374151"/>
                </a:solidFill>
                <a:effectLst/>
                <a:latin typeface="KaTeX_Main"/>
              </a:rPr>
            </a:b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27/1/2024</a:t>
            </a:r>
          </a:p>
        </p:txBody>
      </p:sp>
      <p:sp>
        <p:nvSpPr>
          <p:cNvPr id="4" name="Footer Placeholder 3"/>
          <p:cNvSpPr>
            <a:spLocks noGrp="1"/>
          </p:cNvSpPr>
          <p:nvPr>
            <p:ph type="ftr" idx="11"/>
          </p:nvPr>
        </p:nvSpPr>
        <p:spPr>
          <a:xfrm>
            <a:off x="3124200" y="4767264"/>
            <a:ext cx="3542016" cy="273900"/>
          </a:xfrm>
        </p:spPr>
        <p:txBody>
          <a:bodyPr/>
          <a:lstStyle/>
          <a:p>
            <a:r>
              <a:rPr lang="en-US" dirty="0"/>
              <a:t>Department of Computer Science and Engineering</a:t>
            </a:r>
          </a:p>
        </p:txBody>
      </p:sp>
    </p:spTree>
    <p:extLst>
      <p:ext uri="{BB962C8B-B14F-4D97-AF65-F5344CB8AC3E}">
        <p14:creationId xmlns:p14="http://schemas.microsoft.com/office/powerpoint/2010/main" val="44012415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962</TotalTime>
  <Words>1070</Words>
  <Application>Microsoft Office PowerPoint</Application>
  <PresentationFormat>On-screen Show (16:9)</PresentationFormat>
  <Paragraphs>158</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Noto Sans Symbols</vt:lpstr>
      <vt:lpstr>Trebuchet MS</vt:lpstr>
      <vt:lpstr>KaTeX_Main</vt:lpstr>
      <vt:lpstr>Calibri</vt:lpstr>
      <vt:lpstr>Times New Roman</vt:lpstr>
      <vt:lpstr>Bookman Old Style</vt:lpstr>
      <vt:lpstr>Söhne</vt:lpstr>
      <vt:lpstr>Wingdings</vt:lpstr>
      <vt:lpstr>1_Office Theme</vt:lpstr>
      <vt:lpstr>A Major project Seminar on CREDIT COIN: A PRIVACY PRESERVING BLOCKCHAIN BASED INCENTIVE ANNOUNCEMENT NETWORK FOR SMART VEHICLE COMMMUNICATION</vt:lpstr>
      <vt:lpstr>            INTRODUCTION</vt:lpstr>
      <vt:lpstr>            CONCEPT TREE</vt:lpstr>
      <vt:lpstr>               LITERATURES</vt:lpstr>
      <vt:lpstr>           LITERATURES </vt:lpstr>
      <vt:lpstr>            PROBLEM STATEMENT</vt:lpstr>
      <vt:lpstr>             PROPOSED METHOD</vt:lpstr>
      <vt:lpstr>  PROPOSED METHOD   ILLUSTRATION</vt:lpstr>
      <vt:lpstr>          PARAMETER</vt:lpstr>
      <vt:lpstr>EXPERIMENT ENVIRONMENT</vt:lpstr>
      <vt:lpstr>                PROJECT STATUS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satheesh uppunuthala</cp:lastModifiedBy>
  <cp:revision>20</cp:revision>
  <dcterms:modified xsi:type="dcterms:W3CDTF">2024-03-22T10:32:51Z</dcterms:modified>
</cp:coreProperties>
</file>