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8" r:id="rId3"/>
    <p:sldId id="259" r:id="rId4"/>
    <p:sldId id="264" r:id="rId5"/>
    <p:sldId id="256" r:id="rId6"/>
    <p:sldId id="260" r:id="rId7"/>
    <p:sldId id="262" r:id="rId8"/>
    <p:sldId id="261" r:id="rId9"/>
    <p:sldId id="263" r:id="rId10"/>
  </p:sldIdLst>
  <p:sldSz cx="9144000" cy="5143500" type="screen16x9"/>
  <p:notesSz cx="6858000" cy="9144000"/>
  <p:embeddedFontLst>
    <p:embeddedFont>
      <p:font typeface="Bookman Old Style" panose="02050604050505020204"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4345119"/>
            <a:ext cx="7126024" cy="512631"/>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3" y="694236"/>
            <a:ext cx="8813271" cy="1285818"/>
          </a:xfrm>
        </p:spPr>
        <p:txBody>
          <a:bodyPr/>
          <a:lstStyle/>
          <a:p>
            <a:r>
              <a:rPr lang="en-US" sz="3600" dirty="0">
                <a:latin typeface="Bookman Old Style" panose="02050604050505020204" pitchFamily="18" charset="0"/>
              </a:rPr>
              <a:t>HEART ATTACK RISK PREDICTION USING AUTO ML</a:t>
            </a:r>
          </a:p>
        </p:txBody>
      </p:sp>
      <p:sp>
        <p:nvSpPr>
          <p:cNvPr id="3" name="TextBox 2"/>
          <p:cNvSpPr txBox="1"/>
          <p:nvPr/>
        </p:nvSpPr>
        <p:spPr>
          <a:xfrm>
            <a:off x="267767" y="3265616"/>
            <a:ext cx="3953598" cy="954107"/>
          </a:xfrm>
          <a:prstGeom prst="rect">
            <a:avLst/>
          </a:prstGeom>
          <a:noFill/>
        </p:spPr>
        <p:txBody>
          <a:bodyPr wrap="square" rtlCol="0">
            <a:spAutoFit/>
          </a:bodyPr>
          <a:lstStyle/>
          <a:p>
            <a:r>
              <a:rPr lang="en-US" b="1" dirty="0">
                <a:latin typeface="Bookman Old Style" panose="02050604050505020204" pitchFamily="18" charset="0"/>
              </a:rPr>
              <a:t>TEAM DETAILS:</a:t>
            </a:r>
          </a:p>
          <a:p>
            <a:pPr marL="342900" indent="-342900">
              <a:buFont typeface="+mj-lt"/>
              <a:buAutoNum type="arabicPeriod"/>
            </a:pPr>
            <a:r>
              <a:rPr lang="en-US" dirty="0">
                <a:latin typeface="Bookman Old Style" panose="02050604050505020204" pitchFamily="18" charset="0"/>
              </a:rPr>
              <a:t>P.JAYANTH GANESH    (21EG505808)</a:t>
            </a:r>
          </a:p>
          <a:p>
            <a:pPr marL="342900" indent="-342900">
              <a:buFont typeface="+mj-lt"/>
              <a:buAutoNum type="arabicPeriod"/>
            </a:pPr>
            <a:r>
              <a:rPr lang="en-US" dirty="0">
                <a:latin typeface="Bookman Old Style" panose="02050604050505020204" pitchFamily="18" charset="0"/>
              </a:rPr>
              <a:t>D.DEEPAK NAYAK        (21EG505813)</a:t>
            </a:r>
          </a:p>
          <a:p>
            <a:pPr marL="342900" indent="-342900">
              <a:buFont typeface="+mj-lt"/>
              <a:buAutoNum type="arabicPeriod"/>
            </a:pPr>
            <a:r>
              <a:rPr lang="en-US" dirty="0">
                <a:latin typeface="Bookman Old Style" panose="02050604050505020204" pitchFamily="18" charset="0"/>
              </a:rPr>
              <a:t>L.PRANEETH VARMA    (21EG505844) </a:t>
            </a:r>
          </a:p>
        </p:txBody>
      </p:sp>
      <p:sp>
        <p:nvSpPr>
          <p:cNvPr id="8" name="TextBox 7"/>
          <p:cNvSpPr txBox="1"/>
          <p:nvPr/>
        </p:nvSpPr>
        <p:spPr>
          <a:xfrm>
            <a:off x="5470632" y="3239550"/>
            <a:ext cx="2731467" cy="738664"/>
          </a:xfrm>
          <a:prstGeom prst="rect">
            <a:avLst/>
          </a:prstGeom>
          <a:noFill/>
        </p:spPr>
        <p:txBody>
          <a:bodyPr wrap="square" rtlCol="0">
            <a:spAutoFit/>
          </a:bodyPr>
          <a:lstStyle/>
          <a:p>
            <a:r>
              <a:rPr lang="en-US" b="1" dirty="0">
                <a:latin typeface="Bookman Old Style" panose="02050604050505020204" pitchFamily="18" charset="0"/>
              </a:rPr>
              <a:t>PROJECT SUPERVISOR</a:t>
            </a:r>
          </a:p>
          <a:p>
            <a:r>
              <a:rPr lang="en-US" dirty="0">
                <a:latin typeface="Bookman Old Style" panose="02050604050505020204" pitchFamily="18" charset="0"/>
              </a:rPr>
              <a:t>RAGHAVENDRA KULKARNI</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r>
              <a:rPr lang="en-US" dirty="0"/>
              <a:t>2 SEPTEMBER 2023</a:t>
            </a:r>
          </a:p>
        </p:txBody>
      </p:sp>
      <p:sp>
        <p:nvSpPr>
          <p:cNvPr id="5" name="Footer Placeholder 4"/>
          <p:cNvSpPr>
            <a:spLocks noGrp="1"/>
          </p:cNvSpPr>
          <p:nvPr>
            <p:ph type="ftr" idx="11"/>
          </p:nvPr>
        </p:nvSpPr>
        <p:spPr>
          <a:xfrm>
            <a:off x="3124199" y="4767264"/>
            <a:ext cx="3558483"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738664"/>
          </a:xfrm>
        </p:spPr>
        <p:txBody>
          <a:bodyPr/>
          <a:lstStyle/>
          <a:p>
            <a:r>
              <a:rPr lang="en-US" sz="3600" dirty="0">
                <a:latin typeface="Bookman Old Style" panose="02050604050505020204" pitchFamily="18" charset="0"/>
              </a:rPr>
              <a:t>          	INTRODUCTION</a:t>
            </a:r>
          </a:p>
        </p:txBody>
      </p:sp>
      <p:sp>
        <p:nvSpPr>
          <p:cNvPr id="5" name="TextBox 4"/>
          <p:cNvSpPr txBox="1"/>
          <p:nvPr/>
        </p:nvSpPr>
        <p:spPr>
          <a:xfrm>
            <a:off x="1156996" y="738664"/>
            <a:ext cx="6655982" cy="28931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Heart disease is a significant global health concern, and early detection of individuals at risk of a heart attack is crucial for preventing life-threatening events. To address this, we have embarked on a project utilizing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(Automated Machine Learning) to predict the risk of heart attacks.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is a powerful approach that automates the process of model selection, making it accessible to both experts and non-experts in machine learning.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project aims to leverage the capabilities of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to create an accurate and reliable predictive model for heart attack risk assessment. By analyzing a comprehensive dataset comprising various health-related features such as age, gender, cholesterol levels, blood pressure, and lifestyle factors, we aim to develop a model that can identify individuals who may be at a higher risk of experiencing a heart attack.</a:t>
            </a:r>
          </a:p>
        </p:txBody>
      </p:sp>
      <p:sp>
        <p:nvSpPr>
          <p:cNvPr id="3" name="Date Placeholder 2"/>
          <p:cNvSpPr>
            <a:spLocks noGrp="1"/>
          </p:cNvSpPr>
          <p:nvPr>
            <p:ph type="dt" idx="10"/>
          </p:nvPr>
        </p:nvSpPr>
        <p:spPr/>
        <p:txBody>
          <a:bodyPr/>
          <a:lstStyle/>
          <a:p>
            <a:r>
              <a:rPr lang="en-US" dirty="0"/>
              <a:t>2 SEPTEMBER 2023</a:t>
            </a:r>
          </a:p>
        </p:txBody>
      </p:sp>
      <p:sp>
        <p:nvSpPr>
          <p:cNvPr id="4" name="Footer Placeholder 3"/>
          <p:cNvSpPr>
            <a:spLocks noGrp="1"/>
          </p:cNvSpPr>
          <p:nvPr>
            <p:ph type="ftr" idx="11"/>
          </p:nvPr>
        </p:nvSpPr>
        <p:spPr>
          <a:xfrm>
            <a:off x="3124200" y="4767264"/>
            <a:ext cx="3613484"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24000" y="102336"/>
            <a:ext cx="6117431" cy="627321"/>
          </a:xfrm>
        </p:spPr>
        <p:txBody>
          <a:bodyPr/>
          <a:lstStyle/>
          <a:p>
            <a:r>
              <a:rPr lang="en-US" sz="3600" dirty="0"/>
              <a:t>LITERATURES </a:t>
            </a:r>
          </a:p>
        </p:txBody>
      </p:sp>
      <p:graphicFrame>
        <p:nvGraphicFramePr>
          <p:cNvPr id="3" name="Table 2"/>
          <p:cNvGraphicFramePr>
            <a:graphicFrameLocks noGrp="1"/>
          </p:cNvGraphicFramePr>
          <p:nvPr>
            <p:extLst>
              <p:ext uri="{D42A27DB-BD31-4B8C-83A1-F6EECF244321}">
                <p14:modId xmlns:p14="http://schemas.microsoft.com/office/powerpoint/2010/main" val="911696924"/>
              </p:ext>
            </p:extLst>
          </p:nvPr>
        </p:nvGraphicFramePr>
        <p:xfrm>
          <a:off x="336884" y="1034537"/>
          <a:ext cx="8607737" cy="3112278"/>
        </p:xfrm>
        <a:graphic>
          <a:graphicData uri="http://schemas.openxmlformats.org/drawingml/2006/table">
            <a:tbl>
              <a:tblPr firstRow="1" bandRow="1">
                <a:tableStyleId>{1D3205E1-8B83-452B-8570-0B3C4014EAE2}</a:tableStyleId>
              </a:tblPr>
              <a:tblGrid>
                <a:gridCol w="2280991">
                  <a:extLst>
                    <a:ext uri="{9D8B030D-6E8A-4147-A177-3AD203B41FA5}">
                      <a16:colId xmlns:a16="http://schemas.microsoft.com/office/drawing/2014/main" val="20000"/>
                    </a:ext>
                  </a:extLst>
                </a:gridCol>
                <a:gridCol w="2214672">
                  <a:extLst>
                    <a:ext uri="{9D8B030D-6E8A-4147-A177-3AD203B41FA5}">
                      <a16:colId xmlns:a16="http://schemas.microsoft.com/office/drawing/2014/main" val="20001"/>
                    </a:ext>
                  </a:extLst>
                </a:gridCol>
                <a:gridCol w="1875303">
                  <a:extLst>
                    <a:ext uri="{9D8B030D-6E8A-4147-A177-3AD203B41FA5}">
                      <a16:colId xmlns:a16="http://schemas.microsoft.com/office/drawing/2014/main" val="20002"/>
                    </a:ext>
                  </a:extLst>
                </a:gridCol>
                <a:gridCol w="2236771">
                  <a:extLst>
                    <a:ext uri="{9D8B030D-6E8A-4147-A177-3AD203B41FA5}">
                      <a16:colId xmlns:a16="http://schemas.microsoft.com/office/drawing/2014/main" val="20003"/>
                    </a:ext>
                  </a:extLst>
                </a:gridCol>
              </a:tblGrid>
              <a:tr h="369078">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940391">
                <a:tc>
                  <a:txBody>
                    <a:bodyPr/>
                    <a:lstStyle/>
                    <a:p>
                      <a:pPr algn="l"/>
                      <a:r>
                        <a:rPr lang="en-IN" sz="1400" b="0" i="0" u="none" strike="noStrike" cap="none" dirty="0">
                          <a:solidFill>
                            <a:srgbClr val="000000"/>
                          </a:solidFill>
                          <a:effectLst/>
                          <a:latin typeface="Arial"/>
                          <a:ea typeface="Arial"/>
                          <a:cs typeface="Arial"/>
                          <a:sym typeface="Arial"/>
                        </a:rPr>
                        <a:t>Patel et al.</a:t>
                      </a:r>
                      <a:endParaRPr lang="en-US" dirty="0"/>
                    </a:p>
                  </a:txBody>
                  <a:tcPr/>
                </a:tc>
                <a:tc>
                  <a:txBody>
                    <a:bodyPr/>
                    <a:lstStyle/>
                    <a:p>
                      <a:r>
                        <a:rPr lang="en-IN" sz="1400" b="0" i="0" u="none" strike="noStrike" cap="none" dirty="0">
                          <a:solidFill>
                            <a:srgbClr val="000000"/>
                          </a:solidFill>
                          <a:effectLst/>
                          <a:latin typeface="Arial"/>
                          <a:ea typeface="Arial"/>
                          <a:cs typeface="Arial"/>
                          <a:sym typeface="Arial"/>
                        </a:rPr>
                        <a:t>Bayesian Optimization </a:t>
                      </a:r>
                      <a:endParaRPr lang="en-US" dirty="0"/>
                    </a:p>
                  </a:txBody>
                  <a:tcPr/>
                </a:tc>
                <a:tc>
                  <a:txBody>
                    <a:bodyPr/>
                    <a:lstStyle/>
                    <a:p>
                      <a:pPr marL="342900" indent="-342900">
                        <a:buAutoNum type="arabicPeriod"/>
                      </a:pPr>
                      <a:r>
                        <a:rPr lang="en-IN" sz="1400" b="0" i="0" u="none" strike="noStrike" cap="none" dirty="0">
                          <a:solidFill>
                            <a:srgbClr val="000000"/>
                          </a:solidFill>
                          <a:effectLst/>
                          <a:latin typeface="Arial"/>
                          <a:ea typeface="Arial"/>
                          <a:cs typeface="Arial"/>
                          <a:sym typeface="Arial"/>
                        </a:rPr>
                        <a:t>Efficient optimization of hyperparameters </a:t>
                      </a:r>
                    </a:p>
                    <a:p>
                      <a:pPr marL="342900" indent="-342900">
                        <a:buAutoNum type="arabicPeriod"/>
                      </a:pPr>
                      <a:r>
                        <a:rPr lang="en-US" sz="1400" b="0" i="0" u="none" strike="noStrike" cap="none" dirty="0">
                          <a:solidFill>
                            <a:srgbClr val="000000"/>
                          </a:solidFill>
                          <a:effectLst/>
                          <a:latin typeface="Arial"/>
                          <a:ea typeface="Arial"/>
                          <a:cs typeface="Arial"/>
                          <a:sym typeface="Arial"/>
                        </a:rPr>
                        <a:t>Effective for small dataset sizes</a:t>
                      </a:r>
                      <a:endParaRPr lang="en-US" dirty="0"/>
                    </a:p>
                  </a:txBody>
                  <a:tcPr/>
                </a:tc>
                <a:tc>
                  <a:txBody>
                    <a:bodyPr/>
                    <a:lstStyle/>
                    <a:p>
                      <a:pPr marL="342900" indent="-342900">
                        <a:buAutoNum type="arabicPeriod"/>
                      </a:pPr>
                      <a:r>
                        <a:rPr lang="en-US" sz="1400" b="0" i="0" u="none" strike="noStrike" cap="none" dirty="0">
                          <a:solidFill>
                            <a:srgbClr val="000000"/>
                          </a:solidFill>
                          <a:effectLst/>
                          <a:latin typeface="Arial"/>
                          <a:ea typeface="Arial"/>
                          <a:cs typeface="Arial"/>
                          <a:sym typeface="Arial"/>
                        </a:rPr>
                        <a:t>Limited scalability to large datasets </a:t>
                      </a:r>
                    </a:p>
                    <a:p>
                      <a:pPr marL="342900" indent="-342900">
                        <a:buAutoNum type="arabicPeriod"/>
                      </a:pPr>
                      <a:r>
                        <a:rPr lang="en-US" sz="1400" b="0" i="0" u="none" strike="noStrike" cap="none" dirty="0">
                          <a:solidFill>
                            <a:srgbClr val="000000"/>
                          </a:solidFill>
                          <a:effectLst/>
                          <a:latin typeface="Arial"/>
                          <a:ea typeface="Arial"/>
                          <a:cs typeface="Arial"/>
                          <a:sym typeface="Arial"/>
                        </a:rPr>
                        <a:t>Dependency on the choice of priors</a:t>
                      </a:r>
                      <a:endParaRPr lang="en-US" dirty="0"/>
                    </a:p>
                  </a:txBody>
                  <a:tcPr/>
                </a:tc>
                <a:extLst>
                  <a:ext uri="{0D108BD9-81ED-4DB2-BD59-A6C34878D82A}">
                    <a16:rowId xmlns:a16="http://schemas.microsoft.com/office/drawing/2014/main" val="10001"/>
                  </a:ext>
                </a:extLst>
              </a:tr>
              <a:tr h="863473">
                <a:tc>
                  <a:txBody>
                    <a:bodyPr/>
                    <a:lstStyle/>
                    <a:p>
                      <a:r>
                        <a:rPr lang="en-IN" sz="1400" b="0" i="0" u="none" strike="noStrike" cap="none" dirty="0" err="1">
                          <a:solidFill>
                            <a:srgbClr val="000000"/>
                          </a:solidFill>
                          <a:effectLst/>
                          <a:latin typeface="Arial"/>
                          <a:ea typeface="Arial"/>
                          <a:cs typeface="Arial"/>
                          <a:sym typeface="Arial"/>
                        </a:rPr>
                        <a:t>kim</a:t>
                      </a:r>
                      <a:r>
                        <a:rPr lang="en-IN" sz="1400" b="0" i="0" u="none" strike="noStrike" cap="none" dirty="0">
                          <a:solidFill>
                            <a:srgbClr val="000000"/>
                          </a:solidFill>
                          <a:effectLst/>
                          <a:latin typeface="Arial"/>
                          <a:ea typeface="Arial"/>
                          <a:cs typeface="Arial"/>
                          <a:sym typeface="Arial"/>
                        </a:rPr>
                        <a:t> et 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000000"/>
                          </a:solidFill>
                          <a:effectLst/>
                          <a:latin typeface="Arial"/>
                          <a:ea typeface="Arial"/>
                          <a:cs typeface="Arial"/>
                          <a:sym typeface="Arial"/>
                        </a:rPr>
                        <a:t>Reinforcement Learning for </a:t>
                      </a:r>
                      <a:r>
                        <a:rPr lang="en-IN" sz="1400" b="0" i="0" u="none" strike="noStrike" cap="none" dirty="0" err="1">
                          <a:solidFill>
                            <a:srgbClr val="000000"/>
                          </a:solidFill>
                          <a:effectLst/>
                          <a:latin typeface="Arial"/>
                          <a:ea typeface="Arial"/>
                          <a:cs typeface="Arial"/>
                          <a:sym typeface="Arial"/>
                        </a:rPr>
                        <a:t>AutoML</a:t>
                      </a:r>
                      <a:endParaRPr lang="en-US" dirty="0"/>
                    </a:p>
                  </a:txBody>
                  <a:tcPr/>
                </a:tc>
                <a:tc>
                  <a:txBody>
                    <a:bodyPr/>
                    <a:lstStyle/>
                    <a:p>
                      <a:pPr marL="342900" indent="-342900">
                        <a:buAutoNum type="arabicPeriod"/>
                      </a:pPr>
                      <a:r>
                        <a:rPr lang="en-US" sz="1400" b="0" i="0" u="none" strike="noStrike" cap="none" dirty="0">
                          <a:solidFill>
                            <a:srgbClr val="000000"/>
                          </a:solidFill>
                          <a:effectLst/>
                          <a:latin typeface="Arial"/>
                          <a:ea typeface="Arial"/>
                          <a:cs typeface="Arial"/>
                          <a:sym typeface="Arial"/>
                        </a:rPr>
                        <a:t>Adaptive model selection over time </a:t>
                      </a:r>
                    </a:p>
                    <a:p>
                      <a:pPr marL="342900" indent="-342900">
                        <a:buAutoNum type="arabicPeriod"/>
                      </a:pPr>
                      <a:r>
                        <a:rPr lang="en-US" sz="1400" b="0" i="0" u="none" strike="noStrike" cap="none" dirty="0">
                          <a:solidFill>
                            <a:srgbClr val="000000"/>
                          </a:solidFill>
                          <a:effectLst/>
                          <a:latin typeface="Arial"/>
                          <a:ea typeface="Arial"/>
                          <a:cs typeface="Arial"/>
                          <a:sym typeface="Arial"/>
                        </a:rPr>
                        <a:t>Can adapt to changing data distributions</a:t>
                      </a:r>
                      <a:endParaRPr lang="en-US" dirty="0"/>
                    </a:p>
                  </a:txBody>
                  <a:tcPr/>
                </a:tc>
                <a:tc>
                  <a:txBody>
                    <a:bodyPr/>
                    <a:lstStyle/>
                    <a:p>
                      <a:pPr marL="342900" indent="-342900">
                        <a:buAutoNum type="arabicPeriod"/>
                      </a:pPr>
                      <a:r>
                        <a:rPr lang="en-US" sz="1400" b="0" i="0" u="none" strike="noStrike" cap="none" dirty="0">
                          <a:solidFill>
                            <a:srgbClr val="000000"/>
                          </a:solidFill>
                          <a:effectLst/>
                          <a:latin typeface="Arial"/>
                          <a:ea typeface="Arial"/>
                          <a:cs typeface="Arial"/>
                          <a:sym typeface="Arial"/>
                        </a:rPr>
                        <a:t>Exploration-exploitation trade-off </a:t>
                      </a:r>
                    </a:p>
                    <a:p>
                      <a:pPr marL="342900" indent="-342900">
                        <a:buAutoNum type="arabicPeriod"/>
                      </a:pPr>
                      <a:r>
                        <a:rPr lang="en-US" sz="1400" b="0" i="0" u="none" strike="noStrike" cap="none" dirty="0">
                          <a:solidFill>
                            <a:srgbClr val="000000"/>
                          </a:solidFill>
                          <a:effectLst/>
                          <a:latin typeface="Arial"/>
                          <a:ea typeface="Arial"/>
                          <a:cs typeface="Arial"/>
                          <a:sym typeface="Arial"/>
                        </a:rPr>
                        <a:t>Complexity in reward design for healthcare tasks</a:t>
                      </a:r>
                      <a:endParaRPr lang="en-US" dirty="0"/>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idx="10"/>
          </p:nvPr>
        </p:nvSpPr>
        <p:spPr/>
        <p:txBody>
          <a:bodyPr/>
          <a:lstStyle/>
          <a:p>
            <a:r>
              <a:rPr lang="en-US" dirty="0"/>
              <a:t>2 SEPTEMBER 2023</a:t>
            </a:r>
          </a:p>
        </p:txBody>
      </p:sp>
      <p:sp>
        <p:nvSpPr>
          <p:cNvPr id="6" name="Footer Placeholder 5"/>
          <p:cNvSpPr>
            <a:spLocks noGrp="1"/>
          </p:cNvSpPr>
          <p:nvPr>
            <p:ph type="ftr" idx="11"/>
          </p:nvPr>
        </p:nvSpPr>
        <p:spPr>
          <a:xfrm>
            <a:off x="3124200" y="4767264"/>
            <a:ext cx="3579108" cy="273900"/>
          </a:xfrm>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BACB-EA89-6C1C-924D-8D5386F57BAE}"/>
              </a:ext>
            </a:extLst>
          </p:cNvPr>
          <p:cNvSpPr>
            <a:spLocks noGrp="1"/>
          </p:cNvSpPr>
          <p:nvPr>
            <p:ph type="title"/>
          </p:nvPr>
        </p:nvSpPr>
        <p:spPr>
          <a:xfrm>
            <a:off x="226880" y="-67986"/>
            <a:ext cx="8229600" cy="857400"/>
          </a:xfrm>
        </p:spPr>
        <p:txBody>
          <a:bodyPr/>
          <a:lstStyle/>
          <a:p>
            <a:r>
              <a:rPr lang="en-IN" sz="3600" dirty="0">
                <a:latin typeface="Times New Roman" panose="02020603050405020304" pitchFamily="18" charset="0"/>
                <a:cs typeface="Times New Roman" panose="02020603050405020304" pitchFamily="18" charset="0"/>
              </a:rPr>
              <a:t>LITERATURES</a:t>
            </a:r>
          </a:p>
        </p:txBody>
      </p:sp>
      <p:sp>
        <p:nvSpPr>
          <p:cNvPr id="5" name="Date Placeholder 4">
            <a:extLst>
              <a:ext uri="{FF2B5EF4-FFF2-40B4-BE49-F238E27FC236}">
                <a16:creationId xmlns:a16="http://schemas.microsoft.com/office/drawing/2014/main" id="{D73225F1-B1D7-9EA8-71D2-6A1AB2900826}"/>
              </a:ext>
            </a:extLst>
          </p:cNvPr>
          <p:cNvSpPr>
            <a:spLocks noGrp="1"/>
          </p:cNvSpPr>
          <p:nvPr>
            <p:ph type="dt" idx="10"/>
          </p:nvPr>
        </p:nvSpPr>
        <p:spPr/>
        <p:txBody>
          <a:bodyPr/>
          <a:lstStyle/>
          <a:p>
            <a:r>
              <a:rPr lang="en-IN" dirty="0"/>
              <a:t>2 SEPTEMBER 2023</a:t>
            </a:r>
          </a:p>
        </p:txBody>
      </p:sp>
      <p:sp>
        <p:nvSpPr>
          <p:cNvPr id="6" name="Footer Placeholder 5">
            <a:extLst>
              <a:ext uri="{FF2B5EF4-FFF2-40B4-BE49-F238E27FC236}">
                <a16:creationId xmlns:a16="http://schemas.microsoft.com/office/drawing/2014/main" id="{55F9AADD-5740-9198-D6CB-4927E7F4C32E}"/>
              </a:ext>
            </a:extLst>
          </p:cNvPr>
          <p:cNvSpPr>
            <a:spLocks noGrp="1"/>
          </p:cNvSpPr>
          <p:nvPr>
            <p:ph type="ftr" idx="11"/>
          </p:nvPr>
        </p:nvSpPr>
        <p:spPr>
          <a:xfrm>
            <a:off x="3124199" y="4767264"/>
            <a:ext cx="3881617" cy="273900"/>
          </a:xfrm>
        </p:spPr>
        <p:txBody>
          <a:bodyPr/>
          <a:lstStyle/>
          <a:p>
            <a:r>
              <a:rPr lang="en-US" dirty="0"/>
              <a:t>Department of Computer Science and Engineering</a:t>
            </a:r>
          </a:p>
        </p:txBody>
      </p:sp>
      <p:sp>
        <p:nvSpPr>
          <p:cNvPr id="7" name="Slide Number Placeholder 6">
            <a:extLst>
              <a:ext uri="{FF2B5EF4-FFF2-40B4-BE49-F238E27FC236}">
                <a16:creationId xmlns:a16="http://schemas.microsoft.com/office/drawing/2014/main" id="{5AA936CC-0C7D-83EF-0E76-F910140C5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8" name="Table 8">
            <a:extLst>
              <a:ext uri="{FF2B5EF4-FFF2-40B4-BE49-F238E27FC236}">
                <a16:creationId xmlns:a16="http://schemas.microsoft.com/office/drawing/2014/main" id="{0B4386A8-E792-8D13-6CA8-A45E2D09DD98}"/>
              </a:ext>
            </a:extLst>
          </p:cNvPr>
          <p:cNvGraphicFramePr>
            <a:graphicFrameLocks noGrp="1"/>
          </p:cNvGraphicFramePr>
          <p:nvPr>
            <p:extLst>
              <p:ext uri="{D42A27DB-BD31-4B8C-83A1-F6EECF244321}">
                <p14:modId xmlns:p14="http://schemas.microsoft.com/office/powerpoint/2010/main" val="2321725280"/>
              </p:ext>
            </p:extLst>
          </p:nvPr>
        </p:nvGraphicFramePr>
        <p:xfrm>
          <a:off x="605017" y="652464"/>
          <a:ext cx="7232700" cy="4114800"/>
        </p:xfrm>
        <a:graphic>
          <a:graphicData uri="http://schemas.openxmlformats.org/drawingml/2006/table">
            <a:tbl>
              <a:tblPr firstRow="1" bandRow="1">
                <a:tableStyleId>{1D3205E1-8B83-452B-8570-0B3C4014EAE2}</a:tableStyleId>
              </a:tblPr>
              <a:tblGrid>
                <a:gridCol w="1808175">
                  <a:extLst>
                    <a:ext uri="{9D8B030D-6E8A-4147-A177-3AD203B41FA5}">
                      <a16:colId xmlns:a16="http://schemas.microsoft.com/office/drawing/2014/main" val="2496267556"/>
                    </a:ext>
                  </a:extLst>
                </a:gridCol>
                <a:gridCol w="1808175">
                  <a:extLst>
                    <a:ext uri="{9D8B030D-6E8A-4147-A177-3AD203B41FA5}">
                      <a16:colId xmlns:a16="http://schemas.microsoft.com/office/drawing/2014/main" val="1967993870"/>
                    </a:ext>
                  </a:extLst>
                </a:gridCol>
                <a:gridCol w="1808175">
                  <a:extLst>
                    <a:ext uri="{9D8B030D-6E8A-4147-A177-3AD203B41FA5}">
                      <a16:colId xmlns:a16="http://schemas.microsoft.com/office/drawing/2014/main" val="404728466"/>
                    </a:ext>
                  </a:extLst>
                </a:gridCol>
                <a:gridCol w="1808175">
                  <a:extLst>
                    <a:ext uri="{9D8B030D-6E8A-4147-A177-3AD203B41FA5}">
                      <a16:colId xmlns:a16="http://schemas.microsoft.com/office/drawing/2014/main" val="476600070"/>
                    </a:ext>
                  </a:extLst>
                </a:gridCol>
              </a:tblGrid>
              <a:tr h="2656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Author(s)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Method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Disadvantages</a:t>
                      </a:r>
                    </a:p>
                    <a:p>
                      <a:endParaRPr lang="en-IN" dirty="0"/>
                    </a:p>
                  </a:txBody>
                  <a:tcPr/>
                </a:tc>
                <a:extLst>
                  <a:ext uri="{0D108BD9-81ED-4DB2-BD59-A6C34878D82A}">
                    <a16:rowId xmlns:a16="http://schemas.microsoft.com/office/drawing/2014/main" val="3934401843"/>
                  </a:ext>
                </a:extLst>
              </a:tr>
              <a:tr h="866274">
                <a:tc>
                  <a:txBody>
                    <a:bodyPr/>
                    <a:lstStyle/>
                    <a:p>
                      <a:r>
                        <a:rPr lang="en-IN" sz="1400" b="0" i="0" u="none" strike="noStrike" cap="none" dirty="0">
                          <a:solidFill>
                            <a:srgbClr val="000000"/>
                          </a:solidFill>
                          <a:effectLst/>
                          <a:latin typeface="Arial"/>
                          <a:ea typeface="Arial"/>
                          <a:cs typeface="Arial"/>
                          <a:sym typeface="Arial"/>
                        </a:rPr>
                        <a:t>Smith et al. </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Ensemble of </a:t>
                      </a:r>
                      <a:r>
                        <a:rPr lang="en-IN" sz="1400" b="0" i="0" u="none" strike="noStrike" cap="none" dirty="0" err="1">
                          <a:solidFill>
                            <a:srgbClr val="000000"/>
                          </a:solidFill>
                          <a:effectLst/>
                          <a:latin typeface="Arial"/>
                          <a:ea typeface="Arial"/>
                          <a:cs typeface="Arial"/>
                          <a:sym typeface="Arial"/>
                        </a:rPr>
                        <a:t>AutoML</a:t>
                      </a:r>
                      <a:r>
                        <a:rPr lang="en-IN" sz="1400" b="0" i="0" u="none" strike="noStrike" cap="none" dirty="0">
                          <a:solidFill>
                            <a:srgbClr val="000000"/>
                          </a:solidFill>
                          <a:effectLst/>
                          <a:latin typeface="Arial"/>
                          <a:ea typeface="Arial"/>
                          <a:cs typeface="Arial"/>
                          <a:sym typeface="Arial"/>
                        </a:rPr>
                        <a:t> models</a:t>
                      </a:r>
                    </a:p>
                    <a:p>
                      <a:r>
                        <a:rPr lang="en-IN" sz="1400" b="0" i="0" u="none" strike="noStrike" cap="none" dirty="0">
                          <a:solidFill>
                            <a:srgbClr val="000000"/>
                          </a:solidFill>
                          <a:effectLst/>
                          <a:latin typeface="Arial"/>
                          <a:ea typeface="Arial"/>
                          <a:cs typeface="Arial"/>
                          <a:sym typeface="Arial"/>
                        </a:rPr>
                        <a:t>(Random Forest, </a:t>
                      </a:r>
                      <a:r>
                        <a:rPr lang="en-IN" sz="1400" b="0" i="0" u="none" strike="noStrike" cap="none" dirty="0" err="1">
                          <a:solidFill>
                            <a:srgbClr val="000000"/>
                          </a:solidFill>
                          <a:effectLst/>
                          <a:latin typeface="Arial"/>
                          <a:ea typeface="Arial"/>
                          <a:cs typeface="Arial"/>
                          <a:sym typeface="Arial"/>
                        </a:rPr>
                        <a:t>XGBoost</a:t>
                      </a:r>
                      <a:r>
                        <a:rPr lang="en-IN" sz="1400" b="0" i="0" u="none" strike="noStrike" cap="none" dirty="0">
                          <a:solidFill>
                            <a:srgbClr val="000000"/>
                          </a:solidFill>
                          <a:effectLst/>
                          <a:latin typeface="Arial"/>
                          <a:ea typeface="Arial"/>
                          <a:cs typeface="Arial"/>
                          <a:sym typeface="Arial"/>
                        </a:rPr>
                        <a:t>, etc.)</a:t>
                      </a:r>
                      <a:endParaRPr lang="en-IN" dirty="0"/>
                    </a:p>
                  </a:txBody>
                  <a:tcPr/>
                </a:tc>
                <a:tc>
                  <a:txBody>
                    <a:bodyPr/>
                    <a:lstStyle/>
                    <a:p>
                      <a:r>
                        <a:rPr lang="en-IN" dirty="0"/>
                        <a:t>1.</a:t>
                      </a:r>
                      <a:r>
                        <a:rPr lang="en-IN" sz="1400" b="0" i="0" u="none" strike="noStrike" cap="none" dirty="0">
                          <a:solidFill>
                            <a:srgbClr val="000000"/>
                          </a:solidFill>
                          <a:effectLst/>
                          <a:latin typeface="Arial"/>
                          <a:ea typeface="Arial"/>
                          <a:cs typeface="Arial"/>
                          <a:sym typeface="Arial"/>
                        </a:rPr>
                        <a:t>Automated feature engineering </a:t>
                      </a:r>
                    </a:p>
                    <a:p>
                      <a:r>
                        <a:rPr lang="en-IN" sz="1400" b="0" i="0" u="none" strike="noStrike" cap="none" dirty="0">
                          <a:solidFill>
                            <a:srgbClr val="000000"/>
                          </a:solidFill>
                          <a:effectLst/>
                          <a:latin typeface="Arial"/>
                          <a:cs typeface="Arial"/>
                          <a:sym typeface="Arial"/>
                        </a:rPr>
                        <a:t>2.</a:t>
                      </a:r>
                      <a:r>
                        <a:rPr lang="en-IN" sz="1400" b="0" i="0" u="none" strike="noStrike" cap="none" dirty="0">
                          <a:solidFill>
                            <a:srgbClr val="000000"/>
                          </a:solidFill>
                          <a:effectLst/>
                          <a:latin typeface="Arial"/>
                          <a:ea typeface="Arial"/>
                          <a:cs typeface="Arial"/>
                          <a:sym typeface="Arial"/>
                        </a:rPr>
                        <a:t> High predictive accuracy </a:t>
                      </a:r>
                    </a:p>
                    <a:p>
                      <a:r>
                        <a:rPr lang="en-IN" sz="1400" b="0" i="0" u="none" strike="noStrike" cap="none" dirty="0">
                          <a:solidFill>
                            <a:srgbClr val="000000"/>
                          </a:solidFill>
                          <a:effectLst/>
                          <a:latin typeface="Arial"/>
                          <a:cs typeface="Arial"/>
                          <a:sym typeface="Arial"/>
                        </a:rPr>
                        <a:t>3.</a:t>
                      </a:r>
                      <a:r>
                        <a:rPr lang="en-IN" sz="1400" b="0" i="0" u="none" strike="noStrike" cap="none" dirty="0">
                          <a:solidFill>
                            <a:srgbClr val="000000"/>
                          </a:solidFill>
                          <a:effectLst/>
                          <a:latin typeface="Arial"/>
                          <a:ea typeface="Arial"/>
                          <a:cs typeface="Arial"/>
                          <a:sym typeface="Arial"/>
                        </a:rPr>
                        <a:t> Handles non-linear relationships </a:t>
                      </a:r>
                      <a:endParaRPr lang="en-IN" dirty="0"/>
                    </a:p>
                  </a:txBody>
                  <a:tcPr/>
                </a:tc>
                <a:tc>
                  <a:txBody>
                    <a:bodyPr/>
                    <a:lstStyle/>
                    <a:p>
                      <a:pPr marL="342900" indent="-342900">
                        <a:buAutoNum type="arabicPeriod"/>
                      </a:pPr>
                      <a:r>
                        <a:rPr lang="en-IN" sz="1400" b="0" i="0" u="none" strike="noStrike" cap="none" dirty="0">
                          <a:solidFill>
                            <a:srgbClr val="000000"/>
                          </a:solidFill>
                          <a:effectLst/>
                          <a:latin typeface="Arial"/>
                          <a:ea typeface="Arial"/>
                          <a:cs typeface="Arial"/>
                          <a:sym typeface="Arial"/>
                        </a:rPr>
                        <a:t>Computational resources required </a:t>
                      </a:r>
                    </a:p>
                    <a:p>
                      <a:pPr marL="342900" indent="-342900">
                        <a:buAutoNum type="arabicPeriod"/>
                      </a:pPr>
                      <a:r>
                        <a:rPr lang="en-IN" sz="1400" b="0" i="0" u="none" strike="noStrike" cap="none" dirty="0">
                          <a:solidFill>
                            <a:srgbClr val="000000"/>
                          </a:solidFill>
                          <a:effectLst/>
                          <a:latin typeface="Arial"/>
                          <a:ea typeface="Arial"/>
                          <a:cs typeface="Arial"/>
                          <a:sym typeface="Arial"/>
                        </a:rPr>
                        <a:t>Lack of interpretability </a:t>
                      </a:r>
                    </a:p>
                    <a:p>
                      <a:pPr marL="342900" indent="-342900">
                        <a:buAutoNum type="arabicPeriod"/>
                      </a:pPr>
                      <a:r>
                        <a:rPr lang="en-IN" sz="1400" b="0" i="0" u="none" strike="noStrike" cap="none" dirty="0">
                          <a:solidFill>
                            <a:srgbClr val="000000"/>
                          </a:solidFill>
                          <a:effectLst/>
                          <a:latin typeface="Arial"/>
                          <a:ea typeface="Arial"/>
                          <a:cs typeface="Arial"/>
                          <a:sym typeface="Arial"/>
                        </a:rPr>
                        <a:t>Limited customization </a:t>
                      </a:r>
                      <a:endParaRPr lang="en-IN" dirty="0"/>
                    </a:p>
                  </a:txBody>
                  <a:tcPr/>
                </a:tc>
                <a:extLst>
                  <a:ext uri="{0D108BD9-81ED-4DB2-BD59-A6C34878D82A}">
                    <a16:rowId xmlns:a16="http://schemas.microsoft.com/office/drawing/2014/main" val="3709829735"/>
                  </a:ext>
                </a:extLst>
              </a:tr>
              <a:tr h="866274">
                <a:tc>
                  <a:txBody>
                    <a:bodyPr/>
                    <a:lstStyle/>
                    <a:p>
                      <a:r>
                        <a:rPr lang="en-IN" sz="1400" b="0" i="0" u="none" strike="noStrike" cap="none" dirty="0">
                          <a:solidFill>
                            <a:srgbClr val="000000"/>
                          </a:solidFill>
                          <a:effectLst/>
                          <a:latin typeface="Arial"/>
                          <a:ea typeface="Arial"/>
                          <a:cs typeface="Arial"/>
                          <a:sym typeface="Arial"/>
                        </a:rPr>
                        <a:t>Johnson et al.</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Neural Architecture Search (NAS)</a:t>
                      </a:r>
                      <a:endParaRPr lang="en-IN" dirty="0"/>
                    </a:p>
                  </a:txBody>
                  <a:tcPr/>
                </a:tc>
                <a:tc>
                  <a:txBody>
                    <a:bodyPr/>
                    <a:lstStyle/>
                    <a:p>
                      <a:pPr marL="342900" indent="-342900">
                        <a:buAutoNum type="arabicPeriod"/>
                      </a:pPr>
                      <a:r>
                        <a:rPr lang="en-IN" sz="1400" b="0" i="0" u="none" strike="noStrike" cap="none" dirty="0">
                          <a:solidFill>
                            <a:srgbClr val="000000"/>
                          </a:solidFill>
                          <a:effectLst/>
                          <a:latin typeface="Arial"/>
                          <a:ea typeface="Arial"/>
                          <a:cs typeface="Arial"/>
                          <a:sym typeface="Arial"/>
                        </a:rPr>
                        <a:t>Learns complex patterns</a:t>
                      </a:r>
                    </a:p>
                    <a:p>
                      <a:pPr marL="342900" indent="-342900">
                        <a:buAutoNum type="arabicPeriod"/>
                      </a:pPr>
                      <a:r>
                        <a:rPr lang="en-IN" sz="1400" b="0" i="0" u="none" strike="noStrike" cap="none" dirty="0">
                          <a:solidFill>
                            <a:srgbClr val="000000"/>
                          </a:solidFill>
                          <a:effectLst/>
                          <a:latin typeface="Arial"/>
                          <a:ea typeface="Arial"/>
                          <a:cs typeface="Arial"/>
                          <a:sym typeface="Arial"/>
                        </a:rPr>
                        <a:t>Automatically discovers model architecture</a:t>
                      </a:r>
                    </a:p>
                    <a:p>
                      <a:pPr marL="342900" indent="-342900">
                        <a:buAutoNum type="arabicPeriod"/>
                      </a:pPr>
                      <a:r>
                        <a:rPr lang="en-US" sz="1400" b="0" i="0" u="none" strike="noStrike" cap="none" dirty="0">
                          <a:solidFill>
                            <a:srgbClr val="000000"/>
                          </a:solidFill>
                          <a:effectLst/>
                          <a:latin typeface="Arial"/>
                          <a:ea typeface="Arial"/>
                          <a:cs typeface="Arial"/>
                          <a:sym typeface="Arial"/>
                        </a:rPr>
                        <a:t>Good performance on unstructured data</a:t>
                      </a:r>
                      <a:endParaRPr lang="en-IN" dirty="0"/>
                    </a:p>
                  </a:txBody>
                  <a:tcPr/>
                </a:tc>
                <a:tc>
                  <a:txBody>
                    <a:bodyPr/>
                    <a:lstStyle/>
                    <a:p>
                      <a:pPr marL="342900" indent="-342900">
                        <a:buAutoNum type="arabicPeriod"/>
                      </a:pPr>
                      <a:r>
                        <a:rPr lang="en-IN" sz="1400" b="0" i="0" u="none" strike="noStrike" cap="none" dirty="0">
                          <a:solidFill>
                            <a:srgbClr val="000000"/>
                          </a:solidFill>
                          <a:effectLst/>
                          <a:latin typeface="Arial"/>
                          <a:ea typeface="Arial"/>
                          <a:cs typeface="Arial"/>
                          <a:sym typeface="Arial"/>
                        </a:rPr>
                        <a:t>High computational cost </a:t>
                      </a:r>
                    </a:p>
                    <a:p>
                      <a:pPr marL="342900" indent="-342900">
                        <a:buAutoNum type="arabicPeriod"/>
                      </a:pPr>
                      <a:r>
                        <a:rPr lang="en-IN" sz="1400" b="0" i="0" u="none" strike="noStrike" cap="none" dirty="0">
                          <a:solidFill>
                            <a:srgbClr val="000000"/>
                          </a:solidFill>
                          <a:effectLst/>
                          <a:latin typeface="Arial"/>
                          <a:ea typeface="Arial"/>
                          <a:cs typeface="Arial"/>
                          <a:sym typeface="Arial"/>
                        </a:rPr>
                        <a:t>Requires large </a:t>
                      </a:r>
                      <a:r>
                        <a:rPr lang="en-IN" sz="1400" b="0" i="0" u="none" strike="noStrike" cap="none" dirty="0" err="1">
                          <a:solidFill>
                            <a:srgbClr val="000000"/>
                          </a:solidFill>
                          <a:effectLst/>
                          <a:latin typeface="Arial"/>
                          <a:ea typeface="Arial"/>
                          <a:cs typeface="Arial"/>
                          <a:sym typeface="Arial"/>
                        </a:rPr>
                        <a:t>labeled</a:t>
                      </a:r>
                      <a:r>
                        <a:rPr lang="en-IN" sz="1400" b="0" i="0" u="none" strike="noStrike" cap="none" dirty="0">
                          <a:solidFill>
                            <a:srgbClr val="000000"/>
                          </a:solidFill>
                          <a:effectLst/>
                          <a:latin typeface="Arial"/>
                          <a:ea typeface="Arial"/>
                          <a:cs typeface="Arial"/>
                          <a:sym typeface="Arial"/>
                        </a:rPr>
                        <a:t> datasets </a:t>
                      </a:r>
                      <a:endParaRPr lang="en-IN" dirty="0"/>
                    </a:p>
                  </a:txBody>
                  <a:tcPr/>
                </a:tc>
                <a:extLst>
                  <a:ext uri="{0D108BD9-81ED-4DB2-BD59-A6C34878D82A}">
                    <a16:rowId xmlns:a16="http://schemas.microsoft.com/office/drawing/2014/main" val="4134865455"/>
                  </a:ext>
                </a:extLst>
              </a:tr>
            </a:tbl>
          </a:graphicData>
        </a:graphic>
      </p:graphicFrame>
    </p:spTree>
    <p:extLst>
      <p:ext uri="{BB962C8B-B14F-4D97-AF65-F5344CB8AC3E}">
        <p14:creationId xmlns:p14="http://schemas.microsoft.com/office/powerpoint/2010/main" val="428767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16412" y="102336"/>
            <a:ext cx="6117431" cy="627321"/>
          </a:xfrm>
        </p:spPr>
        <p:txBody>
          <a:bodyPr/>
          <a:lstStyle/>
          <a:p>
            <a:r>
              <a:rPr lang="en-US" sz="3600" dirty="0">
                <a:latin typeface="Bookman Old Style" panose="02050604050505020204" pitchFamily="18" charset="0"/>
              </a:rPr>
              <a:t>PROBLEM STATEMENT</a:t>
            </a:r>
          </a:p>
        </p:txBody>
      </p:sp>
      <p:sp>
        <p:nvSpPr>
          <p:cNvPr id="5" name="TextBox 4"/>
          <p:cNvSpPr txBox="1"/>
          <p:nvPr/>
        </p:nvSpPr>
        <p:spPr>
          <a:xfrm>
            <a:off x="567203" y="2981630"/>
            <a:ext cx="8167723" cy="160043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Develop an automated machine learning (</a:t>
            </a:r>
            <a:r>
              <a:rPr lang="en-US" b="0" i="0" dirty="0" err="1">
                <a:solidFill>
                  <a:srgbClr val="374151"/>
                </a:solidFill>
                <a:effectLst/>
                <a:latin typeface="Times New Roman" panose="02020603050405020304" pitchFamily="18" charset="0"/>
                <a:cs typeface="Times New Roman" panose="02020603050405020304" pitchFamily="18" charset="0"/>
              </a:rPr>
              <a:t>AutoML</a:t>
            </a:r>
            <a:r>
              <a:rPr lang="en-US" b="0" i="0" dirty="0">
                <a:solidFill>
                  <a:srgbClr val="374151"/>
                </a:solidFill>
                <a:effectLst/>
                <a:latin typeface="Times New Roman" panose="02020603050405020304" pitchFamily="18" charset="0"/>
                <a:cs typeface="Times New Roman" panose="02020603050405020304" pitchFamily="18" charset="0"/>
              </a:rPr>
              <a:t>) framework for accurate and efficient heart risk prediction Investigate and compare various </a:t>
            </a:r>
            <a:r>
              <a:rPr lang="en-US" b="0" i="0" dirty="0" err="1">
                <a:solidFill>
                  <a:srgbClr val="374151"/>
                </a:solidFill>
                <a:effectLst/>
                <a:latin typeface="Times New Roman" panose="02020603050405020304" pitchFamily="18" charset="0"/>
                <a:cs typeface="Times New Roman" panose="02020603050405020304" pitchFamily="18" charset="0"/>
              </a:rPr>
              <a:t>AutoML</a:t>
            </a:r>
            <a:r>
              <a:rPr lang="en-US" b="0" i="0" dirty="0">
                <a:solidFill>
                  <a:srgbClr val="374151"/>
                </a:solidFill>
                <a:effectLst/>
                <a:latin typeface="Times New Roman" panose="02020603050405020304" pitchFamily="18" charset="0"/>
                <a:cs typeface="Times New Roman" panose="02020603050405020304" pitchFamily="18" charset="0"/>
              </a:rPr>
              <a:t> algorithms to identify the most suitable approach for cardiovascular risk assessment.</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Enhance interpretability and transparency of predictive models to facilitate informed decision-making in clinical </a:t>
            </a:r>
            <a:r>
              <a:rPr lang="en-US" b="0" i="0" dirty="0" err="1">
                <a:solidFill>
                  <a:srgbClr val="374151"/>
                </a:solidFill>
                <a:effectLst/>
                <a:latin typeface="Times New Roman" panose="02020603050405020304" pitchFamily="18" charset="0"/>
                <a:cs typeface="Times New Roman" panose="02020603050405020304" pitchFamily="18" charset="0"/>
              </a:rPr>
              <a:t>settings.Contribute</a:t>
            </a:r>
            <a:r>
              <a:rPr lang="en-US" b="0" i="0" dirty="0">
                <a:solidFill>
                  <a:srgbClr val="374151"/>
                </a:solidFill>
                <a:effectLst/>
                <a:latin typeface="Times New Roman" panose="02020603050405020304" pitchFamily="18" charset="0"/>
                <a:cs typeface="Times New Roman" panose="02020603050405020304" pitchFamily="18" charset="0"/>
              </a:rPr>
              <a:t> to the advancement of personalized medicine by providing a robust and accessible tool for cardiovascular risk prediction</a:t>
            </a:r>
          </a:p>
          <a:p>
            <a:pPr marL="285750" indent="-285750" algn="just">
              <a:buFont typeface="Arial" panose="020B0604020202020204" pitchFamily="34" charset="0"/>
              <a:buChar char="•"/>
            </a:pPr>
            <a:endParaRPr lang="en-US" dirty="0">
              <a:latin typeface="Bookman Old Style" panose="02050604050505020204" pitchFamily="18" charset="0"/>
            </a:endParaRPr>
          </a:p>
        </p:txBody>
      </p:sp>
      <p:sp>
        <p:nvSpPr>
          <p:cNvPr id="13" name="Title 1"/>
          <p:cNvSpPr txBox="1">
            <a:spLocks/>
          </p:cNvSpPr>
          <p:nvPr/>
        </p:nvSpPr>
        <p:spPr>
          <a:xfrm rot="10800000" flipV="1">
            <a:off x="2206933" y="2640072"/>
            <a:ext cx="3925733" cy="336883"/>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Bookman Old Style" panose="02050604050505020204" pitchFamily="18" charset="0"/>
              </a:rPr>
              <a:t>OBJECTIVE</a:t>
            </a:r>
          </a:p>
        </p:txBody>
      </p:sp>
      <p:sp>
        <p:nvSpPr>
          <p:cNvPr id="14" name="TextBox 13"/>
          <p:cNvSpPr txBox="1"/>
          <p:nvPr/>
        </p:nvSpPr>
        <p:spPr>
          <a:xfrm>
            <a:off x="618764" y="729657"/>
            <a:ext cx="8167723"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Develop a machine learning model using </a:t>
            </a:r>
            <a:r>
              <a:rPr lang="en-US" sz="1600" dirty="0" err="1">
                <a:latin typeface="Times New Roman" panose="02020603050405020304" pitchFamily="18" charset="0"/>
                <a:cs typeface="Times New Roman" panose="02020603050405020304" pitchFamily="18" charset="0"/>
              </a:rPr>
              <a:t>AutoML</a:t>
            </a:r>
            <a:r>
              <a:rPr lang="en-US" sz="1600" dirty="0">
                <a:latin typeface="Times New Roman" panose="02020603050405020304" pitchFamily="18" charset="0"/>
                <a:cs typeface="Times New Roman" panose="02020603050405020304" pitchFamily="18" charset="0"/>
              </a:rPr>
              <a:t> to accurately predict the risk of heart attacks based on various factors such as age, gender, cholesterol levels, blood pressure, and other relevant medical data. </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goal is to create a reliable and efficient system that can assist healthcare professionals in identifying individuals at high risk of heart attacks, enabling timely interventions and potentially saving lives.</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r>
              <a:rPr lang="en-US" dirty="0"/>
              <a:t>2 SEPTEMBER 2023</a:t>
            </a:r>
          </a:p>
        </p:txBody>
      </p:sp>
      <p:sp>
        <p:nvSpPr>
          <p:cNvPr id="10" name="Footer Placeholder 9"/>
          <p:cNvSpPr>
            <a:spLocks noGrp="1"/>
          </p:cNvSpPr>
          <p:nvPr>
            <p:ph type="ftr" idx="11"/>
          </p:nvPr>
        </p:nvSpPr>
        <p:spPr>
          <a:xfrm>
            <a:off x="3124200" y="4767264"/>
            <a:ext cx="3634110" cy="273900"/>
          </a:xfrm>
        </p:spPr>
        <p:txBody>
          <a:bodyPr/>
          <a:lstStyle/>
          <a:p>
            <a:r>
              <a:rPr lang="en-US" dirty="0"/>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12665" y="0"/>
            <a:ext cx="6117431" cy="1216908"/>
          </a:xfrm>
        </p:spPr>
        <p:txBody>
          <a:bodyPr/>
          <a:lstStyle/>
          <a:p>
            <a:r>
              <a:rPr lang="en-US" sz="3600" dirty="0">
                <a:latin typeface="Bookman Old Style" panose="02050604050505020204" pitchFamily="18" charset="0"/>
              </a:rPr>
              <a:t> PROPOSED METHOD</a:t>
            </a:r>
          </a:p>
        </p:txBody>
      </p:sp>
      <p:sp>
        <p:nvSpPr>
          <p:cNvPr id="3" name="Date Placeholder 2"/>
          <p:cNvSpPr>
            <a:spLocks noGrp="1"/>
          </p:cNvSpPr>
          <p:nvPr>
            <p:ph type="dt" idx="10"/>
          </p:nvPr>
        </p:nvSpPr>
        <p:spPr/>
        <p:txBody>
          <a:bodyPr/>
          <a:lstStyle/>
          <a:p>
            <a:r>
              <a:rPr lang="en-US" dirty="0"/>
              <a:t>2 SEPTEMBER 2023</a:t>
            </a:r>
          </a:p>
        </p:txBody>
      </p:sp>
      <p:sp>
        <p:nvSpPr>
          <p:cNvPr id="4" name="Footer Placeholder 3"/>
          <p:cNvSpPr>
            <a:spLocks noGrp="1"/>
          </p:cNvSpPr>
          <p:nvPr>
            <p:ph type="ftr" idx="11"/>
          </p:nvPr>
        </p:nvSpPr>
        <p:spPr>
          <a:xfrm>
            <a:off x="3124200" y="4767264"/>
            <a:ext cx="363411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697EF324-5DA5-8815-E263-9E69C78C5FC8}"/>
              </a:ext>
            </a:extLst>
          </p:cNvPr>
          <p:cNvSpPr txBox="1"/>
          <p:nvPr/>
        </p:nvSpPr>
        <p:spPr>
          <a:xfrm>
            <a:off x="605018" y="1188616"/>
            <a:ext cx="7693334" cy="28931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1.DATA ANALYSIS : This step involves exploring and understanding the dataset. You'll examine the data's structure, summary statistics, and relationships between variables. Data analysis helps you identify patterns, outliers, and potential issues that may require preprocessing.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2.FEATURE ENGINEERING : Feature engineering involves creating new features or transforming existing ones to make them more informative for the model. In the context of heart attack risk prediction, you might derive features like body mass index (BMI) from height and weight or create age groups for analysis.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3.STANDARDIZATION : Standardization typically refers to scaling numerical features to have a mean of 0 and a standard deviation of 1 (z-score normalization). This step ensures that all features have a similar scale and prevents some variables from dominating others during modeling.</a:t>
            </a:r>
          </a:p>
          <a:p>
            <a:pPr algn="just"/>
            <a:endParaRPr lang="en-IN" dirty="0"/>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7979461" cy="1216908"/>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2 SEPTEMBER 2023</a:t>
            </a:r>
          </a:p>
        </p:txBody>
      </p:sp>
      <p:sp>
        <p:nvSpPr>
          <p:cNvPr id="4" name="Footer Placeholder 3"/>
          <p:cNvSpPr>
            <a:spLocks noGrp="1"/>
          </p:cNvSpPr>
          <p:nvPr>
            <p:ph type="ftr" idx="11"/>
          </p:nvPr>
        </p:nvSpPr>
        <p:spPr>
          <a:xfrm>
            <a:off x="3124200" y="4767264"/>
            <a:ext cx="3530982"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3D7EA9F2-DC2E-3134-C227-E0FD26C4E1EC}"/>
              </a:ext>
            </a:extLst>
          </p:cNvPr>
          <p:cNvSpPr txBox="1"/>
          <p:nvPr/>
        </p:nvSpPr>
        <p:spPr>
          <a:xfrm>
            <a:off x="1024403" y="1586785"/>
            <a:ext cx="6962601" cy="181588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MODEL BUILDING:This is where AutoML comes into play. AutoML tools will automatically select suitable machine learning algorithms, preprocessors, and optimize hyperparameters to build the best-performing model. You can guide AutoML to focus on predicting heart attack risk.</a:t>
            </a: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PREDICTION:After training the model using AutoML, you can use it to make predictions. Users can input their data (e.g., age, cholesterol levels, blood pressure) into the system, and the model will provide a risk assessment for a potential heart attack.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74237" y="16296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720993799"/>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latin typeface="Times New Roman" panose="02020603050405020304" pitchFamily="18" charset="0"/>
                          <a:cs typeface="Times New Roman" panose="02020603050405020304" pitchFamily="18" charset="0"/>
                        </a:rPr>
                        <a:t>Research Paper Collection</a:t>
                      </a: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latin typeface="Times New Roman" panose="02020603050405020304" pitchFamily="18" charset="0"/>
                          <a:cs typeface="Times New Roman" panose="02020603050405020304" pitchFamily="18" charset="0"/>
                        </a:rPr>
                        <a:t>Collecting the data</a:t>
                      </a: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latin typeface="Times New Roman" panose="02020603050405020304" pitchFamily="18" charset="0"/>
                          <a:cs typeface="Times New Roman" panose="02020603050405020304" pitchFamily="18" charset="0"/>
                        </a:rPr>
                        <a:t>Training the data</a:t>
                      </a:r>
                    </a:p>
                  </a:txBody>
                  <a:tcPr/>
                </a:tc>
                <a:tc>
                  <a:txBody>
                    <a:bodyPr/>
                    <a:lstStyle/>
                    <a:p>
                      <a:r>
                        <a:rPr lang="en-US" dirty="0">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latin typeface="Times New Roman" panose="02020603050405020304" pitchFamily="18" charset="0"/>
                          <a:cs typeface="Times New Roman" panose="02020603050405020304" pitchFamily="18" charset="0"/>
                        </a:rPr>
                        <a:t>Testing the data</a:t>
                      </a:r>
                    </a:p>
                  </a:txBody>
                  <a:tcPr/>
                </a:tc>
                <a:tc>
                  <a:txBody>
                    <a:bodyPr/>
                    <a:lstStyle/>
                    <a:p>
                      <a:r>
                        <a:rPr lang="en-US" dirty="0">
                          <a:latin typeface="Times New Roman" panose="02020603050405020304" pitchFamily="18" charset="0"/>
                          <a:cs typeface="Times New Roman" panose="02020603050405020304" pitchFamily="18" charset="0"/>
                        </a:rPr>
                        <a:t>Not started</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212351" y="3956528"/>
            <a:ext cx="3020602" cy="307777"/>
          </a:xfrm>
          <a:prstGeom prst="rect">
            <a:avLst/>
          </a:prstGeom>
          <a:noFill/>
        </p:spPr>
        <p:txBody>
          <a:bodyPr wrap="square" rtlCol="0">
            <a:spAutoFit/>
          </a:bodyPr>
          <a:lstStyle/>
          <a:p>
            <a:r>
              <a:rPr lang="en-US" dirty="0">
                <a:solidFill>
                  <a:srgbClr val="FF0000"/>
                </a:solidFill>
              </a:rPr>
              <a:t>Note: Submit  Form 1,2 and 3  </a:t>
            </a:r>
          </a:p>
        </p:txBody>
      </p:sp>
      <p:sp>
        <p:nvSpPr>
          <p:cNvPr id="6" name="Date Placeholder 5"/>
          <p:cNvSpPr>
            <a:spLocks noGrp="1"/>
          </p:cNvSpPr>
          <p:nvPr>
            <p:ph type="dt" idx="10"/>
          </p:nvPr>
        </p:nvSpPr>
        <p:spPr/>
        <p:txBody>
          <a:bodyPr/>
          <a:lstStyle/>
          <a:p>
            <a:r>
              <a:rPr lang="en-US" dirty="0"/>
              <a:t>2 SEPTEMBER 2023</a:t>
            </a:r>
          </a:p>
        </p:txBody>
      </p:sp>
      <p:sp>
        <p:nvSpPr>
          <p:cNvPr id="7" name="Footer Placeholder 6"/>
          <p:cNvSpPr>
            <a:spLocks noGrp="1"/>
          </p:cNvSpPr>
          <p:nvPr>
            <p:ph type="ftr" idx="11"/>
          </p:nvPr>
        </p:nvSpPr>
        <p:spPr>
          <a:xfrm>
            <a:off x="3124200" y="4767264"/>
            <a:ext cx="3544732" cy="273900"/>
          </a:xfrm>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85164" y="102336"/>
            <a:ext cx="6117431" cy="1203158"/>
          </a:xfrm>
        </p:spPr>
        <p:txBody>
          <a:bodyPr/>
          <a:lstStyle/>
          <a:p>
            <a:r>
              <a:rPr lang="en-US" sz="3600" dirty="0">
                <a:latin typeface="Bookman Old Style" panose="02050604050505020204" pitchFamily="18" charset="0"/>
              </a:rPr>
              <a:t>REFRENCES</a:t>
            </a:r>
          </a:p>
        </p:txBody>
      </p:sp>
      <p:sp>
        <p:nvSpPr>
          <p:cNvPr id="3" name="Date Placeholder 2"/>
          <p:cNvSpPr>
            <a:spLocks noGrp="1"/>
          </p:cNvSpPr>
          <p:nvPr>
            <p:ph type="dt" idx="10"/>
          </p:nvPr>
        </p:nvSpPr>
        <p:spPr/>
        <p:txBody>
          <a:bodyPr/>
          <a:lstStyle/>
          <a:p>
            <a:r>
              <a:rPr lang="en-US" dirty="0"/>
              <a:t>2 SEPTEMBER 2023</a:t>
            </a:r>
          </a:p>
        </p:txBody>
      </p:sp>
      <p:sp>
        <p:nvSpPr>
          <p:cNvPr id="4" name="Footer Placeholder 3"/>
          <p:cNvSpPr>
            <a:spLocks noGrp="1"/>
          </p:cNvSpPr>
          <p:nvPr>
            <p:ph type="ftr" idx="11"/>
          </p:nvPr>
        </p:nvSpPr>
        <p:spPr>
          <a:xfrm>
            <a:off x="3124199" y="4767264"/>
            <a:ext cx="3558483" cy="273900"/>
          </a:xfrm>
        </p:spPr>
        <p:txBody>
          <a:bodyPr/>
          <a:lstStyle/>
          <a:p>
            <a:r>
              <a:rPr lang="en-US"/>
              <a:t>Department of Computer Science and Engineering</a:t>
            </a:r>
          </a:p>
        </p:txBody>
      </p:sp>
      <p:sp>
        <p:nvSpPr>
          <p:cNvPr id="5" name="TextBox 4">
            <a:extLst>
              <a:ext uri="{FF2B5EF4-FFF2-40B4-BE49-F238E27FC236}">
                <a16:creationId xmlns:a16="http://schemas.microsoft.com/office/drawing/2014/main" id="{B51EA787-7950-6EE2-CE4D-27F6CD8609CD}"/>
              </a:ext>
            </a:extLst>
          </p:cNvPr>
          <p:cNvSpPr txBox="1"/>
          <p:nvPr/>
        </p:nvSpPr>
        <p:spPr>
          <a:xfrm>
            <a:off x="584391" y="1181278"/>
            <a:ext cx="8236475" cy="2800767"/>
          </a:xfrm>
          <a:prstGeom prst="rect">
            <a:avLst/>
          </a:prstGeom>
          <a:noFill/>
        </p:spPr>
        <p:txBody>
          <a:bodyPr wrap="square" rtlCol="0">
            <a:spAutoFit/>
          </a:bodyPr>
          <a:lstStyle/>
          <a:p>
            <a:pPr algn="l"/>
            <a:r>
              <a:rPr lang="en-IN" sz="1600" dirty="0">
                <a:solidFill>
                  <a:srgbClr val="374151"/>
                </a:solidFill>
                <a:latin typeface="Times New Roman" panose="02020603050405020304" pitchFamily="18" charset="0"/>
                <a:cs typeface="Times New Roman" panose="02020603050405020304" pitchFamily="18" charset="0"/>
              </a:rPr>
              <a:t>1. </a:t>
            </a:r>
            <a:r>
              <a:rPr lang="en-IN" sz="1600" b="0" i="0" dirty="0">
                <a:solidFill>
                  <a:srgbClr val="374151"/>
                </a:solidFill>
                <a:effectLst/>
                <a:latin typeface="Times New Roman" panose="02020603050405020304" pitchFamily="18" charset="0"/>
                <a:cs typeface="Times New Roman" panose="02020603050405020304" pitchFamily="18" charset="0"/>
              </a:rPr>
              <a:t>K. Researcher et al., "Advancements in Automated Feature Engineering for Cardiovascular Risk Prediction," Health Informatics Journal, vol. Z, no. W, pp.</a:t>
            </a:r>
          </a:p>
          <a:p>
            <a:pPr algn="l"/>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startAt="2"/>
            </a:pPr>
            <a:r>
              <a:rPr lang="en-IN" sz="1600" b="0" i="0" dirty="0">
                <a:solidFill>
                  <a:srgbClr val="374151"/>
                </a:solidFill>
                <a:effectLst/>
                <a:latin typeface="Times New Roman" panose="02020603050405020304" pitchFamily="18" charset="0"/>
                <a:cs typeface="Times New Roman" panose="02020603050405020304" pitchFamily="18" charset="0"/>
              </a:rPr>
              <a:t>S. Scientist et al., "A Comparative Analysis of </a:t>
            </a:r>
            <a:r>
              <a:rPr lang="en-IN" sz="1600" b="0" i="0" dirty="0" err="1">
                <a:solidFill>
                  <a:srgbClr val="374151"/>
                </a:solidFill>
                <a:effectLst/>
                <a:latin typeface="Times New Roman" panose="02020603050405020304" pitchFamily="18" charset="0"/>
                <a:cs typeface="Times New Roman" panose="02020603050405020304" pitchFamily="18" charset="0"/>
              </a:rPr>
              <a:t>AutoML</a:t>
            </a:r>
            <a:r>
              <a:rPr lang="en-IN" sz="1600" b="0" i="0" dirty="0">
                <a:solidFill>
                  <a:srgbClr val="374151"/>
                </a:solidFill>
                <a:effectLst/>
                <a:latin typeface="Times New Roman" panose="02020603050405020304" pitchFamily="18" charset="0"/>
                <a:cs typeface="Times New Roman" panose="02020603050405020304" pitchFamily="18" charset="0"/>
              </a:rPr>
              <a:t> Algorithms for Heart Disease Prediction," Proceedings of the International Conference on Machine Learning, Year.</a:t>
            </a:r>
          </a:p>
          <a:p>
            <a:pPr algn="l"/>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l"/>
            <a:r>
              <a:rPr lang="en-IN" sz="1600" dirty="0">
                <a:solidFill>
                  <a:srgbClr val="374151"/>
                </a:solidFill>
                <a:latin typeface="Times New Roman" panose="02020603050405020304" pitchFamily="18" charset="0"/>
                <a:cs typeface="Times New Roman" panose="02020603050405020304" pitchFamily="18" charset="0"/>
              </a:rPr>
              <a:t>3.</a:t>
            </a:r>
            <a:r>
              <a:rPr lang="en-IN" sz="1600" b="0" i="0" dirty="0">
                <a:solidFill>
                  <a:srgbClr val="374151"/>
                </a:solidFill>
                <a:effectLst/>
                <a:latin typeface="Times New Roman" panose="02020603050405020304" pitchFamily="18" charset="0"/>
                <a:cs typeface="Times New Roman" panose="02020603050405020304" pitchFamily="18" charset="0"/>
              </a:rPr>
              <a:t>M. Investigator et al., "Interpretable Machine Learning Models for Clinical Decision Support in Cardiovascular Health," Journal of Medical Systems, vol. P, no. Q, pp. </a:t>
            </a:r>
          </a:p>
          <a:p>
            <a:pPr algn="l"/>
            <a:endParaRPr lang="en-IN" sz="1600" b="0" i="0" dirty="0">
              <a:solidFill>
                <a:srgbClr val="374151"/>
              </a:solidFill>
              <a:effectLst/>
              <a:latin typeface="Times New Roman" panose="02020603050405020304" pitchFamily="18" charset="0"/>
              <a:cs typeface="Times New Roman" panose="02020603050405020304" pitchFamily="18" charset="0"/>
            </a:endParaRPr>
          </a:p>
          <a:p>
            <a:pPr algn="l"/>
            <a:r>
              <a:rPr lang="en-IN" sz="1600" b="0" i="0" dirty="0">
                <a:solidFill>
                  <a:srgbClr val="374151"/>
                </a:solidFill>
                <a:effectLst/>
                <a:latin typeface="Times New Roman" panose="02020603050405020304" pitchFamily="18" charset="0"/>
                <a:cs typeface="Times New Roman" panose="02020603050405020304" pitchFamily="18" charset="0"/>
              </a:rPr>
              <a:t>4. R. Scholar et al., "Scalability and Generalizability Assessment of </a:t>
            </a:r>
            <a:r>
              <a:rPr lang="en-IN" sz="1600" b="0" i="0" dirty="0" err="1">
                <a:solidFill>
                  <a:srgbClr val="374151"/>
                </a:solidFill>
                <a:effectLst/>
                <a:latin typeface="Times New Roman" panose="02020603050405020304" pitchFamily="18" charset="0"/>
                <a:cs typeface="Times New Roman" panose="02020603050405020304" pitchFamily="18" charset="0"/>
              </a:rPr>
              <a:t>AutoML</a:t>
            </a:r>
            <a:r>
              <a:rPr lang="en-IN" sz="1600" b="0" i="0" dirty="0">
                <a:solidFill>
                  <a:srgbClr val="374151"/>
                </a:solidFill>
                <a:effectLst/>
                <a:latin typeface="Times New Roman" panose="02020603050405020304" pitchFamily="18" charset="0"/>
                <a:cs typeface="Times New Roman" panose="02020603050405020304" pitchFamily="18" charset="0"/>
              </a:rPr>
              <a:t> in Predicting Heart Risk across Diverse Populations," Journal of Healthcare Engineering, vol. R, no. S, pp. </a:t>
            </a:r>
          </a:p>
        </p:txBody>
      </p:sp>
    </p:spTree>
    <p:extLst>
      <p:ext uri="{BB962C8B-B14F-4D97-AF65-F5344CB8AC3E}">
        <p14:creationId xmlns:p14="http://schemas.microsoft.com/office/powerpoint/2010/main" val="190410797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985</Words>
  <Application>Microsoft Office PowerPoint</Application>
  <PresentationFormat>On-screen Show (16:9)</PresentationFormat>
  <Paragraphs>120</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Trebuchet MS</vt:lpstr>
      <vt:lpstr>Bookman Old Style</vt:lpstr>
      <vt:lpstr>Noto Sans Symbols</vt:lpstr>
      <vt:lpstr>Times New Roman</vt:lpstr>
      <vt:lpstr>Calibri</vt:lpstr>
      <vt:lpstr>Wingdings</vt:lpstr>
      <vt:lpstr>Arial</vt:lpstr>
      <vt:lpstr>1_Office Theme</vt:lpstr>
      <vt:lpstr>HEART ATTACK RISK PREDICTION USING AUTO ML</vt:lpstr>
      <vt:lpstr>           INTRODUCTION</vt:lpstr>
      <vt:lpstr>LITERATURES </vt:lpstr>
      <vt:lpstr>LITERATURES</vt:lpstr>
      <vt:lpstr>PROBLEM STATEMENT</vt:lpstr>
      <vt:lpstr> PROPOSED METHOD</vt:lpstr>
      <vt:lpstr>PROPOSED METHOD</vt:lpstr>
      <vt:lpstr>PROJECT STATUS</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satheesh uppunuthala</cp:lastModifiedBy>
  <cp:revision>11</cp:revision>
  <dcterms:modified xsi:type="dcterms:W3CDTF">2023-10-13T06:52:06Z</dcterms:modified>
</cp:coreProperties>
</file>