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67" r:id="rId8"/>
    <p:sldId id="259" r:id="rId9"/>
    <p:sldId id="268" r:id="rId10"/>
    <p:sldId id="266" r:id="rId11"/>
    <p:sldId id="261" r:id="rId12"/>
    <p:sldId id="26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15020" y="694235"/>
            <a:ext cx="8140222" cy="961927"/>
          </a:xfrm>
        </p:spPr>
        <p:txBody>
          <a:bodyPr/>
          <a:lstStyle/>
          <a:p>
            <a:r>
              <a:rPr lang="en-US" sz="3600" dirty="0">
                <a:latin typeface="Times New Roman" panose="02020603050405020304" pitchFamily="18" charset="0"/>
                <a:cs typeface="Times New Roman" panose="02020603050405020304" pitchFamily="18" charset="0"/>
              </a:rPr>
              <a:t>HEART ATTACK RISK PREDICTION USING AUTO ML</a:t>
            </a:r>
          </a:p>
        </p:txBody>
      </p:sp>
      <p:sp>
        <p:nvSpPr>
          <p:cNvPr id="3" name="TextBox 2"/>
          <p:cNvSpPr txBox="1"/>
          <p:nvPr/>
        </p:nvSpPr>
        <p:spPr>
          <a:xfrm>
            <a:off x="267767" y="3265616"/>
            <a:ext cx="3754218"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P.JAYANTH GANESH (21EG505808)</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D.DEEPAK NAYAK     (21EG505813)</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L.PRANEETH VARMA (21EG505844</a:t>
            </a:r>
            <a:r>
              <a:rPr lang="en-US" dirty="0">
                <a:latin typeface="Bookman Old Style" panose="02050604050505020204" pitchFamily="18" charset="0"/>
              </a:rPr>
              <a:t>)</a:t>
            </a:r>
          </a:p>
        </p:txBody>
      </p:sp>
      <p:sp>
        <p:nvSpPr>
          <p:cNvPr id="8" name="TextBox 7"/>
          <p:cNvSpPr txBox="1"/>
          <p:nvPr/>
        </p:nvSpPr>
        <p:spPr>
          <a:xfrm>
            <a:off x="5548277" y="3265616"/>
            <a:ext cx="3501953"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SUPERVISIOR </a:t>
            </a:r>
          </a:p>
          <a:p>
            <a:r>
              <a:rPr lang="en-US" dirty="0">
                <a:latin typeface="Times New Roman" panose="02020603050405020304" pitchFamily="18" charset="0"/>
                <a:cs typeface="Times New Roman" panose="02020603050405020304" pitchFamily="18" charset="0"/>
              </a:rPr>
              <a:t>RAGHAVENDRA KULKARNI</a:t>
            </a:r>
          </a:p>
          <a:p>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r>
              <a:rPr lang="en-US" dirty="0"/>
              <a:t>29 SEPTEMBER 2023</a:t>
            </a:r>
          </a:p>
        </p:txBody>
      </p:sp>
      <p:sp>
        <p:nvSpPr>
          <p:cNvPr id="5" name="Footer Placeholder 4"/>
          <p:cNvSpPr>
            <a:spLocks noGrp="1"/>
          </p:cNvSpPr>
          <p:nvPr>
            <p:ph type="ftr" idx="11"/>
          </p:nvPr>
        </p:nvSpPr>
        <p:spPr>
          <a:xfrm>
            <a:off x="3302955" y="4760263"/>
            <a:ext cx="3345352" cy="312929"/>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7690703" cy="627321"/>
          </a:xfrm>
        </p:spPr>
        <p:txBody>
          <a:bodyPr/>
          <a:lstStyle/>
          <a:p>
            <a:r>
              <a:rPr lang="en-US" sz="3600" dirty="0">
                <a:latin typeface="Times New Roman" panose="02020603050405020304" pitchFamily="18" charset="0"/>
                <a:cs typeface="Times New Roman" panose="02020603050405020304" pitchFamily="18" charset="0"/>
              </a:rPr>
              <a:t>EXPERIMENT RESULTS</a:t>
            </a:r>
          </a:p>
        </p:txBody>
      </p:sp>
      <p:sp>
        <p:nvSpPr>
          <p:cNvPr id="4" name="Date Placeholder 3"/>
          <p:cNvSpPr>
            <a:spLocks noGrp="1"/>
          </p:cNvSpPr>
          <p:nvPr>
            <p:ph type="dt" idx="10"/>
          </p:nvPr>
        </p:nvSpPr>
        <p:spPr/>
        <p:txBody>
          <a:bodyPr/>
          <a:lstStyle/>
          <a:p>
            <a:r>
              <a:rPr lang="en-US" dirty="0"/>
              <a:t>29 SEPTEMBER 2023</a:t>
            </a:r>
          </a:p>
        </p:txBody>
      </p:sp>
      <p:sp>
        <p:nvSpPr>
          <p:cNvPr id="6" name="Footer Placeholder 5"/>
          <p:cNvSpPr>
            <a:spLocks noGrp="1"/>
          </p:cNvSpPr>
          <p:nvPr>
            <p:ph type="ftr" idx="11"/>
          </p:nvPr>
        </p:nvSpPr>
        <p:spPr>
          <a:xfrm>
            <a:off x="3124200" y="4767264"/>
            <a:ext cx="3429000" cy="273900"/>
          </a:xfrm>
        </p:spPr>
        <p:txBody>
          <a:bodyPr/>
          <a:lstStyle/>
          <a:p>
            <a:r>
              <a:rPr lang="en-US" dirty="0"/>
              <a:t>Department of Computer Science and Engineering</a:t>
            </a:r>
          </a:p>
        </p:txBody>
      </p:sp>
      <p:pic>
        <p:nvPicPr>
          <p:cNvPr id="8" name="Picture 7">
            <a:extLst>
              <a:ext uri="{FF2B5EF4-FFF2-40B4-BE49-F238E27FC236}">
                <a16:creationId xmlns:a16="http://schemas.microsoft.com/office/drawing/2014/main" id="{022C9205-43F5-73AF-E3D6-B0DA83369971}"/>
              </a:ext>
            </a:extLst>
          </p:cNvPr>
          <p:cNvPicPr>
            <a:picLocks noChangeAspect="1"/>
          </p:cNvPicPr>
          <p:nvPr/>
        </p:nvPicPr>
        <p:blipFill rotWithShape="1">
          <a:blip r:embed="rId3"/>
          <a:srcRect t="18981" b="11244"/>
          <a:stretch/>
        </p:blipFill>
        <p:spPr>
          <a:xfrm>
            <a:off x="457200" y="976277"/>
            <a:ext cx="8229600" cy="3588848"/>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7624582" y="3219941"/>
            <a:ext cx="36242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8171966" cy="627321"/>
          </a:xfrm>
        </p:spPr>
        <p:txBody>
          <a:bodyPr/>
          <a:lstStyle/>
          <a:p>
            <a:r>
              <a:rPr lang="en-US" sz="3600" dirty="0">
                <a:latin typeface="Times New Roman" panose="02020603050405020304" pitchFamily="18" charset="0"/>
                <a:cs typeface="Times New Roman" panose="02020603050405020304" pitchFamily="18" charset="0"/>
              </a:rPr>
              <a:t>FINDING</a:t>
            </a:r>
          </a:p>
        </p:txBody>
      </p:sp>
      <p:sp>
        <p:nvSpPr>
          <p:cNvPr id="6" name="Date Placeholder 5"/>
          <p:cNvSpPr>
            <a:spLocks noGrp="1"/>
          </p:cNvSpPr>
          <p:nvPr>
            <p:ph type="dt" idx="10"/>
          </p:nvPr>
        </p:nvSpPr>
        <p:spPr/>
        <p:txBody>
          <a:bodyPr/>
          <a:lstStyle/>
          <a:p>
            <a:r>
              <a:rPr lang="en-US" dirty="0"/>
              <a:t>29 SEPTEMBER 2023</a:t>
            </a:r>
          </a:p>
        </p:txBody>
      </p:sp>
      <p:sp>
        <p:nvSpPr>
          <p:cNvPr id="7" name="Footer Placeholder 6"/>
          <p:cNvSpPr>
            <a:spLocks noGrp="1"/>
          </p:cNvSpPr>
          <p:nvPr>
            <p:ph type="ftr" idx="11"/>
          </p:nvPr>
        </p:nvSpPr>
        <p:spPr>
          <a:xfrm>
            <a:off x="3124200" y="4767264"/>
            <a:ext cx="3750988" cy="224122"/>
          </a:xfrm>
        </p:spPr>
        <p:txBody>
          <a:bodyPr/>
          <a:lstStyle/>
          <a:p>
            <a:r>
              <a:rPr lang="en-US" dirty="0"/>
              <a:t>Department of Computer Science and Engineering</a:t>
            </a:r>
          </a:p>
        </p:txBody>
      </p:sp>
      <p:pic>
        <p:nvPicPr>
          <p:cNvPr id="4" name="Picture 3">
            <a:extLst>
              <a:ext uri="{FF2B5EF4-FFF2-40B4-BE49-F238E27FC236}">
                <a16:creationId xmlns:a16="http://schemas.microsoft.com/office/drawing/2014/main" id="{D0D93D7C-DAFE-6FC0-71A6-6A127FE44A0E}"/>
              </a:ext>
            </a:extLst>
          </p:cNvPr>
          <p:cNvPicPr>
            <a:picLocks noChangeAspect="1"/>
          </p:cNvPicPr>
          <p:nvPr/>
        </p:nvPicPr>
        <p:blipFill rotWithShape="1">
          <a:blip r:embed="rId3"/>
          <a:srcRect l="3181" t="24862" r="2351" b="11645"/>
          <a:stretch/>
        </p:blipFill>
        <p:spPr>
          <a:xfrm>
            <a:off x="158129" y="1278785"/>
            <a:ext cx="4695754" cy="3265714"/>
          </a:xfrm>
          <a:prstGeom prst="rect">
            <a:avLst/>
          </a:prstGeom>
        </p:spPr>
      </p:pic>
      <p:sp>
        <p:nvSpPr>
          <p:cNvPr id="5" name="TextBox 4">
            <a:extLst>
              <a:ext uri="{FF2B5EF4-FFF2-40B4-BE49-F238E27FC236}">
                <a16:creationId xmlns:a16="http://schemas.microsoft.com/office/drawing/2014/main" id="{FE8EC710-DC27-8512-A4DD-35A42B619821}"/>
              </a:ext>
            </a:extLst>
          </p:cNvPr>
          <p:cNvSpPr txBox="1"/>
          <p:nvPr/>
        </p:nvSpPr>
        <p:spPr>
          <a:xfrm>
            <a:off x="5163266" y="2096932"/>
            <a:ext cx="3877606" cy="116955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While predicting the heart attack risk we are comparing 5 different models which will give best accuracy . In this logistic regression model have best accuracy 85% which is greater than all models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decision tree, random forest.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29 SEPTEMBER 2023</a:t>
            </a:r>
          </a:p>
        </p:txBody>
      </p:sp>
      <p:sp>
        <p:nvSpPr>
          <p:cNvPr id="4" name="Footer Placeholder 3"/>
          <p:cNvSpPr>
            <a:spLocks noGrp="1"/>
          </p:cNvSpPr>
          <p:nvPr>
            <p:ph type="ftr" idx="11"/>
          </p:nvPr>
        </p:nvSpPr>
        <p:spPr>
          <a:xfrm>
            <a:off x="3124199" y="4767264"/>
            <a:ext cx="3895367" cy="210372"/>
          </a:xfrm>
        </p:spPr>
        <p:txBody>
          <a:bodyPr/>
          <a:lstStyle/>
          <a:p>
            <a:r>
              <a:rPr lang="en-US" dirty="0"/>
              <a:t>Department of Computer Science and Engineering</a:t>
            </a:r>
          </a:p>
        </p:txBody>
      </p:sp>
      <p:sp>
        <p:nvSpPr>
          <p:cNvPr id="5" name="TextBox 4"/>
          <p:cNvSpPr txBox="1"/>
          <p:nvPr/>
        </p:nvSpPr>
        <p:spPr>
          <a:xfrm>
            <a:off x="1524000" y="1199579"/>
            <a:ext cx="6312316" cy="310854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1.What are parameters improved by your method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2.Mathametic formulas for calculating parameter values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Mean score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Standard deviation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Variance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Z-score normalization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3.why your parameter values improved?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Selecting and optimizing best machine learning algorithm</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Best dataset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Improves the model performance by fine-tuning parameter</a:t>
            </a:r>
          </a:p>
          <a:p>
            <a:endParaRPr lang="en-US" dirty="0"/>
          </a:p>
        </p:txBody>
      </p:sp>
      <p:sp>
        <p:nvSpPr>
          <p:cNvPr id="6" name="TextBox 5">
            <a:extLst>
              <a:ext uri="{FF2B5EF4-FFF2-40B4-BE49-F238E27FC236}">
                <a16:creationId xmlns:a16="http://schemas.microsoft.com/office/drawing/2014/main" id="{A44A9126-C159-2546-F76C-DECEE994030A}"/>
              </a:ext>
            </a:extLst>
          </p:cNvPr>
          <p:cNvSpPr txBox="1"/>
          <p:nvPr/>
        </p:nvSpPr>
        <p:spPr>
          <a:xfrm>
            <a:off x="785810" y="102336"/>
            <a:ext cx="705050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JUSTIFICATION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756271" y="1014884"/>
            <a:ext cx="7411451" cy="246221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Heart disease is a significant global health concern, and early detection of individuals at risk of a heart attack is crucial for preventing life-threatening events. To address this, we have embarked on a project utilizing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(Automated Machine Learning) to predict the risk of heart attacks.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is a powerful approach that automates the process of model selection, making it accessible to both experts and non-experts in machine learning.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aims to leverage the capabilities of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to create an accurate and reliable predictive model for heart attack risk assessment. By analyzing a comprehensive dataset comprising various health-related features such as age, gender, cholesterol levels, blood pressure, and lifestyle factors, we aim to develop a model that can identify individuals who may be at a higher risk of experiencing a heart attack.</a:t>
            </a:r>
          </a:p>
        </p:txBody>
      </p:sp>
      <p:sp>
        <p:nvSpPr>
          <p:cNvPr id="3" name="Date Placeholder 2"/>
          <p:cNvSpPr>
            <a:spLocks noGrp="1"/>
          </p:cNvSpPr>
          <p:nvPr>
            <p:ph type="dt" idx="10"/>
          </p:nvPr>
        </p:nvSpPr>
        <p:spPr/>
        <p:txBody>
          <a:bodyPr/>
          <a:lstStyle/>
          <a:p>
            <a:r>
              <a:rPr lang="en-US" dirty="0"/>
              <a:t>29 SEPTEMPBER 2023</a:t>
            </a:r>
          </a:p>
        </p:txBody>
      </p:sp>
      <p:sp>
        <p:nvSpPr>
          <p:cNvPr id="4" name="Footer Placeholder 3"/>
          <p:cNvSpPr>
            <a:spLocks noGrp="1"/>
          </p:cNvSpPr>
          <p:nvPr>
            <p:ph type="ftr" idx="11"/>
          </p:nvPr>
        </p:nvSpPr>
        <p:spPr>
          <a:xfrm>
            <a:off x="3124200" y="4767264"/>
            <a:ext cx="3579108"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70" y="0"/>
            <a:ext cx="7683828" cy="818147"/>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9" name="Date Placeholder 8"/>
          <p:cNvSpPr>
            <a:spLocks noGrp="1"/>
          </p:cNvSpPr>
          <p:nvPr>
            <p:ph type="dt" idx="10"/>
          </p:nvPr>
        </p:nvSpPr>
        <p:spPr/>
        <p:txBody>
          <a:bodyPr/>
          <a:lstStyle/>
          <a:p>
            <a:r>
              <a:rPr lang="en-US" dirty="0"/>
              <a:t>29 SEPTEMBER 2023</a:t>
            </a:r>
          </a:p>
        </p:txBody>
      </p:sp>
      <p:sp>
        <p:nvSpPr>
          <p:cNvPr id="10" name="Footer Placeholder 9"/>
          <p:cNvSpPr>
            <a:spLocks noGrp="1"/>
          </p:cNvSpPr>
          <p:nvPr>
            <p:ph type="ftr" idx="11"/>
          </p:nvPr>
        </p:nvSpPr>
        <p:spPr>
          <a:xfrm>
            <a:off x="3124199" y="4767264"/>
            <a:ext cx="3510357"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3C6D2769-7D4C-71B1-217D-0C39E45EA4CD}"/>
              </a:ext>
            </a:extLst>
          </p:cNvPr>
          <p:cNvSpPr txBox="1"/>
          <p:nvPr/>
        </p:nvSpPr>
        <p:spPr>
          <a:xfrm>
            <a:off x="866275" y="2158810"/>
            <a:ext cx="7322074" cy="160043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machine learning model using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to accurately predict the risk of heart attacks based on various factors such as age, gender, cholesterol levels, blood pressure, and other relevant medical data.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is to create a reliable and efficient system that can assist healthcare professionals in identifying individuals at high risk of heart attacks, enabling timely interventions and potentially saving lives.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446294" cy="627321"/>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PROPOSED METH0D</a:t>
            </a:r>
          </a:p>
        </p:txBody>
      </p:sp>
      <p:sp>
        <p:nvSpPr>
          <p:cNvPr id="3" name="Date Placeholder 2"/>
          <p:cNvSpPr>
            <a:spLocks noGrp="1"/>
          </p:cNvSpPr>
          <p:nvPr>
            <p:ph type="dt" idx="10"/>
          </p:nvPr>
        </p:nvSpPr>
        <p:spPr/>
        <p:txBody>
          <a:bodyPr/>
          <a:lstStyle/>
          <a:p>
            <a:r>
              <a:rPr lang="en-US" dirty="0"/>
              <a:t>29 SEPTEMBER 2023</a:t>
            </a:r>
          </a:p>
        </p:txBody>
      </p:sp>
      <p:sp>
        <p:nvSpPr>
          <p:cNvPr id="4" name="Footer Placeholder 3"/>
          <p:cNvSpPr>
            <a:spLocks noGrp="1"/>
          </p:cNvSpPr>
          <p:nvPr>
            <p:ph type="ftr" idx="11"/>
          </p:nvPr>
        </p:nvSpPr>
        <p:spPr>
          <a:xfrm>
            <a:off x="3124200" y="4767264"/>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6BE4764B-1BF6-7302-0915-C9EE16BCC0BF}"/>
              </a:ext>
            </a:extLst>
          </p:cNvPr>
          <p:cNvSpPr txBox="1"/>
          <p:nvPr/>
        </p:nvSpPr>
        <p:spPr>
          <a:xfrm>
            <a:off x="694394" y="1125200"/>
            <a:ext cx="7875527" cy="28931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1.DATA ANALYSIS : This step involves exploring and understanding the dataset. You'll examine the data's structure, summary statistics, and relationships between variables. Data analysis helps you identify patterns, outliers, and potential issues that may require preprocessing.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2.FEATURE ENGINEERING : Feature engineering involves creating new features or transforming existing ones to make them more informative for the model. In the context of heart attack risk prediction, you might derive features like body mass index (BMI) from height and weight or create age groups for analysis.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3.STANDARDIZATION : Standardization typically refers to scaling numerical features to have a mean of 0 and a standard deviation of 1 (z-score normalization). This step ensures that all features have a similar scale and prevents some variables from dominating others during modeling.</a:t>
            </a:r>
          </a:p>
          <a:p>
            <a:endParaRPr lang="en-US" dirty="0"/>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29 SEPTEMBER 2023</a:t>
            </a:r>
          </a:p>
        </p:txBody>
      </p:sp>
      <p:sp>
        <p:nvSpPr>
          <p:cNvPr id="4" name="Footer Placeholder 3"/>
          <p:cNvSpPr>
            <a:spLocks noGrp="1"/>
          </p:cNvSpPr>
          <p:nvPr>
            <p:ph type="ftr" idx="11"/>
          </p:nvPr>
        </p:nvSpPr>
        <p:spPr>
          <a:xfrm>
            <a:off x="3124199" y="4767264"/>
            <a:ext cx="3537857" cy="273900"/>
          </a:xfrm>
        </p:spPr>
        <p:txBody>
          <a:bodyPr/>
          <a:lstStyle/>
          <a:p>
            <a:r>
              <a:rPr lang="en-US" dirty="0"/>
              <a:t>Department of Computer Science and Engineering</a:t>
            </a:r>
          </a:p>
        </p:txBody>
      </p:sp>
      <p:sp>
        <p:nvSpPr>
          <p:cNvPr id="5" name="TextBox 4"/>
          <p:cNvSpPr txBox="1"/>
          <p:nvPr/>
        </p:nvSpPr>
        <p:spPr>
          <a:xfrm>
            <a:off x="801384" y="1345915"/>
            <a:ext cx="7744475" cy="160043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BUILDING:This</a:t>
            </a:r>
            <a:r>
              <a:rPr lang="en-US" dirty="0">
                <a:latin typeface="Times New Roman" panose="02020603050405020304" pitchFamily="18" charset="0"/>
                <a:cs typeface="Times New Roman" panose="02020603050405020304" pitchFamily="18" charset="0"/>
              </a:rPr>
              <a:t> is where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comes into play.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tools will automatically select suitable machine learning algorithms, preprocessors, and optimize hyperparameters to build the best-performing model. You can guide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to focus on predicting heart attack risk.</a:t>
            </a:r>
          </a:p>
          <a:p>
            <a:pPr algn="just"/>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PREDICTION:After</a:t>
            </a:r>
            <a:r>
              <a:rPr lang="en-US" dirty="0">
                <a:latin typeface="Times New Roman" panose="02020603050405020304" pitchFamily="18" charset="0"/>
                <a:cs typeface="Times New Roman" panose="02020603050405020304" pitchFamily="18" charset="0"/>
              </a:rPr>
              <a:t> training the model using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you can use it to make predictions. Users can input their data (e.g., age, cholesterol levels, blood pressure) into the system, and the model will provide a risk assessment for a potential heart attack.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23134" y="205484"/>
            <a:ext cx="7301449" cy="400110"/>
          </a:xfrm>
        </p:spPr>
        <p:txBody>
          <a:bodyPr/>
          <a:lstStyle/>
          <a:p>
            <a:r>
              <a:rPr lang="en-US" sz="3600" dirty="0"/>
              <a:t>    </a:t>
            </a:r>
            <a:r>
              <a:rPr lang="en-US" sz="3200" dirty="0">
                <a:latin typeface="Times New Roman" panose="02020603050405020304" pitchFamily="18" charset="0"/>
                <a:cs typeface="Times New Roman" panose="02020603050405020304" pitchFamily="18" charset="0"/>
              </a:rPr>
              <a:t>EXPERIMENT ENVIRONMENT</a:t>
            </a:r>
          </a:p>
        </p:txBody>
      </p:sp>
      <p:sp>
        <p:nvSpPr>
          <p:cNvPr id="4" name="Date Placeholder 3"/>
          <p:cNvSpPr>
            <a:spLocks noGrp="1"/>
          </p:cNvSpPr>
          <p:nvPr>
            <p:ph type="dt" idx="10"/>
          </p:nvPr>
        </p:nvSpPr>
        <p:spPr/>
        <p:txBody>
          <a:bodyPr/>
          <a:lstStyle/>
          <a:p>
            <a:r>
              <a:rPr lang="en-US" dirty="0"/>
              <a:t>29 SEPTEMBER 2023</a:t>
            </a:r>
          </a:p>
        </p:txBody>
      </p:sp>
      <p:sp>
        <p:nvSpPr>
          <p:cNvPr id="6" name="Footer Placeholder 5"/>
          <p:cNvSpPr>
            <a:spLocks noGrp="1"/>
          </p:cNvSpPr>
          <p:nvPr>
            <p:ph type="ftr" idx="11"/>
          </p:nvPr>
        </p:nvSpPr>
        <p:spPr>
          <a:xfrm>
            <a:off x="3124200" y="4767264"/>
            <a:ext cx="3833490"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2AED67E3-1647-3FE1-60F7-C6D4521CB11A}"/>
              </a:ext>
            </a:extLst>
          </p:cNvPr>
          <p:cNvSpPr txBox="1"/>
          <p:nvPr/>
        </p:nvSpPr>
        <p:spPr>
          <a:xfrm>
            <a:off x="612465" y="1050796"/>
            <a:ext cx="7775838" cy="310854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 WINDOWS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 GOOGLE COLAB</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LIBRARIES</a:t>
            </a:r>
            <a:r>
              <a:rPr lang="en-US" dirty="0">
                <a:latin typeface="Times New Roman" panose="02020603050405020304" pitchFamily="18" charset="0"/>
                <a:cs typeface="Times New Roman" panose="02020603050405020304" pitchFamily="18" charset="0"/>
              </a:rPr>
              <a:t> : PANDAS, NUMPY, SEABORN, MATPLOTLIB</a:t>
            </a:r>
          </a:p>
          <a:p>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PANDAS : </a:t>
            </a:r>
            <a:r>
              <a:rPr lang="en-US" dirty="0">
                <a:latin typeface="Times New Roman" panose="02020603050405020304" pitchFamily="18" charset="0"/>
                <a:cs typeface="Times New Roman" panose="02020603050405020304" pitchFamily="18" charset="0"/>
              </a:rPr>
              <a:t>Pandas is a powerful Python library for data manipulation and analysis. It provides data structures like </a:t>
            </a:r>
            <a:r>
              <a:rPr lang="en-US" dirty="0" err="1">
                <a:latin typeface="Times New Roman" panose="02020603050405020304" pitchFamily="18" charset="0"/>
                <a:cs typeface="Times New Roman" panose="02020603050405020304" pitchFamily="18" charset="0"/>
              </a:rPr>
              <a:t>DataFrames</a:t>
            </a:r>
            <a:r>
              <a:rPr lang="en-US" dirty="0">
                <a:latin typeface="Times New Roman" panose="02020603050405020304" pitchFamily="18" charset="0"/>
                <a:cs typeface="Times New Roman" panose="02020603050405020304" pitchFamily="18" charset="0"/>
              </a:rPr>
              <a:t> and Series, making it easy to work with structured data. Pandas is widely used for tasks such as data cleaning, transformation, and exploration in data science and analysis projects.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NUMPY : </a:t>
            </a:r>
            <a:r>
              <a:rPr lang="en-US" dirty="0">
                <a:latin typeface="Times New Roman" panose="02020603050405020304" pitchFamily="18" charset="0"/>
                <a:cs typeface="Times New Roman" panose="02020603050405020304" pitchFamily="18" charset="0"/>
              </a:rPr>
              <a:t>NumPy is a fundamental library for numerical computing in Python. It offers support for large, multi-dimensional arrays and matrices, along with a collection of mathematical functions. NumPy is the backbone of many scientific and data analysis libraries in Python, enabling efficient data manipulation and mathematical operations.</a:t>
            </a:r>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9BB6-941D-84C7-FF40-FF49E71A25E1}"/>
              </a:ext>
            </a:extLst>
          </p:cNvPr>
          <p:cNvSpPr>
            <a:spLocks noGrp="1"/>
          </p:cNvSpPr>
          <p:nvPr>
            <p:ph type="title"/>
          </p:nvPr>
        </p:nvSpPr>
        <p:spPr>
          <a:xfrm>
            <a:off x="-467513" y="-275008"/>
            <a:ext cx="9154313" cy="1338386"/>
          </a:xfrm>
        </p:spPr>
        <p:txBody>
          <a:bodyPr/>
          <a:lstStyle/>
          <a:p>
            <a:r>
              <a:rPr lang="en-US" sz="3200" dirty="0">
                <a:latin typeface="Times New Roman" panose="02020603050405020304" pitchFamily="18" charset="0"/>
                <a:cs typeface="Times New Roman" panose="02020603050405020304" pitchFamily="18" charset="0"/>
              </a:rPr>
              <a:t>EXPERIMENT ENVIRONMENT</a:t>
            </a:r>
            <a:endParaRPr lang="en-IN" sz="32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FBDD914-9992-38FF-B0F3-24C8F01FE1D0}"/>
              </a:ext>
            </a:extLst>
          </p:cNvPr>
          <p:cNvSpPr>
            <a:spLocks noGrp="1"/>
          </p:cNvSpPr>
          <p:nvPr>
            <p:ph type="dt" idx="10"/>
          </p:nvPr>
        </p:nvSpPr>
        <p:spPr/>
        <p:txBody>
          <a:bodyPr/>
          <a:lstStyle/>
          <a:p>
            <a:r>
              <a:rPr lang="en-US" dirty="0"/>
              <a:t>23 SEPTEMBER 2023</a:t>
            </a:r>
            <a:endParaRPr lang="en-IN" dirty="0"/>
          </a:p>
        </p:txBody>
      </p:sp>
      <p:sp>
        <p:nvSpPr>
          <p:cNvPr id="8" name="Footer Placeholder 7">
            <a:extLst>
              <a:ext uri="{FF2B5EF4-FFF2-40B4-BE49-F238E27FC236}">
                <a16:creationId xmlns:a16="http://schemas.microsoft.com/office/drawing/2014/main" id="{6849D815-21C9-E969-432C-2F027B27E0E5}"/>
              </a:ext>
            </a:extLst>
          </p:cNvPr>
          <p:cNvSpPr>
            <a:spLocks noGrp="1"/>
          </p:cNvSpPr>
          <p:nvPr>
            <p:ph type="ftr" idx="11"/>
          </p:nvPr>
        </p:nvSpPr>
        <p:spPr>
          <a:xfrm>
            <a:off x="3124199" y="4767264"/>
            <a:ext cx="4012245" cy="273900"/>
          </a:xfrm>
        </p:spPr>
        <p:txBody>
          <a:bodyPr/>
          <a:lstStyle/>
          <a:p>
            <a:r>
              <a:rPr lang="en-US" dirty="0"/>
              <a:t>Department of Computer Science and Engineering</a:t>
            </a:r>
          </a:p>
        </p:txBody>
      </p:sp>
      <p:sp>
        <p:nvSpPr>
          <p:cNvPr id="9" name="Slide Number Placeholder 8">
            <a:extLst>
              <a:ext uri="{FF2B5EF4-FFF2-40B4-BE49-F238E27FC236}">
                <a16:creationId xmlns:a16="http://schemas.microsoft.com/office/drawing/2014/main" id="{85698D05-6593-3F70-E12C-12FCE333CF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3" name="TextBox 12">
            <a:extLst>
              <a:ext uri="{FF2B5EF4-FFF2-40B4-BE49-F238E27FC236}">
                <a16:creationId xmlns:a16="http://schemas.microsoft.com/office/drawing/2014/main" id="{BE5A098A-8926-B793-751E-3A60B981BCC8}"/>
              </a:ext>
            </a:extLst>
          </p:cNvPr>
          <p:cNvSpPr txBox="1"/>
          <p:nvPr/>
        </p:nvSpPr>
        <p:spPr>
          <a:xfrm>
            <a:off x="457200" y="845648"/>
            <a:ext cx="8511483" cy="461664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SEABORN : Seaborn is a data visualization library built on top of Matplotlib. It provides a high-level interface for creating aesthetically pleasing statistical graphics. Seaborn simplifies the creation of complex visualizations like scatter plots, heatmaps, and distribution plots, making it a popular choice for data visualization in Python.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MATPLOT : Matplotlib is a versatile and widely-used library for creating static, animated, or interactive visualizations in Python. It offers fine-grained control over plot customization and is the foundation for many other plotting libraries.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EVALML : EVALML is an open-source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library written in python that automates a large part of the machine learning process and we can easily evaluate which machine learning pipeline works for the given set of data.</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PROGRAMMING LANGUAGE </a:t>
            </a:r>
            <a:r>
              <a:rPr lang="en-US" dirty="0">
                <a:latin typeface="Times New Roman" panose="02020603050405020304" pitchFamily="18" charset="0"/>
                <a:cs typeface="Times New Roman" panose="02020603050405020304" pitchFamily="18" charset="0"/>
              </a:rPr>
              <a:t>: PYTHON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HARDWARE REQURIEMENTS</a:t>
            </a:r>
          </a:p>
          <a:p>
            <a:r>
              <a:rPr lang="en-US" b="1" dirty="0">
                <a:latin typeface="Times New Roman" panose="02020603050405020304" pitchFamily="18" charset="0"/>
                <a:cs typeface="Times New Roman" panose="02020603050405020304" pitchFamily="18" charset="0"/>
              </a:rPr>
              <a:t>PROCESSOR : </a:t>
            </a:r>
            <a:r>
              <a:rPr lang="en-US" dirty="0">
                <a:latin typeface="Times New Roman" panose="02020603050405020304" pitchFamily="18" charset="0"/>
                <a:cs typeface="Times New Roman" panose="02020603050405020304" pitchFamily="18" charset="0"/>
              </a:rPr>
              <a:t>INTEL I3 </a:t>
            </a:r>
          </a:p>
          <a:p>
            <a:r>
              <a:rPr lang="en-US" b="1" dirty="0">
                <a:latin typeface="Times New Roman" panose="02020603050405020304" pitchFamily="18" charset="0"/>
                <a:cs typeface="Times New Roman" panose="02020603050405020304" pitchFamily="18" charset="0"/>
              </a:rPr>
              <a:t>RAM : </a:t>
            </a:r>
            <a:r>
              <a:rPr lang="en-US" dirty="0">
                <a:latin typeface="Times New Roman" panose="02020603050405020304" pitchFamily="18" charset="0"/>
                <a:cs typeface="Times New Roman" panose="02020603050405020304" pitchFamily="18" charset="0"/>
              </a:rPr>
              <a:t>8GB</a:t>
            </a:r>
          </a:p>
          <a:p>
            <a:r>
              <a:rPr lang="en-US" b="1" dirty="0">
                <a:latin typeface="Times New Roman" panose="02020603050405020304" pitchFamily="18" charset="0"/>
                <a:cs typeface="Times New Roman" panose="02020603050405020304" pitchFamily="18" charset="0"/>
              </a:rPr>
              <a:t>SYSTEM TYPE : </a:t>
            </a:r>
            <a:r>
              <a:rPr lang="en-US" dirty="0">
                <a:latin typeface="Times New Roman" panose="02020603050405020304" pitchFamily="18" charset="0"/>
                <a:cs typeface="Times New Roman" panose="02020603050405020304" pitchFamily="18" charset="0"/>
              </a:rPr>
              <a:t>64-BIT OPERATING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42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33757" y="0"/>
            <a:ext cx="7878966" cy="907525"/>
          </a:xfrm>
        </p:spPr>
        <p:txBody>
          <a:bodyPr/>
          <a:lstStyle/>
          <a:p>
            <a:r>
              <a:rPr lang="en-US" sz="3000" dirty="0">
                <a:latin typeface="Times New Roman" panose="02020603050405020304" pitchFamily="18" charset="0"/>
                <a:cs typeface="Times New Roman" panose="02020603050405020304" pitchFamily="18" charset="0"/>
              </a:rPr>
              <a:t>EXPERIMENT SCREENSHORTS</a:t>
            </a:r>
          </a:p>
        </p:txBody>
      </p:sp>
      <p:sp>
        <p:nvSpPr>
          <p:cNvPr id="4" name="Date Placeholder 3"/>
          <p:cNvSpPr>
            <a:spLocks noGrp="1"/>
          </p:cNvSpPr>
          <p:nvPr>
            <p:ph type="dt" idx="10"/>
          </p:nvPr>
        </p:nvSpPr>
        <p:spPr/>
        <p:txBody>
          <a:bodyPr/>
          <a:lstStyle/>
          <a:p>
            <a:r>
              <a:rPr lang="en-US" dirty="0"/>
              <a:t>29 SEPTEMBER 2023</a:t>
            </a:r>
          </a:p>
        </p:txBody>
      </p:sp>
      <p:sp>
        <p:nvSpPr>
          <p:cNvPr id="6" name="Footer Placeholder 5"/>
          <p:cNvSpPr>
            <a:spLocks noGrp="1"/>
          </p:cNvSpPr>
          <p:nvPr>
            <p:ph type="ftr" idx="11"/>
          </p:nvPr>
        </p:nvSpPr>
        <p:spPr>
          <a:xfrm>
            <a:off x="3124200" y="4767264"/>
            <a:ext cx="3991620" cy="273900"/>
          </a:xfrm>
        </p:spPr>
        <p:txBody>
          <a:bodyPr/>
          <a:lstStyle/>
          <a:p>
            <a:r>
              <a:rPr lang="en-US" dirty="0"/>
              <a:t>Department of Computer Science and Engineering</a:t>
            </a:r>
          </a:p>
        </p:txBody>
      </p:sp>
      <p:pic>
        <p:nvPicPr>
          <p:cNvPr id="12" name="Picture 11">
            <a:extLst>
              <a:ext uri="{FF2B5EF4-FFF2-40B4-BE49-F238E27FC236}">
                <a16:creationId xmlns:a16="http://schemas.microsoft.com/office/drawing/2014/main" id="{C348E1BB-6274-96AB-1CFC-7A289F0FB4D5}"/>
              </a:ext>
            </a:extLst>
          </p:cNvPr>
          <p:cNvPicPr>
            <a:picLocks noChangeAspect="1"/>
          </p:cNvPicPr>
          <p:nvPr/>
        </p:nvPicPr>
        <p:blipFill rotWithShape="1">
          <a:blip r:embed="rId3"/>
          <a:srcRect l="4178" t="10726" r="-130" b="15850"/>
          <a:stretch/>
        </p:blipFill>
        <p:spPr>
          <a:xfrm>
            <a:off x="247507" y="1207025"/>
            <a:ext cx="4262616" cy="2729449"/>
          </a:xfrm>
          <a:prstGeom prst="rect">
            <a:avLst/>
          </a:prstGeom>
        </p:spPr>
      </p:pic>
      <p:pic>
        <p:nvPicPr>
          <p:cNvPr id="14" name="Picture 13">
            <a:extLst>
              <a:ext uri="{FF2B5EF4-FFF2-40B4-BE49-F238E27FC236}">
                <a16:creationId xmlns:a16="http://schemas.microsoft.com/office/drawing/2014/main" id="{C4CA7E18-9A4C-379E-D946-BD265B4C1EC9}"/>
              </a:ext>
            </a:extLst>
          </p:cNvPr>
          <p:cNvPicPr>
            <a:picLocks noChangeAspect="1"/>
          </p:cNvPicPr>
          <p:nvPr/>
        </p:nvPicPr>
        <p:blipFill rotWithShape="1">
          <a:blip r:embed="rId4"/>
          <a:srcRect l="8722" t="25664" r="20150" b="22206"/>
          <a:stretch/>
        </p:blipFill>
        <p:spPr>
          <a:xfrm>
            <a:off x="4567417" y="1207025"/>
            <a:ext cx="4386370" cy="2681323"/>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2119-6FCF-E89D-19B8-0FE1AA45AD6A}"/>
              </a:ext>
            </a:extLst>
          </p:cNvPr>
          <p:cNvSpPr>
            <a:spLocks noGrp="1"/>
          </p:cNvSpPr>
          <p:nvPr>
            <p:ph type="title"/>
          </p:nvPr>
        </p:nvSpPr>
        <p:spPr>
          <a:xfrm>
            <a:off x="-433137" y="205978"/>
            <a:ext cx="9119937" cy="857400"/>
          </a:xfrm>
        </p:spPr>
        <p:txBody>
          <a:bodyPr/>
          <a:lstStyle/>
          <a:p>
            <a:r>
              <a:rPr lang="en-US" sz="3200" dirty="0">
                <a:latin typeface="Times New Roman" panose="02020603050405020304" pitchFamily="18" charset="0"/>
                <a:cs typeface="Times New Roman" panose="02020603050405020304" pitchFamily="18" charset="0"/>
              </a:rPr>
              <a:t>EXPERIMENT SCREENSHORTS</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047A41-22DC-49CC-8359-0BE832D2CA0E}"/>
              </a:ext>
            </a:extLst>
          </p:cNvPr>
          <p:cNvSpPr>
            <a:spLocks noGrp="1"/>
          </p:cNvSpPr>
          <p:nvPr>
            <p:ph type="dt" idx="10"/>
          </p:nvPr>
        </p:nvSpPr>
        <p:spPr/>
        <p:txBody>
          <a:bodyPr/>
          <a:lstStyle/>
          <a:p>
            <a:r>
              <a:rPr lang="en-US" dirty="0"/>
              <a:t>29 SEPTEMBER 2023</a:t>
            </a:r>
            <a:endParaRPr lang="en-IN" dirty="0"/>
          </a:p>
        </p:txBody>
      </p:sp>
      <p:sp>
        <p:nvSpPr>
          <p:cNvPr id="5" name="Footer Placeholder 4">
            <a:extLst>
              <a:ext uri="{FF2B5EF4-FFF2-40B4-BE49-F238E27FC236}">
                <a16:creationId xmlns:a16="http://schemas.microsoft.com/office/drawing/2014/main" id="{05F4A041-BDE7-2314-2663-FB4B1CD2229E}"/>
              </a:ext>
            </a:extLst>
          </p:cNvPr>
          <p:cNvSpPr>
            <a:spLocks noGrp="1"/>
          </p:cNvSpPr>
          <p:nvPr>
            <p:ph type="ftr" idx="11"/>
          </p:nvPr>
        </p:nvSpPr>
        <p:spPr>
          <a:xfrm>
            <a:off x="3124199" y="4767264"/>
            <a:ext cx="3304101" cy="273900"/>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06F197B3-8442-A477-5BE9-C99D0222B7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9" name="Picture 8">
            <a:extLst>
              <a:ext uri="{FF2B5EF4-FFF2-40B4-BE49-F238E27FC236}">
                <a16:creationId xmlns:a16="http://schemas.microsoft.com/office/drawing/2014/main" id="{D0F41677-D284-13DC-0DEF-830E3B29F778}"/>
              </a:ext>
            </a:extLst>
          </p:cNvPr>
          <p:cNvPicPr>
            <a:picLocks noChangeAspect="1"/>
          </p:cNvPicPr>
          <p:nvPr/>
        </p:nvPicPr>
        <p:blipFill rotWithShape="1">
          <a:blip r:embed="rId2"/>
          <a:srcRect l="5000" t="31947" r="5789" b="11646"/>
          <a:stretch/>
        </p:blipFill>
        <p:spPr>
          <a:xfrm>
            <a:off x="529390" y="1189409"/>
            <a:ext cx="3980733" cy="2901328"/>
          </a:xfrm>
          <a:prstGeom prst="rect">
            <a:avLst/>
          </a:prstGeom>
        </p:spPr>
      </p:pic>
      <p:pic>
        <p:nvPicPr>
          <p:cNvPr id="11" name="Picture 10">
            <a:extLst>
              <a:ext uri="{FF2B5EF4-FFF2-40B4-BE49-F238E27FC236}">
                <a16:creationId xmlns:a16="http://schemas.microsoft.com/office/drawing/2014/main" id="{F87EB587-C9FA-1F34-79F1-1726E1CB2C9D}"/>
              </a:ext>
            </a:extLst>
          </p:cNvPr>
          <p:cNvPicPr>
            <a:picLocks noChangeAspect="1"/>
          </p:cNvPicPr>
          <p:nvPr/>
        </p:nvPicPr>
        <p:blipFill rotWithShape="1">
          <a:blip r:embed="rId3"/>
          <a:srcRect l="8197" t="24691" r="25338" b="10993"/>
          <a:stretch/>
        </p:blipFill>
        <p:spPr>
          <a:xfrm>
            <a:off x="4633879" y="1251284"/>
            <a:ext cx="4372618" cy="2901328"/>
          </a:xfrm>
          <a:prstGeom prst="rect">
            <a:avLst/>
          </a:prstGeom>
        </p:spPr>
      </p:pic>
    </p:spTree>
    <p:extLst>
      <p:ext uri="{BB962C8B-B14F-4D97-AF65-F5344CB8AC3E}">
        <p14:creationId xmlns:p14="http://schemas.microsoft.com/office/powerpoint/2010/main" val="136800185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2829</TotalTime>
  <Words>1010</Words>
  <Application>Microsoft Office PowerPoint</Application>
  <PresentationFormat>On-screen Show (16:9)</PresentationFormat>
  <Paragraphs>106</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Trebuchet MS</vt:lpstr>
      <vt:lpstr>Bookman Old Style</vt:lpstr>
      <vt:lpstr>Noto Sans Symbols</vt:lpstr>
      <vt:lpstr>Times New Roman</vt:lpstr>
      <vt:lpstr>Calibri</vt:lpstr>
      <vt:lpstr>Wingdings</vt:lpstr>
      <vt:lpstr>Arial</vt:lpstr>
      <vt:lpstr>1_Office Theme</vt:lpstr>
      <vt:lpstr>HEART ATTACK RISK PREDICTION USING AUTO ML</vt:lpstr>
      <vt:lpstr>           INTRODUCTION</vt:lpstr>
      <vt:lpstr>PROBLEM STATEMENT</vt:lpstr>
      <vt:lpstr>        PROPOSED METH0D</vt:lpstr>
      <vt:lpstr>      PROPOSED METHOD</vt:lpstr>
      <vt:lpstr>    EXPERIMENT ENVIRONMENT</vt:lpstr>
      <vt:lpstr>EXPERIMENT ENVIRONMENT</vt:lpstr>
      <vt:lpstr>EXPERIMENT SCREENSHORTS</vt:lpstr>
      <vt:lpstr>EXPERIMENT SCREENSHORTS</vt:lpstr>
      <vt:lpstr>EXPERIMENT RESULTS</vt:lpstr>
      <vt:lpstr>FINDING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satheesh uppunuthala</cp:lastModifiedBy>
  <cp:revision>13</cp:revision>
  <dcterms:modified xsi:type="dcterms:W3CDTF">2023-10-13T06:53:56Z</dcterms:modified>
</cp:coreProperties>
</file>