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6858000" cy="9906000" type="A4"/>
  <p:notesSz cx="6858000" cy="9144000"/>
  <p:embeddedFontLst>
    <p:embeddedFont>
      <p:font typeface="微软雅黑" panose="020B0503020204020204" pitchFamily="34" charset="-122"/>
      <p:regular r:id="rId5"/>
      <p:bold r:id="rId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699" autoAdjust="0"/>
  </p:normalViewPr>
  <p:slideViewPr>
    <p:cSldViewPr snapToGrid="0">
      <p:cViewPr>
        <p:scale>
          <a:sx n="100" d="100"/>
          <a:sy n="100" d="100"/>
        </p:scale>
        <p:origin x="1020" y="-139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7D5DC-DD01-4B98-B7FD-4EA4DDD29C6C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93BBE-6BD5-44B0-AD95-7C1F807A8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2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93BBE-6BD5-44B0-AD95-7C1F807A80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19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93BBE-6BD5-44B0-AD95-7C1F807A80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6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8666-2A6E-4384-96BF-8678C8E462A1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B71-2488-4860-ABA8-8002EDCC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7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8666-2A6E-4384-96BF-8678C8E462A1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CB71-2488-4860-ABA8-8002EDCC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0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jcai.org/proceedings/2023/0085.pdf" TargetMode="External"/><Relationship Id="rId3" Type="http://schemas.openxmlformats.org/officeDocument/2006/relationships/hyperlink" Target="https://cs.nju.edu.cn/58/1e/c2639a153630/pagem.htm" TargetMode="External"/><Relationship Id="rId7" Type="http://schemas.openxmlformats.org/officeDocument/2006/relationships/hyperlink" Target="https://dl.acm.org/doi/10.1145/3581783.36118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hyperlink" Target="https://dl.acm.org/doi/abs/10.1145/3631445" TargetMode="External"/><Relationship Id="rId5" Type="http://schemas.openxmlformats.org/officeDocument/2006/relationships/hyperlink" Target="https://dl.acm.org/doi/10.1145/3474085.3475577" TargetMode="External"/><Relationship Id="rId10" Type="http://schemas.openxmlformats.org/officeDocument/2006/relationships/hyperlink" Target="https://github.com/gswycf/SignGraph" TargetMode="External"/><Relationship Id="rId4" Type="http://schemas.openxmlformats.org/officeDocument/2006/relationships/hyperlink" Target="https://yafengnju.github.io/" TargetMode="External"/><Relationship Id="rId9" Type="http://schemas.openxmlformats.org/officeDocument/2006/relationships/hyperlink" Target="https://hongkaiw.github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" y="-40775"/>
            <a:ext cx="6858002" cy="1411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altLang="zh-CN" sz="1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4976" y="154099"/>
            <a:ext cx="3286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spc="3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Shiwei</a:t>
            </a:r>
            <a:r>
              <a:rPr lang="en-US" altLang="zh-CN" sz="16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Gan</a:t>
            </a:r>
          </a:p>
        </p:txBody>
      </p:sp>
      <p:sp>
        <p:nvSpPr>
          <p:cNvPr id="11" name="矩形 10"/>
          <p:cNvSpPr/>
          <p:nvPr/>
        </p:nvSpPr>
        <p:spPr>
          <a:xfrm>
            <a:off x="174371" y="1477909"/>
            <a:ext cx="17139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 Background</a:t>
            </a:r>
          </a:p>
        </p:txBody>
      </p:sp>
      <p:sp>
        <p:nvSpPr>
          <p:cNvPr id="12" name="矩形 11"/>
          <p:cNvSpPr/>
          <p:nvPr/>
        </p:nvSpPr>
        <p:spPr>
          <a:xfrm>
            <a:off x="193437" y="2238932"/>
            <a:ext cx="6478219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PH.D. 2019.07~2025.06    Nanjing University    Department of Computer Science and Technology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Average score: 90.53         Advised by  Professor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Sanglu Lu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Associate Researcher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Yafeng Yin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Thesis: Video-based Sign Language Recognition and Translation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83751" y="5772949"/>
            <a:ext cx="667195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Skeleton-Aware Neural Sign Language Translation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ACM MM 2021.</a:t>
            </a:r>
          </a:p>
        </p:txBody>
      </p:sp>
      <p:sp>
        <p:nvSpPr>
          <p:cNvPr id="15" name="矩形 14"/>
          <p:cNvSpPr/>
          <p:nvPr/>
        </p:nvSpPr>
        <p:spPr>
          <a:xfrm>
            <a:off x="83751" y="7967049"/>
            <a:ext cx="622053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 Scholarship Council (CSC) Scholarship                                                                             2022 – 2023</a:t>
            </a:r>
          </a:p>
          <a:p>
            <a:pPr algn="just">
              <a:lnSpc>
                <a:spcPts val="1400"/>
              </a:lnSpc>
            </a:pP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Selected through a rigid academic evaluation process organized by CSC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19707" y="1731825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93437" y="3442003"/>
            <a:ext cx="9492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Publication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 flipH="1">
            <a:off x="83751" y="3653879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39021" y="7664791"/>
            <a:ext cx="12939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 Honors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70073" y="7952749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69"/>
          <p:cNvSpPr txBox="1"/>
          <p:nvPr/>
        </p:nvSpPr>
        <p:spPr>
          <a:xfrm>
            <a:off x="1787799" y="530676"/>
            <a:ext cx="1572821" cy="761880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Nanjing University </a:t>
            </a:r>
          </a:p>
          <a:p>
            <a:pPr>
              <a:spcAft>
                <a:spcPts val="0"/>
              </a:spcAft>
            </a:pPr>
            <a:endParaRPr lang="en-US" sz="1050" kern="12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+86 187-3765-1026</a:t>
            </a:r>
            <a:endParaRPr lang="zh-CN" sz="105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定位"/>
          <p:cNvSpPr/>
          <p:nvPr/>
        </p:nvSpPr>
        <p:spPr>
          <a:xfrm>
            <a:off x="1635282" y="550043"/>
            <a:ext cx="112395" cy="190500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324000" anchor="ctr"/>
          <a:lstStyle/>
          <a:p>
            <a:endParaRPr lang="zh-CN" altLang="en-US"/>
          </a:p>
        </p:txBody>
      </p:sp>
      <p:sp>
        <p:nvSpPr>
          <p:cNvPr id="46" name="电话"/>
          <p:cNvSpPr/>
          <p:nvPr/>
        </p:nvSpPr>
        <p:spPr>
          <a:xfrm>
            <a:off x="1635282" y="869864"/>
            <a:ext cx="119380" cy="184150"/>
          </a:xfrm>
          <a:custGeom>
            <a:avLst/>
            <a:gdLst>
              <a:gd name="connsiteX0" fmla="*/ 608252 w 1978606"/>
              <a:gd name="connsiteY0" fmla="*/ 0 h 3092264"/>
              <a:gd name="connsiteX1" fmla="*/ 720410 w 1978606"/>
              <a:gd name="connsiteY1" fmla="*/ 112000 h 3092264"/>
              <a:gd name="connsiteX2" fmla="*/ 877432 w 1978606"/>
              <a:gd name="connsiteY2" fmla="*/ 672000 h 3092264"/>
              <a:gd name="connsiteX3" fmla="*/ 832568 w 1978606"/>
              <a:gd name="connsiteY3" fmla="*/ 828801 h 3092264"/>
              <a:gd name="connsiteX4" fmla="*/ 563388 w 1978606"/>
              <a:gd name="connsiteY4" fmla="*/ 985601 h 3092264"/>
              <a:gd name="connsiteX5" fmla="*/ 1079317 w 1978606"/>
              <a:gd name="connsiteY5" fmla="*/ 2172802 h 3092264"/>
              <a:gd name="connsiteX6" fmla="*/ 1337349 w 1978606"/>
              <a:gd name="connsiteY6" fmla="*/ 2010428 h 3092264"/>
              <a:gd name="connsiteX7" fmla="*/ 1505519 w 1978606"/>
              <a:gd name="connsiteY7" fmla="*/ 2038402 h 3092264"/>
              <a:gd name="connsiteX8" fmla="*/ 1931721 w 1978606"/>
              <a:gd name="connsiteY8" fmla="*/ 2464003 h 3092264"/>
              <a:gd name="connsiteX9" fmla="*/ 1954153 w 1978606"/>
              <a:gd name="connsiteY9" fmla="*/ 2620803 h 3092264"/>
              <a:gd name="connsiteX10" fmla="*/ 1707404 w 1978606"/>
              <a:gd name="connsiteY10" fmla="*/ 3001603 h 3092264"/>
              <a:gd name="connsiteX11" fmla="*/ 1483087 w 1978606"/>
              <a:gd name="connsiteY11" fmla="*/ 3046403 h 3092264"/>
              <a:gd name="connsiteX12" fmla="*/ 2596 w 1978606"/>
              <a:gd name="connsiteY12" fmla="*/ 179200 h 3092264"/>
              <a:gd name="connsiteX13" fmla="*/ 159618 w 1978606"/>
              <a:gd name="connsiteY13" fmla="*/ 44800 h 3092264"/>
              <a:gd name="connsiteX14" fmla="*/ 608252 w 1978606"/>
              <a:gd name="connsiteY14" fmla="*/ 0 h 309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8606" h="3092264">
                <a:moveTo>
                  <a:pt x="608252" y="0"/>
                </a:moveTo>
                <a:cubicBezTo>
                  <a:pt x="675547" y="0"/>
                  <a:pt x="697978" y="44800"/>
                  <a:pt x="720410" y="112000"/>
                </a:cubicBezTo>
                <a:cubicBezTo>
                  <a:pt x="787705" y="291200"/>
                  <a:pt x="832568" y="492800"/>
                  <a:pt x="877432" y="672000"/>
                </a:cubicBezTo>
                <a:cubicBezTo>
                  <a:pt x="899864" y="761601"/>
                  <a:pt x="877432" y="806401"/>
                  <a:pt x="832568" y="828801"/>
                </a:cubicBezTo>
                <a:cubicBezTo>
                  <a:pt x="742842" y="896001"/>
                  <a:pt x="653115" y="940801"/>
                  <a:pt x="563388" y="985601"/>
                </a:cubicBezTo>
                <a:cubicBezTo>
                  <a:pt x="563388" y="1388801"/>
                  <a:pt x="675547" y="1747202"/>
                  <a:pt x="1079317" y="2172802"/>
                </a:cubicBezTo>
                <a:cubicBezTo>
                  <a:pt x="1169044" y="2105602"/>
                  <a:pt x="1270188" y="2055228"/>
                  <a:pt x="1337349" y="2010428"/>
                </a:cubicBezTo>
                <a:cubicBezTo>
                  <a:pt x="1404510" y="1965628"/>
                  <a:pt x="1454947" y="1993602"/>
                  <a:pt x="1505519" y="2038402"/>
                </a:cubicBezTo>
                <a:cubicBezTo>
                  <a:pt x="1640109" y="2172802"/>
                  <a:pt x="1797131" y="2307202"/>
                  <a:pt x="1931721" y="2464003"/>
                </a:cubicBezTo>
                <a:cubicBezTo>
                  <a:pt x="1976584" y="2508803"/>
                  <a:pt x="1999016" y="2576003"/>
                  <a:pt x="1954153" y="2620803"/>
                </a:cubicBezTo>
                <a:cubicBezTo>
                  <a:pt x="1864426" y="2755203"/>
                  <a:pt x="1797131" y="2867203"/>
                  <a:pt x="1707404" y="3001603"/>
                </a:cubicBezTo>
                <a:cubicBezTo>
                  <a:pt x="1640109" y="3113603"/>
                  <a:pt x="1572814" y="3113603"/>
                  <a:pt x="1483087" y="3046403"/>
                </a:cubicBezTo>
                <a:cubicBezTo>
                  <a:pt x="496093" y="2329602"/>
                  <a:pt x="-42267" y="1568002"/>
                  <a:pt x="2596" y="179200"/>
                </a:cubicBezTo>
                <a:cubicBezTo>
                  <a:pt x="2596" y="89600"/>
                  <a:pt x="25028" y="44800"/>
                  <a:pt x="159618" y="44800"/>
                </a:cubicBezTo>
                <a:cubicBezTo>
                  <a:pt x="294208" y="22400"/>
                  <a:pt x="451230" y="0"/>
                  <a:pt x="6082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47" name="信息"/>
          <p:cNvSpPr/>
          <p:nvPr/>
        </p:nvSpPr>
        <p:spPr>
          <a:xfrm>
            <a:off x="1635282" y="1183334"/>
            <a:ext cx="179705" cy="12319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44" name="KSO_Shape"/>
          <p:cNvSpPr/>
          <p:nvPr/>
        </p:nvSpPr>
        <p:spPr bwMode="auto">
          <a:xfrm>
            <a:off x="3779508" y="1139408"/>
            <a:ext cx="180975" cy="164465"/>
          </a:xfrm>
          <a:custGeom>
            <a:avLst/>
            <a:gdLst>
              <a:gd name="T0" fmla="*/ 0 w 63"/>
              <a:gd name="T1" fmla="*/ 2147483646 h 57"/>
              <a:gd name="T2" fmla="*/ 2147483646 w 63"/>
              <a:gd name="T3" fmla="*/ 2147483646 h 57"/>
              <a:gd name="T4" fmla="*/ 2147483646 w 63"/>
              <a:gd name="T5" fmla="*/ 2147483646 h 57"/>
              <a:gd name="T6" fmla="*/ 2147483646 w 63"/>
              <a:gd name="T7" fmla="*/ 2147483646 h 57"/>
              <a:gd name="T8" fmla="*/ 2147483646 w 63"/>
              <a:gd name="T9" fmla="*/ 0 h 57"/>
              <a:gd name="T10" fmla="*/ 2147483646 w 63"/>
              <a:gd name="T11" fmla="*/ 2147483646 h 57"/>
              <a:gd name="T12" fmla="*/ 2147483646 w 63"/>
              <a:gd name="T13" fmla="*/ 2147483646 h 57"/>
              <a:gd name="T14" fmla="*/ 0 w 63"/>
              <a:gd name="T15" fmla="*/ 2147483646 h 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57">
                <a:moveTo>
                  <a:pt x="0" y="55"/>
                </a:moveTo>
                <a:cubicBezTo>
                  <a:pt x="0" y="55"/>
                  <a:pt x="0" y="57"/>
                  <a:pt x="4" y="57"/>
                </a:cubicBezTo>
                <a:cubicBezTo>
                  <a:pt x="3" y="54"/>
                  <a:pt x="11" y="45"/>
                  <a:pt x="11" y="45"/>
                </a:cubicBezTo>
                <a:cubicBezTo>
                  <a:pt x="11" y="45"/>
                  <a:pt x="25" y="54"/>
                  <a:pt x="40" y="39"/>
                </a:cubicBezTo>
                <a:cubicBezTo>
                  <a:pt x="54" y="23"/>
                  <a:pt x="44" y="11"/>
                  <a:pt x="63" y="0"/>
                </a:cubicBezTo>
                <a:cubicBezTo>
                  <a:pt x="17" y="10"/>
                  <a:pt x="7" y="24"/>
                  <a:pt x="8" y="43"/>
                </a:cubicBezTo>
                <a:cubicBezTo>
                  <a:pt x="12" y="34"/>
                  <a:pt x="24" y="22"/>
                  <a:pt x="34" y="17"/>
                </a:cubicBezTo>
                <a:cubicBezTo>
                  <a:pt x="17" y="29"/>
                  <a:pt x="5" y="47"/>
                  <a:pt x="0" y="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2"/>
          <a:stretch/>
        </p:blipFill>
        <p:spPr>
          <a:xfrm>
            <a:off x="313565" y="128673"/>
            <a:ext cx="1020461" cy="1134456"/>
          </a:xfrm>
          <a:prstGeom prst="rect">
            <a:avLst/>
          </a:prstGeom>
        </p:spPr>
      </p:pic>
      <p:sp>
        <p:nvSpPr>
          <p:cNvPr id="32" name="文本框 69">
            <a:extLst>
              <a:ext uri="{FF2B5EF4-FFF2-40B4-BE49-F238E27FC236}">
                <a16:creationId xmlns:a16="http://schemas.microsoft.com/office/drawing/2014/main" id="{00B480AA-ABD8-4FC8-8432-C7B569C5BF81}"/>
              </a:ext>
            </a:extLst>
          </p:cNvPr>
          <p:cNvSpPr txBox="1"/>
          <p:nvPr/>
        </p:nvSpPr>
        <p:spPr>
          <a:xfrm>
            <a:off x="3930431" y="1077272"/>
            <a:ext cx="2589436" cy="306893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https://ganshiwei.github.io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8A7EE0B-6DDC-41D8-BED7-B549F14BA692}"/>
              </a:ext>
            </a:extLst>
          </p:cNvPr>
          <p:cNvSpPr/>
          <p:nvPr/>
        </p:nvSpPr>
        <p:spPr>
          <a:xfrm>
            <a:off x="204511" y="2900775"/>
            <a:ext cx="647821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B.S.    2015.09~ 2019.06     Hunan University      College of Computer Science and Electronic Engineering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Average score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87.26     Rank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4/184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3.26%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人">
            <a:extLst>
              <a:ext uri="{FF2B5EF4-FFF2-40B4-BE49-F238E27FC236}">
                <a16:creationId xmlns:a16="http://schemas.microsoft.com/office/drawing/2014/main" id="{D495DFCF-9D19-460B-9BB8-6842915F44CA}"/>
              </a:ext>
            </a:extLst>
          </p:cNvPr>
          <p:cNvSpPr/>
          <p:nvPr/>
        </p:nvSpPr>
        <p:spPr bwMode="auto">
          <a:xfrm>
            <a:off x="3779508" y="849108"/>
            <a:ext cx="154940" cy="200025"/>
          </a:xfrm>
          <a:custGeom>
            <a:avLst/>
            <a:gdLst>
              <a:gd name="T0" fmla="*/ 0 w 2244"/>
              <a:gd name="T1" fmla="*/ 1192026366 h 2719"/>
              <a:gd name="T2" fmla="*/ 124849370 w 2244"/>
              <a:gd name="T3" fmla="*/ 900047615 h 2719"/>
              <a:gd name="T4" fmla="*/ 247945988 w 2244"/>
              <a:gd name="T5" fmla="*/ 802721585 h 2719"/>
              <a:gd name="T6" fmla="*/ 752599742 w 2244"/>
              <a:gd name="T7" fmla="*/ 802721585 h 2719"/>
              <a:gd name="T8" fmla="*/ 878762849 w 2244"/>
              <a:gd name="T9" fmla="*/ 900047615 h 2719"/>
              <a:gd name="T10" fmla="*/ 983022837 w 2244"/>
              <a:gd name="T11" fmla="*/ 1192026366 h 2719"/>
              <a:gd name="T12" fmla="*/ 0 w 2244"/>
              <a:gd name="T13" fmla="*/ 1192026366 h 2719"/>
              <a:gd name="T14" fmla="*/ 489758997 w 2244"/>
              <a:gd name="T15" fmla="*/ 778171257 h 2719"/>
              <a:gd name="T16" fmla="*/ 100755144 w 2244"/>
              <a:gd name="T17" fmla="*/ 389304781 h 2719"/>
              <a:gd name="T18" fmla="*/ 489758997 w 2244"/>
              <a:gd name="T19" fmla="*/ 0 h 2719"/>
              <a:gd name="T20" fmla="*/ 878762849 w 2244"/>
              <a:gd name="T21" fmla="*/ 389304781 h 2719"/>
              <a:gd name="T22" fmla="*/ 489758997 w 2244"/>
              <a:gd name="T23" fmla="*/ 778171257 h 2719"/>
              <a:gd name="T24" fmla="*/ 425801067 w 2244"/>
              <a:gd name="T25" fmla="*/ 105655795 h 2719"/>
              <a:gd name="T26" fmla="*/ 191435436 w 2244"/>
              <a:gd name="T27" fmla="*/ 389304781 h 2719"/>
              <a:gd name="T28" fmla="*/ 489758997 w 2244"/>
              <a:gd name="T29" fmla="*/ 687859418 h 2719"/>
              <a:gd name="T30" fmla="*/ 788083219 w 2244"/>
              <a:gd name="T31" fmla="*/ 389304781 h 2719"/>
              <a:gd name="T32" fmla="*/ 425801067 w 2244"/>
              <a:gd name="T33" fmla="*/ 105655795 h 27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44" h="2719">
                <a:moveTo>
                  <a:pt x="0" y="2719"/>
                </a:moveTo>
                <a:cubicBezTo>
                  <a:pt x="285" y="2053"/>
                  <a:pt x="285" y="2053"/>
                  <a:pt x="285" y="2053"/>
                </a:cubicBezTo>
                <a:cubicBezTo>
                  <a:pt x="285" y="2053"/>
                  <a:pt x="347" y="1831"/>
                  <a:pt x="566" y="1831"/>
                </a:cubicBezTo>
                <a:cubicBezTo>
                  <a:pt x="1718" y="1831"/>
                  <a:pt x="1718" y="1831"/>
                  <a:pt x="1718" y="1831"/>
                </a:cubicBezTo>
                <a:cubicBezTo>
                  <a:pt x="1938" y="1831"/>
                  <a:pt x="2006" y="2053"/>
                  <a:pt x="2006" y="2053"/>
                </a:cubicBezTo>
                <a:cubicBezTo>
                  <a:pt x="2244" y="2719"/>
                  <a:pt x="2244" y="2719"/>
                  <a:pt x="2244" y="2719"/>
                </a:cubicBezTo>
                <a:lnTo>
                  <a:pt x="0" y="2719"/>
                </a:lnTo>
                <a:close/>
                <a:moveTo>
                  <a:pt x="1118" y="1775"/>
                </a:moveTo>
                <a:cubicBezTo>
                  <a:pt x="627" y="1775"/>
                  <a:pt x="230" y="1378"/>
                  <a:pt x="230" y="888"/>
                </a:cubicBezTo>
                <a:cubicBezTo>
                  <a:pt x="230" y="397"/>
                  <a:pt x="627" y="0"/>
                  <a:pt x="1118" y="0"/>
                </a:cubicBezTo>
                <a:cubicBezTo>
                  <a:pt x="1608" y="0"/>
                  <a:pt x="2006" y="397"/>
                  <a:pt x="2006" y="888"/>
                </a:cubicBezTo>
                <a:cubicBezTo>
                  <a:pt x="2006" y="1378"/>
                  <a:pt x="1608" y="1775"/>
                  <a:pt x="1118" y="1775"/>
                </a:cubicBezTo>
                <a:close/>
                <a:moveTo>
                  <a:pt x="972" y="241"/>
                </a:moveTo>
                <a:cubicBezTo>
                  <a:pt x="700" y="338"/>
                  <a:pt x="1033" y="685"/>
                  <a:pt x="437" y="888"/>
                </a:cubicBezTo>
                <a:cubicBezTo>
                  <a:pt x="437" y="1264"/>
                  <a:pt x="742" y="1569"/>
                  <a:pt x="1118" y="1569"/>
                </a:cubicBezTo>
                <a:cubicBezTo>
                  <a:pt x="1494" y="1569"/>
                  <a:pt x="1799" y="1264"/>
                  <a:pt x="1799" y="888"/>
                </a:cubicBezTo>
                <a:cubicBezTo>
                  <a:pt x="1452" y="602"/>
                  <a:pt x="870" y="734"/>
                  <a:pt x="972" y="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DB7F69D-1B7E-4800-A82D-57A55EB8F226}"/>
              </a:ext>
            </a:extLst>
          </p:cNvPr>
          <p:cNvSpPr/>
          <p:nvPr/>
        </p:nvSpPr>
        <p:spPr>
          <a:xfrm>
            <a:off x="83751" y="5266032"/>
            <a:ext cx="6722884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Towards Real-Time Sign Language Recognition and Translation on Edge Devices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ACM MM 2023.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87E214-40D5-4CF8-9BD6-0A9DD746E481}"/>
              </a:ext>
            </a:extLst>
          </p:cNvPr>
          <p:cNvSpPr/>
          <p:nvPr/>
        </p:nvSpPr>
        <p:spPr>
          <a:xfrm>
            <a:off x="83751" y="4759115"/>
            <a:ext cx="667196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Contrastive Learning for Sign Language Recognition and Translation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IJCAI 2023.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B1EFC9-D15A-0C11-702D-793971041A2B}"/>
              </a:ext>
            </a:extLst>
          </p:cNvPr>
          <p:cNvSpPr/>
          <p:nvPr/>
        </p:nvSpPr>
        <p:spPr>
          <a:xfrm>
            <a:off x="199066" y="1769831"/>
            <a:ext cx="6478219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PH.D. 2023.10~2024.10    The University of Warwick , Department of Computer Science         Coventry, UK  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Visiting student sponsored by CSC Scholarship               Advised by  Professor </a:t>
            </a:r>
            <a:r>
              <a:rPr lang="en-US" altLang="zh-CN" sz="9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Hongkai Wen</a:t>
            </a:r>
            <a:endParaRPr lang="en-US" altLang="zh-CN" sz="9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endParaRPr lang="en-US" altLang="zh-CN" sz="9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8E3BE2-5FB2-E9AC-14FC-ED6F0BB7D4E9}"/>
              </a:ext>
            </a:extLst>
          </p:cNvPr>
          <p:cNvSpPr/>
          <p:nvPr/>
        </p:nvSpPr>
        <p:spPr>
          <a:xfrm>
            <a:off x="83751" y="3745281"/>
            <a:ext cx="6527467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Hongkai Wen, Lei Xie, Sanglu Lu. 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SignGraph: A Sign Sequence is Worth Graphs of Nodes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CVPR 2024.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6B9765-E78C-5E37-9489-AAB261AB107D}"/>
              </a:ext>
            </a:extLst>
          </p:cNvPr>
          <p:cNvSpPr/>
          <p:nvPr/>
        </p:nvSpPr>
        <p:spPr>
          <a:xfrm>
            <a:off x="83751" y="4222250"/>
            <a:ext cx="667196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Kang Xia,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Wenzhong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Li, </a:t>
            </a: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Sanglu Lu.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TS2ACT: Few-Shot Human Activity Sensing with Cross-Modal Co-Learning.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Proceedings of the ACM on Interactive, Mobile, Wearable and Ubiquitous Technologies 2024.                                                                             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0B5CB3-F206-0FAA-3465-93EF9FBB064C}"/>
              </a:ext>
            </a:extLst>
          </p:cNvPr>
          <p:cNvSpPr txBox="1"/>
          <p:nvPr/>
        </p:nvSpPr>
        <p:spPr>
          <a:xfrm>
            <a:off x="5468335" y="3971309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conference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D9AF34-D598-AAF4-6BD3-2F5BF48C7733}"/>
              </a:ext>
            </a:extLst>
          </p:cNvPr>
          <p:cNvSpPr/>
          <p:nvPr/>
        </p:nvSpPr>
        <p:spPr>
          <a:xfrm>
            <a:off x="69252" y="6526053"/>
            <a:ext cx="6627534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Yafeng Yin, </a:t>
            </a: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Lei Xie, Sanglu Lu. A real-time sign language recognition and translation system and method based on edge devices.  Application Publication Number: CN117218725A  2023.12.12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89CC9E4-2FAA-5327-830B-0BB8DD4E5677}"/>
              </a:ext>
            </a:extLst>
          </p:cNvPr>
          <p:cNvSpPr txBox="1"/>
          <p:nvPr/>
        </p:nvSpPr>
        <p:spPr>
          <a:xfrm>
            <a:off x="58919" y="7030977"/>
            <a:ext cx="6627533" cy="4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 Yin, </a:t>
            </a: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Gan,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Lei Xie, Sanglu Lu. A Sign Language Recognition System and Method Based on Spatiotemporal Semantic Features.  Application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Publication Number: CN111797777A 2020.10.20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EA69C1-9A8B-F0EC-5A39-67AB18D27D6D}"/>
              </a:ext>
            </a:extLst>
          </p:cNvPr>
          <p:cNvSpPr/>
          <p:nvPr/>
        </p:nvSpPr>
        <p:spPr>
          <a:xfrm>
            <a:off x="252131" y="6331875"/>
            <a:ext cx="5725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Paten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C444F7-0486-219D-2810-D2DAA20D4D1D}"/>
              </a:ext>
            </a:extLst>
          </p:cNvPr>
          <p:cNvCxnSpPr>
            <a:cxnSpLocks/>
          </p:cNvCxnSpPr>
          <p:nvPr/>
        </p:nvCxnSpPr>
        <p:spPr>
          <a:xfrm flipH="1">
            <a:off x="142445" y="6543751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615C1F4-EB2D-FBAE-1BAC-699465AD53B0}"/>
              </a:ext>
            </a:extLst>
          </p:cNvPr>
          <p:cNvSpPr txBox="1"/>
          <p:nvPr/>
        </p:nvSpPr>
        <p:spPr>
          <a:xfrm>
            <a:off x="3989562" y="550043"/>
            <a:ext cx="161323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1997.06.16</a:t>
            </a:r>
          </a:p>
        </p:txBody>
      </p:sp>
      <p:sp>
        <p:nvSpPr>
          <p:cNvPr id="27" name="Freeform 150">
            <a:extLst>
              <a:ext uri="{FF2B5EF4-FFF2-40B4-BE49-F238E27FC236}">
                <a16:creationId xmlns:a16="http://schemas.microsoft.com/office/drawing/2014/main" id="{C866A592-9635-51CC-CAEB-7F730E298627}"/>
              </a:ext>
            </a:extLst>
          </p:cNvPr>
          <p:cNvSpPr>
            <a:spLocks noChangeAspect="1" noEditPoints="1"/>
          </p:cNvSpPr>
          <p:nvPr/>
        </p:nvSpPr>
        <p:spPr>
          <a:xfrm>
            <a:off x="3779508" y="577223"/>
            <a:ext cx="183515" cy="181610"/>
          </a:xfrm>
          <a:custGeom>
            <a:avLst/>
            <a:gdLst/>
            <a:ahLst/>
            <a:cxnLst>
              <a:cxn ang="0">
                <a:pos x="0" y="349273075"/>
              </a:cxn>
              <a:cxn ang="0">
                <a:pos x="72969120" y="44515272"/>
              </a:cxn>
              <a:cxn ang="0">
                <a:pos x="145938240" y="44515272"/>
              </a:cxn>
              <a:cxn ang="0">
                <a:pos x="291876480" y="85606774"/>
              </a:cxn>
              <a:cxn ang="0">
                <a:pos x="364845600" y="85606774"/>
              </a:cxn>
              <a:cxn ang="0">
                <a:pos x="329820422" y="393788348"/>
              </a:cxn>
              <a:cxn ang="0">
                <a:pos x="37943942" y="349273075"/>
              </a:cxn>
              <a:cxn ang="0">
                <a:pos x="329820422" y="130122047"/>
              </a:cxn>
              <a:cxn ang="0">
                <a:pos x="55456531" y="150666235"/>
              </a:cxn>
              <a:cxn ang="0">
                <a:pos x="90481709" y="195181507"/>
              </a:cxn>
              <a:cxn ang="0">
                <a:pos x="55456531" y="219151029"/>
              </a:cxn>
              <a:cxn ang="0">
                <a:pos x="90481709" y="260242530"/>
              </a:cxn>
              <a:cxn ang="0">
                <a:pos x="55456531" y="284212052"/>
              </a:cxn>
              <a:cxn ang="0">
                <a:pos x="90481709" y="328727325"/>
              </a:cxn>
              <a:cxn ang="0">
                <a:pos x="110913062" y="150666235"/>
              </a:cxn>
              <a:cxn ang="0">
                <a:pos x="145938240" y="195181507"/>
              </a:cxn>
              <a:cxn ang="0">
                <a:pos x="110913062" y="219151029"/>
              </a:cxn>
              <a:cxn ang="0">
                <a:pos x="145938240" y="260242530"/>
              </a:cxn>
              <a:cxn ang="0">
                <a:pos x="110913062" y="284212052"/>
              </a:cxn>
              <a:cxn ang="0">
                <a:pos x="145938240" y="328727325"/>
              </a:cxn>
              <a:cxn ang="0">
                <a:pos x="163450829" y="150666235"/>
              </a:cxn>
              <a:cxn ang="0">
                <a:pos x="201394771" y="195181507"/>
              </a:cxn>
              <a:cxn ang="0">
                <a:pos x="163450829" y="219151029"/>
              </a:cxn>
              <a:cxn ang="0">
                <a:pos x="201394771" y="260242530"/>
              </a:cxn>
              <a:cxn ang="0">
                <a:pos x="163450829" y="284212052"/>
              </a:cxn>
              <a:cxn ang="0">
                <a:pos x="201394771" y="328727325"/>
              </a:cxn>
              <a:cxn ang="0">
                <a:pos x="218907360" y="150666235"/>
              </a:cxn>
              <a:cxn ang="0">
                <a:pos x="256851302" y="195181507"/>
              </a:cxn>
              <a:cxn ang="0">
                <a:pos x="218907360" y="219151029"/>
              </a:cxn>
              <a:cxn ang="0">
                <a:pos x="256851302" y="260242530"/>
              </a:cxn>
              <a:cxn ang="0">
                <a:pos x="218907360" y="284212052"/>
              </a:cxn>
              <a:cxn ang="0">
                <a:pos x="256851302" y="328727325"/>
              </a:cxn>
              <a:cxn ang="0">
                <a:pos x="274363891" y="150666235"/>
              </a:cxn>
              <a:cxn ang="0">
                <a:pos x="312307834" y="195181507"/>
              </a:cxn>
              <a:cxn ang="0">
                <a:pos x="274363891" y="219151029"/>
              </a:cxn>
              <a:cxn ang="0">
                <a:pos x="312307834" y="260242530"/>
              </a:cxn>
              <a:cxn ang="0">
                <a:pos x="274363891" y="284212052"/>
              </a:cxn>
              <a:cxn ang="0">
                <a:pos x="312307834" y="328727325"/>
              </a:cxn>
              <a:cxn ang="0">
                <a:pos x="274363891" y="65061023"/>
              </a:cxn>
              <a:cxn ang="0">
                <a:pos x="239338714" y="0"/>
              </a:cxn>
              <a:cxn ang="0">
                <a:pos x="128425651" y="65061023"/>
              </a:cxn>
              <a:cxn ang="0">
                <a:pos x="90481709" y="0"/>
              </a:cxn>
            </a:cxnLst>
            <a:rect l="0" t="0" r="0" b="0"/>
            <a:pathLst>
              <a:path w="125" h="115">
                <a:moveTo>
                  <a:pt x="113" y="115"/>
                </a:moveTo>
                <a:cubicBezTo>
                  <a:pt x="13" y="115"/>
                  <a:pt x="13" y="115"/>
                  <a:pt x="13" y="115"/>
                </a:cubicBezTo>
                <a:cubicBezTo>
                  <a:pt x="6" y="115"/>
                  <a:pt x="0" y="109"/>
                  <a:pt x="0" y="10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8"/>
                  <a:pt x="6" y="13"/>
                  <a:pt x="13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25"/>
                  <a:pt x="25" y="25"/>
                  <a:pt x="25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13"/>
                  <a:pt x="50" y="13"/>
                  <a:pt x="50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5" y="25"/>
                  <a:pt x="75" y="25"/>
                  <a:pt x="75" y="25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13"/>
                  <a:pt x="100" y="13"/>
                  <a:pt x="100" y="13"/>
                </a:cubicBezTo>
                <a:cubicBezTo>
                  <a:pt x="113" y="13"/>
                  <a:pt x="113" y="13"/>
                  <a:pt x="113" y="13"/>
                </a:cubicBezTo>
                <a:cubicBezTo>
                  <a:pt x="120" y="13"/>
                  <a:pt x="125" y="18"/>
                  <a:pt x="125" y="25"/>
                </a:cubicBezTo>
                <a:cubicBezTo>
                  <a:pt x="125" y="102"/>
                  <a:pt x="125" y="102"/>
                  <a:pt x="125" y="102"/>
                </a:cubicBezTo>
                <a:cubicBezTo>
                  <a:pt x="125" y="109"/>
                  <a:pt x="120" y="115"/>
                  <a:pt x="113" y="115"/>
                </a:cubicBezTo>
                <a:cubicBezTo>
                  <a:pt x="113" y="115"/>
                  <a:pt x="113" y="115"/>
                  <a:pt x="113" y="115"/>
                </a:cubicBezTo>
                <a:close/>
                <a:moveTo>
                  <a:pt x="113" y="38"/>
                </a:moveTo>
                <a:cubicBezTo>
                  <a:pt x="13" y="38"/>
                  <a:pt x="13" y="38"/>
                  <a:pt x="13" y="38"/>
                </a:cubicBezTo>
                <a:cubicBezTo>
                  <a:pt x="13" y="102"/>
                  <a:pt x="13" y="102"/>
                  <a:pt x="13" y="102"/>
                </a:cubicBezTo>
                <a:cubicBezTo>
                  <a:pt x="113" y="102"/>
                  <a:pt x="113" y="102"/>
                  <a:pt x="113" y="102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3" y="38"/>
                  <a:pt x="113" y="38"/>
                  <a:pt x="113" y="38"/>
                </a:cubicBezTo>
                <a:close/>
                <a:moveTo>
                  <a:pt x="31" y="57"/>
                </a:moveTo>
                <a:cubicBezTo>
                  <a:pt x="19" y="57"/>
                  <a:pt x="19" y="57"/>
                  <a:pt x="19" y="57"/>
                </a:cubicBezTo>
                <a:cubicBezTo>
                  <a:pt x="19" y="44"/>
                  <a:pt x="19" y="44"/>
                  <a:pt x="19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7"/>
                  <a:pt x="31" y="57"/>
                  <a:pt x="31" y="57"/>
                </a:cubicBezTo>
                <a:close/>
                <a:moveTo>
                  <a:pt x="31" y="76"/>
                </a:moveTo>
                <a:cubicBezTo>
                  <a:pt x="19" y="76"/>
                  <a:pt x="19" y="76"/>
                  <a:pt x="19" y="76"/>
                </a:cubicBezTo>
                <a:cubicBezTo>
                  <a:pt x="19" y="64"/>
                  <a:pt x="19" y="64"/>
                  <a:pt x="19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76"/>
                  <a:pt x="31" y="76"/>
                  <a:pt x="31" y="76"/>
                </a:cubicBezTo>
                <a:cubicBezTo>
                  <a:pt x="31" y="76"/>
                  <a:pt x="31" y="76"/>
                  <a:pt x="31" y="76"/>
                </a:cubicBezTo>
                <a:close/>
                <a:moveTo>
                  <a:pt x="31" y="96"/>
                </a:moveTo>
                <a:cubicBezTo>
                  <a:pt x="19" y="96"/>
                  <a:pt x="19" y="96"/>
                  <a:pt x="19" y="96"/>
                </a:cubicBezTo>
                <a:cubicBezTo>
                  <a:pt x="19" y="83"/>
                  <a:pt x="19" y="83"/>
                  <a:pt x="19" y="83"/>
                </a:cubicBezTo>
                <a:cubicBezTo>
                  <a:pt x="31" y="83"/>
                  <a:pt x="31" y="83"/>
                  <a:pt x="31" y="83"/>
                </a:cubicBezTo>
                <a:cubicBezTo>
                  <a:pt x="31" y="96"/>
                  <a:pt x="31" y="96"/>
                  <a:pt x="31" y="96"/>
                </a:cubicBezTo>
                <a:cubicBezTo>
                  <a:pt x="31" y="96"/>
                  <a:pt x="31" y="96"/>
                  <a:pt x="31" y="96"/>
                </a:cubicBezTo>
                <a:close/>
                <a:moveTo>
                  <a:pt x="50" y="57"/>
                </a:moveTo>
                <a:cubicBezTo>
                  <a:pt x="38" y="57"/>
                  <a:pt x="38" y="57"/>
                  <a:pt x="38" y="57"/>
                </a:cubicBezTo>
                <a:cubicBezTo>
                  <a:pt x="38" y="44"/>
                  <a:pt x="38" y="44"/>
                  <a:pt x="38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7"/>
                  <a:pt x="50" y="57"/>
                  <a:pt x="50" y="57"/>
                </a:cubicBezTo>
                <a:close/>
                <a:moveTo>
                  <a:pt x="50" y="76"/>
                </a:moveTo>
                <a:cubicBezTo>
                  <a:pt x="38" y="76"/>
                  <a:pt x="38" y="76"/>
                  <a:pt x="38" y="76"/>
                </a:cubicBezTo>
                <a:cubicBezTo>
                  <a:pt x="38" y="64"/>
                  <a:pt x="38" y="64"/>
                  <a:pt x="38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6"/>
                  <a:pt x="50" y="76"/>
                  <a:pt x="50" y="76"/>
                </a:cubicBezTo>
                <a:close/>
                <a:moveTo>
                  <a:pt x="50" y="96"/>
                </a:moveTo>
                <a:cubicBezTo>
                  <a:pt x="38" y="96"/>
                  <a:pt x="38" y="96"/>
                  <a:pt x="38" y="96"/>
                </a:cubicBezTo>
                <a:cubicBezTo>
                  <a:pt x="38" y="83"/>
                  <a:pt x="38" y="83"/>
                  <a:pt x="38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0" y="96"/>
                  <a:pt x="50" y="96"/>
                  <a:pt x="50" y="96"/>
                </a:cubicBezTo>
                <a:cubicBezTo>
                  <a:pt x="50" y="96"/>
                  <a:pt x="50" y="96"/>
                  <a:pt x="50" y="96"/>
                </a:cubicBezTo>
                <a:close/>
                <a:moveTo>
                  <a:pt x="69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44"/>
                  <a:pt x="56" y="44"/>
                  <a:pt x="56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57"/>
                  <a:pt x="69" y="57"/>
                  <a:pt x="69" y="57"/>
                </a:cubicBezTo>
                <a:cubicBezTo>
                  <a:pt x="69" y="57"/>
                  <a:pt x="69" y="57"/>
                  <a:pt x="69" y="57"/>
                </a:cubicBezTo>
                <a:close/>
                <a:moveTo>
                  <a:pt x="69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6" y="64"/>
                  <a:pt x="56" y="64"/>
                  <a:pt x="56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76"/>
                  <a:pt x="69" y="76"/>
                  <a:pt x="69" y="76"/>
                </a:cubicBezTo>
                <a:cubicBezTo>
                  <a:pt x="69" y="76"/>
                  <a:pt x="69" y="76"/>
                  <a:pt x="69" y="76"/>
                </a:cubicBezTo>
                <a:close/>
                <a:moveTo>
                  <a:pt x="69" y="96"/>
                </a:moveTo>
                <a:cubicBezTo>
                  <a:pt x="56" y="96"/>
                  <a:pt x="56" y="96"/>
                  <a:pt x="56" y="96"/>
                </a:cubicBezTo>
                <a:cubicBezTo>
                  <a:pt x="56" y="83"/>
                  <a:pt x="56" y="83"/>
                  <a:pt x="56" y="83"/>
                </a:cubicBezTo>
                <a:cubicBezTo>
                  <a:pt x="69" y="83"/>
                  <a:pt x="69" y="83"/>
                  <a:pt x="69" y="83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lose/>
                <a:moveTo>
                  <a:pt x="88" y="57"/>
                </a:moveTo>
                <a:cubicBezTo>
                  <a:pt x="75" y="57"/>
                  <a:pt x="75" y="57"/>
                  <a:pt x="75" y="57"/>
                </a:cubicBezTo>
                <a:cubicBezTo>
                  <a:pt x="75" y="44"/>
                  <a:pt x="75" y="44"/>
                  <a:pt x="75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57"/>
                  <a:pt x="88" y="57"/>
                  <a:pt x="88" y="57"/>
                </a:cubicBezTo>
                <a:cubicBezTo>
                  <a:pt x="88" y="57"/>
                  <a:pt x="88" y="57"/>
                  <a:pt x="88" y="57"/>
                </a:cubicBezTo>
                <a:close/>
                <a:moveTo>
                  <a:pt x="88" y="76"/>
                </a:moveTo>
                <a:cubicBezTo>
                  <a:pt x="75" y="76"/>
                  <a:pt x="75" y="76"/>
                  <a:pt x="75" y="76"/>
                </a:cubicBezTo>
                <a:cubicBezTo>
                  <a:pt x="75" y="64"/>
                  <a:pt x="75" y="64"/>
                  <a:pt x="75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8" y="76"/>
                  <a:pt x="88" y="76"/>
                </a:cubicBezTo>
                <a:close/>
                <a:moveTo>
                  <a:pt x="88" y="96"/>
                </a:moveTo>
                <a:cubicBezTo>
                  <a:pt x="75" y="96"/>
                  <a:pt x="75" y="96"/>
                  <a:pt x="75" y="96"/>
                </a:cubicBezTo>
                <a:cubicBezTo>
                  <a:pt x="75" y="83"/>
                  <a:pt x="75" y="83"/>
                  <a:pt x="75" y="83"/>
                </a:cubicBezTo>
                <a:cubicBezTo>
                  <a:pt x="88" y="83"/>
                  <a:pt x="88" y="83"/>
                  <a:pt x="88" y="83"/>
                </a:cubicBezTo>
                <a:cubicBezTo>
                  <a:pt x="88" y="96"/>
                  <a:pt x="88" y="96"/>
                  <a:pt x="88" y="96"/>
                </a:cubicBezTo>
                <a:cubicBezTo>
                  <a:pt x="88" y="96"/>
                  <a:pt x="88" y="96"/>
                  <a:pt x="88" y="96"/>
                </a:cubicBezTo>
                <a:close/>
                <a:moveTo>
                  <a:pt x="107" y="57"/>
                </a:moveTo>
                <a:cubicBezTo>
                  <a:pt x="94" y="57"/>
                  <a:pt x="94" y="57"/>
                  <a:pt x="94" y="57"/>
                </a:cubicBezTo>
                <a:cubicBezTo>
                  <a:pt x="94" y="44"/>
                  <a:pt x="94" y="44"/>
                  <a:pt x="94" y="44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07" y="57"/>
                  <a:pt x="107" y="57"/>
                  <a:pt x="107" y="57"/>
                </a:cubicBezTo>
                <a:close/>
                <a:moveTo>
                  <a:pt x="107" y="76"/>
                </a:moveTo>
                <a:cubicBezTo>
                  <a:pt x="94" y="76"/>
                  <a:pt x="94" y="76"/>
                  <a:pt x="94" y="76"/>
                </a:cubicBezTo>
                <a:cubicBezTo>
                  <a:pt x="94" y="64"/>
                  <a:pt x="94" y="64"/>
                  <a:pt x="94" y="64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76"/>
                  <a:pt x="107" y="76"/>
                  <a:pt x="107" y="76"/>
                </a:cubicBezTo>
                <a:close/>
                <a:moveTo>
                  <a:pt x="107" y="96"/>
                </a:moveTo>
                <a:cubicBezTo>
                  <a:pt x="94" y="96"/>
                  <a:pt x="94" y="96"/>
                  <a:pt x="94" y="96"/>
                </a:cubicBezTo>
                <a:cubicBezTo>
                  <a:pt x="94" y="83"/>
                  <a:pt x="94" y="83"/>
                  <a:pt x="94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7" y="96"/>
                  <a:pt x="107" y="96"/>
                  <a:pt x="107" y="96"/>
                </a:cubicBezTo>
                <a:close/>
                <a:moveTo>
                  <a:pt x="82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19"/>
                  <a:pt x="94" y="19"/>
                  <a:pt x="94" y="19"/>
                </a:cubicBezTo>
                <a:cubicBezTo>
                  <a:pt x="82" y="19"/>
                  <a:pt x="82" y="19"/>
                  <a:pt x="82" y="19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lose/>
                <a:moveTo>
                  <a:pt x="31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lose/>
                <a:moveTo>
                  <a:pt x="31" y="0"/>
                </a:moveTo>
                <a:cubicBezTo>
                  <a:pt x="31" y="0"/>
                  <a:pt x="31" y="0"/>
                  <a:pt x="31" y="0"/>
                </a:cubicBezTo>
              </a:path>
            </a:pathLst>
          </a:custGeom>
          <a:solidFill>
            <a:srgbClr val="0070C0"/>
          </a:solidFill>
          <a:ln w="9525">
            <a:noFill/>
          </a:ln>
        </p:spPr>
        <p:txBody>
          <a:bodyPr vert="horz" wrap="square" anchor="t" upright="1"/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CCA0F2-7516-8AFE-06AF-18CCE78EB52F}"/>
              </a:ext>
            </a:extLst>
          </p:cNvPr>
          <p:cNvSpPr txBox="1"/>
          <p:nvPr/>
        </p:nvSpPr>
        <p:spPr>
          <a:xfrm>
            <a:off x="3989562" y="824672"/>
            <a:ext cx="161323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Male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43C5B3-F74F-77B6-6FA7-BE4BBEEF88B6}"/>
              </a:ext>
            </a:extLst>
          </p:cNvPr>
          <p:cNvSpPr txBox="1"/>
          <p:nvPr/>
        </p:nvSpPr>
        <p:spPr>
          <a:xfrm>
            <a:off x="1858155" y="1122414"/>
            <a:ext cx="18610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05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sw@smail.nju.edu.cn</a:t>
            </a:r>
            <a:endParaRPr lang="zh-CN" altLang="zh-CN" sz="105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859DD28-A05B-F853-C2D9-586FDB292FBD}"/>
              </a:ext>
            </a:extLst>
          </p:cNvPr>
          <p:cNvSpPr txBox="1"/>
          <p:nvPr/>
        </p:nvSpPr>
        <p:spPr>
          <a:xfrm>
            <a:off x="5468335" y="4596296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Journal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790957E-9F76-72FF-0B0E-0C16CCCB2A70}"/>
              </a:ext>
            </a:extLst>
          </p:cNvPr>
          <p:cNvSpPr txBox="1"/>
          <p:nvPr/>
        </p:nvSpPr>
        <p:spPr>
          <a:xfrm>
            <a:off x="5468335" y="4974101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conference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395678A-4B9E-AA1A-8D2E-C2E9362DEE58}"/>
              </a:ext>
            </a:extLst>
          </p:cNvPr>
          <p:cNvSpPr txBox="1"/>
          <p:nvPr/>
        </p:nvSpPr>
        <p:spPr>
          <a:xfrm>
            <a:off x="5468335" y="5521777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conference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E8E104E-6879-B1E7-6890-38823B1F850F}"/>
              </a:ext>
            </a:extLst>
          </p:cNvPr>
          <p:cNvSpPr txBox="1"/>
          <p:nvPr/>
        </p:nvSpPr>
        <p:spPr>
          <a:xfrm>
            <a:off x="5468335" y="5999122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conference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159277E-2A44-2C46-D72D-0596DE53AB52}"/>
              </a:ext>
            </a:extLst>
          </p:cNvPr>
          <p:cNvSpPr/>
          <p:nvPr/>
        </p:nvSpPr>
        <p:spPr>
          <a:xfrm>
            <a:off x="83751" y="8414107"/>
            <a:ext cx="6220530" cy="254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Huawei Scholarship in Nanjing university    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(Top 7 PHDs)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2023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72AD9A3-FC7F-F647-EDAD-D225F60CE32E}"/>
              </a:ext>
            </a:extLst>
          </p:cNvPr>
          <p:cNvSpPr/>
          <p:nvPr/>
        </p:nvSpPr>
        <p:spPr>
          <a:xfrm>
            <a:off x="83751" y="8681629"/>
            <a:ext cx="6220530" cy="254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Guorui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Scholarship in Nanjing university      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(Top 4 PHDs)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2023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88E3E13-EBD8-155A-5CC7-2081DF23D9F1}"/>
              </a:ext>
            </a:extLst>
          </p:cNvPr>
          <p:cNvSpPr/>
          <p:nvPr/>
        </p:nvSpPr>
        <p:spPr>
          <a:xfrm>
            <a:off x="83751" y="8949150"/>
            <a:ext cx="6220530" cy="254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Outstanding Graduate  in Nanjing University </a:t>
            </a:r>
            <a:r>
              <a:rPr lang="zh-CN" altLang="en-US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1%</a:t>
            </a:r>
            <a:r>
              <a:rPr lang="zh-CN" altLang="en-US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2021,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B0856E4-EC13-4FE2-D82D-378605E2699C}"/>
              </a:ext>
            </a:extLst>
          </p:cNvPr>
          <p:cNvSpPr/>
          <p:nvPr/>
        </p:nvSpPr>
        <p:spPr>
          <a:xfrm>
            <a:off x="83751" y="9216671"/>
            <a:ext cx="6220530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Postgraduate Academic Scholarship in Nanjing university                                                      2019-2024</a:t>
            </a:r>
          </a:p>
          <a:p>
            <a:pPr algn="just">
              <a:lnSpc>
                <a:spcPts val="1400"/>
              </a:lnSpc>
            </a:pP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First Prize of Academic Scholarship (Top 5%), 209-2022</a:t>
            </a:r>
          </a:p>
          <a:p>
            <a:pPr algn="just">
              <a:lnSpc>
                <a:spcPts val="1400"/>
              </a:lnSpc>
            </a:pP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Talent Training Program (Top 1%)</a:t>
            </a:r>
            <a:r>
              <a:rPr lang="zh-CN" altLang="en-US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36668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5135" y="1533083"/>
            <a:ext cx="12747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Skills, Activities</a:t>
            </a:r>
          </a:p>
        </p:txBody>
      </p:sp>
      <p:cxnSp>
        <p:nvCxnSpPr>
          <p:cNvPr id="22" name="直接连接符 21"/>
          <p:cNvCxnSpPr>
            <a:cxnSpLocks/>
          </p:cNvCxnSpPr>
          <p:nvPr/>
        </p:nvCxnSpPr>
        <p:spPr>
          <a:xfrm flipH="1">
            <a:off x="155134" y="1802795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55133" y="1828957"/>
            <a:ext cx="6702865" cy="25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IELTS: 7.0 (Listening:6.5, Reading: 8.5, Writing: 6.0, Speaking: 6.0</a:t>
            </a:r>
            <a:r>
              <a:rPr lang="zh-CN" altLang="en-US" sz="1000" b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000" b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EC0C175-45F8-EE11-A518-E45F0F18C5AE}"/>
              </a:ext>
            </a:extLst>
          </p:cNvPr>
          <p:cNvSpPr/>
          <p:nvPr/>
        </p:nvSpPr>
        <p:spPr>
          <a:xfrm>
            <a:off x="155135" y="108641"/>
            <a:ext cx="6220530" cy="1334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Undergraduate Academic Awards                                                                              2015-2019               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national inspirational scholarship in Hunan University  2015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 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Miyoshi  students in Hunan University 2016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Bronze medal in Hubei Province ACM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2018.04 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Second Prize of Electronic System Training Skills Contest Hunan University   2017.09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First prize of Group Programming Ladder Tournament  2017.03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First prize of Hunan university ACM  2018.04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D672A8-5FD4-56F9-6EC6-C14AF6E39903}"/>
              </a:ext>
            </a:extLst>
          </p:cNvPr>
          <p:cNvSpPr/>
          <p:nvPr/>
        </p:nvSpPr>
        <p:spPr>
          <a:xfrm>
            <a:off x="155133" y="2370609"/>
            <a:ext cx="6702865" cy="79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Teaching Assistant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Course: CS933-15 Image and Video Analysis, The University of </a:t>
            </a:r>
            <a:r>
              <a:rPr lang="en-US" altLang="zh-CN" sz="1000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WarwickFall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2023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Course: Computer Network, Nanjing </a:t>
            </a:r>
            <a:r>
              <a:rPr lang="en-US" altLang="zh-CN" sz="1000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UniversitySpring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2024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Course: Data Structure, Nanjing University 2019-2022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A39050-67A3-3905-AE72-A108FE4B8EAC}"/>
              </a:ext>
            </a:extLst>
          </p:cNvPr>
          <p:cNvSpPr/>
          <p:nvPr/>
        </p:nvSpPr>
        <p:spPr>
          <a:xfrm>
            <a:off x="155133" y="2099783"/>
            <a:ext cx="6702865" cy="25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CCF Certified Software Professional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1%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9EC058-E323-BCF8-BD48-321678CCE7FC}"/>
              </a:ext>
            </a:extLst>
          </p:cNvPr>
          <p:cNvSpPr/>
          <p:nvPr/>
        </p:nvSpPr>
        <p:spPr>
          <a:xfrm>
            <a:off x="155133" y="3450869"/>
            <a:ext cx="6702865" cy="79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Reviewer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Proceedings of the ACM on Interactive, Mobile, Wearable and Ubiquitous Technologies(IMWUT) 2024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ACM Multimedia                                         2021, 2023, 2024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AAAI Conference on Artificial Intelligence  2021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AB00855-90A6-134C-E4B2-A0A24B211DA0}"/>
              </a:ext>
            </a:extLst>
          </p:cNvPr>
          <p:cNvSpPr/>
          <p:nvPr/>
        </p:nvSpPr>
        <p:spPr>
          <a:xfrm>
            <a:off x="155133" y="3180044"/>
            <a:ext cx="6702865" cy="25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Invigilator at the University of Warwick, May, 2024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DC248EF-E0D3-0557-3AAF-1A9CDAD68CEE}"/>
              </a:ext>
            </a:extLst>
          </p:cNvPr>
          <p:cNvSpPr/>
          <p:nvPr/>
        </p:nvSpPr>
        <p:spPr>
          <a:xfrm>
            <a:off x="155133" y="4530650"/>
            <a:ext cx="66236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88460FC-A3FD-4511-A21B-8932EE5EDD56}"/>
              </a:ext>
            </a:extLst>
          </p:cNvPr>
          <p:cNvCxnSpPr/>
          <p:nvPr/>
        </p:nvCxnSpPr>
        <p:spPr>
          <a:xfrm flipH="1">
            <a:off x="71251" y="4800363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CA511AF-4433-969B-21C5-C311E199CC00}"/>
              </a:ext>
            </a:extLst>
          </p:cNvPr>
          <p:cNvSpPr/>
          <p:nvPr/>
        </p:nvSpPr>
        <p:spPr>
          <a:xfrm>
            <a:off x="77567" y="4901594"/>
            <a:ext cx="6702865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 language recognition based on graph convolution                                                        2023-2024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Project funding: Postgraduate Research &amp; Practice Innovation Program of Jiangsu Province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Project leader, only participant  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5ED00FC-F251-1146-5BA8-B73546C089E0}"/>
              </a:ext>
            </a:extLst>
          </p:cNvPr>
          <p:cNvSpPr/>
          <p:nvPr/>
        </p:nvSpPr>
        <p:spPr>
          <a:xfrm>
            <a:off x="112052" y="5606379"/>
            <a:ext cx="6702865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on multimodal behavior recognition technology on mobile devices                   2022-203 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funding: National Natural Science Foundation of China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Main participants</a:t>
            </a:r>
          </a:p>
        </p:txBody>
      </p:sp>
    </p:spTree>
    <p:extLst>
      <p:ext uri="{BB962C8B-B14F-4D97-AF65-F5344CB8AC3E}">
        <p14:creationId xmlns:p14="http://schemas.microsoft.com/office/powerpoint/2010/main" val="126897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2717</TotalTime>
  <Words>667</Words>
  <Application>Microsoft Office PowerPoint</Application>
  <PresentationFormat>A4 纸张(210x297 毫米)</PresentationFormat>
  <Paragraphs>66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Wingdings</vt:lpstr>
      <vt:lpstr>Arial</vt:lpstr>
      <vt:lpstr>Calibri Light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简历模板-简历大师%281%29</dc:title>
  <dc:creator>jason lin</dc:creator>
  <dc:description/>
  <cp:lastModifiedBy>GSW hulala</cp:lastModifiedBy>
  <cp:revision>220</cp:revision>
  <dcterms:created xsi:type="dcterms:W3CDTF">2017-07-17T05:36:34Z</dcterms:created>
  <dcterms:modified xsi:type="dcterms:W3CDTF">2024-08-21T08:47:02Z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简历模板-简历大师%281%29</vt:lpwstr>
  </property>
  <property fmtid="{D5CDD505-2E9C-101B-9397-08002B2CF9AE}" pid="3" name="SlideDescription">
    <vt:lpwstr/>
  </property>
</Properties>
</file>