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embeddedFontLst>
    <p:embeddedFont>
      <p:font typeface="微软雅黑" panose="020B0503020204020204" pitchFamily="34" charset="-122"/>
      <p:regular r:id="rId5"/>
      <p:bold r:id="rId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99" autoAdjust="0"/>
  </p:normalViewPr>
  <p:slideViewPr>
    <p:cSldViewPr snapToGrid="0">
      <p:cViewPr>
        <p:scale>
          <a:sx n="100" d="100"/>
          <a:sy n="100" d="100"/>
        </p:scale>
        <p:origin x="1020" y="-20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D5DC-DD01-4B98-B7FD-4EA4DDD29C6C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93BBE-6BD5-44B0-AD95-7C1F807A8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2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1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6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666-2A6E-4384-96BF-8678C8E462A1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8666-2A6E-4384-96BF-8678C8E462A1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cai.org/proceedings/2023/0085.pdf" TargetMode="External"/><Relationship Id="rId3" Type="http://schemas.openxmlformats.org/officeDocument/2006/relationships/hyperlink" Target="https://cs.nju.edu.cn/58/1e/c2639a153630/pagem.htm" TargetMode="External"/><Relationship Id="rId7" Type="http://schemas.openxmlformats.org/officeDocument/2006/relationships/hyperlink" Target="https://dl.acm.org/doi/10.1145/3581783.36118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s://dl.acm.org/doi/abs/10.1145/3631445" TargetMode="External"/><Relationship Id="rId5" Type="http://schemas.openxmlformats.org/officeDocument/2006/relationships/hyperlink" Target="https://dl.acm.org/doi/10.1145/3474085.3475577" TargetMode="External"/><Relationship Id="rId10" Type="http://schemas.openxmlformats.org/officeDocument/2006/relationships/hyperlink" Target="https://github.com/gswycf/SignGraph" TargetMode="External"/><Relationship Id="rId4" Type="http://schemas.openxmlformats.org/officeDocument/2006/relationships/hyperlink" Target="https://yafengnju.github.io/" TargetMode="External"/><Relationship Id="rId9" Type="http://schemas.openxmlformats.org/officeDocument/2006/relationships/hyperlink" Target="https://hongkaiw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-40775"/>
            <a:ext cx="6858002" cy="141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altLang="zh-CN" sz="1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976" y="154099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甘世维</a:t>
            </a:r>
            <a:endParaRPr lang="en-US" altLang="zh-CN" sz="14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371" y="147790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en-US" altLang="zh-CN" sz="105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437" y="2238932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2019.07~2025.06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南京大学，计算机学科与技术系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课程均分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90.53             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Sanglu Lu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Yafeng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Yin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研究课题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手语识别与翻译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751" y="5772949"/>
            <a:ext cx="667195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Sanglu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2021.</a:t>
            </a:r>
          </a:p>
        </p:txBody>
      </p:sp>
      <p:sp>
        <p:nvSpPr>
          <p:cNvPr id="15" name="矩形 14"/>
          <p:cNvSpPr/>
          <p:nvPr/>
        </p:nvSpPr>
        <p:spPr>
          <a:xfrm>
            <a:off x="83751" y="8160111"/>
            <a:ext cx="622053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中国留学基金委奖学金     南京大学                                                                                                  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– 2023</a:t>
            </a:r>
          </a:p>
          <a:p>
            <a:pPr algn="just">
              <a:lnSpc>
                <a:spcPts val="1400"/>
              </a:lnSpc>
            </a:pP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通过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CSC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组织的学术评估选择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707" y="173182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3437" y="3442003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论文与刊物</a:t>
            </a:r>
            <a:endParaRPr lang="en-US" altLang="zh-CN" sz="105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3751" y="365387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0724" y="7909177"/>
            <a:ext cx="7633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获奖荣誉 </a:t>
            </a:r>
            <a:endParaRPr lang="en-US" altLang="zh-CN" sz="105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70073" y="816607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1787799" y="530676"/>
            <a:ext cx="1885345" cy="761880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zh-CN" altLang="en-US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南京大学</a:t>
            </a: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endParaRPr lang="en-US" sz="105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+86 187-3765-1026</a:t>
            </a:r>
            <a:r>
              <a:rPr lang="zh-CN" altLang="en-US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（微信）</a:t>
            </a:r>
            <a:endParaRPr 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定位"/>
          <p:cNvSpPr/>
          <p:nvPr/>
        </p:nvSpPr>
        <p:spPr>
          <a:xfrm>
            <a:off x="1635282" y="550043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1635282" y="869864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1635282" y="1183334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4" name="KSO_Shape"/>
          <p:cNvSpPr/>
          <p:nvPr/>
        </p:nvSpPr>
        <p:spPr bwMode="auto">
          <a:xfrm>
            <a:off x="3779508" y="1139408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2"/>
          <a:stretch/>
        </p:blipFill>
        <p:spPr>
          <a:xfrm>
            <a:off x="313565" y="128673"/>
            <a:ext cx="1020461" cy="1134456"/>
          </a:xfrm>
          <a:prstGeom prst="rect">
            <a:avLst/>
          </a:prstGeom>
        </p:spPr>
      </p:pic>
      <p:sp>
        <p:nvSpPr>
          <p:cNvPr id="32" name="文本框 69">
            <a:extLst>
              <a:ext uri="{FF2B5EF4-FFF2-40B4-BE49-F238E27FC236}">
                <a16:creationId xmlns:a16="http://schemas.microsoft.com/office/drawing/2014/main" id="{00B480AA-ABD8-4FC8-8432-C7B569C5BF81}"/>
              </a:ext>
            </a:extLst>
          </p:cNvPr>
          <p:cNvSpPr txBox="1"/>
          <p:nvPr/>
        </p:nvSpPr>
        <p:spPr>
          <a:xfrm>
            <a:off x="3930431" y="1077272"/>
            <a:ext cx="2589436" cy="30689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zh-CN" altLang="en-US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主页：</a:t>
            </a: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https://ganshiwei.github.io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A7EE0B-6DDC-41D8-BED7-B549F14BA692}"/>
              </a:ext>
            </a:extLst>
          </p:cNvPr>
          <p:cNvSpPr/>
          <p:nvPr/>
        </p:nvSpPr>
        <p:spPr>
          <a:xfrm>
            <a:off x="204511" y="2900775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B.S.    2015.09~ 2019.06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湖南大学，信息科学与工程学院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课程均分：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87.26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3.26%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人">
            <a:extLst>
              <a:ext uri="{FF2B5EF4-FFF2-40B4-BE49-F238E27FC236}">
                <a16:creationId xmlns:a16="http://schemas.microsoft.com/office/drawing/2014/main" id="{D495DFCF-9D19-460B-9BB8-6842915F44CA}"/>
              </a:ext>
            </a:extLst>
          </p:cNvPr>
          <p:cNvSpPr/>
          <p:nvPr/>
        </p:nvSpPr>
        <p:spPr bwMode="auto">
          <a:xfrm>
            <a:off x="3779508" y="849108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B7F69D-1B7E-4800-A82D-57A55EB8F226}"/>
              </a:ext>
            </a:extLst>
          </p:cNvPr>
          <p:cNvSpPr/>
          <p:nvPr/>
        </p:nvSpPr>
        <p:spPr>
          <a:xfrm>
            <a:off x="83751" y="5266032"/>
            <a:ext cx="672288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Towards Real-Time Sign Language Recognition and Translation on Edge Devices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2023.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87E214-40D5-4CF8-9BD6-0A9DD746E481}"/>
              </a:ext>
            </a:extLst>
          </p:cNvPr>
          <p:cNvSpPr/>
          <p:nvPr/>
        </p:nvSpPr>
        <p:spPr>
          <a:xfrm>
            <a:off x="83751" y="4759115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Contrastive Learning for Sign Language Recognition and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IJCAI 2023.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B1EFC9-D15A-0C11-702D-793971041A2B}"/>
              </a:ext>
            </a:extLst>
          </p:cNvPr>
          <p:cNvSpPr/>
          <p:nvPr/>
        </p:nvSpPr>
        <p:spPr>
          <a:xfrm>
            <a:off x="199066" y="1769831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2023.10~2024.10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华威大学，计算机科学系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英国，考文垂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访问学生                              中国留学基金委资助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 sz="9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Hongkai</a:t>
            </a:r>
            <a:r>
              <a:rPr lang="en-US" altLang="zh-CN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Wen</a:t>
            </a:r>
            <a:r>
              <a:rPr lang="en-US" altLang="zh-CN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ts val="1400"/>
              </a:lnSpc>
            </a:pP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E3BE2-5FB2-E9AC-14FC-ED6F0BB7D4E9}"/>
              </a:ext>
            </a:extLst>
          </p:cNvPr>
          <p:cNvSpPr/>
          <p:nvPr/>
        </p:nvSpPr>
        <p:spPr>
          <a:xfrm>
            <a:off x="83751" y="3745281"/>
            <a:ext cx="6527467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Hongkai Wen, Lei Xie, Sanglu Lu.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SignGraph: A Sign Sequence is Worth Graphs of Nodes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CVPR 2024.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6B9765-E78C-5E37-9489-AAB261AB107D}"/>
              </a:ext>
            </a:extLst>
          </p:cNvPr>
          <p:cNvSpPr/>
          <p:nvPr/>
        </p:nvSpPr>
        <p:spPr>
          <a:xfrm>
            <a:off x="83751" y="4222250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Kang Xia,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Wenzhong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Sanglu Lu.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TS2ACT: Few-Shot Human Activity Sensing with Cross-Modal Co-Learning.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Proceedings of the ACM on Interactive, Mobile, Wearable and Ubiquitous Technologies 2024.                                                                             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0B5CB3-F206-0FAA-3465-93EF9FBB064C}"/>
              </a:ext>
            </a:extLst>
          </p:cNvPr>
          <p:cNvSpPr txBox="1"/>
          <p:nvPr/>
        </p:nvSpPr>
        <p:spPr>
          <a:xfrm>
            <a:off x="5468335" y="3971309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D9AF34-D598-AAF4-6BD3-2F5BF48C7733}"/>
              </a:ext>
            </a:extLst>
          </p:cNvPr>
          <p:cNvSpPr/>
          <p:nvPr/>
        </p:nvSpPr>
        <p:spPr>
          <a:xfrm>
            <a:off x="80326" y="6905871"/>
            <a:ext cx="662753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Lei Xie, Sanglu Lu. A real-time sign language recognition and translation system and method based on edge devices.  Application Publication Number: CN117218725A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9CC9E4-2FAA-5327-830B-0BB8DD4E5677}"/>
              </a:ext>
            </a:extLst>
          </p:cNvPr>
          <p:cNvSpPr txBox="1"/>
          <p:nvPr/>
        </p:nvSpPr>
        <p:spPr>
          <a:xfrm>
            <a:off x="69993" y="7410795"/>
            <a:ext cx="6627533" cy="4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Lei Xie, Sanglu Lu. A Sign Language Recognition System and Method Based on Spatiotemporal Semantic Features.  Application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 Number: CN111797777A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A69C1-9A8B-F0EC-5A39-67AB18D27D6D}"/>
              </a:ext>
            </a:extLst>
          </p:cNvPr>
          <p:cNvSpPr/>
          <p:nvPr/>
        </p:nvSpPr>
        <p:spPr>
          <a:xfrm>
            <a:off x="263205" y="6711693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授权专利</a:t>
            </a:r>
            <a:endParaRPr lang="en-US" altLang="zh-CN" sz="105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C444F7-0486-219D-2810-D2DAA20D4D1D}"/>
              </a:ext>
            </a:extLst>
          </p:cNvPr>
          <p:cNvCxnSpPr>
            <a:cxnSpLocks/>
          </p:cNvCxnSpPr>
          <p:nvPr/>
        </p:nvCxnSpPr>
        <p:spPr>
          <a:xfrm flipH="1">
            <a:off x="153519" y="692356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615C1F4-EB2D-FBAE-1BAC-699465AD53B0}"/>
              </a:ext>
            </a:extLst>
          </p:cNvPr>
          <p:cNvSpPr txBox="1"/>
          <p:nvPr/>
        </p:nvSpPr>
        <p:spPr>
          <a:xfrm>
            <a:off x="3989562" y="550043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1997.06.16</a:t>
            </a:r>
          </a:p>
        </p:txBody>
      </p:sp>
      <p:sp>
        <p:nvSpPr>
          <p:cNvPr id="27" name="Freeform 150">
            <a:extLst>
              <a:ext uri="{FF2B5EF4-FFF2-40B4-BE49-F238E27FC236}">
                <a16:creationId xmlns:a16="http://schemas.microsoft.com/office/drawing/2014/main" id="{C866A592-9635-51CC-CAEB-7F730E298627}"/>
              </a:ext>
            </a:extLst>
          </p:cNvPr>
          <p:cNvSpPr>
            <a:spLocks noChangeAspect="1" noEditPoints="1"/>
          </p:cNvSpPr>
          <p:nvPr/>
        </p:nvSpPr>
        <p:spPr>
          <a:xfrm>
            <a:off x="3779508" y="577223"/>
            <a:ext cx="183515" cy="181610"/>
          </a:xfrm>
          <a:custGeom>
            <a:avLst/>
            <a:gdLst/>
            <a:ahLst/>
            <a:cxnLst>
              <a:cxn ang="0">
                <a:pos x="0" y="349273075"/>
              </a:cxn>
              <a:cxn ang="0">
                <a:pos x="72969120" y="44515272"/>
              </a:cxn>
              <a:cxn ang="0">
                <a:pos x="145938240" y="44515272"/>
              </a:cxn>
              <a:cxn ang="0">
                <a:pos x="291876480" y="85606774"/>
              </a:cxn>
              <a:cxn ang="0">
                <a:pos x="364845600" y="85606774"/>
              </a:cxn>
              <a:cxn ang="0">
                <a:pos x="329820422" y="393788348"/>
              </a:cxn>
              <a:cxn ang="0">
                <a:pos x="37943942" y="349273075"/>
              </a:cxn>
              <a:cxn ang="0">
                <a:pos x="329820422" y="130122047"/>
              </a:cxn>
              <a:cxn ang="0">
                <a:pos x="55456531" y="150666235"/>
              </a:cxn>
              <a:cxn ang="0">
                <a:pos x="90481709" y="195181507"/>
              </a:cxn>
              <a:cxn ang="0">
                <a:pos x="55456531" y="219151029"/>
              </a:cxn>
              <a:cxn ang="0">
                <a:pos x="90481709" y="260242530"/>
              </a:cxn>
              <a:cxn ang="0">
                <a:pos x="55456531" y="284212052"/>
              </a:cxn>
              <a:cxn ang="0">
                <a:pos x="90481709" y="328727325"/>
              </a:cxn>
              <a:cxn ang="0">
                <a:pos x="110913062" y="150666235"/>
              </a:cxn>
              <a:cxn ang="0">
                <a:pos x="145938240" y="195181507"/>
              </a:cxn>
              <a:cxn ang="0">
                <a:pos x="110913062" y="219151029"/>
              </a:cxn>
              <a:cxn ang="0">
                <a:pos x="145938240" y="260242530"/>
              </a:cxn>
              <a:cxn ang="0">
                <a:pos x="110913062" y="284212052"/>
              </a:cxn>
              <a:cxn ang="0">
                <a:pos x="145938240" y="328727325"/>
              </a:cxn>
              <a:cxn ang="0">
                <a:pos x="163450829" y="150666235"/>
              </a:cxn>
              <a:cxn ang="0">
                <a:pos x="201394771" y="195181507"/>
              </a:cxn>
              <a:cxn ang="0">
                <a:pos x="163450829" y="219151029"/>
              </a:cxn>
              <a:cxn ang="0">
                <a:pos x="201394771" y="260242530"/>
              </a:cxn>
              <a:cxn ang="0">
                <a:pos x="163450829" y="284212052"/>
              </a:cxn>
              <a:cxn ang="0">
                <a:pos x="201394771" y="328727325"/>
              </a:cxn>
              <a:cxn ang="0">
                <a:pos x="218907360" y="150666235"/>
              </a:cxn>
              <a:cxn ang="0">
                <a:pos x="256851302" y="195181507"/>
              </a:cxn>
              <a:cxn ang="0">
                <a:pos x="218907360" y="219151029"/>
              </a:cxn>
              <a:cxn ang="0">
                <a:pos x="256851302" y="260242530"/>
              </a:cxn>
              <a:cxn ang="0">
                <a:pos x="218907360" y="284212052"/>
              </a:cxn>
              <a:cxn ang="0">
                <a:pos x="256851302" y="328727325"/>
              </a:cxn>
              <a:cxn ang="0">
                <a:pos x="274363891" y="150666235"/>
              </a:cxn>
              <a:cxn ang="0">
                <a:pos x="312307834" y="195181507"/>
              </a:cxn>
              <a:cxn ang="0">
                <a:pos x="274363891" y="219151029"/>
              </a:cxn>
              <a:cxn ang="0">
                <a:pos x="312307834" y="260242530"/>
              </a:cxn>
              <a:cxn ang="0">
                <a:pos x="274363891" y="284212052"/>
              </a:cxn>
              <a:cxn ang="0">
                <a:pos x="312307834" y="328727325"/>
              </a:cxn>
              <a:cxn ang="0">
                <a:pos x="274363891" y="65061023"/>
              </a:cxn>
              <a:cxn ang="0">
                <a:pos x="239338714" y="0"/>
              </a:cxn>
              <a:cxn ang="0">
                <a:pos x="128425651" y="65061023"/>
              </a:cxn>
              <a:cxn ang="0">
                <a:pos x="90481709" y="0"/>
              </a:cxn>
            </a:cxnLst>
            <a:rect l="0" t="0" r="0" b="0"/>
            <a:pathLst>
              <a:path w="125" h="115">
                <a:moveTo>
                  <a:pt x="113" y="115"/>
                </a:moveTo>
                <a:cubicBezTo>
                  <a:pt x="13" y="115"/>
                  <a:pt x="13" y="115"/>
                  <a:pt x="13" y="115"/>
                </a:cubicBezTo>
                <a:cubicBezTo>
                  <a:pt x="6" y="115"/>
                  <a:pt x="0" y="10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6" y="13"/>
                  <a:pt x="13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25"/>
                  <a:pt x="25" y="25"/>
                  <a:pt x="25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3"/>
                  <a:pt x="50" y="13"/>
                  <a:pt x="50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25"/>
                  <a:pt x="75" y="25"/>
                  <a:pt x="75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20" y="13"/>
                  <a:pt x="125" y="18"/>
                  <a:pt x="125" y="25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25" y="109"/>
                  <a:pt x="120" y="115"/>
                  <a:pt x="113" y="115"/>
                </a:cubicBezTo>
                <a:cubicBezTo>
                  <a:pt x="113" y="115"/>
                  <a:pt x="113" y="115"/>
                  <a:pt x="113" y="115"/>
                </a:cubicBezTo>
                <a:close/>
                <a:moveTo>
                  <a:pt x="113" y="38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lose/>
                <a:moveTo>
                  <a:pt x="31" y="57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44"/>
                  <a:pt x="19" y="44"/>
                  <a:pt x="19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31" y="76"/>
                </a:moveTo>
                <a:cubicBezTo>
                  <a:pt x="19" y="76"/>
                  <a:pt x="19" y="76"/>
                  <a:pt x="19" y="76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1" y="76"/>
                </a:cubicBezTo>
                <a:close/>
                <a:moveTo>
                  <a:pt x="31" y="96"/>
                </a:moveTo>
                <a:cubicBezTo>
                  <a:pt x="19" y="96"/>
                  <a:pt x="19" y="96"/>
                  <a:pt x="19" y="96"/>
                </a:cubicBezTo>
                <a:cubicBezTo>
                  <a:pt x="19" y="83"/>
                  <a:pt x="19" y="83"/>
                  <a:pt x="19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1" y="96"/>
                  <a:pt x="31" y="96"/>
                </a:cubicBezTo>
                <a:close/>
                <a:moveTo>
                  <a:pt x="50" y="57"/>
                </a:moveTo>
                <a:cubicBezTo>
                  <a:pt x="38" y="57"/>
                  <a:pt x="38" y="57"/>
                  <a:pt x="38" y="57"/>
                </a:cubicBezTo>
                <a:cubicBezTo>
                  <a:pt x="38" y="44"/>
                  <a:pt x="38" y="44"/>
                  <a:pt x="38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lose/>
                <a:moveTo>
                  <a:pt x="50" y="76"/>
                </a:moveTo>
                <a:cubicBezTo>
                  <a:pt x="38" y="76"/>
                  <a:pt x="38" y="76"/>
                  <a:pt x="38" y="76"/>
                </a:cubicBezTo>
                <a:cubicBezTo>
                  <a:pt x="38" y="64"/>
                  <a:pt x="38" y="64"/>
                  <a:pt x="38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6"/>
                  <a:pt x="50" y="76"/>
                </a:cubicBezTo>
                <a:close/>
                <a:moveTo>
                  <a:pt x="50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83"/>
                  <a:pt x="38" y="83"/>
                  <a:pt x="38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6"/>
                  <a:pt x="50" y="96"/>
                  <a:pt x="50" y="96"/>
                </a:cubicBezTo>
                <a:close/>
                <a:moveTo>
                  <a:pt x="69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44"/>
                  <a:pt x="56" y="44"/>
                  <a:pt x="56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7"/>
                  <a:pt x="69" y="57"/>
                  <a:pt x="69" y="57"/>
                </a:cubicBezTo>
                <a:close/>
                <a:moveTo>
                  <a:pt x="69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6" y="64"/>
                  <a:pt x="56" y="64"/>
                  <a:pt x="56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76"/>
                  <a:pt x="69" y="76"/>
                  <a:pt x="69" y="76"/>
                </a:cubicBezTo>
                <a:close/>
                <a:moveTo>
                  <a:pt x="69" y="96"/>
                </a:moveTo>
                <a:cubicBezTo>
                  <a:pt x="56" y="96"/>
                  <a:pt x="56" y="96"/>
                  <a:pt x="56" y="96"/>
                </a:cubicBezTo>
                <a:cubicBezTo>
                  <a:pt x="56" y="83"/>
                  <a:pt x="56" y="83"/>
                  <a:pt x="5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lose/>
                <a:moveTo>
                  <a:pt x="88" y="57"/>
                </a:moveTo>
                <a:cubicBezTo>
                  <a:pt x="75" y="57"/>
                  <a:pt x="75" y="57"/>
                  <a:pt x="75" y="57"/>
                </a:cubicBezTo>
                <a:cubicBezTo>
                  <a:pt x="75" y="44"/>
                  <a:pt x="75" y="44"/>
                  <a:pt x="75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7"/>
                  <a:pt x="88" y="57"/>
                  <a:pt x="88" y="57"/>
                </a:cubicBezTo>
                <a:cubicBezTo>
                  <a:pt x="88" y="57"/>
                  <a:pt x="88" y="57"/>
                  <a:pt x="88" y="57"/>
                </a:cubicBezTo>
                <a:close/>
                <a:moveTo>
                  <a:pt x="88" y="76"/>
                </a:moveTo>
                <a:cubicBezTo>
                  <a:pt x="75" y="76"/>
                  <a:pt x="75" y="76"/>
                  <a:pt x="75" y="76"/>
                </a:cubicBezTo>
                <a:cubicBezTo>
                  <a:pt x="75" y="64"/>
                  <a:pt x="75" y="64"/>
                  <a:pt x="75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lose/>
                <a:moveTo>
                  <a:pt x="88" y="96"/>
                </a:moveTo>
                <a:cubicBezTo>
                  <a:pt x="75" y="96"/>
                  <a:pt x="75" y="96"/>
                  <a:pt x="75" y="96"/>
                </a:cubicBezTo>
                <a:cubicBezTo>
                  <a:pt x="75" y="83"/>
                  <a:pt x="75" y="83"/>
                  <a:pt x="75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7" y="57"/>
                </a:moveTo>
                <a:cubicBezTo>
                  <a:pt x="94" y="57"/>
                  <a:pt x="94" y="57"/>
                  <a:pt x="94" y="57"/>
                </a:cubicBezTo>
                <a:cubicBezTo>
                  <a:pt x="94" y="44"/>
                  <a:pt x="94" y="44"/>
                  <a:pt x="94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7"/>
                  <a:pt x="107" y="57"/>
                  <a:pt x="107" y="57"/>
                </a:cubicBezTo>
                <a:close/>
                <a:moveTo>
                  <a:pt x="10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4" y="64"/>
                  <a:pt x="94" y="64"/>
                  <a:pt x="94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lose/>
                <a:moveTo>
                  <a:pt x="107" y="96"/>
                </a:moveTo>
                <a:cubicBezTo>
                  <a:pt x="94" y="96"/>
                  <a:pt x="94" y="96"/>
                  <a:pt x="94" y="96"/>
                </a:cubicBezTo>
                <a:cubicBezTo>
                  <a:pt x="94" y="83"/>
                  <a:pt x="94" y="83"/>
                  <a:pt x="94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lose/>
                <a:moveTo>
                  <a:pt x="8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9"/>
                  <a:pt x="94" y="19"/>
                  <a:pt x="94" y="1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lose/>
                <a:moveTo>
                  <a:pt x="31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 vert="horz" wrap="square" anchor="t" upright="1"/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CCA0F2-7516-8AFE-06AF-18CCE78EB52F}"/>
              </a:ext>
            </a:extLst>
          </p:cNvPr>
          <p:cNvSpPr txBox="1"/>
          <p:nvPr/>
        </p:nvSpPr>
        <p:spPr>
          <a:xfrm>
            <a:off x="3989562" y="824672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  <a:endParaRPr lang="en-US" altLang="zh-CN" sz="105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43C5B3-F74F-77B6-6FA7-BE4BBEEF88B6}"/>
              </a:ext>
            </a:extLst>
          </p:cNvPr>
          <p:cNvSpPr txBox="1"/>
          <p:nvPr/>
        </p:nvSpPr>
        <p:spPr>
          <a:xfrm>
            <a:off x="1858155" y="1122414"/>
            <a:ext cx="18610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gswycf@qq.com</a:t>
            </a:r>
            <a:endParaRPr lang="zh-CN" alt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59DD28-A05B-F853-C2D9-586FDB292FBD}"/>
              </a:ext>
            </a:extLst>
          </p:cNvPr>
          <p:cNvSpPr txBox="1"/>
          <p:nvPr/>
        </p:nvSpPr>
        <p:spPr>
          <a:xfrm>
            <a:off x="5468335" y="4596296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期刊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90957E-9F76-72FF-0B0E-0C16CCCB2A70}"/>
              </a:ext>
            </a:extLst>
          </p:cNvPr>
          <p:cNvSpPr txBox="1"/>
          <p:nvPr/>
        </p:nvSpPr>
        <p:spPr>
          <a:xfrm>
            <a:off x="5468335" y="4974101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95678A-4B9E-AA1A-8D2E-C2E9362DEE58}"/>
              </a:ext>
            </a:extLst>
          </p:cNvPr>
          <p:cNvSpPr txBox="1"/>
          <p:nvPr/>
        </p:nvSpPr>
        <p:spPr>
          <a:xfrm>
            <a:off x="5468335" y="5521777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8E104E-6879-B1E7-6890-38823B1F850F}"/>
              </a:ext>
            </a:extLst>
          </p:cNvPr>
          <p:cNvSpPr txBox="1"/>
          <p:nvPr/>
        </p:nvSpPr>
        <p:spPr>
          <a:xfrm>
            <a:off x="5468335" y="5999122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159277E-2A44-2C46-D72D-0596DE53AB52}"/>
              </a:ext>
            </a:extLst>
          </p:cNvPr>
          <p:cNvSpPr/>
          <p:nvPr/>
        </p:nvSpPr>
        <p:spPr>
          <a:xfrm>
            <a:off x="83751" y="8607169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华为奖学金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7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2023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72AD9A3-FC7F-F647-EDAD-D225F60CE32E}"/>
              </a:ext>
            </a:extLst>
          </p:cNvPr>
          <p:cNvSpPr/>
          <p:nvPr/>
        </p:nvSpPr>
        <p:spPr>
          <a:xfrm>
            <a:off x="83751" y="8874691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国瑞奖学金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4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2023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8E3E13-EBD8-155A-5CC7-2081DF23D9F1}"/>
              </a:ext>
            </a:extLst>
          </p:cNvPr>
          <p:cNvSpPr/>
          <p:nvPr/>
        </p:nvSpPr>
        <p:spPr>
          <a:xfrm>
            <a:off x="83751" y="9142212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优秀研究生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2021,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B0856E4-EC13-4FE2-D82D-378605E2699C}"/>
              </a:ext>
            </a:extLst>
          </p:cNvPr>
          <p:cNvSpPr/>
          <p:nvPr/>
        </p:nvSpPr>
        <p:spPr>
          <a:xfrm>
            <a:off x="83751" y="9409733"/>
            <a:ext cx="622053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研究生奖学金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2019-2024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研究生学业一等奖学金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5%), 209-2022   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学业奖学金培优项目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1%)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257E9B-E22B-F5DD-D81F-F0EE2888975F}"/>
              </a:ext>
            </a:extLst>
          </p:cNvPr>
          <p:cNvSpPr/>
          <p:nvPr/>
        </p:nvSpPr>
        <p:spPr>
          <a:xfrm>
            <a:off x="69993" y="6261327"/>
            <a:ext cx="667195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Sang-Lu Lu. Vision-based Sign Language Translation via a Skeleton-Aware Neural Network[J]. Journal of Computer Science and Technology 2024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558033-91B3-E366-9B65-93FBA6F68CE9}"/>
              </a:ext>
            </a:extLst>
          </p:cNvPr>
          <p:cNvSpPr txBox="1"/>
          <p:nvPr/>
        </p:nvSpPr>
        <p:spPr>
          <a:xfrm>
            <a:off x="5468334" y="6482476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CCF-B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期刊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6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9916" y="1658354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技能与实践活动</a:t>
            </a:r>
            <a:endParaRPr lang="en-US" altLang="zh-CN" sz="105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77567" y="1912270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7567" y="2017325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雅思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7.0 (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听力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:6.5,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8.5,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6.0,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口语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6.0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C0C175-45F8-EE11-A518-E45F0F18C5AE}"/>
              </a:ext>
            </a:extLst>
          </p:cNvPr>
          <p:cNvSpPr/>
          <p:nvPr/>
        </p:nvSpPr>
        <p:spPr>
          <a:xfrm>
            <a:off x="169915" y="188850"/>
            <a:ext cx="6220530" cy="133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本科阶段                    湖南大学                                                                                     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2015-2019              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次国家励志奖学金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2015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次荣获三好学生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</a:p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今日头条杯湖北省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省赛铜牌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2018.04 </a:t>
            </a:r>
          </a:p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第十三届湖南大学程序设计大赛二等奖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2017.09</a:t>
            </a:r>
          </a:p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团体程序设计天梯赛团队一等奖（华中赛区：第二）                                                              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2017.03</a:t>
            </a:r>
          </a:p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湖南大学程序设计大赛一等奖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2018.04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D672A8-5FD4-56F9-6EC6-C14AF6E39903}"/>
              </a:ext>
            </a:extLst>
          </p:cNvPr>
          <p:cNvSpPr/>
          <p:nvPr/>
        </p:nvSpPr>
        <p:spPr>
          <a:xfrm>
            <a:off x="77567" y="2614940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CS933-15 Image and Video Analysis, 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华威大学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年秋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                                       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                                          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2019-2022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A39050-67A3-3905-AE72-A108FE4B8EAC}"/>
              </a:ext>
            </a:extLst>
          </p:cNvPr>
          <p:cNvSpPr/>
          <p:nvPr/>
        </p:nvSpPr>
        <p:spPr>
          <a:xfrm>
            <a:off x="77567" y="2344114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CCF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计算机软件能力认证 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分（全国排名：前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9EC058-E323-BCF8-BD48-321678CCE7FC}"/>
              </a:ext>
            </a:extLst>
          </p:cNvPr>
          <p:cNvSpPr/>
          <p:nvPr/>
        </p:nvSpPr>
        <p:spPr>
          <a:xfrm>
            <a:off x="77567" y="3695200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会议与期刊的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Proceedings of the ACM on Interactive, Mobile, Wearable and Ubiquitous Technologies(IMWUT)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ACM Multimedia                                         2021, 2023,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AAAI Conference on Artificial Intelligence  2021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B00855-90A6-134C-E4B2-A0A24B211DA0}"/>
              </a:ext>
            </a:extLst>
          </p:cNvPr>
          <p:cNvSpPr/>
          <p:nvPr/>
        </p:nvSpPr>
        <p:spPr>
          <a:xfrm>
            <a:off x="77567" y="3424375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监考员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华威大学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2024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C248EF-E0D3-0557-3AAF-1A9CDAD68CEE}"/>
              </a:ext>
            </a:extLst>
          </p:cNvPr>
          <p:cNvSpPr/>
          <p:nvPr/>
        </p:nvSpPr>
        <p:spPr>
          <a:xfrm>
            <a:off x="83883" y="4571632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05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88460FC-A3FD-4511-A21B-8932EE5EDD56}"/>
              </a:ext>
            </a:extLst>
          </p:cNvPr>
          <p:cNvCxnSpPr/>
          <p:nvPr/>
        </p:nvCxnSpPr>
        <p:spPr>
          <a:xfrm flipH="1">
            <a:off x="1" y="484134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CA511AF-4433-969B-21C5-C311E199CC00}"/>
              </a:ext>
            </a:extLst>
          </p:cNvPr>
          <p:cNvSpPr/>
          <p:nvPr/>
        </p:nvSpPr>
        <p:spPr>
          <a:xfrm>
            <a:off x="6317" y="4942576"/>
            <a:ext cx="6702865" cy="156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 language recognition based on graph convolution                                                        2024-2025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项目资助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江苏省研究生科研与实践创新计划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担任角色：项目负责人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项目内容：（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）项目设计，规划，申请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制定项目的总体研究计划，进行全面的文献综述。 （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）模型开发与训练：设计图卷积网络（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）的架构，以有效地建模手语的空间和时间特征。分析模型的准确率、精确率、召回率等相关指标，评估其有效性。将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模型的性能与现有的手语识别方法进行了比较，展示了其优越性。 （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）项目成果：创新的手语识别模型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开发了一种基于图卷积的最先进的手语识别系统，在准确性和鲁棒性方面显著优于传统方法。学术成果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撰写学术论文，预计投稿至权威期刊以供发表。实际应用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该模型具有应用于实时手语翻译工具的潜力，有助于聋哑人群的交流。未来研究方向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确定了新的研究途径，如增强模型的多语言手语识别能力。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ED00FC-F251-1146-5BA8-B73546C089E0}"/>
              </a:ext>
            </a:extLst>
          </p:cNvPr>
          <p:cNvSpPr/>
          <p:nvPr/>
        </p:nvSpPr>
        <p:spPr>
          <a:xfrm>
            <a:off x="77567" y="6526219"/>
            <a:ext cx="67028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on multimodal behavior recognition technology on mobile devices                   2022-203 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项目资助： 国家自然科学基金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担任角色：参与人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项目内容：协助导师进行文献调研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进行了深入的文献调研，综述了多模态行为识别技术的发展现状及其在移动设备上的应用。申请书撰写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参与撰写项目申请书。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模型开发与优化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参与多模态行为识别模型的开发与优化，致力于提高模型的准确性和在移动设备上的运行效率。实验设计与结果分析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设计并执行实验，分析实验结果，并对模型进行迭代改进。论文撰写与发表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参与撰写研究论文，并将研究成果投稿至相关学术会议或期刊。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7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4807</TotalTime>
  <Words>984</Words>
  <Application>Microsoft Office PowerPoint</Application>
  <PresentationFormat>A4 纸张(210x297 毫米)</PresentationFormat>
  <Paragraphs>70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微软雅黑</vt:lpstr>
      <vt:lpstr>Wingdings</vt:lpstr>
      <vt:lpstr>Arial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简历模板-简历大师%281%29</dc:title>
  <dc:creator>jason lin</dc:creator>
  <dc:description/>
  <cp:lastModifiedBy>GSW hulala</cp:lastModifiedBy>
  <cp:revision>246</cp:revision>
  <dcterms:created xsi:type="dcterms:W3CDTF">2017-07-17T05:36:34Z</dcterms:created>
  <dcterms:modified xsi:type="dcterms:W3CDTF">2024-09-02T07:48:32Z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简历模板-简历大师%281%29</vt:lpwstr>
  </property>
  <property fmtid="{D5CDD505-2E9C-101B-9397-08002B2CF9AE}" pid="3" name="SlideDescription">
    <vt:lpwstr/>
  </property>
</Properties>
</file>