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144000"/>
  <p:embeddedFontLst>
    <p:embeddedFont>
      <p:font typeface="微软雅黑" panose="020B0503020204020204" pitchFamily="34" charset="-122"/>
      <p:regular r:id="rId6"/>
      <p:bold r:id="rId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99" autoAdjust="0"/>
  </p:normalViewPr>
  <p:slideViewPr>
    <p:cSldViewPr snapToGrid="0">
      <p:cViewPr>
        <p:scale>
          <a:sx n="100" d="100"/>
          <a:sy n="100" d="100"/>
        </p:scale>
        <p:origin x="1020" y="-252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7D5DC-DD01-4B98-B7FD-4EA4DDD29C6C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93BBE-6BD5-44B0-AD95-7C1F807A8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2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93BBE-6BD5-44B0-AD95-7C1F807A80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59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入学时间：</a:t>
            </a:r>
            <a:r>
              <a:rPr lang="en-US" altLang="zh-CN" dirty="0"/>
              <a:t>2019.07</a:t>
            </a:r>
            <a:r>
              <a:rPr lang="zh-CN" altLang="en-US" dirty="0"/>
              <a:t>主要科研成果：已发表</a:t>
            </a:r>
            <a:r>
              <a:rPr lang="en-US" altLang="zh-CN" dirty="0"/>
              <a:t>4</a:t>
            </a:r>
            <a:r>
              <a:rPr lang="zh-CN" altLang="en-US" dirty="0"/>
              <a:t>篇</a:t>
            </a:r>
            <a:r>
              <a:rPr lang="en-US" altLang="zh-CN" dirty="0"/>
              <a:t>A</a:t>
            </a:r>
            <a:r>
              <a:rPr lang="zh-CN" altLang="en-US" dirty="0"/>
              <a:t>会一作（</a:t>
            </a:r>
            <a:r>
              <a:rPr lang="en-US" altLang="zh-CN" dirty="0"/>
              <a:t>JICAI</a:t>
            </a:r>
            <a:r>
              <a:rPr lang="zh-CN" altLang="en-US" dirty="0"/>
              <a:t>，</a:t>
            </a:r>
            <a:r>
              <a:rPr lang="en-US" altLang="zh-CN" dirty="0"/>
              <a:t>MM</a:t>
            </a:r>
            <a:r>
              <a:rPr lang="zh-CN" altLang="en-US" dirty="0"/>
              <a:t>，</a:t>
            </a:r>
            <a:r>
              <a:rPr lang="en-US" altLang="zh-CN" dirty="0"/>
              <a:t>MM</a:t>
            </a:r>
            <a:r>
              <a:rPr lang="zh-CN" altLang="en-US" dirty="0"/>
              <a:t>，</a:t>
            </a:r>
            <a:r>
              <a:rPr lang="en-US" altLang="zh-CN" dirty="0"/>
              <a:t>CVPR</a:t>
            </a:r>
            <a:r>
              <a:rPr lang="zh-CN" altLang="en-US" dirty="0"/>
              <a:t>），一篇</a:t>
            </a:r>
            <a:r>
              <a:rPr lang="en-US" altLang="zh-CN" dirty="0"/>
              <a:t>A</a:t>
            </a:r>
            <a:r>
              <a:rPr lang="zh-CN" altLang="en-US" dirty="0"/>
              <a:t>会</a:t>
            </a:r>
            <a:r>
              <a:rPr lang="en-US" altLang="zh-CN" dirty="0"/>
              <a:t>3</a:t>
            </a:r>
            <a:r>
              <a:rPr lang="zh-CN" altLang="en-US" dirty="0"/>
              <a:t>作（</a:t>
            </a:r>
            <a:r>
              <a:rPr lang="en-US" altLang="zh-CN" dirty="0"/>
              <a:t>Ubicomp</a:t>
            </a:r>
            <a:r>
              <a:rPr lang="zh-CN" altLang="en-US" dirty="0"/>
              <a:t>），一篇</a:t>
            </a:r>
            <a:r>
              <a:rPr lang="en-US" altLang="zh-CN" dirty="0"/>
              <a:t>B</a:t>
            </a:r>
            <a:r>
              <a:rPr lang="zh-CN" altLang="en-US" dirty="0"/>
              <a:t>期刊（</a:t>
            </a:r>
            <a:r>
              <a:rPr lang="en-US" altLang="zh-CN" dirty="0"/>
              <a:t>JCST</a:t>
            </a:r>
            <a:r>
              <a:rPr lang="zh-CN" altLang="en-US" dirty="0"/>
              <a:t>）在投，一篇</a:t>
            </a:r>
            <a:r>
              <a:rPr lang="en-US" altLang="zh-CN" dirty="0"/>
              <a:t>A</a:t>
            </a:r>
            <a:r>
              <a:rPr lang="zh-CN" altLang="en-US" dirty="0"/>
              <a:t>会在投（</a:t>
            </a:r>
            <a:r>
              <a:rPr lang="en-US" altLang="zh-CN" dirty="0"/>
              <a:t>MM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个专利，学生一作学生参与项目时间</a:t>
            </a:r>
            <a:r>
              <a:rPr lang="en-US" altLang="zh-CN" dirty="0"/>
              <a:t>:2022-01-01</a:t>
            </a:r>
            <a:r>
              <a:rPr lang="zh-CN" altLang="en-US" dirty="0"/>
              <a:t>，项目名称</a:t>
            </a:r>
            <a:r>
              <a:rPr lang="en-US" altLang="zh-CN" dirty="0"/>
              <a:t>:</a:t>
            </a:r>
            <a:r>
              <a:rPr lang="zh-CN" altLang="en-US" dirty="0"/>
              <a:t>移动设备上基于多模态感知的行为识别技术研究获得的奖励荣誉：</a:t>
            </a:r>
            <a:r>
              <a:rPr lang="en-US" altLang="zh-CN" dirty="0"/>
              <a:t>2021</a:t>
            </a:r>
            <a:r>
              <a:rPr lang="zh-CN" altLang="en-US" dirty="0"/>
              <a:t>年南京大学优秀研究生，</a:t>
            </a:r>
            <a:r>
              <a:rPr lang="en-US" altLang="zh-CN" dirty="0"/>
              <a:t>2023</a:t>
            </a:r>
            <a:r>
              <a:rPr lang="zh-CN" altLang="en-US" dirty="0"/>
              <a:t>年南京大学优秀研究生，</a:t>
            </a:r>
            <a:r>
              <a:rPr lang="en-US" altLang="zh-CN" dirty="0"/>
              <a:t>2023</a:t>
            </a:r>
            <a:r>
              <a:rPr lang="zh-CN" altLang="en-US" dirty="0"/>
              <a:t>华为奖学金，</a:t>
            </a:r>
            <a:r>
              <a:rPr lang="en-US" altLang="zh-CN" dirty="0"/>
              <a:t>2021</a:t>
            </a:r>
            <a:r>
              <a:rPr lang="zh-CN" altLang="en-US" dirty="0"/>
              <a:t>中国电科十四所国睿奖学金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93BBE-6BD5-44B0-AD95-7C1F807A808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69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93BBE-6BD5-44B0-AD95-7C1F807A808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1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8666-2A6E-4384-96BF-8678C8E462A1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CB71-2488-4860-ABA8-8002EDCC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7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E8666-2A6E-4384-96BF-8678C8E462A1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BCB71-2488-4860-ABA8-8002EDCC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0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cs.nju.edu.cn/58/1e/c2639a153630/pagem.htm" TargetMode="Externa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5.png"/><Relationship Id="rId5" Type="http://schemas.openxmlformats.org/officeDocument/2006/relationships/hyperlink" Target="https://dl.acm.org/doi/10.1145/3474085.3475577" TargetMode="External"/><Relationship Id="rId10" Type="http://schemas.openxmlformats.org/officeDocument/2006/relationships/hyperlink" Target="https://hongkaiw.github.io/" TargetMode="External"/><Relationship Id="rId4" Type="http://schemas.openxmlformats.org/officeDocument/2006/relationships/hyperlink" Target="https://yafengnju.github.io/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l.acm.org/doi/10.1145/3581783.3611820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s://cs.nju.edu.cn/58/1e/c2639a153630/pagem.htm" TargetMode="External"/><Relationship Id="rId7" Type="http://schemas.openxmlformats.org/officeDocument/2006/relationships/image" Target="../media/image2.jpeg"/><Relationship Id="rId12" Type="http://schemas.openxmlformats.org/officeDocument/2006/relationships/hyperlink" Target="https://github.com/gswycf/SignGrap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hyperlink" Target="https://hongkaiw.github.io/" TargetMode="External"/><Relationship Id="rId5" Type="http://schemas.openxmlformats.org/officeDocument/2006/relationships/hyperlink" Target="https://dl.acm.org/doi/10.1145/3474085.3475577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yafengnju.github.io/" TargetMode="External"/><Relationship Id="rId9" Type="http://schemas.openxmlformats.org/officeDocument/2006/relationships/hyperlink" Target="https://www.ijcai.org/proceedings/2023/0085.pdf" TargetMode="External"/><Relationship Id="rId14" Type="http://schemas.openxmlformats.org/officeDocument/2006/relationships/hyperlink" Target="https://dl.acm.org/doi/abs/10.1145/3631445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jcai.org/proceedings/2023/0085.pdf" TargetMode="External"/><Relationship Id="rId3" Type="http://schemas.openxmlformats.org/officeDocument/2006/relationships/hyperlink" Target="https://cs.nju.edu.cn/58/1e/c2639a153630/pagem.htm" TargetMode="External"/><Relationship Id="rId7" Type="http://schemas.openxmlformats.org/officeDocument/2006/relationships/hyperlink" Target="https://dl.acm.org/doi/10.1145/3581783.361182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hyperlink" Target="https://dl.acm.org/doi/abs/10.1145/3631445" TargetMode="External"/><Relationship Id="rId5" Type="http://schemas.openxmlformats.org/officeDocument/2006/relationships/hyperlink" Target="https://dl.acm.org/doi/10.1145/3474085.3475577" TargetMode="External"/><Relationship Id="rId10" Type="http://schemas.openxmlformats.org/officeDocument/2006/relationships/hyperlink" Target="https://github.com/gswycf/SignGraph" TargetMode="External"/><Relationship Id="rId4" Type="http://schemas.openxmlformats.org/officeDocument/2006/relationships/hyperlink" Target="https://yafengnju.github.io/" TargetMode="External"/><Relationship Id="rId9" Type="http://schemas.openxmlformats.org/officeDocument/2006/relationships/hyperlink" Target="https://hongkaiw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" y="-32628"/>
            <a:ext cx="6858000" cy="14739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83296" y="118416"/>
            <a:ext cx="3286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spc="3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Shiwei</a:t>
            </a:r>
            <a:r>
              <a:rPr lang="en-US" altLang="zh-CN" sz="16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Gan</a:t>
            </a:r>
          </a:p>
        </p:txBody>
      </p:sp>
      <p:sp>
        <p:nvSpPr>
          <p:cNvPr id="11" name="矩形 10"/>
          <p:cNvSpPr/>
          <p:nvPr/>
        </p:nvSpPr>
        <p:spPr>
          <a:xfrm>
            <a:off x="174371" y="1477909"/>
            <a:ext cx="17139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 Background</a:t>
            </a:r>
          </a:p>
        </p:txBody>
      </p:sp>
      <p:sp>
        <p:nvSpPr>
          <p:cNvPr id="12" name="矩形 11"/>
          <p:cNvSpPr/>
          <p:nvPr/>
        </p:nvSpPr>
        <p:spPr>
          <a:xfrm>
            <a:off x="247565" y="2150536"/>
            <a:ext cx="6478219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PH.D. 2019.07~2025.06    Nanjing University    Department of Computer Science and Technology</a:t>
            </a: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Average score: 90.53              Advised by  Professor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Sanglu Lu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Associate Researcher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Yafeng Yin</a:t>
            </a:r>
            <a:endParaRPr lang="en-US" altLang="zh-CN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4371" y="4025871"/>
            <a:ext cx="4212124" cy="61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Gan, 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Lei Xie, Sanglu Lu.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Skeleton-Aware Neural Sign Language Translation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 Proceedings of the 29th ACM International Conference on Multimedia. 2021.</a:t>
            </a:r>
          </a:p>
        </p:txBody>
      </p:sp>
      <p:sp>
        <p:nvSpPr>
          <p:cNvPr id="15" name="矩形 14"/>
          <p:cNvSpPr/>
          <p:nvPr/>
        </p:nvSpPr>
        <p:spPr>
          <a:xfrm>
            <a:off x="119101" y="7394225"/>
            <a:ext cx="6128970" cy="151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2021.12      Outstanding Graduate Student of Nanjing University 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2021.11     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Guorui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Scholarship in Nanjing university  (4 out of whole department)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2019-2022  First Prize of Academic Scholarship for three consecutive years  in Nanjing university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2015-2018  The national inspirational scholarship for three consecutive years in Hunan University 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2015-2017  Miyoshi  students for two consecutive years in Hunan University </a:t>
            </a:r>
            <a:endParaRPr lang="zh-CN" altLang="en-US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2018.04       First prize of Hunan university ACM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2018.04       Bronze medal in Hubei Province ACM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endParaRPr lang="en-US" altLang="zh-CN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19707" y="1731825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4371" y="3027597"/>
            <a:ext cx="7938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</a:t>
            </a: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226386" y="3270513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74371" y="7091967"/>
            <a:ext cx="12939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Selected Honors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86925" y="7342892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4371" y="8738166"/>
            <a:ext cx="23711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Skills, Activities and Advantages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208493" y="9002092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69"/>
          <p:cNvSpPr txBox="1"/>
          <p:nvPr/>
        </p:nvSpPr>
        <p:spPr>
          <a:xfrm>
            <a:off x="2327155" y="536407"/>
            <a:ext cx="1901297" cy="847463"/>
          </a:xfrm>
          <a:prstGeom prst="rect">
            <a:avLst/>
          </a:prstGeom>
          <a:noFill/>
          <a:ln w="9525">
            <a:noFill/>
          </a:ln>
        </p:spPr>
        <p:txBody>
          <a:bodyPr wrap="square" upright="1"/>
          <a:lstStyle/>
          <a:p>
            <a:pPr>
              <a:spcAft>
                <a:spcPts val="0"/>
              </a:spcAft>
            </a:pPr>
            <a:r>
              <a:rPr lang="en-US" altLang="zh-CN" sz="9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Nanjing University </a:t>
            </a:r>
          </a:p>
          <a:p>
            <a:pPr>
              <a:spcAft>
                <a:spcPts val="0"/>
              </a:spcAft>
            </a:pPr>
            <a:endParaRPr lang="en-US" sz="900" kern="120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900" kern="12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+86 187-3765-1026</a:t>
            </a:r>
            <a:endParaRPr lang="zh-CN" sz="9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900" kern="120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900" kern="12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sw@smail.nju.edu.cn</a:t>
            </a:r>
            <a:endParaRPr lang="zh-CN" sz="9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定位"/>
          <p:cNvSpPr/>
          <p:nvPr/>
        </p:nvSpPr>
        <p:spPr>
          <a:xfrm>
            <a:off x="2183928" y="584310"/>
            <a:ext cx="112395" cy="190500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324000" anchor="ctr"/>
          <a:lstStyle/>
          <a:p>
            <a:endParaRPr lang="zh-CN" altLang="en-US"/>
          </a:p>
        </p:txBody>
      </p:sp>
      <p:sp>
        <p:nvSpPr>
          <p:cNvPr id="46" name="电话"/>
          <p:cNvSpPr/>
          <p:nvPr/>
        </p:nvSpPr>
        <p:spPr>
          <a:xfrm>
            <a:off x="2211444" y="820647"/>
            <a:ext cx="119380" cy="184150"/>
          </a:xfrm>
          <a:custGeom>
            <a:avLst/>
            <a:gdLst>
              <a:gd name="connsiteX0" fmla="*/ 608252 w 1978606"/>
              <a:gd name="connsiteY0" fmla="*/ 0 h 3092264"/>
              <a:gd name="connsiteX1" fmla="*/ 720410 w 1978606"/>
              <a:gd name="connsiteY1" fmla="*/ 112000 h 3092264"/>
              <a:gd name="connsiteX2" fmla="*/ 877432 w 1978606"/>
              <a:gd name="connsiteY2" fmla="*/ 672000 h 3092264"/>
              <a:gd name="connsiteX3" fmla="*/ 832568 w 1978606"/>
              <a:gd name="connsiteY3" fmla="*/ 828801 h 3092264"/>
              <a:gd name="connsiteX4" fmla="*/ 563388 w 1978606"/>
              <a:gd name="connsiteY4" fmla="*/ 985601 h 3092264"/>
              <a:gd name="connsiteX5" fmla="*/ 1079317 w 1978606"/>
              <a:gd name="connsiteY5" fmla="*/ 2172802 h 3092264"/>
              <a:gd name="connsiteX6" fmla="*/ 1337349 w 1978606"/>
              <a:gd name="connsiteY6" fmla="*/ 2010428 h 3092264"/>
              <a:gd name="connsiteX7" fmla="*/ 1505519 w 1978606"/>
              <a:gd name="connsiteY7" fmla="*/ 2038402 h 3092264"/>
              <a:gd name="connsiteX8" fmla="*/ 1931721 w 1978606"/>
              <a:gd name="connsiteY8" fmla="*/ 2464003 h 3092264"/>
              <a:gd name="connsiteX9" fmla="*/ 1954153 w 1978606"/>
              <a:gd name="connsiteY9" fmla="*/ 2620803 h 3092264"/>
              <a:gd name="connsiteX10" fmla="*/ 1707404 w 1978606"/>
              <a:gd name="connsiteY10" fmla="*/ 3001603 h 3092264"/>
              <a:gd name="connsiteX11" fmla="*/ 1483087 w 1978606"/>
              <a:gd name="connsiteY11" fmla="*/ 3046403 h 3092264"/>
              <a:gd name="connsiteX12" fmla="*/ 2596 w 1978606"/>
              <a:gd name="connsiteY12" fmla="*/ 179200 h 3092264"/>
              <a:gd name="connsiteX13" fmla="*/ 159618 w 1978606"/>
              <a:gd name="connsiteY13" fmla="*/ 44800 h 3092264"/>
              <a:gd name="connsiteX14" fmla="*/ 608252 w 1978606"/>
              <a:gd name="connsiteY14" fmla="*/ 0 h 309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8606" h="3092264">
                <a:moveTo>
                  <a:pt x="608252" y="0"/>
                </a:moveTo>
                <a:cubicBezTo>
                  <a:pt x="675547" y="0"/>
                  <a:pt x="697978" y="44800"/>
                  <a:pt x="720410" y="112000"/>
                </a:cubicBezTo>
                <a:cubicBezTo>
                  <a:pt x="787705" y="291200"/>
                  <a:pt x="832568" y="492800"/>
                  <a:pt x="877432" y="672000"/>
                </a:cubicBezTo>
                <a:cubicBezTo>
                  <a:pt x="899864" y="761601"/>
                  <a:pt x="877432" y="806401"/>
                  <a:pt x="832568" y="828801"/>
                </a:cubicBezTo>
                <a:cubicBezTo>
                  <a:pt x="742842" y="896001"/>
                  <a:pt x="653115" y="940801"/>
                  <a:pt x="563388" y="985601"/>
                </a:cubicBezTo>
                <a:cubicBezTo>
                  <a:pt x="563388" y="1388801"/>
                  <a:pt x="675547" y="1747202"/>
                  <a:pt x="1079317" y="2172802"/>
                </a:cubicBezTo>
                <a:cubicBezTo>
                  <a:pt x="1169044" y="2105602"/>
                  <a:pt x="1270188" y="2055228"/>
                  <a:pt x="1337349" y="2010428"/>
                </a:cubicBezTo>
                <a:cubicBezTo>
                  <a:pt x="1404510" y="1965628"/>
                  <a:pt x="1454947" y="1993602"/>
                  <a:pt x="1505519" y="2038402"/>
                </a:cubicBezTo>
                <a:cubicBezTo>
                  <a:pt x="1640109" y="2172802"/>
                  <a:pt x="1797131" y="2307202"/>
                  <a:pt x="1931721" y="2464003"/>
                </a:cubicBezTo>
                <a:cubicBezTo>
                  <a:pt x="1976584" y="2508803"/>
                  <a:pt x="1999016" y="2576003"/>
                  <a:pt x="1954153" y="2620803"/>
                </a:cubicBezTo>
                <a:cubicBezTo>
                  <a:pt x="1864426" y="2755203"/>
                  <a:pt x="1797131" y="2867203"/>
                  <a:pt x="1707404" y="3001603"/>
                </a:cubicBezTo>
                <a:cubicBezTo>
                  <a:pt x="1640109" y="3113603"/>
                  <a:pt x="1572814" y="3113603"/>
                  <a:pt x="1483087" y="3046403"/>
                </a:cubicBezTo>
                <a:cubicBezTo>
                  <a:pt x="496093" y="2329602"/>
                  <a:pt x="-42267" y="1568002"/>
                  <a:pt x="2596" y="179200"/>
                </a:cubicBezTo>
                <a:cubicBezTo>
                  <a:pt x="2596" y="89600"/>
                  <a:pt x="25028" y="44800"/>
                  <a:pt x="159618" y="44800"/>
                </a:cubicBezTo>
                <a:cubicBezTo>
                  <a:pt x="294208" y="22400"/>
                  <a:pt x="451230" y="0"/>
                  <a:pt x="6082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47" name="信息"/>
          <p:cNvSpPr/>
          <p:nvPr/>
        </p:nvSpPr>
        <p:spPr>
          <a:xfrm>
            <a:off x="2163602" y="1147651"/>
            <a:ext cx="179705" cy="12319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19101" y="9089226"/>
            <a:ext cx="5844406" cy="793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CET-4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525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CET-6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498,   IELTS: 7.0 (Listening:6.5, Reading: 8.5, Writing: 6.0, Speaking: 6.0)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CCF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Certified Software Professional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Teaching Assistant at Nanjing University: Data Structure, Fall 2020-2022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Hardworking, Highly motivated</a:t>
            </a:r>
          </a:p>
        </p:txBody>
      </p:sp>
      <p:sp>
        <p:nvSpPr>
          <p:cNvPr id="44" name="KSO_Shape"/>
          <p:cNvSpPr/>
          <p:nvPr/>
        </p:nvSpPr>
        <p:spPr bwMode="auto">
          <a:xfrm>
            <a:off x="3767386" y="1072947"/>
            <a:ext cx="180975" cy="164465"/>
          </a:xfrm>
          <a:custGeom>
            <a:avLst/>
            <a:gdLst>
              <a:gd name="T0" fmla="*/ 0 w 63"/>
              <a:gd name="T1" fmla="*/ 2147483646 h 57"/>
              <a:gd name="T2" fmla="*/ 2147483646 w 63"/>
              <a:gd name="T3" fmla="*/ 2147483646 h 57"/>
              <a:gd name="T4" fmla="*/ 2147483646 w 63"/>
              <a:gd name="T5" fmla="*/ 2147483646 h 57"/>
              <a:gd name="T6" fmla="*/ 2147483646 w 63"/>
              <a:gd name="T7" fmla="*/ 2147483646 h 57"/>
              <a:gd name="T8" fmla="*/ 2147483646 w 63"/>
              <a:gd name="T9" fmla="*/ 0 h 57"/>
              <a:gd name="T10" fmla="*/ 2147483646 w 63"/>
              <a:gd name="T11" fmla="*/ 2147483646 h 57"/>
              <a:gd name="T12" fmla="*/ 2147483646 w 63"/>
              <a:gd name="T13" fmla="*/ 2147483646 h 57"/>
              <a:gd name="T14" fmla="*/ 0 w 63"/>
              <a:gd name="T15" fmla="*/ 2147483646 h 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57">
                <a:moveTo>
                  <a:pt x="0" y="55"/>
                </a:moveTo>
                <a:cubicBezTo>
                  <a:pt x="0" y="55"/>
                  <a:pt x="0" y="57"/>
                  <a:pt x="4" y="57"/>
                </a:cubicBezTo>
                <a:cubicBezTo>
                  <a:pt x="3" y="54"/>
                  <a:pt x="11" y="45"/>
                  <a:pt x="11" y="45"/>
                </a:cubicBezTo>
                <a:cubicBezTo>
                  <a:pt x="11" y="45"/>
                  <a:pt x="25" y="54"/>
                  <a:pt x="40" y="39"/>
                </a:cubicBezTo>
                <a:cubicBezTo>
                  <a:pt x="54" y="23"/>
                  <a:pt x="44" y="11"/>
                  <a:pt x="63" y="0"/>
                </a:cubicBezTo>
                <a:cubicBezTo>
                  <a:pt x="17" y="10"/>
                  <a:pt x="7" y="24"/>
                  <a:pt x="8" y="43"/>
                </a:cubicBezTo>
                <a:cubicBezTo>
                  <a:pt x="12" y="34"/>
                  <a:pt x="24" y="22"/>
                  <a:pt x="34" y="17"/>
                </a:cubicBezTo>
                <a:cubicBezTo>
                  <a:pt x="17" y="29"/>
                  <a:pt x="5" y="47"/>
                  <a:pt x="0" y="5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3" y="54985"/>
            <a:ext cx="1020461" cy="1360615"/>
          </a:xfrm>
          <a:prstGeom prst="rect">
            <a:avLst/>
          </a:prstGeom>
        </p:spPr>
      </p:pic>
      <p:sp>
        <p:nvSpPr>
          <p:cNvPr id="32" name="文本框 69">
            <a:extLst>
              <a:ext uri="{FF2B5EF4-FFF2-40B4-BE49-F238E27FC236}">
                <a16:creationId xmlns:a16="http://schemas.microsoft.com/office/drawing/2014/main" id="{00B480AA-ABD8-4FC8-8432-C7B569C5BF81}"/>
              </a:ext>
            </a:extLst>
          </p:cNvPr>
          <p:cNvSpPr txBox="1"/>
          <p:nvPr/>
        </p:nvSpPr>
        <p:spPr>
          <a:xfrm>
            <a:off x="3923909" y="624190"/>
            <a:ext cx="2891748" cy="832787"/>
          </a:xfrm>
          <a:prstGeom prst="rect">
            <a:avLst/>
          </a:prstGeom>
          <a:noFill/>
          <a:ln w="9525">
            <a:noFill/>
          </a:ln>
        </p:spPr>
        <p:txBody>
          <a:bodyPr wrap="square" upright="1"/>
          <a:lstStyle/>
          <a:p>
            <a:pPr>
              <a:spcAft>
                <a:spcPts val="0"/>
              </a:spcAft>
            </a:pPr>
            <a:r>
              <a:rPr lang="en-US" altLang="zh-CN" sz="9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Video-language representation, Sign language recognition and translation</a:t>
            </a:r>
          </a:p>
          <a:p>
            <a:pPr>
              <a:spcAft>
                <a:spcPts val="0"/>
              </a:spcAft>
            </a:pPr>
            <a:endParaRPr lang="en-US" altLang="zh-CN" sz="9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9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GitHub: https://github.com/gswycf</a:t>
            </a:r>
          </a:p>
          <a:p>
            <a:pPr>
              <a:spcAft>
                <a:spcPts val="0"/>
              </a:spcAft>
            </a:pPr>
            <a:endParaRPr lang="en-US" altLang="zh-CN" sz="9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sz="9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cs.nju.edu.cn/yafeng/ResearchPic/ResearchInterest.jpg">
            <a:extLst>
              <a:ext uri="{FF2B5EF4-FFF2-40B4-BE49-F238E27FC236}">
                <a16:creationId xmlns:a16="http://schemas.microsoft.com/office/drawing/2014/main" id="{4DDB305A-2C04-4A33-A892-6F3D685B91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3" t="8657" r="664" b="49534"/>
          <a:stretch/>
        </p:blipFill>
        <p:spPr bwMode="auto">
          <a:xfrm>
            <a:off x="4365342" y="4427775"/>
            <a:ext cx="2360441" cy="143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48A7EE0B-6DDC-41D8-BED7-B549F14BA692}"/>
              </a:ext>
            </a:extLst>
          </p:cNvPr>
          <p:cNvSpPr/>
          <p:nvPr/>
        </p:nvSpPr>
        <p:spPr>
          <a:xfrm>
            <a:off x="247564" y="2562149"/>
            <a:ext cx="6478219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B.S.    2015.09~ 2019.06     Hunan University      College of Computer Science and Electronic Engineering</a:t>
            </a: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Average score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87.26     Rank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4/184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3.26%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3E7BE93-E7A4-43CA-A0EA-B74F6E2B769C}"/>
              </a:ext>
            </a:extLst>
          </p:cNvPr>
          <p:cNvSpPr/>
          <p:nvPr/>
        </p:nvSpPr>
        <p:spPr>
          <a:xfrm>
            <a:off x="43698" y="4722497"/>
            <a:ext cx="4280460" cy="79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r>
              <a:rPr lang="zh-CN" altLang="en-US" sz="8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8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propose a Skeleton-Aware neural Network for end-to-end </a:t>
            </a:r>
            <a:r>
              <a:rPr lang="en-US" altLang="zh-CN" sz="800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SLT</a:t>
            </a:r>
            <a:r>
              <a:rPr lang="en-US" altLang="zh-CN" sz="8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by fully exploiting skeletal modality in three aspects: designing a self-contained branch for skeleton extraction, concatenating skeleton and </a:t>
            </a:r>
            <a:r>
              <a:rPr lang="en-US" altLang="zh-CN" sz="800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en-US" altLang="zh-CN" sz="8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channels for feature extraction, constructing a skeleton-based </a:t>
            </a:r>
            <a:r>
              <a:rPr lang="en-US" altLang="zh-CN" sz="800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GCN</a:t>
            </a:r>
            <a:r>
              <a:rPr lang="en-US" altLang="zh-CN" sz="8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feature scaling. </a:t>
            </a:r>
            <a:endParaRPr lang="en-US" altLang="zh-CN" sz="900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人">
            <a:extLst>
              <a:ext uri="{FF2B5EF4-FFF2-40B4-BE49-F238E27FC236}">
                <a16:creationId xmlns:a16="http://schemas.microsoft.com/office/drawing/2014/main" id="{D495DFCF-9D19-460B-9BB8-6842915F44CA}"/>
              </a:ext>
            </a:extLst>
          </p:cNvPr>
          <p:cNvSpPr/>
          <p:nvPr/>
        </p:nvSpPr>
        <p:spPr bwMode="auto">
          <a:xfrm>
            <a:off x="3780404" y="695299"/>
            <a:ext cx="154940" cy="200025"/>
          </a:xfrm>
          <a:custGeom>
            <a:avLst/>
            <a:gdLst>
              <a:gd name="T0" fmla="*/ 0 w 2244"/>
              <a:gd name="T1" fmla="*/ 1192026366 h 2719"/>
              <a:gd name="T2" fmla="*/ 124849370 w 2244"/>
              <a:gd name="T3" fmla="*/ 900047615 h 2719"/>
              <a:gd name="T4" fmla="*/ 247945988 w 2244"/>
              <a:gd name="T5" fmla="*/ 802721585 h 2719"/>
              <a:gd name="T6" fmla="*/ 752599742 w 2244"/>
              <a:gd name="T7" fmla="*/ 802721585 h 2719"/>
              <a:gd name="T8" fmla="*/ 878762849 w 2244"/>
              <a:gd name="T9" fmla="*/ 900047615 h 2719"/>
              <a:gd name="T10" fmla="*/ 983022837 w 2244"/>
              <a:gd name="T11" fmla="*/ 1192026366 h 2719"/>
              <a:gd name="T12" fmla="*/ 0 w 2244"/>
              <a:gd name="T13" fmla="*/ 1192026366 h 2719"/>
              <a:gd name="T14" fmla="*/ 489758997 w 2244"/>
              <a:gd name="T15" fmla="*/ 778171257 h 2719"/>
              <a:gd name="T16" fmla="*/ 100755144 w 2244"/>
              <a:gd name="T17" fmla="*/ 389304781 h 2719"/>
              <a:gd name="T18" fmla="*/ 489758997 w 2244"/>
              <a:gd name="T19" fmla="*/ 0 h 2719"/>
              <a:gd name="T20" fmla="*/ 878762849 w 2244"/>
              <a:gd name="T21" fmla="*/ 389304781 h 2719"/>
              <a:gd name="T22" fmla="*/ 489758997 w 2244"/>
              <a:gd name="T23" fmla="*/ 778171257 h 2719"/>
              <a:gd name="T24" fmla="*/ 425801067 w 2244"/>
              <a:gd name="T25" fmla="*/ 105655795 h 2719"/>
              <a:gd name="T26" fmla="*/ 191435436 w 2244"/>
              <a:gd name="T27" fmla="*/ 389304781 h 2719"/>
              <a:gd name="T28" fmla="*/ 489758997 w 2244"/>
              <a:gd name="T29" fmla="*/ 687859418 h 2719"/>
              <a:gd name="T30" fmla="*/ 788083219 w 2244"/>
              <a:gd name="T31" fmla="*/ 389304781 h 2719"/>
              <a:gd name="T32" fmla="*/ 425801067 w 2244"/>
              <a:gd name="T33" fmla="*/ 105655795 h 27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44" h="2719">
                <a:moveTo>
                  <a:pt x="0" y="2719"/>
                </a:moveTo>
                <a:cubicBezTo>
                  <a:pt x="285" y="2053"/>
                  <a:pt x="285" y="2053"/>
                  <a:pt x="285" y="2053"/>
                </a:cubicBezTo>
                <a:cubicBezTo>
                  <a:pt x="285" y="2053"/>
                  <a:pt x="347" y="1831"/>
                  <a:pt x="566" y="1831"/>
                </a:cubicBezTo>
                <a:cubicBezTo>
                  <a:pt x="1718" y="1831"/>
                  <a:pt x="1718" y="1831"/>
                  <a:pt x="1718" y="1831"/>
                </a:cubicBezTo>
                <a:cubicBezTo>
                  <a:pt x="1938" y="1831"/>
                  <a:pt x="2006" y="2053"/>
                  <a:pt x="2006" y="2053"/>
                </a:cubicBezTo>
                <a:cubicBezTo>
                  <a:pt x="2244" y="2719"/>
                  <a:pt x="2244" y="2719"/>
                  <a:pt x="2244" y="2719"/>
                </a:cubicBezTo>
                <a:lnTo>
                  <a:pt x="0" y="2719"/>
                </a:lnTo>
                <a:close/>
                <a:moveTo>
                  <a:pt x="1118" y="1775"/>
                </a:moveTo>
                <a:cubicBezTo>
                  <a:pt x="627" y="1775"/>
                  <a:pt x="230" y="1378"/>
                  <a:pt x="230" y="888"/>
                </a:cubicBezTo>
                <a:cubicBezTo>
                  <a:pt x="230" y="397"/>
                  <a:pt x="627" y="0"/>
                  <a:pt x="1118" y="0"/>
                </a:cubicBezTo>
                <a:cubicBezTo>
                  <a:pt x="1608" y="0"/>
                  <a:pt x="2006" y="397"/>
                  <a:pt x="2006" y="888"/>
                </a:cubicBezTo>
                <a:cubicBezTo>
                  <a:pt x="2006" y="1378"/>
                  <a:pt x="1608" y="1775"/>
                  <a:pt x="1118" y="1775"/>
                </a:cubicBezTo>
                <a:close/>
                <a:moveTo>
                  <a:pt x="972" y="241"/>
                </a:moveTo>
                <a:cubicBezTo>
                  <a:pt x="700" y="338"/>
                  <a:pt x="1033" y="685"/>
                  <a:pt x="437" y="888"/>
                </a:cubicBezTo>
                <a:cubicBezTo>
                  <a:pt x="437" y="1264"/>
                  <a:pt x="742" y="1569"/>
                  <a:pt x="1118" y="1569"/>
                </a:cubicBezTo>
                <a:cubicBezTo>
                  <a:pt x="1494" y="1569"/>
                  <a:pt x="1799" y="1264"/>
                  <a:pt x="1799" y="888"/>
                </a:cubicBezTo>
                <a:cubicBezTo>
                  <a:pt x="1452" y="602"/>
                  <a:pt x="870" y="734"/>
                  <a:pt x="972" y="24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03F690A9-C8F5-4645-A7F0-C07AA6B833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7685" y="5793274"/>
            <a:ext cx="2293577" cy="1503766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ADB7F69D-1B7E-4800-A82D-57A55EB8F226}"/>
              </a:ext>
            </a:extLst>
          </p:cNvPr>
          <p:cNvSpPr/>
          <p:nvPr/>
        </p:nvSpPr>
        <p:spPr>
          <a:xfrm>
            <a:off x="174371" y="6705134"/>
            <a:ext cx="4212124" cy="467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Gan, et al. Towards Real-Time Sign Language Recognition and Translation on Edge Devices. </a:t>
            </a:r>
            <a:r>
              <a:rPr lang="en-US" altLang="zh-CN" dirty="0"/>
              <a:t> 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Submitted to ACM MM 2023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2D9EA94-DB9A-4CDA-AB04-AF4A64B14D6A}"/>
              </a:ext>
            </a:extLst>
          </p:cNvPr>
          <p:cNvSpPr/>
          <p:nvPr/>
        </p:nvSpPr>
        <p:spPr>
          <a:xfrm>
            <a:off x="214445" y="7126462"/>
            <a:ext cx="4040839" cy="61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r>
              <a:rPr lang="zh-CN" altLang="en-US" sz="8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achieve real-time sign language translation without GPU by designing a lightweight region aware temporal </a:t>
            </a:r>
            <a:r>
              <a:rPr lang="en-US" altLang="zh-CN" sz="800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GCN</a:t>
            </a:r>
            <a:r>
              <a:rPr lang="en-US" altLang="zh-CN" sz="8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adopting structural re-parameterization</a:t>
            </a: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987E214-40D5-4CF8-9BD6-0A9DD746E481}"/>
              </a:ext>
            </a:extLst>
          </p:cNvPr>
          <p:cNvSpPr/>
          <p:nvPr/>
        </p:nvSpPr>
        <p:spPr>
          <a:xfrm>
            <a:off x="174371" y="5442428"/>
            <a:ext cx="4417767" cy="467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Gan, et al. Contrastive Learning for Sign Language Recognition and Translation. </a:t>
            </a:r>
            <a:r>
              <a:rPr lang="en-US" altLang="zh-CN" dirty="0"/>
              <a:t> 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Accepted by IJCAI 2023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B33F722-5B65-49AA-8A45-0C0F25222693}"/>
              </a:ext>
            </a:extLst>
          </p:cNvPr>
          <p:cNvSpPr/>
          <p:nvPr/>
        </p:nvSpPr>
        <p:spPr>
          <a:xfrm>
            <a:off x="214445" y="5894655"/>
            <a:ext cx="4525282" cy="79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r>
              <a:rPr lang="zh-CN" altLang="en-US" sz="8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 tackle two widely existing problems in </a:t>
            </a:r>
            <a:r>
              <a:rPr lang="en-US" altLang="zh-CN" sz="800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CSLR</a:t>
            </a:r>
            <a:r>
              <a:rPr lang="en-US" altLang="zh-CN" sz="8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800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SLT</a:t>
            </a:r>
            <a:r>
              <a:rPr lang="en-US" altLang="zh-CN" sz="8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CTC spike phenomenon and  the exposure bias problem. We tackle these issues by introducing contrast learning, aiming to enhance both visual-level feature representation and semantic-level error tolerance.</a:t>
            </a:r>
            <a:endParaRPr lang="en-US" altLang="zh-CN" sz="900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4C41393D-8A52-4E78-B20B-C7F5CB1A1B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9869" y="5195811"/>
            <a:ext cx="1777021" cy="118819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5B1EFC9-D15A-0C11-702D-793971041A2B}"/>
              </a:ext>
            </a:extLst>
          </p:cNvPr>
          <p:cNvSpPr/>
          <p:nvPr/>
        </p:nvSpPr>
        <p:spPr>
          <a:xfrm>
            <a:off x="233066" y="1709221"/>
            <a:ext cx="6478219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PH.D. 2023.10~2024.10    The University of Warwick    Department of Computer Science </a:t>
            </a:r>
          </a:p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Visiting Student                 Advised by  Professor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Hongkai Wen</a:t>
            </a:r>
            <a:endParaRPr lang="en-US" altLang="zh-CN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C8E3BE2-5FB2-E9AC-14FC-ED6F0BB7D4E9}"/>
              </a:ext>
            </a:extLst>
          </p:cNvPr>
          <p:cNvSpPr/>
          <p:nvPr/>
        </p:nvSpPr>
        <p:spPr>
          <a:xfrm>
            <a:off x="304386" y="3385541"/>
            <a:ext cx="4212124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 al.  SignGraph: A Sign Sequence is Worth Graphs of Nodes. In CVPR 2024.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BD5A03-934B-E124-0866-B407B4AB9FA0}"/>
              </a:ext>
            </a:extLst>
          </p:cNvPr>
          <p:cNvSpPr/>
          <p:nvPr/>
        </p:nvSpPr>
        <p:spPr>
          <a:xfrm>
            <a:off x="311678" y="3981268"/>
            <a:ext cx="4280460" cy="79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r>
              <a:rPr lang="zh-CN" altLang="en-US" sz="8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8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propose a Skeleton-Aware neural Network for end-to-end </a:t>
            </a:r>
            <a:r>
              <a:rPr lang="en-US" altLang="zh-CN" sz="800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SLT</a:t>
            </a:r>
            <a:r>
              <a:rPr lang="en-US" altLang="zh-CN" sz="8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by fully exploiting skeletal modality in three aspects: designing a self-contained branch for skeleton extraction, concatenating skeleton and </a:t>
            </a:r>
            <a:r>
              <a:rPr lang="en-US" altLang="zh-CN" sz="800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en-US" altLang="zh-CN" sz="8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channels for feature extraction, constructing a skeleton-based </a:t>
            </a:r>
            <a:r>
              <a:rPr lang="en-US" altLang="zh-CN" sz="800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GCN</a:t>
            </a:r>
            <a:r>
              <a:rPr lang="en-US" altLang="zh-CN" sz="8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feature scaling. </a:t>
            </a:r>
            <a:endParaRPr lang="en-US" altLang="zh-CN" sz="900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CAEF5A6-E6DD-4F14-DCCC-DF6B61C9E7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12286" y="3306318"/>
            <a:ext cx="2203371" cy="79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1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" y="-32628"/>
            <a:ext cx="6858000" cy="14739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83296" y="118416"/>
            <a:ext cx="3286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spc="3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Shiwei</a:t>
            </a:r>
            <a:r>
              <a:rPr lang="en-US" altLang="zh-CN" sz="16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Gan</a:t>
            </a:r>
          </a:p>
        </p:txBody>
      </p:sp>
      <p:sp>
        <p:nvSpPr>
          <p:cNvPr id="11" name="矩形 10"/>
          <p:cNvSpPr/>
          <p:nvPr/>
        </p:nvSpPr>
        <p:spPr>
          <a:xfrm>
            <a:off x="174371" y="1477909"/>
            <a:ext cx="17139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 Background</a:t>
            </a:r>
          </a:p>
        </p:txBody>
      </p:sp>
      <p:sp>
        <p:nvSpPr>
          <p:cNvPr id="12" name="矩形 11"/>
          <p:cNvSpPr/>
          <p:nvPr/>
        </p:nvSpPr>
        <p:spPr>
          <a:xfrm>
            <a:off x="247565" y="2150536"/>
            <a:ext cx="6478219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PH.D. 2019.07~2025.06    Nanjing University    Department of Computer Science and Technology</a:t>
            </a: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Average score: 90.53              Advised by  Professor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Sanglu Lu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Associate Researcher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Yafeng Yin</a:t>
            </a:r>
            <a:endParaRPr lang="en-US" altLang="zh-CN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6040" y="5880472"/>
            <a:ext cx="4212124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Lei Xie, Sanglu Lu.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Skeleton-Aware Neural Sign Language Translation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 ACM MM 2021. CCF-A</a:t>
            </a:r>
          </a:p>
        </p:txBody>
      </p:sp>
      <p:sp>
        <p:nvSpPr>
          <p:cNvPr id="15" name="矩形 14"/>
          <p:cNvSpPr/>
          <p:nvPr/>
        </p:nvSpPr>
        <p:spPr>
          <a:xfrm>
            <a:off x="119101" y="7394225"/>
            <a:ext cx="6128970" cy="151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2021.12      Outstanding Graduate Student of Nanjing University 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2021.11     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Guorui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Scholarship in Nanjing university  (4 out of whole department)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2019-2022  First Prize of Academic Scholarship for three consecutive years  in Nanjing university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2015-2018  The national inspirational scholarship for three consecutive years in Hunan University 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2015-2017  Miyoshi  students for two consecutive years in Hunan University </a:t>
            </a:r>
            <a:endParaRPr lang="zh-CN" altLang="en-US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2018.04       First prize of Hunan university ACM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2018.04       Bronze medal in Hubei Province ACM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endParaRPr lang="en-US" altLang="zh-CN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19707" y="1731825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4371" y="3027597"/>
            <a:ext cx="7938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</a:t>
            </a: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226386" y="3270513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74371" y="7091967"/>
            <a:ext cx="12939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Selected Honors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86925" y="7342892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4371" y="8738166"/>
            <a:ext cx="23711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Skills, Activities and Advantages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208493" y="9002092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69"/>
          <p:cNvSpPr txBox="1"/>
          <p:nvPr/>
        </p:nvSpPr>
        <p:spPr>
          <a:xfrm>
            <a:off x="2327155" y="536407"/>
            <a:ext cx="1901297" cy="847463"/>
          </a:xfrm>
          <a:prstGeom prst="rect">
            <a:avLst/>
          </a:prstGeom>
          <a:noFill/>
          <a:ln w="9525">
            <a:noFill/>
          </a:ln>
        </p:spPr>
        <p:txBody>
          <a:bodyPr wrap="square" upright="1"/>
          <a:lstStyle/>
          <a:p>
            <a:pPr>
              <a:spcAft>
                <a:spcPts val="0"/>
              </a:spcAft>
            </a:pPr>
            <a:r>
              <a:rPr lang="en-US" altLang="zh-CN" sz="9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Nanjing University </a:t>
            </a:r>
          </a:p>
          <a:p>
            <a:pPr>
              <a:spcAft>
                <a:spcPts val="0"/>
              </a:spcAft>
            </a:pPr>
            <a:endParaRPr lang="en-US" sz="900" kern="120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900" kern="12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+86 187-3765-1026</a:t>
            </a:r>
            <a:endParaRPr lang="zh-CN" sz="9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900" kern="120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900" kern="12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sw@smail.nju.edu.cn</a:t>
            </a:r>
            <a:endParaRPr lang="zh-CN" sz="9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定位"/>
          <p:cNvSpPr/>
          <p:nvPr/>
        </p:nvSpPr>
        <p:spPr>
          <a:xfrm>
            <a:off x="2183928" y="584310"/>
            <a:ext cx="112395" cy="190500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324000" anchor="ctr"/>
          <a:lstStyle/>
          <a:p>
            <a:endParaRPr lang="zh-CN" altLang="en-US"/>
          </a:p>
        </p:txBody>
      </p:sp>
      <p:sp>
        <p:nvSpPr>
          <p:cNvPr id="46" name="电话"/>
          <p:cNvSpPr/>
          <p:nvPr/>
        </p:nvSpPr>
        <p:spPr>
          <a:xfrm>
            <a:off x="2211444" y="820647"/>
            <a:ext cx="119380" cy="184150"/>
          </a:xfrm>
          <a:custGeom>
            <a:avLst/>
            <a:gdLst>
              <a:gd name="connsiteX0" fmla="*/ 608252 w 1978606"/>
              <a:gd name="connsiteY0" fmla="*/ 0 h 3092264"/>
              <a:gd name="connsiteX1" fmla="*/ 720410 w 1978606"/>
              <a:gd name="connsiteY1" fmla="*/ 112000 h 3092264"/>
              <a:gd name="connsiteX2" fmla="*/ 877432 w 1978606"/>
              <a:gd name="connsiteY2" fmla="*/ 672000 h 3092264"/>
              <a:gd name="connsiteX3" fmla="*/ 832568 w 1978606"/>
              <a:gd name="connsiteY3" fmla="*/ 828801 h 3092264"/>
              <a:gd name="connsiteX4" fmla="*/ 563388 w 1978606"/>
              <a:gd name="connsiteY4" fmla="*/ 985601 h 3092264"/>
              <a:gd name="connsiteX5" fmla="*/ 1079317 w 1978606"/>
              <a:gd name="connsiteY5" fmla="*/ 2172802 h 3092264"/>
              <a:gd name="connsiteX6" fmla="*/ 1337349 w 1978606"/>
              <a:gd name="connsiteY6" fmla="*/ 2010428 h 3092264"/>
              <a:gd name="connsiteX7" fmla="*/ 1505519 w 1978606"/>
              <a:gd name="connsiteY7" fmla="*/ 2038402 h 3092264"/>
              <a:gd name="connsiteX8" fmla="*/ 1931721 w 1978606"/>
              <a:gd name="connsiteY8" fmla="*/ 2464003 h 3092264"/>
              <a:gd name="connsiteX9" fmla="*/ 1954153 w 1978606"/>
              <a:gd name="connsiteY9" fmla="*/ 2620803 h 3092264"/>
              <a:gd name="connsiteX10" fmla="*/ 1707404 w 1978606"/>
              <a:gd name="connsiteY10" fmla="*/ 3001603 h 3092264"/>
              <a:gd name="connsiteX11" fmla="*/ 1483087 w 1978606"/>
              <a:gd name="connsiteY11" fmla="*/ 3046403 h 3092264"/>
              <a:gd name="connsiteX12" fmla="*/ 2596 w 1978606"/>
              <a:gd name="connsiteY12" fmla="*/ 179200 h 3092264"/>
              <a:gd name="connsiteX13" fmla="*/ 159618 w 1978606"/>
              <a:gd name="connsiteY13" fmla="*/ 44800 h 3092264"/>
              <a:gd name="connsiteX14" fmla="*/ 608252 w 1978606"/>
              <a:gd name="connsiteY14" fmla="*/ 0 h 309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8606" h="3092264">
                <a:moveTo>
                  <a:pt x="608252" y="0"/>
                </a:moveTo>
                <a:cubicBezTo>
                  <a:pt x="675547" y="0"/>
                  <a:pt x="697978" y="44800"/>
                  <a:pt x="720410" y="112000"/>
                </a:cubicBezTo>
                <a:cubicBezTo>
                  <a:pt x="787705" y="291200"/>
                  <a:pt x="832568" y="492800"/>
                  <a:pt x="877432" y="672000"/>
                </a:cubicBezTo>
                <a:cubicBezTo>
                  <a:pt x="899864" y="761601"/>
                  <a:pt x="877432" y="806401"/>
                  <a:pt x="832568" y="828801"/>
                </a:cubicBezTo>
                <a:cubicBezTo>
                  <a:pt x="742842" y="896001"/>
                  <a:pt x="653115" y="940801"/>
                  <a:pt x="563388" y="985601"/>
                </a:cubicBezTo>
                <a:cubicBezTo>
                  <a:pt x="563388" y="1388801"/>
                  <a:pt x="675547" y="1747202"/>
                  <a:pt x="1079317" y="2172802"/>
                </a:cubicBezTo>
                <a:cubicBezTo>
                  <a:pt x="1169044" y="2105602"/>
                  <a:pt x="1270188" y="2055228"/>
                  <a:pt x="1337349" y="2010428"/>
                </a:cubicBezTo>
                <a:cubicBezTo>
                  <a:pt x="1404510" y="1965628"/>
                  <a:pt x="1454947" y="1993602"/>
                  <a:pt x="1505519" y="2038402"/>
                </a:cubicBezTo>
                <a:cubicBezTo>
                  <a:pt x="1640109" y="2172802"/>
                  <a:pt x="1797131" y="2307202"/>
                  <a:pt x="1931721" y="2464003"/>
                </a:cubicBezTo>
                <a:cubicBezTo>
                  <a:pt x="1976584" y="2508803"/>
                  <a:pt x="1999016" y="2576003"/>
                  <a:pt x="1954153" y="2620803"/>
                </a:cubicBezTo>
                <a:cubicBezTo>
                  <a:pt x="1864426" y="2755203"/>
                  <a:pt x="1797131" y="2867203"/>
                  <a:pt x="1707404" y="3001603"/>
                </a:cubicBezTo>
                <a:cubicBezTo>
                  <a:pt x="1640109" y="3113603"/>
                  <a:pt x="1572814" y="3113603"/>
                  <a:pt x="1483087" y="3046403"/>
                </a:cubicBezTo>
                <a:cubicBezTo>
                  <a:pt x="496093" y="2329602"/>
                  <a:pt x="-42267" y="1568002"/>
                  <a:pt x="2596" y="179200"/>
                </a:cubicBezTo>
                <a:cubicBezTo>
                  <a:pt x="2596" y="89600"/>
                  <a:pt x="25028" y="44800"/>
                  <a:pt x="159618" y="44800"/>
                </a:cubicBezTo>
                <a:cubicBezTo>
                  <a:pt x="294208" y="22400"/>
                  <a:pt x="451230" y="0"/>
                  <a:pt x="6082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47" name="信息"/>
          <p:cNvSpPr/>
          <p:nvPr/>
        </p:nvSpPr>
        <p:spPr>
          <a:xfrm>
            <a:off x="2163602" y="1147651"/>
            <a:ext cx="179705" cy="12319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19101" y="9036422"/>
            <a:ext cx="6592184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IELTS: 7.0 (Listening:6.5, Reading: 8.5, Writing: 6.0, Speaking: 6.0</a:t>
            </a:r>
          </a:p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CCF Certified Software Professional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Teaching Assistant at Nanjing University: Data Structure, Fall 2020-2022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Teaching Assistant at the University of Warwick:  CS933-15 Image and Video Analysis, Fall 2023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 Invigilator at the University of Warwick, May, 2024</a:t>
            </a:r>
          </a:p>
        </p:txBody>
      </p:sp>
      <p:sp>
        <p:nvSpPr>
          <p:cNvPr id="44" name="KSO_Shape"/>
          <p:cNvSpPr/>
          <p:nvPr/>
        </p:nvSpPr>
        <p:spPr bwMode="auto">
          <a:xfrm>
            <a:off x="3767386" y="1072947"/>
            <a:ext cx="180975" cy="164465"/>
          </a:xfrm>
          <a:custGeom>
            <a:avLst/>
            <a:gdLst>
              <a:gd name="T0" fmla="*/ 0 w 63"/>
              <a:gd name="T1" fmla="*/ 2147483646 h 57"/>
              <a:gd name="T2" fmla="*/ 2147483646 w 63"/>
              <a:gd name="T3" fmla="*/ 2147483646 h 57"/>
              <a:gd name="T4" fmla="*/ 2147483646 w 63"/>
              <a:gd name="T5" fmla="*/ 2147483646 h 57"/>
              <a:gd name="T6" fmla="*/ 2147483646 w 63"/>
              <a:gd name="T7" fmla="*/ 2147483646 h 57"/>
              <a:gd name="T8" fmla="*/ 2147483646 w 63"/>
              <a:gd name="T9" fmla="*/ 0 h 57"/>
              <a:gd name="T10" fmla="*/ 2147483646 w 63"/>
              <a:gd name="T11" fmla="*/ 2147483646 h 57"/>
              <a:gd name="T12" fmla="*/ 2147483646 w 63"/>
              <a:gd name="T13" fmla="*/ 2147483646 h 57"/>
              <a:gd name="T14" fmla="*/ 0 w 63"/>
              <a:gd name="T15" fmla="*/ 2147483646 h 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57">
                <a:moveTo>
                  <a:pt x="0" y="55"/>
                </a:moveTo>
                <a:cubicBezTo>
                  <a:pt x="0" y="55"/>
                  <a:pt x="0" y="57"/>
                  <a:pt x="4" y="57"/>
                </a:cubicBezTo>
                <a:cubicBezTo>
                  <a:pt x="3" y="54"/>
                  <a:pt x="11" y="45"/>
                  <a:pt x="11" y="45"/>
                </a:cubicBezTo>
                <a:cubicBezTo>
                  <a:pt x="11" y="45"/>
                  <a:pt x="25" y="54"/>
                  <a:pt x="40" y="39"/>
                </a:cubicBezTo>
                <a:cubicBezTo>
                  <a:pt x="54" y="23"/>
                  <a:pt x="44" y="11"/>
                  <a:pt x="63" y="0"/>
                </a:cubicBezTo>
                <a:cubicBezTo>
                  <a:pt x="17" y="10"/>
                  <a:pt x="7" y="24"/>
                  <a:pt x="8" y="43"/>
                </a:cubicBezTo>
                <a:cubicBezTo>
                  <a:pt x="12" y="34"/>
                  <a:pt x="24" y="22"/>
                  <a:pt x="34" y="17"/>
                </a:cubicBezTo>
                <a:cubicBezTo>
                  <a:pt x="17" y="29"/>
                  <a:pt x="5" y="47"/>
                  <a:pt x="0" y="5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3" y="54985"/>
            <a:ext cx="1020461" cy="1360615"/>
          </a:xfrm>
          <a:prstGeom prst="rect">
            <a:avLst/>
          </a:prstGeom>
        </p:spPr>
      </p:pic>
      <p:sp>
        <p:nvSpPr>
          <p:cNvPr id="32" name="文本框 69">
            <a:extLst>
              <a:ext uri="{FF2B5EF4-FFF2-40B4-BE49-F238E27FC236}">
                <a16:creationId xmlns:a16="http://schemas.microsoft.com/office/drawing/2014/main" id="{00B480AA-ABD8-4FC8-8432-C7B569C5BF81}"/>
              </a:ext>
            </a:extLst>
          </p:cNvPr>
          <p:cNvSpPr txBox="1"/>
          <p:nvPr/>
        </p:nvSpPr>
        <p:spPr>
          <a:xfrm>
            <a:off x="3923909" y="624190"/>
            <a:ext cx="2891748" cy="832787"/>
          </a:xfrm>
          <a:prstGeom prst="rect">
            <a:avLst/>
          </a:prstGeom>
          <a:noFill/>
          <a:ln w="9525">
            <a:noFill/>
          </a:ln>
        </p:spPr>
        <p:txBody>
          <a:bodyPr wrap="square" upright="1"/>
          <a:lstStyle/>
          <a:p>
            <a:pPr>
              <a:spcAft>
                <a:spcPts val="0"/>
              </a:spcAft>
            </a:pPr>
            <a:r>
              <a:rPr lang="en-US" altLang="zh-CN" sz="9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Video-language representation, Sign language recognition and translation</a:t>
            </a:r>
          </a:p>
          <a:p>
            <a:pPr>
              <a:spcAft>
                <a:spcPts val="0"/>
              </a:spcAft>
            </a:pPr>
            <a:endParaRPr lang="en-US" altLang="zh-CN" sz="9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9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GitHub: https://github.com/gswycf</a:t>
            </a:r>
          </a:p>
          <a:p>
            <a:pPr>
              <a:spcAft>
                <a:spcPts val="0"/>
              </a:spcAft>
            </a:pPr>
            <a:endParaRPr lang="en-US" altLang="zh-CN" sz="9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sz="9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cs.nju.edu.cn/yafeng/ResearchPic/ResearchInterest.jpg">
            <a:extLst>
              <a:ext uri="{FF2B5EF4-FFF2-40B4-BE49-F238E27FC236}">
                <a16:creationId xmlns:a16="http://schemas.microsoft.com/office/drawing/2014/main" id="{4DDB305A-2C04-4A33-A892-6F3D685B91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3" t="8657" r="664" b="49534"/>
          <a:stretch/>
        </p:blipFill>
        <p:spPr bwMode="auto">
          <a:xfrm>
            <a:off x="4420617" y="5909485"/>
            <a:ext cx="2360441" cy="143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48A7EE0B-6DDC-41D8-BED7-B549F14BA692}"/>
              </a:ext>
            </a:extLst>
          </p:cNvPr>
          <p:cNvSpPr/>
          <p:nvPr/>
        </p:nvSpPr>
        <p:spPr>
          <a:xfrm>
            <a:off x="247564" y="2562149"/>
            <a:ext cx="6478219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B.S.    2015.09~ 2019.06     Hunan University      College of Computer Science and Electronic Engineering</a:t>
            </a: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Average score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87.26     Rank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4/184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3.26%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人">
            <a:extLst>
              <a:ext uri="{FF2B5EF4-FFF2-40B4-BE49-F238E27FC236}">
                <a16:creationId xmlns:a16="http://schemas.microsoft.com/office/drawing/2014/main" id="{D495DFCF-9D19-460B-9BB8-6842915F44CA}"/>
              </a:ext>
            </a:extLst>
          </p:cNvPr>
          <p:cNvSpPr/>
          <p:nvPr/>
        </p:nvSpPr>
        <p:spPr bwMode="auto">
          <a:xfrm>
            <a:off x="3780404" y="695299"/>
            <a:ext cx="154940" cy="200025"/>
          </a:xfrm>
          <a:custGeom>
            <a:avLst/>
            <a:gdLst>
              <a:gd name="T0" fmla="*/ 0 w 2244"/>
              <a:gd name="T1" fmla="*/ 1192026366 h 2719"/>
              <a:gd name="T2" fmla="*/ 124849370 w 2244"/>
              <a:gd name="T3" fmla="*/ 900047615 h 2719"/>
              <a:gd name="T4" fmla="*/ 247945988 w 2244"/>
              <a:gd name="T5" fmla="*/ 802721585 h 2719"/>
              <a:gd name="T6" fmla="*/ 752599742 w 2244"/>
              <a:gd name="T7" fmla="*/ 802721585 h 2719"/>
              <a:gd name="T8" fmla="*/ 878762849 w 2244"/>
              <a:gd name="T9" fmla="*/ 900047615 h 2719"/>
              <a:gd name="T10" fmla="*/ 983022837 w 2244"/>
              <a:gd name="T11" fmla="*/ 1192026366 h 2719"/>
              <a:gd name="T12" fmla="*/ 0 w 2244"/>
              <a:gd name="T13" fmla="*/ 1192026366 h 2719"/>
              <a:gd name="T14" fmla="*/ 489758997 w 2244"/>
              <a:gd name="T15" fmla="*/ 778171257 h 2719"/>
              <a:gd name="T16" fmla="*/ 100755144 w 2244"/>
              <a:gd name="T17" fmla="*/ 389304781 h 2719"/>
              <a:gd name="T18" fmla="*/ 489758997 w 2244"/>
              <a:gd name="T19" fmla="*/ 0 h 2719"/>
              <a:gd name="T20" fmla="*/ 878762849 w 2244"/>
              <a:gd name="T21" fmla="*/ 389304781 h 2719"/>
              <a:gd name="T22" fmla="*/ 489758997 w 2244"/>
              <a:gd name="T23" fmla="*/ 778171257 h 2719"/>
              <a:gd name="T24" fmla="*/ 425801067 w 2244"/>
              <a:gd name="T25" fmla="*/ 105655795 h 2719"/>
              <a:gd name="T26" fmla="*/ 191435436 w 2244"/>
              <a:gd name="T27" fmla="*/ 389304781 h 2719"/>
              <a:gd name="T28" fmla="*/ 489758997 w 2244"/>
              <a:gd name="T29" fmla="*/ 687859418 h 2719"/>
              <a:gd name="T30" fmla="*/ 788083219 w 2244"/>
              <a:gd name="T31" fmla="*/ 389304781 h 2719"/>
              <a:gd name="T32" fmla="*/ 425801067 w 2244"/>
              <a:gd name="T33" fmla="*/ 105655795 h 27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44" h="2719">
                <a:moveTo>
                  <a:pt x="0" y="2719"/>
                </a:moveTo>
                <a:cubicBezTo>
                  <a:pt x="285" y="2053"/>
                  <a:pt x="285" y="2053"/>
                  <a:pt x="285" y="2053"/>
                </a:cubicBezTo>
                <a:cubicBezTo>
                  <a:pt x="285" y="2053"/>
                  <a:pt x="347" y="1831"/>
                  <a:pt x="566" y="1831"/>
                </a:cubicBezTo>
                <a:cubicBezTo>
                  <a:pt x="1718" y="1831"/>
                  <a:pt x="1718" y="1831"/>
                  <a:pt x="1718" y="1831"/>
                </a:cubicBezTo>
                <a:cubicBezTo>
                  <a:pt x="1938" y="1831"/>
                  <a:pt x="2006" y="2053"/>
                  <a:pt x="2006" y="2053"/>
                </a:cubicBezTo>
                <a:cubicBezTo>
                  <a:pt x="2244" y="2719"/>
                  <a:pt x="2244" y="2719"/>
                  <a:pt x="2244" y="2719"/>
                </a:cubicBezTo>
                <a:lnTo>
                  <a:pt x="0" y="2719"/>
                </a:lnTo>
                <a:close/>
                <a:moveTo>
                  <a:pt x="1118" y="1775"/>
                </a:moveTo>
                <a:cubicBezTo>
                  <a:pt x="627" y="1775"/>
                  <a:pt x="230" y="1378"/>
                  <a:pt x="230" y="888"/>
                </a:cubicBezTo>
                <a:cubicBezTo>
                  <a:pt x="230" y="397"/>
                  <a:pt x="627" y="0"/>
                  <a:pt x="1118" y="0"/>
                </a:cubicBezTo>
                <a:cubicBezTo>
                  <a:pt x="1608" y="0"/>
                  <a:pt x="2006" y="397"/>
                  <a:pt x="2006" y="888"/>
                </a:cubicBezTo>
                <a:cubicBezTo>
                  <a:pt x="2006" y="1378"/>
                  <a:pt x="1608" y="1775"/>
                  <a:pt x="1118" y="1775"/>
                </a:cubicBezTo>
                <a:close/>
                <a:moveTo>
                  <a:pt x="972" y="241"/>
                </a:moveTo>
                <a:cubicBezTo>
                  <a:pt x="700" y="338"/>
                  <a:pt x="1033" y="685"/>
                  <a:pt x="437" y="888"/>
                </a:cubicBezTo>
                <a:cubicBezTo>
                  <a:pt x="437" y="1264"/>
                  <a:pt x="742" y="1569"/>
                  <a:pt x="1118" y="1569"/>
                </a:cubicBezTo>
                <a:cubicBezTo>
                  <a:pt x="1494" y="1569"/>
                  <a:pt x="1799" y="1264"/>
                  <a:pt x="1799" y="888"/>
                </a:cubicBezTo>
                <a:cubicBezTo>
                  <a:pt x="1452" y="602"/>
                  <a:pt x="870" y="734"/>
                  <a:pt x="972" y="24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DB7F69D-1B7E-4800-A82D-57A55EB8F226}"/>
              </a:ext>
            </a:extLst>
          </p:cNvPr>
          <p:cNvSpPr/>
          <p:nvPr/>
        </p:nvSpPr>
        <p:spPr>
          <a:xfrm>
            <a:off x="147392" y="5294112"/>
            <a:ext cx="4212124" cy="61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Lei Xie, Sanglu Lu.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Towards Real-Time Sign Language Recognition and Translation on Edge Devices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 ACM MM 2023                                                           CCF-A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987E214-40D5-4CF8-9BD6-0A9DD746E481}"/>
              </a:ext>
            </a:extLst>
          </p:cNvPr>
          <p:cNvSpPr/>
          <p:nvPr/>
        </p:nvSpPr>
        <p:spPr>
          <a:xfrm>
            <a:off x="198316" y="4686630"/>
            <a:ext cx="4125344" cy="61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Lei Xie, Sanglu Lu.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Contrastive Learning for Sign Language Recognition and Translation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IJCAI 2023                                                                                    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4C41393D-8A52-4E78-B20B-C7F5CB1A1B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4949" y="4204990"/>
            <a:ext cx="2199229" cy="147050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5B1EFC9-D15A-0C11-702D-793971041A2B}"/>
              </a:ext>
            </a:extLst>
          </p:cNvPr>
          <p:cNvSpPr/>
          <p:nvPr/>
        </p:nvSpPr>
        <p:spPr>
          <a:xfrm>
            <a:off x="233066" y="1709221"/>
            <a:ext cx="6478219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PH.D. 2023.10~2024.10    The University of Warwick    Department of Computer Science </a:t>
            </a:r>
          </a:p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Visiting Student                 Advised by  Professor </a:t>
            </a:r>
            <a:r>
              <a:rPr lang="en-US" altLang="zh-CN" sz="9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Hongkai Wen</a:t>
            </a:r>
            <a:endParaRPr lang="en-US" altLang="zh-CN" sz="9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C8E3BE2-5FB2-E9AC-14FC-ED6F0BB7D4E9}"/>
              </a:ext>
            </a:extLst>
          </p:cNvPr>
          <p:cNvSpPr/>
          <p:nvPr/>
        </p:nvSpPr>
        <p:spPr>
          <a:xfrm>
            <a:off x="198316" y="3349638"/>
            <a:ext cx="4145635" cy="61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Hongkai Wen, Lei Xie, Sanglu Lu. 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SignGraph: A Sign Sequence is Worth Graphs of Nodes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 CVPR 2024.                                                                CCF-A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CAEF5A6-E6DD-4F14-DCCC-DF6B61C9E7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02385" y="3230102"/>
            <a:ext cx="2203371" cy="79929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06B9765-E78C-5E37-9489-AAB261AB107D}"/>
              </a:ext>
            </a:extLst>
          </p:cNvPr>
          <p:cNvSpPr/>
          <p:nvPr/>
        </p:nvSpPr>
        <p:spPr>
          <a:xfrm>
            <a:off x="186040" y="3920733"/>
            <a:ext cx="4212124" cy="793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Kang Xia,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Wenzhong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Li, </a:t>
            </a:r>
            <a:r>
              <a:rPr lang="en-US" altLang="zh-CN" sz="900" b="1" dirty="0" err="1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Sanglu Lu.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TS2ACT: Few-Shot Human Activity Sensing with Cross-Modal Co-Learning.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Proceedings of the ACM on Interactive, Mobile, Wearable and Ubiquitous Technologies 2024.                                                   CCF-A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CA8FC4-85F3-9E3F-606B-93FFD546DD3D}"/>
              </a:ext>
            </a:extLst>
          </p:cNvPr>
          <p:cNvSpPr/>
          <p:nvPr/>
        </p:nvSpPr>
        <p:spPr>
          <a:xfrm>
            <a:off x="188123" y="6324447"/>
            <a:ext cx="4212124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Lei Xie, Sanglu Lu.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Skeleton-Aware Neural Sign Language Translation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 ACM MM 2021. CCF-A</a:t>
            </a:r>
          </a:p>
        </p:txBody>
      </p:sp>
    </p:spTree>
    <p:extLst>
      <p:ext uri="{BB962C8B-B14F-4D97-AF65-F5344CB8AC3E}">
        <p14:creationId xmlns:p14="http://schemas.microsoft.com/office/powerpoint/2010/main" val="198486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" y="-32628"/>
            <a:ext cx="6858000" cy="14739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83296" y="118416"/>
            <a:ext cx="3286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spc="3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Shiwei</a:t>
            </a:r>
            <a:r>
              <a:rPr lang="en-US" altLang="zh-CN" sz="16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Gan</a:t>
            </a:r>
          </a:p>
        </p:txBody>
      </p:sp>
      <p:sp>
        <p:nvSpPr>
          <p:cNvPr id="11" name="矩形 10"/>
          <p:cNvSpPr/>
          <p:nvPr/>
        </p:nvSpPr>
        <p:spPr>
          <a:xfrm>
            <a:off x="174371" y="1477909"/>
            <a:ext cx="17139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 Background</a:t>
            </a:r>
          </a:p>
        </p:txBody>
      </p:sp>
      <p:sp>
        <p:nvSpPr>
          <p:cNvPr id="12" name="矩形 11"/>
          <p:cNvSpPr/>
          <p:nvPr/>
        </p:nvSpPr>
        <p:spPr>
          <a:xfrm>
            <a:off x="247565" y="2150536"/>
            <a:ext cx="6478219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PH.D. 2019.07~2025.06    Nanjing University    Department of Computer Science and Technology</a:t>
            </a: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Average score: 90.53              Advised by  Professor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Sanglu Lu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Associate Researcher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Yafeng Yin</a:t>
            </a:r>
            <a:endParaRPr lang="en-US" altLang="zh-CN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685" y="5358543"/>
            <a:ext cx="6671959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Lei Xie, Sanglu Lu.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Skeleton-Aware Neural Sign Language Translation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 ACM MM 2021.</a:t>
            </a:r>
          </a:p>
        </p:txBody>
      </p:sp>
      <p:sp>
        <p:nvSpPr>
          <p:cNvPr id="15" name="矩形 14"/>
          <p:cNvSpPr/>
          <p:nvPr/>
        </p:nvSpPr>
        <p:spPr>
          <a:xfrm>
            <a:off x="99865" y="7313602"/>
            <a:ext cx="6128970" cy="151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Huawei Scholarship in Nanjing university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7out of whole department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 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Outstanding Graduate Student for two years in Nanjing University   2021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 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Guorui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Scholarship in Nanjing university  (4 out of whole department)  2023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 Prize of Academic Scholarship for four consecutive years  in Nanjing university 2019-2024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national inspirational scholarship for three consecutive years in Hunan University 2015-2018 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Miyoshi  students for two consecutive years in Hunan University 2015-2017 </a:t>
            </a:r>
            <a:endParaRPr lang="zh-CN" altLang="en-US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Bronze medal in Hubei Province ACM 2018.04 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endParaRPr lang="en-US" altLang="zh-CN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19707" y="1731825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4371" y="3027597"/>
            <a:ext cx="7938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 flipH="1">
            <a:off x="64685" y="3239473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55135" y="7011344"/>
            <a:ext cx="12939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Selected Honors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86187" y="7299302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4202" y="8659886"/>
            <a:ext cx="12747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Skills, Activities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186187" y="8905854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69"/>
          <p:cNvSpPr txBox="1"/>
          <p:nvPr/>
        </p:nvSpPr>
        <p:spPr>
          <a:xfrm>
            <a:off x="2327155" y="536407"/>
            <a:ext cx="1901297" cy="847463"/>
          </a:xfrm>
          <a:prstGeom prst="rect">
            <a:avLst/>
          </a:prstGeom>
          <a:noFill/>
          <a:ln w="9525">
            <a:noFill/>
          </a:ln>
        </p:spPr>
        <p:txBody>
          <a:bodyPr wrap="square" upright="1"/>
          <a:lstStyle/>
          <a:p>
            <a:pPr>
              <a:spcAft>
                <a:spcPts val="0"/>
              </a:spcAft>
            </a:pPr>
            <a:r>
              <a:rPr lang="en-US" altLang="zh-CN" sz="9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Nanjing University </a:t>
            </a:r>
          </a:p>
          <a:p>
            <a:pPr>
              <a:spcAft>
                <a:spcPts val="0"/>
              </a:spcAft>
            </a:pPr>
            <a:endParaRPr lang="en-US" sz="900" kern="120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900" kern="12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+86 187-3765-1026</a:t>
            </a:r>
            <a:endParaRPr lang="zh-CN" sz="9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900" kern="120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900" kern="12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sw@smail.nju.edu.cn</a:t>
            </a:r>
            <a:endParaRPr lang="zh-CN" sz="9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定位"/>
          <p:cNvSpPr/>
          <p:nvPr/>
        </p:nvSpPr>
        <p:spPr>
          <a:xfrm>
            <a:off x="2183928" y="584310"/>
            <a:ext cx="112395" cy="190500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324000" anchor="ctr"/>
          <a:lstStyle/>
          <a:p>
            <a:endParaRPr lang="zh-CN" altLang="en-US"/>
          </a:p>
        </p:txBody>
      </p:sp>
      <p:sp>
        <p:nvSpPr>
          <p:cNvPr id="46" name="电话"/>
          <p:cNvSpPr/>
          <p:nvPr/>
        </p:nvSpPr>
        <p:spPr>
          <a:xfrm>
            <a:off x="2211444" y="820647"/>
            <a:ext cx="119380" cy="184150"/>
          </a:xfrm>
          <a:custGeom>
            <a:avLst/>
            <a:gdLst>
              <a:gd name="connsiteX0" fmla="*/ 608252 w 1978606"/>
              <a:gd name="connsiteY0" fmla="*/ 0 h 3092264"/>
              <a:gd name="connsiteX1" fmla="*/ 720410 w 1978606"/>
              <a:gd name="connsiteY1" fmla="*/ 112000 h 3092264"/>
              <a:gd name="connsiteX2" fmla="*/ 877432 w 1978606"/>
              <a:gd name="connsiteY2" fmla="*/ 672000 h 3092264"/>
              <a:gd name="connsiteX3" fmla="*/ 832568 w 1978606"/>
              <a:gd name="connsiteY3" fmla="*/ 828801 h 3092264"/>
              <a:gd name="connsiteX4" fmla="*/ 563388 w 1978606"/>
              <a:gd name="connsiteY4" fmla="*/ 985601 h 3092264"/>
              <a:gd name="connsiteX5" fmla="*/ 1079317 w 1978606"/>
              <a:gd name="connsiteY5" fmla="*/ 2172802 h 3092264"/>
              <a:gd name="connsiteX6" fmla="*/ 1337349 w 1978606"/>
              <a:gd name="connsiteY6" fmla="*/ 2010428 h 3092264"/>
              <a:gd name="connsiteX7" fmla="*/ 1505519 w 1978606"/>
              <a:gd name="connsiteY7" fmla="*/ 2038402 h 3092264"/>
              <a:gd name="connsiteX8" fmla="*/ 1931721 w 1978606"/>
              <a:gd name="connsiteY8" fmla="*/ 2464003 h 3092264"/>
              <a:gd name="connsiteX9" fmla="*/ 1954153 w 1978606"/>
              <a:gd name="connsiteY9" fmla="*/ 2620803 h 3092264"/>
              <a:gd name="connsiteX10" fmla="*/ 1707404 w 1978606"/>
              <a:gd name="connsiteY10" fmla="*/ 3001603 h 3092264"/>
              <a:gd name="connsiteX11" fmla="*/ 1483087 w 1978606"/>
              <a:gd name="connsiteY11" fmla="*/ 3046403 h 3092264"/>
              <a:gd name="connsiteX12" fmla="*/ 2596 w 1978606"/>
              <a:gd name="connsiteY12" fmla="*/ 179200 h 3092264"/>
              <a:gd name="connsiteX13" fmla="*/ 159618 w 1978606"/>
              <a:gd name="connsiteY13" fmla="*/ 44800 h 3092264"/>
              <a:gd name="connsiteX14" fmla="*/ 608252 w 1978606"/>
              <a:gd name="connsiteY14" fmla="*/ 0 h 309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8606" h="3092264">
                <a:moveTo>
                  <a:pt x="608252" y="0"/>
                </a:moveTo>
                <a:cubicBezTo>
                  <a:pt x="675547" y="0"/>
                  <a:pt x="697978" y="44800"/>
                  <a:pt x="720410" y="112000"/>
                </a:cubicBezTo>
                <a:cubicBezTo>
                  <a:pt x="787705" y="291200"/>
                  <a:pt x="832568" y="492800"/>
                  <a:pt x="877432" y="672000"/>
                </a:cubicBezTo>
                <a:cubicBezTo>
                  <a:pt x="899864" y="761601"/>
                  <a:pt x="877432" y="806401"/>
                  <a:pt x="832568" y="828801"/>
                </a:cubicBezTo>
                <a:cubicBezTo>
                  <a:pt x="742842" y="896001"/>
                  <a:pt x="653115" y="940801"/>
                  <a:pt x="563388" y="985601"/>
                </a:cubicBezTo>
                <a:cubicBezTo>
                  <a:pt x="563388" y="1388801"/>
                  <a:pt x="675547" y="1747202"/>
                  <a:pt x="1079317" y="2172802"/>
                </a:cubicBezTo>
                <a:cubicBezTo>
                  <a:pt x="1169044" y="2105602"/>
                  <a:pt x="1270188" y="2055228"/>
                  <a:pt x="1337349" y="2010428"/>
                </a:cubicBezTo>
                <a:cubicBezTo>
                  <a:pt x="1404510" y="1965628"/>
                  <a:pt x="1454947" y="1993602"/>
                  <a:pt x="1505519" y="2038402"/>
                </a:cubicBezTo>
                <a:cubicBezTo>
                  <a:pt x="1640109" y="2172802"/>
                  <a:pt x="1797131" y="2307202"/>
                  <a:pt x="1931721" y="2464003"/>
                </a:cubicBezTo>
                <a:cubicBezTo>
                  <a:pt x="1976584" y="2508803"/>
                  <a:pt x="1999016" y="2576003"/>
                  <a:pt x="1954153" y="2620803"/>
                </a:cubicBezTo>
                <a:cubicBezTo>
                  <a:pt x="1864426" y="2755203"/>
                  <a:pt x="1797131" y="2867203"/>
                  <a:pt x="1707404" y="3001603"/>
                </a:cubicBezTo>
                <a:cubicBezTo>
                  <a:pt x="1640109" y="3113603"/>
                  <a:pt x="1572814" y="3113603"/>
                  <a:pt x="1483087" y="3046403"/>
                </a:cubicBezTo>
                <a:cubicBezTo>
                  <a:pt x="496093" y="2329602"/>
                  <a:pt x="-42267" y="1568002"/>
                  <a:pt x="2596" y="179200"/>
                </a:cubicBezTo>
                <a:cubicBezTo>
                  <a:pt x="2596" y="89600"/>
                  <a:pt x="25028" y="44800"/>
                  <a:pt x="159618" y="44800"/>
                </a:cubicBezTo>
                <a:cubicBezTo>
                  <a:pt x="294208" y="22400"/>
                  <a:pt x="451230" y="0"/>
                  <a:pt x="6082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47" name="信息"/>
          <p:cNvSpPr/>
          <p:nvPr/>
        </p:nvSpPr>
        <p:spPr>
          <a:xfrm>
            <a:off x="2163602" y="1147651"/>
            <a:ext cx="179705" cy="12319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9865" y="8854075"/>
            <a:ext cx="6015185" cy="996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IELTS: 7.0 (Listening:6.5, Reading: 8.5, Writing: 6.0, Speaking: 6.0</a:t>
            </a:r>
          </a:p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CCF Certified Software Professional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1%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Teaching Assistant at Nanjing University: Data Structure, Fall 2020-2022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Teaching Assistant at the University of Warwick:  CS933-15 Image and Video Analysis, Fall 2023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 Invigilator at the University of Warwick, May, 2024</a:t>
            </a:r>
          </a:p>
        </p:txBody>
      </p:sp>
      <p:sp>
        <p:nvSpPr>
          <p:cNvPr id="44" name="KSO_Shape"/>
          <p:cNvSpPr/>
          <p:nvPr/>
        </p:nvSpPr>
        <p:spPr bwMode="auto">
          <a:xfrm>
            <a:off x="3767386" y="1072947"/>
            <a:ext cx="180975" cy="164465"/>
          </a:xfrm>
          <a:custGeom>
            <a:avLst/>
            <a:gdLst>
              <a:gd name="T0" fmla="*/ 0 w 63"/>
              <a:gd name="T1" fmla="*/ 2147483646 h 57"/>
              <a:gd name="T2" fmla="*/ 2147483646 w 63"/>
              <a:gd name="T3" fmla="*/ 2147483646 h 57"/>
              <a:gd name="T4" fmla="*/ 2147483646 w 63"/>
              <a:gd name="T5" fmla="*/ 2147483646 h 57"/>
              <a:gd name="T6" fmla="*/ 2147483646 w 63"/>
              <a:gd name="T7" fmla="*/ 2147483646 h 57"/>
              <a:gd name="T8" fmla="*/ 2147483646 w 63"/>
              <a:gd name="T9" fmla="*/ 0 h 57"/>
              <a:gd name="T10" fmla="*/ 2147483646 w 63"/>
              <a:gd name="T11" fmla="*/ 2147483646 h 57"/>
              <a:gd name="T12" fmla="*/ 2147483646 w 63"/>
              <a:gd name="T13" fmla="*/ 2147483646 h 57"/>
              <a:gd name="T14" fmla="*/ 0 w 63"/>
              <a:gd name="T15" fmla="*/ 2147483646 h 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57">
                <a:moveTo>
                  <a:pt x="0" y="55"/>
                </a:moveTo>
                <a:cubicBezTo>
                  <a:pt x="0" y="55"/>
                  <a:pt x="0" y="57"/>
                  <a:pt x="4" y="57"/>
                </a:cubicBezTo>
                <a:cubicBezTo>
                  <a:pt x="3" y="54"/>
                  <a:pt x="11" y="45"/>
                  <a:pt x="11" y="45"/>
                </a:cubicBezTo>
                <a:cubicBezTo>
                  <a:pt x="11" y="45"/>
                  <a:pt x="25" y="54"/>
                  <a:pt x="40" y="39"/>
                </a:cubicBezTo>
                <a:cubicBezTo>
                  <a:pt x="54" y="23"/>
                  <a:pt x="44" y="11"/>
                  <a:pt x="63" y="0"/>
                </a:cubicBezTo>
                <a:cubicBezTo>
                  <a:pt x="17" y="10"/>
                  <a:pt x="7" y="24"/>
                  <a:pt x="8" y="43"/>
                </a:cubicBezTo>
                <a:cubicBezTo>
                  <a:pt x="12" y="34"/>
                  <a:pt x="24" y="22"/>
                  <a:pt x="34" y="17"/>
                </a:cubicBezTo>
                <a:cubicBezTo>
                  <a:pt x="17" y="29"/>
                  <a:pt x="5" y="47"/>
                  <a:pt x="0" y="5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3" y="54985"/>
            <a:ext cx="1020461" cy="1360615"/>
          </a:xfrm>
          <a:prstGeom prst="rect">
            <a:avLst/>
          </a:prstGeom>
        </p:spPr>
      </p:pic>
      <p:sp>
        <p:nvSpPr>
          <p:cNvPr id="32" name="文本框 69">
            <a:extLst>
              <a:ext uri="{FF2B5EF4-FFF2-40B4-BE49-F238E27FC236}">
                <a16:creationId xmlns:a16="http://schemas.microsoft.com/office/drawing/2014/main" id="{00B480AA-ABD8-4FC8-8432-C7B569C5BF81}"/>
              </a:ext>
            </a:extLst>
          </p:cNvPr>
          <p:cNvSpPr txBox="1"/>
          <p:nvPr/>
        </p:nvSpPr>
        <p:spPr>
          <a:xfrm>
            <a:off x="3923909" y="624190"/>
            <a:ext cx="2891748" cy="832787"/>
          </a:xfrm>
          <a:prstGeom prst="rect">
            <a:avLst/>
          </a:prstGeom>
          <a:noFill/>
          <a:ln w="9525">
            <a:noFill/>
          </a:ln>
        </p:spPr>
        <p:txBody>
          <a:bodyPr wrap="square" upright="1"/>
          <a:lstStyle/>
          <a:p>
            <a:pPr>
              <a:spcAft>
                <a:spcPts val="0"/>
              </a:spcAft>
            </a:pPr>
            <a:r>
              <a:rPr lang="en-US" altLang="zh-CN" sz="9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Video-language representation, Sign language recognition and translation</a:t>
            </a:r>
          </a:p>
          <a:p>
            <a:pPr>
              <a:spcAft>
                <a:spcPts val="0"/>
              </a:spcAft>
            </a:pPr>
            <a:endParaRPr lang="en-US" altLang="zh-CN" sz="9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9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GitHub: https://github.com/gswycf</a:t>
            </a:r>
          </a:p>
          <a:p>
            <a:pPr>
              <a:spcAft>
                <a:spcPts val="0"/>
              </a:spcAft>
            </a:pPr>
            <a:endParaRPr lang="en-US" altLang="zh-CN" sz="9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sz="9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8A7EE0B-6DDC-41D8-BED7-B549F14BA692}"/>
              </a:ext>
            </a:extLst>
          </p:cNvPr>
          <p:cNvSpPr/>
          <p:nvPr/>
        </p:nvSpPr>
        <p:spPr>
          <a:xfrm>
            <a:off x="247564" y="2562149"/>
            <a:ext cx="6478219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B.S.    2015.09~ 2019.06     Hunan University      College of Computer Science and Electronic Engineering</a:t>
            </a: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Average score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87.26     Rank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4/184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3.26%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人">
            <a:extLst>
              <a:ext uri="{FF2B5EF4-FFF2-40B4-BE49-F238E27FC236}">
                <a16:creationId xmlns:a16="http://schemas.microsoft.com/office/drawing/2014/main" id="{D495DFCF-9D19-460B-9BB8-6842915F44CA}"/>
              </a:ext>
            </a:extLst>
          </p:cNvPr>
          <p:cNvSpPr/>
          <p:nvPr/>
        </p:nvSpPr>
        <p:spPr bwMode="auto">
          <a:xfrm>
            <a:off x="3780404" y="695299"/>
            <a:ext cx="154940" cy="200025"/>
          </a:xfrm>
          <a:custGeom>
            <a:avLst/>
            <a:gdLst>
              <a:gd name="T0" fmla="*/ 0 w 2244"/>
              <a:gd name="T1" fmla="*/ 1192026366 h 2719"/>
              <a:gd name="T2" fmla="*/ 124849370 w 2244"/>
              <a:gd name="T3" fmla="*/ 900047615 h 2719"/>
              <a:gd name="T4" fmla="*/ 247945988 w 2244"/>
              <a:gd name="T5" fmla="*/ 802721585 h 2719"/>
              <a:gd name="T6" fmla="*/ 752599742 w 2244"/>
              <a:gd name="T7" fmla="*/ 802721585 h 2719"/>
              <a:gd name="T8" fmla="*/ 878762849 w 2244"/>
              <a:gd name="T9" fmla="*/ 900047615 h 2719"/>
              <a:gd name="T10" fmla="*/ 983022837 w 2244"/>
              <a:gd name="T11" fmla="*/ 1192026366 h 2719"/>
              <a:gd name="T12" fmla="*/ 0 w 2244"/>
              <a:gd name="T13" fmla="*/ 1192026366 h 2719"/>
              <a:gd name="T14" fmla="*/ 489758997 w 2244"/>
              <a:gd name="T15" fmla="*/ 778171257 h 2719"/>
              <a:gd name="T16" fmla="*/ 100755144 w 2244"/>
              <a:gd name="T17" fmla="*/ 389304781 h 2719"/>
              <a:gd name="T18" fmla="*/ 489758997 w 2244"/>
              <a:gd name="T19" fmla="*/ 0 h 2719"/>
              <a:gd name="T20" fmla="*/ 878762849 w 2244"/>
              <a:gd name="T21" fmla="*/ 389304781 h 2719"/>
              <a:gd name="T22" fmla="*/ 489758997 w 2244"/>
              <a:gd name="T23" fmla="*/ 778171257 h 2719"/>
              <a:gd name="T24" fmla="*/ 425801067 w 2244"/>
              <a:gd name="T25" fmla="*/ 105655795 h 2719"/>
              <a:gd name="T26" fmla="*/ 191435436 w 2244"/>
              <a:gd name="T27" fmla="*/ 389304781 h 2719"/>
              <a:gd name="T28" fmla="*/ 489758997 w 2244"/>
              <a:gd name="T29" fmla="*/ 687859418 h 2719"/>
              <a:gd name="T30" fmla="*/ 788083219 w 2244"/>
              <a:gd name="T31" fmla="*/ 389304781 h 2719"/>
              <a:gd name="T32" fmla="*/ 425801067 w 2244"/>
              <a:gd name="T33" fmla="*/ 105655795 h 27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44" h="2719">
                <a:moveTo>
                  <a:pt x="0" y="2719"/>
                </a:moveTo>
                <a:cubicBezTo>
                  <a:pt x="285" y="2053"/>
                  <a:pt x="285" y="2053"/>
                  <a:pt x="285" y="2053"/>
                </a:cubicBezTo>
                <a:cubicBezTo>
                  <a:pt x="285" y="2053"/>
                  <a:pt x="347" y="1831"/>
                  <a:pt x="566" y="1831"/>
                </a:cubicBezTo>
                <a:cubicBezTo>
                  <a:pt x="1718" y="1831"/>
                  <a:pt x="1718" y="1831"/>
                  <a:pt x="1718" y="1831"/>
                </a:cubicBezTo>
                <a:cubicBezTo>
                  <a:pt x="1938" y="1831"/>
                  <a:pt x="2006" y="2053"/>
                  <a:pt x="2006" y="2053"/>
                </a:cubicBezTo>
                <a:cubicBezTo>
                  <a:pt x="2244" y="2719"/>
                  <a:pt x="2244" y="2719"/>
                  <a:pt x="2244" y="2719"/>
                </a:cubicBezTo>
                <a:lnTo>
                  <a:pt x="0" y="2719"/>
                </a:lnTo>
                <a:close/>
                <a:moveTo>
                  <a:pt x="1118" y="1775"/>
                </a:moveTo>
                <a:cubicBezTo>
                  <a:pt x="627" y="1775"/>
                  <a:pt x="230" y="1378"/>
                  <a:pt x="230" y="888"/>
                </a:cubicBezTo>
                <a:cubicBezTo>
                  <a:pt x="230" y="397"/>
                  <a:pt x="627" y="0"/>
                  <a:pt x="1118" y="0"/>
                </a:cubicBezTo>
                <a:cubicBezTo>
                  <a:pt x="1608" y="0"/>
                  <a:pt x="2006" y="397"/>
                  <a:pt x="2006" y="888"/>
                </a:cubicBezTo>
                <a:cubicBezTo>
                  <a:pt x="2006" y="1378"/>
                  <a:pt x="1608" y="1775"/>
                  <a:pt x="1118" y="1775"/>
                </a:cubicBezTo>
                <a:close/>
                <a:moveTo>
                  <a:pt x="972" y="241"/>
                </a:moveTo>
                <a:cubicBezTo>
                  <a:pt x="700" y="338"/>
                  <a:pt x="1033" y="685"/>
                  <a:pt x="437" y="888"/>
                </a:cubicBezTo>
                <a:cubicBezTo>
                  <a:pt x="437" y="1264"/>
                  <a:pt x="742" y="1569"/>
                  <a:pt x="1118" y="1569"/>
                </a:cubicBezTo>
                <a:cubicBezTo>
                  <a:pt x="1494" y="1569"/>
                  <a:pt x="1799" y="1264"/>
                  <a:pt x="1799" y="888"/>
                </a:cubicBezTo>
                <a:cubicBezTo>
                  <a:pt x="1452" y="602"/>
                  <a:pt x="870" y="734"/>
                  <a:pt x="972" y="24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DB7F69D-1B7E-4800-A82D-57A55EB8F226}"/>
              </a:ext>
            </a:extLst>
          </p:cNvPr>
          <p:cNvSpPr/>
          <p:nvPr/>
        </p:nvSpPr>
        <p:spPr>
          <a:xfrm>
            <a:off x="64685" y="4851626"/>
            <a:ext cx="6722884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Lei Xie, Sanglu Lu.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Towards Real-Time Sign Language Recognition and Translation on Edge Devices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 ACM MM 2023.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987E214-40D5-4CF8-9BD6-0A9DD746E481}"/>
              </a:ext>
            </a:extLst>
          </p:cNvPr>
          <p:cNvSpPr/>
          <p:nvPr/>
        </p:nvSpPr>
        <p:spPr>
          <a:xfrm>
            <a:off x="64685" y="4344709"/>
            <a:ext cx="6671960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Lei Xie, Sanglu Lu.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Contrastive Learning for Sign Language Recognition and Translation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IJCAI 2023.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B1EFC9-D15A-0C11-702D-793971041A2B}"/>
              </a:ext>
            </a:extLst>
          </p:cNvPr>
          <p:cNvSpPr/>
          <p:nvPr/>
        </p:nvSpPr>
        <p:spPr>
          <a:xfrm>
            <a:off x="233066" y="1709221"/>
            <a:ext cx="6478219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PH.D. 2023.10~2024.10    The University of Warwick    Department of Computer Science </a:t>
            </a:r>
          </a:p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Visiting student sponsored by CSC Scholarship               Advised by  Professor </a:t>
            </a:r>
            <a:r>
              <a:rPr lang="en-US" altLang="zh-CN" sz="9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Hongkai Wen</a:t>
            </a:r>
            <a:endParaRPr lang="en-US" altLang="zh-CN" sz="9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C8E3BE2-5FB2-E9AC-14FC-ED6F0BB7D4E9}"/>
              </a:ext>
            </a:extLst>
          </p:cNvPr>
          <p:cNvSpPr/>
          <p:nvPr/>
        </p:nvSpPr>
        <p:spPr>
          <a:xfrm>
            <a:off x="64685" y="3330875"/>
            <a:ext cx="6527467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Hongkai Wen, Lei Xie, Sanglu Lu. 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SignGraph: A Sign Sequence is Worth Graphs of Nodes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 CVPR 2024.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6B9765-E78C-5E37-9489-AAB261AB107D}"/>
              </a:ext>
            </a:extLst>
          </p:cNvPr>
          <p:cNvSpPr/>
          <p:nvPr/>
        </p:nvSpPr>
        <p:spPr>
          <a:xfrm>
            <a:off x="64685" y="3837792"/>
            <a:ext cx="6671960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Kang Xia,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Wenzhong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Li, </a:t>
            </a:r>
            <a:r>
              <a:rPr lang="en-US" altLang="zh-CN" sz="900" b="1" dirty="0" err="1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Sanglu Lu.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TS2ACT: Few-Shot Human Activity Sensing with Cross-Modal Co-Learning.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Proceedings of the ACM on Interactive, Mobile, Wearable and Ubiquitous Technologies 2024.                                                                             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A0B5CB3-F206-0FAA-3465-93EF9FBB064C}"/>
              </a:ext>
            </a:extLst>
          </p:cNvPr>
          <p:cNvSpPr txBox="1"/>
          <p:nvPr/>
        </p:nvSpPr>
        <p:spPr>
          <a:xfrm>
            <a:off x="5576132" y="3679076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CCF-A conference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AD9AF34-D598-AAF4-6BD3-2F5BF48C7733}"/>
              </a:ext>
            </a:extLst>
          </p:cNvPr>
          <p:cNvSpPr/>
          <p:nvPr/>
        </p:nvSpPr>
        <p:spPr>
          <a:xfrm>
            <a:off x="64685" y="5865459"/>
            <a:ext cx="6627534" cy="61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Paten:</a:t>
            </a:r>
          </a:p>
          <a:p>
            <a:pPr lvl="0"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Yafeng Yin, </a:t>
            </a:r>
            <a:r>
              <a:rPr lang="en-US" altLang="zh-CN" sz="900" b="1" dirty="0" err="1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6A6A6A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Lei Xie, Sanglu Lu. A real-time sign language recognition and translation system and method based on edge devices.  Application Publication Number: CN117218725A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89CC9E4-2FAA-5327-830B-0BB8DD4E5677}"/>
              </a:ext>
            </a:extLst>
          </p:cNvPr>
          <p:cNvSpPr txBox="1"/>
          <p:nvPr/>
        </p:nvSpPr>
        <p:spPr>
          <a:xfrm>
            <a:off x="64685" y="6551910"/>
            <a:ext cx="6627533" cy="4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Yafeng Yin, </a:t>
            </a:r>
            <a:r>
              <a:rPr kumimoji="0" lang="en-US" altLang="zh-CN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6A6A6A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Shiwei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Gan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Lei Xie, Sanglu Lu. A Sign Language Recognition System and Method Based on Spatiotemporal Semantic Features.  Application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Publication Number: CN111797777A</a:t>
            </a:r>
          </a:p>
        </p:txBody>
      </p:sp>
    </p:spTree>
    <p:extLst>
      <p:ext uri="{BB962C8B-B14F-4D97-AF65-F5344CB8AC3E}">
        <p14:creationId xmlns:p14="http://schemas.microsoft.com/office/powerpoint/2010/main" val="336668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</TotalTime>
  <Words>1530</Words>
  <Application>Microsoft Office PowerPoint</Application>
  <PresentationFormat>A4 纸张(210x297 毫米)</PresentationFormat>
  <Paragraphs>122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微软雅黑</vt:lpstr>
      <vt:lpstr>Wingdings</vt:lpstr>
      <vt:lpstr>Arial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简历模板-简历大师%281%29</dc:title>
  <dc:creator>jason lin</dc:creator>
  <dc:description/>
  <cp:lastModifiedBy>GSW hulala</cp:lastModifiedBy>
  <cp:revision>163</cp:revision>
  <dcterms:created xsi:type="dcterms:W3CDTF">2017-07-17T05:36:34Z</dcterms:created>
  <dcterms:modified xsi:type="dcterms:W3CDTF">2024-05-20T19:55:31Z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简历模板-简历大师%281%29</vt:lpwstr>
  </property>
  <property fmtid="{D5CDD505-2E9C-101B-9397-08002B2CF9AE}" pid="3" name="SlideDescription">
    <vt:lpwstr/>
  </property>
</Properties>
</file>