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embeddedFontLst>
    <p:embeddedFont>
      <p:font typeface="微软雅黑" panose="020B0503020204020204" pitchFamily="34" charset="-122"/>
      <p:regular r:id="rId5"/>
      <p:bold r:id="rId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9" autoAdjust="0"/>
  </p:normalViewPr>
  <p:slideViewPr>
    <p:cSldViewPr snapToGrid="0">
      <p:cViewPr>
        <p:scale>
          <a:sx n="100" d="100"/>
          <a:sy n="100" d="100"/>
        </p:scale>
        <p:origin x="1020" y="-2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D5DC-DD01-4B98-B7FD-4EA4DDD29C6C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93BBE-6BD5-44B0-AD95-7C1F807A8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2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6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666-2A6E-4384-96BF-8678C8E462A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8666-2A6E-4384-96BF-8678C8E462A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cai.org/proceedings/2023/0085.pdf" TargetMode="External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hyperlink" Target="https://dl.acm.org/doi/10.1145/3581783.36118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s://dl.acm.org/doi/abs/10.1145/3631445" TargetMode="External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hyperlink" Target="https://github.com/gswycf/SignGraph" TargetMode="External"/><Relationship Id="rId4" Type="http://schemas.openxmlformats.org/officeDocument/2006/relationships/hyperlink" Target="https://yafengnju.github.io/" TargetMode="External"/><Relationship Id="rId9" Type="http://schemas.openxmlformats.org/officeDocument/2006/relationships/hyperlink" Target="https://hongkaiw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-40775"/>
            <a:ext cx="6858002" cy="141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altLang="zh-CN" sz="1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976" y="154099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Shiwei</a:t>
            </a:r>
            <a:r>
              <a:rPr lang="en-US" altLang="zh-CN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1713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193437" y="2238932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Nanjing University    Department of Computer Science and Technology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Average score: 90.53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Associate Researcher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 Yin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Thesis: Video-based Sign Language Recognition and Translation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83751" y="5772949"/>
            <a:ext cx="667195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</a:t>
            </a:r>
          </a:p>
        </p:txBody>
      </p:sp>
      <p:sp>
        <p:nvSpPr>
          <p:cNvPr id="15" name="矩形 14"/>
          <p:cNvSpPr/>
          <p:nvPr/>
        </p:nvSpPr>
        <p:spPr>
          <a:xfrm>
            <a:off x="83751" y="7967049"/>
            <a:ext cx="622053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Scholarship Council (CSC) Scholarship                                                                             2022 – 2023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Selected through a rigid academic evaluation process organized by CSC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437" y="3442003"/>
            <a:ext cx="9492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3751" y="365387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9021" y="7664791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70073" y="795274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1787799" y="530676"/>
            <a:ext cx="1572821" cy="761880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Nanjing University </a:t>
            </a:r>
          </a:p>
          <a:p>
            <a:pPr>
              <a:spcAft>
                <a:spcPts val="0"/>
              </a:spcAft>
            </a:pPr>
            <a:endParaRPr lang="en-US" sz="105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endParaRPr 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1635282" y="550043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1635282" y="869864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1635282" y="1183334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4" name="KSO_Shape"/>
          <p:cNvSpPr/>
          <p:nvPr/>
        </p:nvSpPr>
        <p:spPr bwMode="auto">
          <a:xfrm>
            <a:off x="3779508" y="1139408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2"/>
          <a:stretch/>
        </p:blipFill>
        <p:spPr>
          <a:xfrm>
            <a:off x="313565" y="128673"/>
            <a:ext cx="1020461" cy="1134456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30431" y="1077272"/>
            <a:ext cx="2589436" cy="30689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https://ganshiwei.github.io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04511" y="2900775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Hunan University      College of Computer Science and Electronic Engineering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Average score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Rank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79508" y="849108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83751" y="5266032"/>
            <a:ext cx="672288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Towards Real-Time Sign Language Recognition and Translation on Edge Devices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2023.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83751" y="4759115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Contrastive Learning for Sign Language Recognition and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IJCAI 2023.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199066" y="1769831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The University of Warwick , Department of Computer Science         Coventry, UK  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Visiting student sponsored by CSC Scholarship               Advised by  Professor 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Hongkai Wen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83751" y="3745281"/>
            <a:ext cx="6527467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Hongkai Wen, Lei Xie, Sanglu Lu.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SignGraph: A Sign Sequence is Worth Graphs of Nodes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CVPR 2024.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6B9765-E78C-5E37-9489-AAB261AB107D}"/>
              </a:ext>
            </a:extLst>
          </p:cNvPr>
          <p:cNvSpPr/>
          <p:nvPr/>
        </p:nvSpPr>
        <p:spPr>
          <a:xfrm>
            <a:off x="83751" y="4222250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Kang Xia,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Wenzhong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Sanglu Lu.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TS2ACT: Few-Shot Human Activity Sensing with Cross-Modal Co-Learning.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Proceedings of the ACM on Interactive, Mobile, Wearable and Ubiquitous Technologies 2024.                                                                            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0B5CB3-F206-0FAA-3465-93EF9FBB064C}"/>
              </a:ext>
            </a:extLst>
          </p:cNvPr>
          <p:cNvSpPr txBox="1"/>
          <p:nvPr/>
        </p:nvSpPr>
        <p:spPr>
          <a:xfrm>
            <a:off x="5468335" y="3971309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9AF34-D598-AAF4-6BD3-2F5BF48C7733}"/>
              </a:ext>
            </a:extLst>
          </p:cNvPr>
          <p:cNvSpPr/>
          <p:nvPr/>
        </p:nvSpPr>
        <p:spPr>
          <a:xfrm>
            <a:off x="69252" y="6526053"/>
            <a:ext cx="662753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Lei Xie, Sanglu Lu. A real-time sign language recognition and translation system and method based on edge devices.  Application Publication Number: CN117218725A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9CC9E4-2FAA-5327-830B-0BB8DD4E5677}"/>
              </a:ext>
            </a:extLst>
          </p:cNvPr>
          <p:cNvSpPr txBox="1"/>
          <p:nvPr/>
        </p:nvSpPr>
        <p:spPr>
          <a:xfrm>
            <a:off x="58919" y="7030977"/>
            <a:ext cx="6627533" cy="4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Lei Xie, Sanglu Lu. A Sign Language Recognition System and Method Based on Spatiotemporal Semantic Features.  Application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 Number: CN111797777A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A69C1-9A8B-F0EC-5A39-67AB18D27D6D}"/>
              </a:ext>
            </a:extLst>
          </p:cNvPr>
          <p:cNvSpPr/>
          <p:nvPr/>
        </p:nvSpPr>
        <p:spPr>
          <a:xfrm>
            <a:off x="252131" y="6331875"/>
            <a:ext cx="5725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Paten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C444F7-0486-219D-2810-D2DAA20D4D1D}"/>
              </a:ext>
            </a:extLst>
          </p:cNvPr>
          <p:cNvCxnSpPr>
            <a:cxnSpLocks/>
          </p:cNvCxnSpPr>
          <p:nvPr/>
        </p:nvCxnSpPr>
        <p:spPr>
          <a:xfrm flipH="1">
            <a:off x="142445" y="6543751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615C1F4-EB2D-FBAE-1BAC-699465AD53B0}"/>
              </a:ext>
            </a:extLst>
          </p:cNvPr>
          <p:cNvSpPr txBox="1"/>
          <p:nvPr/>
        </p:nvSpPr>
        <p:spPr>
          <a:xfrm>
            <a:off x="3989562" y="550043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1997.06.16</a:t>
            </a:r>
          </a:p>
        </p:txBody>
      </p:sp>
      <p:sp>
        <p:nvSpPr>
          <p:cNvPr id="27" name="Freeform 150">
            <a:extLst>
              <a:ext uri="{FF2B5EF4-FFF2-40B4-BE49-F238E27FC236}">
                <a16:creationId xmlns:a16="http://schemas.microsoft.com/office/drawing/2014/main" id="{C866A592-9635-51CC-CAEB-7F730E298627}"/>
              </a:ext>
            </a:extLst>
          </p:cNvPr>
          <p:cNvSpPr>
            <a:spLocks noChangeAspect="1" noEditPoints="1"/>
          </p:cNvSpPr>
          <p:nvPr/>
        </p:nvSpPr>
        <p:spPr>
          <a:xfrm>
            <a:off x="3779508" y="577223"/>
            <a:ext cx="183515" cy="181610"/>
          </a:xfrm>
          <a:custGeom>
            <a:avLst/>
            <a:gdLst/>
            <a:ahLst/>
            <a:cxnLst>
              <a:cxn ang="0">
                <a:pos x="0" y="349273075"/>
              </a:cxn>
              <a:cxn ang="0">
                <a:pos x="72969120" y="44515272"/>
              </a:cxn>
              <a:cxn ang="0">
                <a:pos x="145938240" y="44515272"/>
              </a:cxn>
              <a:cxn ang="0">
                <a:pos x="291876480" y="85606774"/>
              </a:cxn>
              <a:cxn ang="0">
                <a:pos x="364845600" y="85606774"/>
              </a:cxn>
              <a:cxn ang="0">
                <a:pos x="329820422" y="393788348"/>
              </a:cxn>
              <a:cxn ang="0">
                <a:pos x="37943942" y="349273075"/>
              </a:cxn>
              <a:cxn ang="0">
                <a:pos x="329820422" y="130122047"/>
              </a:cxn>
              <a:cxn ang="0">
                <a:pos x="55456531" y="150666235"/>
              </a:cxn>
              <a:cxn ang="0">
                <a:pos x="90481709" y="195181507"/>
              </a:cxn>
              <a:cxn ang="0">
                <a:pos x="55456531" y="219151029"/>
              </a:cxn>
              <a:cxn ang="0">
                <a:pos x="90481709" y="260242530"/>
              </a:cxn>
              <a:cxn ang="0">
                <a:pos x="55456531" y="284212052"/>
              </a:cxn>
              <a:cxn ang="0">
                <a:pos x="90481709" y="328727325"/>
              </a:cxn>
              <a:cxn ang="0">
                <a:pos x="110913062" y="150666235"/>
              </a:cxn>
              <a:cxn ang="0">
                <a:pos x="145938240" y="195181507"/>
              </a:cxn>
              <a:cxn ang="0">
                <a:pos x="110913062" y="219151029"/>
              </a:cxn>
              <a:cxn ang="0">
                <a:pos x="145938240" y="260242530"/>
              </a:cxn>
              <a:cxn ang="0">
                <a:pos x="110913062" y="284212052"/>
              </a:cxn>
              <a:cxn ang="0">
                <a:pos x="145938240" y="328727325"/>
              </a:cxn>
              <a:cxn ang="0">
                <a:pos x="163450829" y="150666235"/>
              </a:cxn>
              <a:cxn ang="0">
                <a:pos x="201394771" y="195181507"/>
              </a:cxn>
              <a:cxn ang="0">
                <a:pos x="163450829" y="219151029"/>
              </a:cxn>
              <a:cxn ang="0">
                <a:pos x="201394771" y="260242530"/>
              </a:cxn>
              <a:cxn ang="0">
                <a:pos x="163450829" y="284212052"/>
              </a:cxn>
              <a:cxn ang="0">
                <a:pos x="201394771" y="328727325"/>
              </a:cxn>
              <a:cxn ang="0">
                <a:pos x="218907360" y="150666235"/>
              </a:cxn>
              <a:cxn ang="0">
                <a:pos x="256851302" y="195181507"/>
              </a:cxn>
              <a:cxn ang="0">
                <a:pos x="218907360" y="219151029"/>
              </a:cxn>
              <a:cxn ang="0">
                <a:pos x="256851302" y="260242530"/>
              </a:cxn>
              <a:cxn ang="0">
                <a:pos x="218907360" y="284212052"/>
              </a:cxn>
              <a:cxn ang="0">
                <a:pos x="256851302" y="328727325"/>
              </a:cxn>
              <a:cxn ang="0">
                <a:pos x="274363891" y="150666235"/>
              </a:cxn>
              <a:cxn ang="0">
                <a:pos x="312307834" y="195181507"/>
              </a:cxn>
              <a:cxn ang="0">
                <a:pos x="274363891" y="219151029"/>
              </a:cxn>
              <a:cxn ang="0">
                <a:pos x="312307834" y="260242530"/>
              </a:cxn>
              <a:cxn ang="0">
                <a:pos x="274363891" y="284212052"/>
              </a:cxn>
              <a:cxn ang="0">
                <a:pos x="312307834" y="328727325"/>
              </a:cxn>
              <a:cxn ang="0">
                <a:pos x="274363891" y="65061023"/>
              </a:cxn>
              <a:cxn ang="0">
                <a:pos x="239338714" y="0"/>
              </a:cxn>
              <a:cxn ang="0">
                <a:pos x="128425651" y="65061023"/>
              </a:cxn>
              <a:cxn ang="0">
                <a:pos x="90481709" y="0"/>
              </a:cxn>
            </a:cxnLst>
            <a:rect l="0" t="0" r="0" b="0"/>
            <a:pathLst>
              <a:path w="125" h="115">
                <a:moveTo>
                  <a:pt x="113" y="115"/>
                </a:moveTo>
                <a:cubicBezTo>
                  <a:pt x="13" y="115"/>
                  <a:pt x="13" y="115"/>
                  <a:pt x="13" y="115"/>
                </a:cubicBezTo>
                <a:cubicBezTo>
                  <a:pt x="6" y="115"/>
                  <a:pt x="0" y="10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6" y="13"/>
                  <a:pt x="13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25"/>
                  <a:pt x="25" y="25"/>
                  <a:pt x="25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3"/>
                  <a:pt x="50" y="13"/>
                  <a:pt x="50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25"/>
                  <a:pt x="75" y="25"/>
                  <a:pt x="75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20" y="13"/>
                  <a:pt x="125" y="18"/>
                  <a:pt x="125" y="25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25" y="109"/>
                  <a:pt x="120" y="115"/>
                  <a:pt x="113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13" y="38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lose/>
                <a:moveTo>
                  <a:pt x="31" y="57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44"/>
                  <a:pt x="19" y="44"/>
                  <a:pt x="19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1" y="76"/>
                </a:moveTo>
                <a:cubicBezTo>
                  <a:pt x="19" y="76"/>
                  <a:pt x="19" y="76"/>
                  <a:pt x="19" y="76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1" y="76"/>
                </a:cubicBezTo>
                <a:close/>
                <a:moveTo>
                  <a:pt x="31" y="96"/>
                </a:moveTo>
                <a:cubicBezTo>
                  <a:pt x="19" y="96"/>
                  <a:pt x="19" y="96"/>
                  <a:pt x="19" y="96"/>
                </a:cubicBezTo>
                <a:cubicBezTo>
                  <a:pt x="19" y="83"/>
                  <a:pt x="19" y="83"/>
                  <a:pt x="19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50" y="57"/>
                </a:moveTo>
                <a:cubicBezTo>
                  <a:pt x="38" y="57"/>
                  <a:pt x="38" y="57"/>
                  <a:pt x="38" y="57"/>
                </a:cubicBezTo>
                <a:cubicBezTo>
                  <a:pt x="38" y="44"/>
                  <a:pt x="38" y="44"/>
                  <a:pt x="38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lose/>
                <a:moveTo>
                  <a:pt x="50" y="76"/>
                </a:moveTo>
                <a:cubicBezTo>
                  <a:pt x="38" y="76"/>
                  <a:pt x="38" y="76"/>
                  <a:pt x="38" y="76"/>
                </a:cubicBezTo>
                <a:cubicBezTo>
                  <a:pt x="38" y="64"/>
                  <a:pt x="38" y="64"/>
                  <a:pt x="3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6"/>
                  <a:pt x="50" y="76"/>
                </a:cubicBezTo>
                <a:close/>
                <a:moveTo>
                  <a:pt x="50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83"/>
                  <a:pt x="38" y="83"/>
                  <a:pt x="38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6"/>
                  <a:pt x="50" y="96"/>
                  <a:pt x="50" y="96"/>
                </a:cubicBezTo>
                <a:close/>
                <a:moveTo>
                  <a:pt x="69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lose/>
                <a:moveTo>
                  <a:pt x="69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6" y="64"/>
                  <a:pt x="56" y="64"/>
                  <a:pt x="56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69" y="76"/>
                  <a:pt x="69" y="76"/>
                </a:cubicBezTo>
                <a:close/>
                <a:moveTo>
                  <a:pt x="69" y="96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83"/>
                  <a:pt x="56" y="83"/>
                  <a:pt x="5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lose/>
                <a:moveTo>
                  <a:pt x="88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44"/>
                  <a:pt x="75" y="44"/>
                  <a:pt x="75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7"/>
                  <a:pt x="88" y="57"/>
                  <a:pt x="88" y="57"/>
                </a:cubicBezTo>
                <a:close/>
                <a:moveTo>
                  <a:pt x="88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64"/>
                  <a:pt x="75" y="64"/>
                  <a:pt x="75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lose/>
                <a:moveTo>
                  <a:pt x="88" y="96"/>
                </a:moveTo>
                <a:cubicBezTo>
                  <a:pt x="75" y="96"/>
                  <a:pt x="75" y="96"/>
                  <a:pt x="75" y="96"/>
                </a:cubicBezTo>
                <a:cubicBezTo>
                  <a:pt x="75" y="83"/>
                  <a:pt x="75" y="83"/>
                  <a:pt x="7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7" y="57"/>
                </a:moveTo>
                <a:cubicBezTo>
                  <a:pt x="94" y="57"/>
                  <a:pt x="94" y="57"/>
                  <a:pt x="94" y="57"/>
                </a:cubicBezTo>
                <a:cubicBezTo>
                  <a:pt x="94" y="44"/>
                  <a:pt x="94" y="44"/>
                  <a:pt x="94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7"/>
                  <a:pt x="107" y="57"/>
                  <a:pt x="107" y="57"/>
                </a:cubicBezTo>
                <a:close/>
                <a:moveTo>
                  <a:pt x="10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4" y="64"/>
                  <a:pt x="94" y="64"/>
                  <a:pt x="94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lose/>
                <a:moveTo>
                  <a:pt x="107" y="96"/>
                </a:moveTo>
                <a:cubicBezTo>
                  <a:pt x="94" y="96"/>
                  <a:pt x="94" y="96"/>
                  <a:pt x="94" y="96"/>
                </a:cubicBezTo>
                <a:cubicBezTo>
                  <a:pt x="94" y="83"/>
                  <a:pt x="94" y="83"/>
                  <a:pt x="94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lose/>
                <a:moveTo>
                  <a:pt x="8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9"/>
                  <a:pt x="94" y="19"/>
                  <a:pt x="94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lose/>
                <a:moveTo>
                  <a:pt x="31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 vert="horz" wrap="square" anchor="t" upright="1"/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CCA0F2-7516-8AFE-06AF-18CCE78EB52F}"/>
              </a:ext>
            </a:extLst>
          </p:cNvPr>
          <p:cNvSpPr txBox="1"/>
          <p:nvPr/>
        </p:nvSpPr>
        <p:spPr>
          <a:xfrm>
            <a:off x="3989562" y="824672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43C5B3-F74F-77B6-6FA7-BE4BBEEF88B6}"/>
              </a:ext>
            </a:extLst>
          </p:cNvPr>
          <p:cNvSpPr txBox="1"/>
          <p:nvPr/>
        </p:nvSpPr>
        <p:spPr>
          <a:xfrm>
            <a:off x="1858155" y="1122414"/>
            <a:ext cx="186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sw@smail.nju.edu.cn</a:t>
            </a:r>
            <a:endParaRPr lang="zh-CN" alt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59DD28-A05B-F853-C2D9-586FDB292FBD}"/>
              </a:ext>
            </a:extLst>
          </p:cNvPr>
          <p:cNvSpPr txBox="1"/>
          <p:nvPr/>
        </p:nvSpPr>
        <p:spPr>
          <a:xfrm>
            <a:off x="5468335" y="4596296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Journal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90957E-9F76-72FF-0B0E-0C16CCCB2A70}"/>
              </a:ext>
            </a:extLst>
          </p:cNvPr>
          <p:cNvSpPr txBox="1"/>
          <p:nvPr/>
        </p:nvSpPr>
        <p:spPr>
          <a:xfrm>
            <a:off x="5468335" y="4974101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95678A-4B9E-AA1A-8D2E-C2E9362DEE58}"/>
              </a:ext>
            </a:extLst>
          </p:cNvPr>
          <p:cNvSpPr txBox="1"/>
          <p:nvPr/>
        </p:nvSpPr>
        <p:spPr>
          <a:xfrm>
            <a:off x="5468335" y="5521777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8E104E-6879-B1E7-6890-38823B1F850F}"/>
              </a:ext>
            </a:extLst>
          </p:cNvPr>
          <p:cNvSpPr txBox="1"/>
          <p:nvPr/>
        </p:nvSpPr>
        <p:spPr>
          <a:xfrm>
            <a:off x="5468335" y="5999122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59277E-2A44-2C46-D72D-0596DE53AB52}"/>
              </a:ext>
            </a:extLst>
          </p:cNvPr>
          <p:cNvSpPr/>
          <p:nvPr/>
        </p:nvSpPr>
        <p:spPr>
          <a:xfrm>
            <a:off x="83751" y="8414107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 Scholarship in Nanjing university   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7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2023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72AD9A3-FC7F-F647-EDAD-D225F60CE32E}"/>
              </a:ext>
            </a:extLst>
          </p:cNvPr>
          <p:cNvSpPr/>
          <p:nvPr/>
        </p:nvSpPr>
        <p:spPr>
          <a:xfrm>
            <a:off x="83751" y="8681629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Guorui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Scholarship in Nanjing university     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4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2023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8E3E13-EBD8-155A-5CC7-2081DF23D9F1}"/>
              </a:ext>
            </a:extLst>
          </p:cNvPr>
          <p:cNvSpPr/>
          <p:nvPr/>
        </p:nvSpPr>
        <p:spPr>
          <a:xfrm>
            <a:off x="83751" y="8949150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Outstanding Graduate  in Nanjing University 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2021,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B0856E4-EC13-4FE2-D82D-378605E2699C}"/>
              </a:ext>
            </a:extLst>
          </p:cNvPr>
          <p:cNvSpPr/>
          <p:nvPr/>
        </p:nvSpPr>
        <p:spPr>
          <a:xfrm>
            <a:off x="83751" y="9216671"/>
            <a:ext cx="6220530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Postgraduate Academic Scholarship in Nanjing university                                                      2019-2024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Academic Scholarship (Top 5%), 209-2022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Talent Training Program (Top 1%)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666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5135" y="1533083"/>
            <a:ext cx="12747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Skills, Activities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155134" y="180279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5133" y="1828957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IELTS: 7.0 (Listening:6.5, Reading: 8.5, Writing: 6.0, Speaking: 6.0</a:t>
            </a:r>
            <a:r>
              <a:rPr lang="zh-CN" altLang="en-US" sz="1000" b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b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C0C175-45F8-EE11-A518-E45F0F18C5AE}"/>
              </a:ext>
            </a:extLst>
          </p:cNvPr>
          <p:cNvSpPr/>
          <p:nvPr/>
        </p:nvSpPr>
        <p:spPr>
          <a:xfrm>
            <a:off x="155135" y="108641"/>
            <a:ext cx="6220530" cy="133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Undergraduate Academic Awards                                                                              2015-2019           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national inspirational scholarship in Hunan University  2015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Miyoshi  students in Hunan University 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Bronze medal in Hubei Province ACM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2018.04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Second Prize of Electronic System Training Skills Contest Hunan University   2017.09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Group Programming Ladder Tournament  2017.03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Hunan university ACM  2018.04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D672A8-5FD4-56F9-6EC6-C14AF6E39903}"/>
              </a:ext>
            </a:extLst>
          </p:cNvPr>
          <p:cNvSpPr/>
          <p:nvPr/>
        </p:nvSpPr>
        <p:spPr>
          <a:xfrm>
            <a:off x="155133" y="2370609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Course: CS933-15 Image and Video Analysis, The University of </a:t>
            </a:r>
            <a:r>
              <a:rPr lang="en-US" altLang="zh-CN" sz="10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WarwickFall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2023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Course: Computer Network, Nanjing </a:t>
            </a:r>
            <a:r>
              <a:rPr lang="en-US" altLang="zh-CN" sz="10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UniversitySpring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2024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Course: Data Structure, Nanjing University 2019-2022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39050-67A3-3905-AE72-A108FE4B8EAC}"/>
              </a:ext>
            </a:extLst>
          </p:cNvPr>
          <p:cNvSpPr/>
          <p:nvPr/>
        </p:nvSpPr>
        <p:spPr>
          <a:xfrm>
            <a:off x="155133" y="2099783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CCF Certified Software Professional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9EC058-E323-BCF8-BD48-321678CCE7FC}"/>
              </a:ext>
            </a:extLst>
          </p:cNvPr>
          <p:cNvSpPr/>
          <p:nvPr/>
        </p:nvSpPr>
        <p:spPr>
          <a:xfrm>
            <a:off x="155133" y="3450869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Proceedings of the ACM on Interactive, Mobile, Wearable and Ubiquitous Technologies(IMWUT)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ACM Multimedia                                         2021, 2023,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AAAI Conference on Artificial Intelligence  2021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B00855-90A6-134C-E4B2-A0A24B211DA0}"/>
              </a:ext>
            </a:extLst>
          </p:cNvPr>
          <p:cNvSpPr/>
          <p:nvPr/>
        </p:nvSpPr>
        <p:spPr>
          <a:xfrm>
            <a:off x="155133" y="3180044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Invigilator at the University of Warwick, May, 2024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C248EF-E0D3-0557-3AAF-1A9CDAD68CEE}"/>
              </a:ext>
            </a:extLst>
          </p:cNvPr>
          <p:cNvSpPr/>
          <p:nvPr/>
        </p:nvSpPr>
        <p:spPr>
          <a:xfrm>
            <a:off x="155133" y="4530650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8460FC-A3FD-4511-A21B-8932EE5EDD56}"/>
              </a:ext>
            </a:extLst>
          </p:cNvPr>
          <p:cNvCxnSpPr/>
          <p:nvPr/>
        </p:nvCxnSpPr>
        <p:spPr>
          <a:xfrm flipH="1">
            <a:off x="71251" y="4800363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CA511AF-4433-969B-21C5-C311E199CC00}"/>
              </a:ext>
            </a:extLst>
          </p:cNvPr>
          <p:cNvSpPr/>
          <p:nvPr/>
        </p:nvSpPr>
        <p:spPr>
          <a:xfrm>
            <a:off x="77567" y="4901594"/>
            <a:ext cx="67028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 language recognition based on graph convolution                                                        2023-2024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Project funding: Postgraduate Research &amp; Practice Innovation Program of Jiangsu Province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Project leader, only participant 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ED00FC-F251-1146-5BA8-B73546C089E0}"/>
              </a:ext>
            </a:extLst>
          </p:cNvPr>
          <p:cNvSpPr/>
          <p:nvPr/>
        </p:nvSpPr>
        <p:spPr>
          <a:xfrm>
            <a:off x="112052" y="5606379"/>
            <a:ext cx="67028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on multimodal behavior recognition technology on mobile devices                   2022-203 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funding: National Natural Science Foundation of China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Main participants</a:t>
            </a:r>
          </a:p>
        </p:txBody>
      </p:sp>
    </p:spTree>
    <p:extLst>
      <p:ext uri="{BB962C8B-B14F-4D97-AF65-F5344CB8AC3E}">
        <p14:creationId xmlns:p14="http://schemas.microsoft.com/office/powerpoint/2010/main" val="126897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665</Words>
  <Application>Microsoft Office PowerPoint</Application>
  <PresentationFormat>A4 纸张(210x297 毫米)</PresentationFormat>
  <Paragraphs>66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Wingdings</vt:lpstr>
      <vt:lpstr>Arial</vt:lpstr>
      <vt:lpstr>Calibri Light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简历模板-简历大师%281%29</dc:title>
  <dc:creator>jason lin</dc:creator>
  <dc:description/>
  <cp:lastModifiedBy>GSW hulala</cp:lastModifiedBy>
  <cp:revision>219</cp:revision>
  <dcterms:created xsi:type="dcterms:W3CDTF">2017-07-17T05:36:34Z</dcterms:created>
  <dcterms:modified xsi:type="dcterms:W3CDTF">2024-06-03T09:33:48Z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简历模板-简历大师%281%29</vt:lpwstr>
  </property>
  <property fmtid="{D5CDD505-2E9C-101B-9397-08002B2CF9AE}" pid="3" name="SlideDescription">
    <vt:lpwstr/>
  </property>
</Properties>
</file>