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4" r:id="rId3"/>
    <p:sldId id="267" r:id="rId4"/>
    <p:sldId id="268" r:id="rId5"/>
    <p:sldId id="273" r:id="rId6"/>
    <p:sldId id="269" r:id="rId7"/>
    <p:sldId id="270" r:id="rId8"/>
    <p:sldId id="271" r:id="rId9"/>
    <p:sldId id="275" r:id="rId10"/>
    <p:sldId id="276" r:id="rId11"/>
    <p:sldId id="272"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765" autoAdjust="0"/>
  </p:normalViewPr>
  <p:slideViewPr>
    <p:cSldViewPr snapToGrid="0">
      <p:cViewPr varScale="1">
        <p:scale>
          <a:sx n="76" d="100"/>
          <a:sy n="76" d="100"/>
        </p:scale>
        <p:origin x="12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C2D82-71B9-4AD1-A945-7B03620EE572}" type="datetimeFigureOut">
              <a:rPr lang="en-US" smtClean="0"/>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5B104-E6A7-4C26-B2AD-0E149AA982F6}" type="slidenum">
              <a:rPr lang="en-US" smtClean="0"/>
              <a:t>‹#›</a:t>
            </a:fld>
            <a:endParaRPr lang="en-US"/>
          </a:p>
        </p:txBody>
      </p:sp>
    </p:spTree>
    <p:extLst>
      <p:ext uri="{BB962C8B-B14F-4D97-AF65-F5344CB8AC3E}">
        <p14:creationId xmlns:p14="http://schemas.microsoft.com/office/powerpoint/2010/main" val="2381006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am a student at WGU, I started 2 years go and currently have completed about 44% of my course work.</a:t>
            </a:r>
          </a:p>
          <a:p>
            <a:pPr marL="171450" indent="-171450">
              <a:buFont typeface="Arial" panose="020B0604020202020204" pitchFamily="34" charset="0"/>
              <a:buChar char="•"/>
            </a:pPr>
            <a:r>
              <a:rPr lang="en-US" dirty="0"/>
              <a:t>Had Associate InfoSec job for about 8 months and 27 days</a:t>
            </a:r>
          </a:p>
          <a:p>
            <a:pPr marL="171450" indent="-171450">
              <a:buFont typeface="Arial" panose="020B0604020202020204" pitchFamily="34" charset="0"/>
              <a:buChar char="•"/>
            </a:pPr>
            <a:r>
              <a:rPr lang="en-US" dirty="0"/>
              <a:t>I have two certs, ITIL v4 and A+</a:t>
            </a:r>
          </a:p>
          <a:p>
            <a:pPr marL="171450" indent="-171450">
              <a:buFont typeface="Arial" panose="020B0604020202020204" pitchFamily="34" charset="0"/>
              <a:buChar char="•"/>
            </a:pPr>
            <a:r>
              <a:rPr lang="en-US" dirty="0"/>
              <a:t>Currently working on Project +</a:t>
            </a:r>
          </a:p>
          <a:p>
            <a:pPr marL="171450" indent="-171450">
              <a:buFont typeface="Arial" panose="020B0604020202020204" pitchFamily="34" charset="0"/>
              <a:buChar char="•"/>
            </a:pPr>
            <a:r>
              <a:rPr lang="en-US" dirty="0"/>
              <a:t>I play Eve online a lot..  Like A LOT</a:t>
            </a:r>
          </a:p>
          <a:p>
            <a:pPr marL="171450" indent="-171450">
              <a:buFont typeface="Arial" panose="020B0604020202020204" pitchFamily="34" charset="0"/>
              <a:buChar char="•"/>
            </a:pPr>
            <a:r>
              <a:rPr lang="en-US" dirty="0"/>
              <a:t>I like security in general and wanted to get into it for some time now.</a:t>
            </a:r>
          </a:p>
          <a:p>
            <a:pPr marL="171450" indent="-171450">
              <a:buFont typeface="Arial" panose="020B0604020202020204" pitchFamily="34" charset="0"/>
              <a:buChar char="•"/>
            </a:pPr>
            <a:r>
              <a:rPr lang="en-US" dirty="0"/>
              <a:t>Started working out and been feeling great.. Afterward. Definitely not during.</a:t>
            </a:r>
          </a:p>
          <a:p>
            <a:pPr marL="171450" indent="-171450">
              <a:buFont typeface="Arial" panose="020B0604020202020204" pitchFamily="34" charset="0"/>
              <a:buChar char="•"/>
            </a:pPr>
            <a:r>
              <a:rPr lang="en-US" dirty="0"/>
              <a:t>Challenger, I challenger people, myself, my boss, people around me.</a:t>
            </a:r>
          </a:p>
        </p:txBody>
      </p:sp>
      <p:sp>
        <p:nvSpPr>
          <p:cNvPr id="4" name="Slide Number Placeholder 3"/>
          <p:cNvSpPr>
            <a:spLocks noGrp="1"/>
          </p:cNvSpPr>
          <p:nvPr>
            <p:ph type="sldNum" sz="quarter" idx="5"/>
          </p:nvPr>
        </p:nvSpPr>
        <p:spPr/>
        <p:txBody>
          <a:bodyPr/>
          <a:lstStyle/>
          <a:p>
            <a:fld id="{BD55B104-E6A7-4C26-B2AD-0E149AA982F6}" type="slidenum">
              <a:rPr lang="en-US" smtClean="0"/>
              <a:t>2</a:t>
            </a:fld>
            <a:endParaRPr lang="en-US"/>
          </a:p>
        </p:txBody>
      </p:sp>
    </p:spTree>
    <p:extLst>
      <p:ext uri="{BB962C8B-B14F-4D97-AF65-F5344CB8AC3E}">
        <p14:creationId xmlns:p14="http://schemas.microsoft.com/office/powerpoint/2010/main" val="1400985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55B104-E6A7-4C26-B2AD-0E149AA982F6}" type="slidenum">
              <a:rPr lang="en-US" smtClean="0"/>
              <a:t>12</a:t>
            </a:fld>
            <a:endParaRPr lang="en-US"/>
          </a:p>
        </p:txBody>
      </p:sp>
    </p:spTree>
    <p:extLst>
      <p:ext uri="{BB962C8B-B14F-4D97-AF65-F5344CB8AC3E}">
        <p14:creationId xmlns:p14="http://schemas.microsoft.com/office/powerpoint/2010/main" val="353086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According to U.S. Bureau of Labor Statistics, and An information Security Analyst should have at least a Bachelor’s Degree. Only a few places allow people to enter the with a high school diploma and relevant industry training and certifications.</a:t>
            </a:r>
          </a:p>
          <a:p>
            <a:pPr marL="171450" indent="-171450">
              <a:buFont typeface="Arial" panose="020B0604020202020204" pitchFamily="34" charset="0"/>
              <a:buChar char="•"/>
            </a:pPr>
            <a:r>
              <a:rPr lang="en-US" dirty="0"/>
              <a:t>Less than 5 years of work experience in the field.</a:t>
            </a:r>
          </a:p>
          <a:p>
            <a:pPr marL="171450" indent="-171450">
              <a:buFont typeface="Arial" panose="020B0604020202020204" pitchFamily="34" charset="0"/>
              <a:buChar char="•"/>
            </a:pPr>
            <a:r>
              <a:rPr lang="en-US" dirty="0"/>
              <a:t>Security + as an entry cert and CISSP for experienced people.</a:t>
            </a:r>
          </a:p>
          <a:p>
            <a:pPr marL="171450" indent="-171450">
              <a:buFont typeface="Arial" panose="020B0604020202020204" pitchFamily="34" charset="0"/>
              <a:buChar char="•"/>
            </a:pPr>
            <a:r>
              <a:rPr lang="en-US" dirty="0"/>
              <a:t>Job postings for no a days require crazy amount of experience and even cert like CISSP.</a:t>
            </a:r>
          </a:p>
        </p:txBody>
      </p:sp>
      <p:sp>
        <p:nvSpPr>
          <p:cNvPr id="4" name="Slide Number Placeholder 3"/>
          <p:cNvSpPr>
            <a:spLocks noGrp="1"/>
          </p:cNvSpPr>
          <p:nvPr>
            <p:ph type="sldNum" sz="quarter" idx="5"/>
          </p:nvPr>
        </p:nvSpPr>
        <p:spPr/>
        <p:txBody>
          <a:bodyPr/>
          <a:lstStyle/>
          <a:p>
            <a:fld id="{BD55B104-E6A7-4C26-B2AD-0E149AA982F6}" type="slidenum">
              <a:rPr lang="en-US" smtClean="0"/>
              <a:t>3</a:t>
            </a:fld>
            <a:endParaRPr lang="en-US"/>
          </a:p>
        </p:txBody>
      </p:sp>
    </p:spTree>
    <p:extLst>
      <p:ext uri="{BB962C8B-B14F-4D97-AF65-F5344CB8AC3E}">
        <p14:creationId xmlns:p14="http://schemas.microsoft.com/office/powerpoint/2010/main" val="1750664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Talk about CDW and how my experience there made me feel better in thinking I can get into IT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Everyplace after that, they kept asking for a Degree at the least or 3-4 certs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was too good for Service desk but not good enough for anything else. How? Why?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Wanna work at a company that gives back to the world, community.</a:t>
            </a:r>
          </a:p>
          <a:p>
            <a:pPr marL="171450" indent="-171450">
              <a:buFont typeface="Arial" panose="020B0604020202020204" pitchFamily="34" charset="0"/>
              <a:buChar char="•"/>
            </a:pPr>
            <a:r>
              <a:rPr lang="en-US" dirty="0"/>
              <a:t>Viewing logs, reviewing policies, investigating, etc.</a:t>
            </a:r>
          </a:p>
          <a:p>
            <a:pPr marL="171450" indent="-171450">
              <a:buFont typeface="Arial" panose="020B0604020202020204" pitchFamily="34" charset="0"/>
              <a:buChar char="•"/>
            </a:pPr>
            <a:r>
              <a:rPr lang="en-US" dirty="0"/>
              <a:t>Build connections or just had a one-off meeting with a few Security Analysts</a:t>
            </a:r>
          </a:p>
          <a:p>
            <a:endParaRPr lang="en-US" dirty="0"/>
          </a:p>
        </p:txBody>
      </p:sp>
      <p:sp>
        <p:nvSpPr>
          <p:cNvPr id="4" name="Slide Number Placeholder 3"/>
          <p:cNvSpPr>
            <a:spLocks noGrp="1"/>
          </p:cNvSpPr>
          <p:nvPr>
            <p:ph type="sldNum" sz="quarter" idx="5"/>
          </p:nvPr>
        </p:nvSpPr>
        <p:spPr/>
        <p:txBody>
          <a:bodyPr/>
          <a:lstStyle/>
          <a:p>
            <a:fld id="{BD55B104-E6A7-4C26-B2AD-0E149AA982F6}" type="slidenum">
              <a:rPr lang="en-US" smtClean="0"/>
              <a:t>4</a:t>
            </a:fld>
            <a:endParaRPr lang="en-US"/>
          </a:p>
        </p:txBody>
      </p:sp>
    </p:spTree>
    <p:extLst>
      <p:ext uri="{BB962C8B-B14F-4D97-AF65-F5344CB8AC3E}">
        <p14:creationId xmlns:p14="http://schemas.microsoft.com/office/powerpoint/2010/main" val="110301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3 </a:t>
            </a:r>
            <a:r>
              <a:rPr lang="en-US" dirty="0" err="1"/>
              <a:t>yrs</a:t>
            </a:r>
            <a:r>
              <a:rPr lang="en-US" dirty="0"/>
              <a:t> later, Still not in InfoSec so… I knew I needed to change.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was not talking to the right people because I was talking to everyone that showed interests and not those who I knew could help or had mentor XP.</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JD is just meh, cause most of the time, its just recruiters who make those and sometimes they do not know what is needed. </a:t>
            </a:r>
          </a:p>
          <a:p>
            <a:pPr marL="171450" indent="-171450">
              <a:buFont typeface="Arial" panose="020B0604020202020204" pitchFamily="34" charset="0"/>
              <a:buChar char="•"/>
            </a:pPr>
            <a:r>
              <a:rPr lang="en-US" dirty="0"/>
              <a:t>Example: CISSP for an Entry Level position that mays under $100K.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you apply, resume goes into HR system then software checks for credentials, power words. </a:t>
            </a:r>
          </a:p>
          <a:p>
            <a:pPr marL="171450" indent="-171450">
              <a:buFont typeface="Arial" panose="020B0604020202020204" pitchFamily="34" charset="0"/>
              <a:buChar char="•"/>
            </a:pPr>
            <a:r>
              <a:rPr lang="en-US" dirty="0"/>
              <a:t>How to get past it? </a:t>
            </a:r>
          </a:p>
          <a:p>
            <a:pPr marL="171450" indent="-171450">
              <a:buFont typeface="Arial" panose="020B0604020202020204" pitchFamily="34" charset="0"/>
              <a:buChar char="•"/>
            </a:pPr>
            <a:r>
              <a:rPr lang="en-US" dirty="0"/>
              <a:t>Look at JD, find power words and add them where you can into your resume.</a:t>
            </a:r>
          </a:p>
          <a:p>
            <a:pPr marL="171450" indent="-171450">
              <a:buFont typeface="Arial" panose="020B0604020202020204" pitchFamily="34" charset="0"/>
              <a:buChar char="•"/>
            </a:pPr>
            <a:r>
              <a:rPr lang="en-US" dirty="0"/>
              <a:t>After that </a:t>
            </a:r>
            <a:r>
              <a:rPr lang="en-US" sz="1800" b="0" i="0" u="none" strike="noStrike" dirty="0">
                <a:solidFill>
                  <a:srgbClr val="000000"/>
                </a:solidFill>
                <a:effectLst/>
                <a:latin typeface="Calibri" panose="020F0502020204030204" pitchFamily="34" charset="0"/>
              </a:rPr>
              <a:t>If you match then you are passed along to the recruiter, hiring manager and so on.</a:t>
            </a:r>
          </a:p>
          <a:p>
            <a:pPr marL="285750" indent="-285750">
              <a:buFont typeface="Arial" panose="020B0604020202020204" pitchFamily="34" charset="0"/>
              <a:buChar char="•"/>
            </a:pPr>
            <a:endParaRPr lang="en-US" sz="1800" b="0" i="0" u="none" strike="noStrike" dirty="0">
              <a:solidFill>
                <a:srgbClr val="000000"/>
              </a:solidFill>
              <a:effectLst/>
              <a:latin typeface="Calibri" panose="020F050202020403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D55B104-E6A7-4C26-B2AD-0E149AA982F6}" type="slidenum">
              <a:rPr lang="en-US" smtClean="0"/>
              <a:t>5</a:t>
            </a:fld>
            <a:endParaRPr lang="en-US"/>
          </a:p>
        </p:txBody>
      </p:sp>
    </p:spTree>
    <p:extLst>
      <p:ext uri="{BB962C8B-B14F-4D97-AF65-F5344CB8AC3E}">
        <p14:creationId xmlns:p14="http://schemas.microsoft.com/office/powerpoint/2010/main" val="226560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Trusting everyone </a:t>
            </a:r>
            <a:r>
              <a:rPr lang="en-US" dirty="0"/>
              <a:t>- not everyone is your friend but will be friendly.</a:t>
            </a:r>
          </a:p>
          <a:p>
            <a:pPr marL="171450" indent="-171450">
              <a:buFont typeface="Arial" panose="020B0604020202020204" pitchFamily="34" charset="0"/>
              <a:buChar char="•"/>
            </a:pPr>
            <a:r>
              <a:rPr lang="en-US" b="1" dirty="0"/>
              <a:t>Getting my hopes high and getting crushed </a:t>
            </a:r>
            <a:r>
              <a:rPr lang="en-US" dirty="0"/>
              <a:t>- just because they didn’t call you does not mean you don’t know anything. Keep on trying and play the law of averages. The more you do something, the better you will get at it</a:t>
            </a:r>
          </a:p>
          <a:p>
            <a:pPr marL="171450" indent="-171450">
              <a:buFont typeface="Arial" panose="020B0604020202020204" pitchFamily="34" charset="0"/>
              <a:buChar char="•"/>
            </a:pPr>
            <a:r>
              <a:rPr lang="en-US" b="1" dirty="0"/>
              <a:t>Not selling myself </a:t>
            </a:r>
            <a:r>
              <a:rPr lang="en-US" dirty="0"/>
              <a:t>- Don’t sell yourself short, you got here because you worked hard to this point. </a:t>
            </a:r>
            <a:r>
              <a:rPr lang="en-US" dirty="0" err="1"/>
              <a:t>Wheater</a:t>
            </a:r>
            <a:r>
              <a:rPr lang="en-US" dirty="0"/>
              <a:t> it is school, certs, research, CTFs, </a:t>
            </a:r>
            <a:r>
              <a:rPr lang="en-US" dirty="0" err="1"/>
              <a:t>Blueteamlabs</a:t>
            </a:r>
            <a:r>
              <a:rPr lang="en-US" dirty="0"/>
              <a:t>, etc. Show those small wins that accumulated too today.</a:t>
            </a:r>
          </a:p>
          <a:p>
            <a:pPr marL="171450" indent="-171450">
              <a:buFont typeface="Arial" panose="020B0604020202020204" pitchFamily="34" charset="0"/>
              <a:buChar char="•"/>
            </a:pPr>
            <a:r>
              <a:rPr lang="en-US" b="1" dirty="0"/>
              <a:t>Not showing my strengths and weaknesses</a:t>
            </a:r>
            <a:r>
              <a:rPr lang="en-US" dirty="0"/>
              <a:t> - No one is good at everything, but you can increase your baseline up a bit. If you don’t know something, then work on it so you can be more than familiar with the subject.</a:t>
            </a:r>
          </a:p>
          <a:p>
            <a:pPr marL="171450" indent="-171450">
              <a:buFont typeface="Arial" panose="020B0604020202020204" pitchFamily="34" charset="0"/>
              <a:buChar char="•"/>
            </a:pPr>
            <a:r>
              <a:rPr lang="en-US" b="1" dirty="0"/>
              <a:t>Not acknowledging what I need to work on </a:t>
            </a:r>
            <a:r>
              <a:rPr lang="en-US" dirty="0"/>
              <a:t>- if you don't know how to do something or if you make a mistake. IT IS OKAY to say I do not know. He second part is important, “But I can work on that, or I can find out”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D55B104-E6A7-4C26-B2AD-0E149AA982F6}" type="slidenum">
              <a:rPr lang="en-US" smtClean="0"/>
              <a:t>6</a:t>
            </a:fld>
            <a:endParaRPr lang="en-US"/>
          </a:p>
        </p:txBody>
      </p:sp>
    </p:spTree>
    <p:extLst>
      <p:ext uri="{BB962C8B-B14F-4D97-AF65-F5344CB8AC3E}">
        <p14:creationId xmlns:p14="http://schemas.microsoft.com/office/powerpoint/2010/main" val="3587243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Communication</a:t>
            </a:r>
            <a:r>
              <a:rPr lang="en-US" dirty="0"/>
              <a:t> - Written communication, Reporting, Surveying, Teamwork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Creative</a:t>
            </a:r>
            <a:r>
              <a:rPr lang="en-US" dirty="0"/>
              <a:t> - Budgeting</a:t>
            </a:r>
          </a:p>
          <a:p>
            <a:pPr marL="171450" indent="-171450">
              <a:buFont typeface="Arial" panose="020B0604020202020204" pitchFamily="34" charset="0"/>
              <a:buChar char="•"/>
            </a:pPr>
            <a:r>
              <a:rPr lang="en-US" dirty="0"/>
              <a:t>Yeah, I know. Weird but true. Gotta be creative to save money and even make money. Something make money last!</a:t>
            </a:r>
          </a:p>
          <a:p>
            <a:pPr marL="171450" indent="-171450">
              <a:buFont typeface="Arial" panose="020B0604020202020204" pitchFamily="34" charset="0"/>
              <a:buChar char="•"/>
            </a:pPr>
            <a:r>
              <a:rPr lang="en-US" dirty="0"/>
              <a:t>Brainstorming</a:t>
            </a:r>
          </a:p>
          <a:p>
            <a:pPr marL="171450" indent="-171450">
              <a:buFont typeface="Arial" panose="020B0604020202020204" pitchFamily="34" charset="0"/>
              <a:buChar char="•"/>
            </a:pPr>
            <a:r>
              <a:rPr lang="en-US" dirty="0"/>
              <a:t>Collaboration</a:t>
            </a:r>
          </a:p>
          <a:p>
            <a:pPr marL="171450" indent="-171450">
              <a:buFont typeface="Arial" panose="020B0604020202020204" pitchFamily="34" charset="0"/>
              <a:buChar char="•"/>
            </a:pPr>
            <a:r>
              <a:rPr lang="en-US" dirty="0"/>
              <a:t>Optimization</a:t>
            </a:r>
          </a:p>
          <a:p>
            <a:pPr marL="171450" indent="-171450">
              <a:buFont typeface="Arial" panose="020B0604020202020204" pitchFamily="34" charset="0"/>
              <a:buChar char="•"/>
            </a:pPr>
            <a:r>
              <a:rPr lang="en-US" dirty="0"/>
              <a:t>Predictive modeling</a:t>
            </a:r>
          </a:p>
          <a:p>
            <a:pPr marL="171450" indent="-171450">
              <a:buFont typeface="Arial" panose="020B0604020202020204" pitchFamily="34" charset="0"/>
              <a:buChar char="•"/>
            </a:pPr>
            <a:r>
              <a:rPr lang="en-US" dirty="0"/>
              <a:t>Restructuring</a:t>
            </a:r>
          </a:p>
          <a:p>
            <a:pPr marL="171450" indent="-171450">
              <a:buFont typeface="Arial" panose="020B0604020202020204" pitchFamily="34" charset="0"/>
              <a:buChar char="•"/>
            </a:pPr>
            <a:r>
              <a:rPr lang="en-US" dirty="0"/>
              <a:t>Strategic planning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Detail oriented</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Problem-solving</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Critical thinking</a:t>
            </a:r>
          </a:p>
          <a:p>
            <a:pPr marL="171450" indent="-171450">
              <a:buFont typeface="Arial" panose="020B0604020202020204" pitchFamily="34" charset="0"/>
              <a:buChar char="•"/>
            </a:pPr>
            <a:r>
              <a:rPr lang="en-US" dirty="0"/>
              <a:t>Process management, what should start finish now so </a:t>
            </a:r>
            <a:r>
              <a:rPr lang="en-US" dirty="0" err="1"/>
              <a:t>i</a:t>
            </a:r>
            <a:r>
              <a:rPr lang="en-US" dirty="0"/>
              <a:t> can start on the later.</a:t>
            </a:r>
          </a:p>
          <a:p>
            <a:pPr marL="171450" indent="-171450">
              <a:buFont typeface="Arial" panose="020B0604020202020204" pitchFamily="34" charset="0"/>
              <a:buChar char="•"/>
            </a:pPr>
            <a:r>
              <a:rPr lang="en-US" dirty="0"/>
              <a:t>Diagnostics</a:t>
            </a:r>
          </a:p>
          <a:p>
            <a:pPr marL="171450" indent="-171450">
              <a:buFont typeface="Arial" panose="020B0604020202020204" pitchFamily="34" charset="0"/>
              <a:buChar char="•"/>
            </a:pPr>
            <a:r>
              <a:rPr lang="en-US" dirty="0"/>
              <a:t>Evaluating</a:t>
            </a:r>
          </a:p>
          <a:p>
            <a:pPr marL="171450" indent="-171450">
              <a:buFont typeface="Arial" panose="020B0604020202020204" pitchFamily="34" charset="0"/>
              <a:buChar char="•"/>
            </a:pPr>
            <a:r>
              <a:rPr lang="en-US" dirty="0"/>
              <a:t>Troubleshooting</a:t>
            </a:r>
          </a:p>
          <a:p>
            <a:pPr marL="171450" indent="-171450">
              <a:buFont typeface="Arial" panose="020B0604020202020204" pitchFamily="34" charset="0"/>
              <a:buChar char="•"/>
            </a:pPr>
            <a:r>
              <a:rPr lang="en-US" dirty="0"/>
              <a:t>Judgment</a:t>
            </a:r>
          </a:p>
          <a:p>
            <a:pPr marL="171450" indent="-171450">
              <a:buFont typeface="Arial" panose="020B0604020202020204" pitchFamily="34" charset="0"/>
              <a:buChar char="•"/>
            </a:pPr>
            <a:r>
              <a:rPr lang="en-US" dirty="0"/>
              <a:t>Causalities, this happened cause 1 happened which caused 3 and 4 to break and 2 to be compromised.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Research</a:t>
            </a:r>
          </a:p>
          <a:p>
            <a:pPr marL="171450" indent="-171450">
              <a:buFont typeface="Arial" panose="020B0604020202020204" pitchFamily="34" charset="0"/>
              <a:buChar char="•"/>
            </a:pPr>
            <a:r>
              <a:rPr lang="en-US" dirty="0"/>
              <a:t>Investigations!!</a:t>
            </a:r>
          </a:p>
          <a:p>
            <a:pPr marL="171450" indent="-171450">
              <a:buFont typeface="Arial" panose="020B0604020202020204" pitchFamily="34" charset="0"/>
              <a:buChar char="•"/>
            </a:pPr>
            <a:r>
              <a:rPr lang="en-US" dirty="0"/>
              <a:t>Metrics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Accuracy rating</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BD55B104-E6A7-4C26-B2AD-0E149AA982F6}" type="slidenum">
              <a:rPr lang="en-US" smtClean="0"/>
              <a:t>7</a:t>
            </a:fld>
            <a:endParaRPr lang="en-US"/>
          </a:p>
        </p:txBody>
      </p:sp>
    </p:spTree>
    <p:extLst>
      <p:ext uri="{BB962C8B-B14F-4D97-AF65-F5344CB8AC3E}">
        <p14:creationId xmlns:p14="http://schemas.microsoft.com/office/powerpoint/2010/main" val="220796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55B104-E6A7-4C26-B2AD-0E149AA982F6}" type="slidenum">
              <a:rPr lang="en-US" smtClean="0"/>
              <a:t>8</a:t>
            </a:fld>
            <a:endParaRPr lang="en-US"/>
          </a:p>
        </p:txBody>
      </p:sp>
    </p:spTree>
    <p:extLst>
      <p:ext uri="{BB962C8B-B14F-4D97-AF65-F5344CB8AC3E}">
        <p14:creationId xmlns:p14="http://schemas.microsoft.com/office/powerpoint/2010/main" val="177494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55B104-E6A7-4C26-B2AD-0E149AA982F6}" type="slidenum">
              <a:rPr lang="en-US" smtClean="0"/>
              <a:t>9</a:t>
            </a:fld>
            <a:endParaRPr lang="en-US"/>
          </a:p>
        </p:txBody>
      </p:sp>
    </p:spTree>
    <p:extLst>
      <p:ext uri="{BB962C8B-B14F-4D97-AF65-F5344CB8AC3E}">
        <p14:creationId xmlns:p14="http://schemas.microsoft.com/office/powerpoint/2010/main" val="133592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started! By coming to </a:t>
            </a:r>
            <a:r>
              <a:rPr lang="en-US" dirty="0" err="1"/>
              <a:t>BlueTeamCon</a:t>
            </a:r>
            <a:endParaRPr lang="en-US" dirty="0"/>
          </a:p>
          <a:p>
            <a:pPr marL="171450" indent="-171450">
              <a:buFont typeface="Arial" panose="020B0604020202020204" pitchFamily="34" charset="0"/>
              <a:buChar char="•"/>
            </a:pPr>
            <a:r>
              <a:rPr lang="en-US" dirty="0"/>
              <a:t>You are doing  great by coming here and I hope you learn a lot.</a:t>
            </a:r>
          </a:p>
          <a:p>
            <a:pPr marL="171450" indent="-171450">
              <a:buFont typeface="Arial" panose="020B0604020202020204" pitchFamily="34" charset="0"/>
              <a:buChar char="•"/>
            </a:pPr>
            <a:r>
              <a:rPr lang="en-US" dirty="0"/>
              <a:t>Attending conferences or joining a discord channel would be a great start. This way you get to talk to people!</a:t>
            </a:r>
          </a:p>
          <a:p>
            <a:pPr marL="171450" indent="-171450">
              <a:buFont typeface="Arial" panose="020B0604020202020204" pitchFamily="34" charset="0"/>
              <a:buChar char="•"/>
            </a:pPr>
            <a:r>
              <a:rPr lang="en-US" dirty="0"/>
              <a:t>See what's out there, see how other people in the job do! Ask Questions if you do not know.</a:t>
            </a:r>
          </a:p>
          <a:p>
            <a:pPr marL="171450" indent="-171450">
              <a:buFont typeface="Arial" panose="020B0604020202020204" pitchFamily="34" charset="0"/>
              <a:buChar char="•"/>
            </a:pPr>
            <a:r>
              <a:rPr lang="en-US" dirty="0"/>
              <a:t>Introduce yourself and state your intent! </a:t>
            </a:r>
          </a:p>
          <a:p>
            <a:pPr marL="171450" indent="-171450">
              <a:buFont typeface="Arial" panose="020B0604020202020204" pitchFamily="34" charset="0"/>
              <a:buChar char="•"/>
            </a:pPr>
            <a:r>
              <a:rPr lang="en-US" dirty="0"/>
              <a:t>Hi! My name is Veran and I heard you talking about _____, I am interested in starting a career in ___. (Or I am looking into switching to _____.) Do you have any pointers? How did you start?</a:t>
            </a:r>
          </a:p>
          <a:p>
            <a:pPr marL="171450" indent="-171450">
              <a:buFont typeface="Arial" panose="020B0604020202020204" pitchFamily="34" charset="0"/>
              <a:buChar char="•"/>
            </a:pPr>
            <a:r>
              <a:rPr lang="en-US" dirty="0"/>
              <a:t>Be NICE and respectful!</a:t>
            </a:r>
          </a:p>
          <a:p>
            <a:pPr marL="171450" indent="-171450">
              <a:buFont typeface="Arial" panose="020B0604020202020204" pitchFamily="34" charset="0"/>
              <a:buChar char="•"/>
            </a:pPr>
            <a:r>
              <a:rPr lang="en-US" dirty="0"/>
              <a:t>Learn and don't get stuck up on the sense of self!</a:t>
            </a:r>
          </a:p>
          <a:p>
            <a:endParaRPr lang="en-US" dirty="0"/>
          </a:p>
          <a:p>
            <a:endParaRPr lang="en-US" dirty="0"/>
          </a:p>
        </p:txBody>
      </p:sp>
      <p:sp>
        <p:nvSpPr>
          <p:cNvPr id="4" name="Slide Number Placeholder 3"/>
          <p:cNvSpPr>
            <a:spLocks noGrp="1"/>
          </p:cNvSpPr>
          <p:nvPr>
            <p:ph type="sldNum" sz="quarter" idx="5"/>
          </p:nvPr>
        </p:nvSpPr>
        <p:spPr/>
        <p:txBody>
          <a:bodyPr/>
          <a:lstStyle/>
          <a:p>
            <a:fld id="{BD55B104-E6A7-4C26-B2AD-0E149AA982F6}" type="slidenum">
              <a:rPr lang="en-US" smtClean="0"/>
              <a:t>11</a:t>
            </a:fld>
            <a:endParaRPr lang="en-US"/>
          </a:p>
        </p:txBody>
      </p:sp>
    </p:spTree>
    <p:extLst>
      <p:ext uri="{BB962C8B-B14F-4D97-AF65-F5344CB8AC3E}">
        <p14:creationId xmlns:p14="http://schemas.microsoft.com/office/powerpoint/2010/main" val="55194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4725-755E-CBA1-B95F-6C7505B3D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6C0490-2F45-FFA4-2321-0CFC3CD8A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4A62A7-CB01-27DC-BE64-6A3D2A11FB55}"/>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5" name="Footer Placeholder 4">
            <a:extLst>
              <a:ext uri="{FF2B5EF4-FFF2-40B4-BE49-F238E27FC236}">
                <a16:creationId xmlns:a16="http://schemas.microsoft.com/office/drawing/2014/main" id="{B39A79E9-3594-547A-AA72-B50BDAD1D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2AAB2-C620-C9A6-1812-E1B24651D8E4}"/>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337284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94E5-4BE6-0F4A-824C-CFF07A0326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9AF3B-45B2-A2A4-1845-14686D834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F0537-8263-DEA5-673B-E3136E211A5B}"/>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5" name="Footer Placeholder 4">
            <a:extLst>
              <a:ext uri="{FF2B5EF4-FFF2-40B4-BE49-F238E27FC236}">
                <a16:creationId xmlns:a16="http://schemas.microsoft.com/office/drawing/2014/main" id="{A318C762-CCA8-FA1E-488D-B0060F358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0F88C-DD8B-077B-61F8-A29FE70A195E}"/>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169676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70038-A0CD-9693-F05B-8AB06EB2CF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794874-EE9F-5260-5E19-D5263E92F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42854-7DC8-975C-E740-4F19B005873D}"/>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5" name="Footer Placeholder 4">
            <a:extLst>
              <a:ext uri="{FF2B5EF4-FFF2-40B4-BE49-F238E27FC236}">
                <a16:creationId xmlns:a16="http://schemas.microsoft.com/office/drawing/2014/main" id="{8E729BD6-2D24-76D8-4F4E-F38683641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931B1-4213-7401-FA0A-57366CE8500D}"/>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105708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0F5F-D1D6-6A2F-A822-B8C8387F67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5967E-78A4-36E6-3D38-23D84D35C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AB57C-AFF2-91B1-2D16-40E852003BF1}"/>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5" name="Footer Placeholder 4">
            <a:extLst>
              <a:ext uri="{FF2B5EF4-FFF2-40B4-BE49-F238E27FC236}">
                <a16:creationId xmlns:a16="http://schemas.microsoft.com/office/drawing/2014/main" id="{97BCAFC8-54CB-BF34-943E-872B84E51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E3754-9074-CAEB-A900-A27E4326C2E3}"/>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380773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FCA4-2838-3C79-4EDE-287CCF1C8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56CA-03B9-D913-C4FB-75DF9F8EE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6F3161-6104-11C3-D4BB-91494CE6378B}"/>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5" name="Footer Placeholder 4">
            <a:extLst>
              <a:ext uri="{FF2B5EF4-FFF2-40B4-BE49-F238E27FC236}">
                <a16:creationId xmlns:a16="http://schemas.microsoft.com/office/drawing/2014/main" id="{65F1852C-931B-E719-323C-12612E4EC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E9B9F-C135-6207-8866-8533FB7002D6}"/>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319018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C1C9-806A-9ABF-DAFD-182A2319F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7EC48-7187-D328-8914-EFE6D6CEC7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F0AE7A-33C5-CCEB-BDF8-39EEDDB0DD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B02F23-14B6-B42A-2F6B-7E57AAF12626}"/>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6" name="Footer Placeholder 5">
            <a:extLst>
              <a:ext uri="{FF2B5EF4-FFF2-40B4-BE49-F238E27FC236}">
                <a16:creationId xmlns:a16="http://schemas.microsoft.com/office/drawing/2014/main" id="{601ADFD3-AE88-B443-97E6-22B90AD1D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99A4B-23C2-5594-6508-B9BD5A78AE4F}"/>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284714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CC36-7143-F93A-8AF6-9456E46FA1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732E4A-9DAB-DD22-D116-42C3F12AE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4B41E8-0E7D-FFA1-2EAB-1F50DAE0E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FF25C6-F3C1-DD9B-FF66-A32D340E9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278BD-E165-37BF-7AFF-91D5EC474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EFEDAE-EFC8-4A08-1203-F35FC47CAA20}"/>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8" name="Footer Placeholder 7">
            <a:extLst>
              <a:ext uri="{FF2B5EF4-FFF2-40B4-BE49-F238E27FC236}">
                <a16:creationId xmlns:a16="http://schemas.microsoft.com/office/drawing/2014/main" id="{FB585119-8578-8C05-EE02-E2B5A1C600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0B2222-E5B1-0366-A5E2-634873064087}"/>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125135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9425-E965-202F-2F82-C819ED679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24C20B-2825-2E50-4E5F-E49D9FB65F2F}"/>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4" name="Footer Placeholder 3">
            <a:extLst>
              <a:ext uri="{FF2B5EF4-FFF2-40B4-BE49-F238E27FC236}">
                <a16:creationId xmlns:a16="http://schemas.microsoft.com/office/drawing/2014/main" id="{904DBC05-3ED2-10C3-9973-BDA59D773D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F3707-33F8-B764-ABF7-6A9AC99E6377}"/>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335221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E2F60-B629-F0FE-511A-DA8AC82FEC35}"/>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3" name="Footer Placeholder 2">
            <a:extLst>
              <a:ext uri="{FF2B5EF4-FFF2-40B4-BE49-F238E27FC236}">
                <a16:creationId xmlns:a16="http://schemas.microsoft.com/office/drawing/2014/main" id="{BF8523DF-4B7C-51C8-CA05-7200C9BA90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C42780-D4AE-F728-6D8D-58CD81B6991D}"/>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312613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8481-4979-1DDA-9E57-ACCF8FAFF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B9373-CF28-A140-A6C0-1F796016A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61E7A2-CE42-F8A0-52E9-5141E745E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93BAD-DF2D-44BE-DD26-D5EB5A618B2E}"/>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6" name="Footer Placeholder 5">
            <a:extLst>
              <a:ext uri="{FF2B5EF4-FFF2-40B4-BE49-F238E27FC236}">
                <a16:creationId xmlns:a16="http://schemas.microsoft.com/office/drawing/2014/main" id="{ADC3C921-C5A5-21DB-10F4-5AB2E09B9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D83F7-07A2-92CA-AE5B-3206013535BD}"/>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31864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7936-DE2E-14F4-8933-A7E33D3C1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B799A2-DB59-D693-242F-59FD37EDD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BA98DA-7DC5-9ED6-3C5D-3BADE654A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0F598-5C88-BEEF-C3FC-58ABB931E1BB}"/>
              </a:ext>
            </a:extLst>
          </p:cNvPr>
          <p:cNvSpPr>
            <a:spLocks noGrp="1"/>
          </p:cNvSpPr>
          <p:nvPr>
            <p:ph type="dt" sz="half" idx="10"/>
          </p:nvPr>
        </p:nvSpPr>
        <p:spPr/>
        <p:txBody>
          <a:bodyPr/>
          <a:lstStyle/>
          <a:p>
            <a:fld id="{469559C4-B444-4E18-9D83-13BF891C625D}" type="datetimeFigureOut">
              <a:rPr lang="en-US" smtClean="0"/>
              <a:t>8/26/2023</a:t>
            </a:fld>
            <a:endParaRPr lang="en-US"/>
          </a:p>
        </p:txBody>
      </p:sp>
      <p:sp>
        <p:nvSpPr>
          <p:cNvPr id="6" name="Footer Placeholder 5">
            <a:extLst>
              <a:ext uri="{FF2B5EF4-FFF2-40B4-BE49-F238E27FC236}">
                <a16:creationId xmlns:a16="http://schemas.microsoft.com/office/drawing/2014/main" id="{4F2E8DF7-A225-68ED-6F23-8923DC603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9B517-8104-BBDB-CFED-0D5B455F8CF7}"/>
              </a:ext>
            </a:extLst>
          </p:cNvPr>
          <p:cNvSpPr>
            <a:spLocks noGrp="1"/>
          </p:cNvSpPr>
          <p:nvPr>
            <p:ph type="sldNum" sz="quarter" idx="12"/>
          </p:nvPr>
        </p:nvSpPr>
        <p:spPr/>
        <p:txBody>
          <a:bodyPr/>
          <a:lstStyle/>
          <a:p>
            <a:fld id="{7028F6D6-9247-48D8-A2F9-A73E60AD0A19}" type="slidenum">
              <a:rPr lang="en-US" smtClean="0"/>
              <a:t>‹#›</a:t>
            </a:fld>
            <a:endParaRPr lang="en-US"/>
          </a:p>
        </p:txBody>
      </p:sp>
    </p:spTree>
    <p:extLst>
      <p:ext uri="{BB962C8B-B14F-4D97-AF65-F5344CB8AC3E}">
        <p14:creationId xmlns:p14="http://schemas.microsoft.com/office/powerpoint/2010/main" val="273165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B0FCD2-AA33-D8DB-4036-9ECCC89F1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779711-F54C-D81E-30EA-B5BF71BB7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A8738-4BA7-A9F5-3FAE-6D20676629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559C4-B444-4E18-9D83-13BF891C625D}" type="datetimeFigureOut">
              <a:rPr lang="en-US" smtClean="0"/>
              <a:t>8/26/2023</a:t>
            </a:fld>
            <a:endParaRPr lang="en-US"/>
          </a:p>
        </p:txBody>
      </p:sp>
      <p:sp>
        <p:nvSpPr>
          <p:cNvPr id="5" name="Footer Placeholder 4">
            <a:extLst>
              <a:ext uri="{FF2B5EF4-FFF2-40B4-BE49-F238E27FC236}">
                <a16:creationId xmlns:a16="http://schemas.microsoft.com/office/drawing/2014/main" id="{54C8E1D4-298F-4A70-60A8-CC8AEFE65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01CDBD-6294-E694-2340-2D7AF9E4D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8F6D6-9247-48D8-A2F9-A73E60AD0A19}" type="slidenum">
              <a:rPr lang="en-US" smtClean="0"/>
              <a:t>‹#›</a:t>
            </a:fld>
            <a:endParaRPr lang="en-US"/>
          </a:p>
        </p:txBody>
      </p:sp>
    </p:spTree>
    <p:extLst>
      <p:ext uri="{BB962C8B-B14F-4D97-AF65-F5344CB8AC3E}">
        <p14:creationId xmlns:p14="http://schemas.microsoft.com/office/powerpoint/2010/main" val="256707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7E9D0-84C3-7C2B-0B6A-1A4C9C07164B}"/>
              </a:ext>
            </a:extLst>
          </p:cNvPr>
          <p:cNvSpPr>
            <a:spLocks noGrp="1"/>
          </p:cNvSpPr>
          <p:nvPr>
            <p:ph type="ctrTitle"/>
          </p:nvPr>
        </p:nvSpPr>
        <p:spPr>
          <a:xfrm>
            <a:off x="5232400" y="1354819"/>
            <a:ext cx="6124576" cy="2678363"/>
          </a:xfrm>
        </p:spPr>
        <p:txBody>
          <a:bodyPr>
            <a:normAutofit/>
          </a:bodyPr>
          <a:lstStyle/>
          <a:p>
            <a:pPr algn="r"/>
            <a:r>
              <a:rPr lang="en-US" sz="4500" b="0" i="1" u="none" strike="noStrike">
                <a:solidFill>
                  <a:schemeClr val="bg1"/>
                </a:solidFill>
                <a:effectLst/>
                <a:latin typeface="Calibri" panose="020F0502020204030204" pitchFamily="34" charset="0"/>
              </a:rPr>
              <a:t>The Same Approach to Breaking into Information Security but {d!f3r3nt}</a:t>
            </a:r>
            <a:endParaRPr lang="en-US" sz="4500">
              <a:solidFill>
                <a:schemeClr val="bg1"/>
              </a:solidFill>
            </a:endParaRPr>
          </a:p>
        </p:txBody>
      </p:sp>
      <p:sp>
        <p:nvSpPr>
          <p:cNvPr id="3" name="Subtitle 2">
            <a:extLst>
              <a:ext uri="{FF2B5EF4-FFF2-40B4-BE49-F238E27FC236}">
                <a16:creationId xmlns:a16="http://schemas.microsoft.com/office/drawing/2014/main" id="{F213641A-BC91-4345-EF81-C26B46A5DEAA}"/>
              </a:ext>
            </a:extLst>
          </p:cNvPr>
          <p:cNvSpPr>
            <a:spLocks noGrp="1"/>
          </p:cNvSpPr>
          <p:nvPr>
            <p:ph type="subTitle" idx="1"/>
          </p:nvPr>
        </p:nvSpPr>
        <p:spPr>
          <a:xfrm>
            <a:off x="5228702" y="4414180"/>
            <a:ext cx="6128274" cy="1567520"/>
          </a:xfrm>
        </p:spPr>
        <p:txBody>
          <a:bodyPr>
            <a:normAutofit/>
          </a:bodyPr>
          <a:lstStyle/>
          <a:p>
            <a:pPr algn="r"/>
            <a:r>
              <a:rPr lang="en-US" dirty="0">
                <a:solidFill>
                  <a:schemeClr val="bg1"/>
                </a:solidFill>
              </a:rPr>
              <a:t>By Veran Patel</a:t>
            </a:r>
          </a:p>
          <a:p>
            <a:pPr algn="r"/>
            <a:r>
              <a:rPr lang="en-US" dirty="0">
                <a:solidFill>
                  <a:schemeClr val="bg1"/>
                </a:solidFill>
              </a:rPr>
              <a:t>Associate InfoSec Analyst</a:t>
            </a:r>
          </a:p>
          <a:p>
            <a:pPr algn="r"/>
            <a:r>
              <a:rPr lang="en-US" dirty="0">
                <a:solidFill>
                  <a:schemeClr val="bg1"/>
                </a:solidFill>
              </a:rPr>
              <a:t>Green Thumb Industries</a:t>
            </a:r>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5" name="Picture 14">
            <a:extLst>
              <a:ext uri="{FF2B5EF4-FFF2-40B4-BE49-F238E27FC236}">
                <a16:creationId xmlns:a16="http://schemas.microsoft.com/office/drawing/2014/main" id="{4510DD80-199B-32F7-74A5-DD22AE399563}"/>
              </a:ext>
            </a:extLst>
          </p:cNvPr>
          <p:cNvPicPr>
            <a:picLocks noChangeAspect="1"/>
          </p:cNvPicPr>
          <p:nvPr/>
        </p:nvPicPr>
        <p:blipFill>
          <a:blip r:embed="rId3"/>
          <a:stretch>
            <a:fillRect/>
          </a:stretch>
        </p:blipFill>
        <p:spPr>
          <a:xfrm>
            <a:off x="835024" y="1699176"/>
            <a:ext cx="2734057" cy="2715004"/>
          </a:xfrm>
          <a:prstGeom prst="rect">
            <a:avLst/>
          </a:prstGeom>
        </p:spPr>
      </p:pic>
    </p:spTree>
    <p:extLst>
      <p:ext uri="{BB962C8B-B14F-4D97-AF65-F5344CB8AC3E}">
        <p14:creationId xmlns:p14="http://schemas.microsoft.com/office/powerpoint/2010/main" val="412351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anim calcmode="lin" valueType="num">
                                      <p:cBhvr>
                                        <p:cTn id="8" dur="2000" fill="hold"/>
                                        <p:tgtEl>
                                          <p:spTgt spid="15"/>
                                        </p:tgtEl>
                                        <p:attrNameLst>
                                          <p:attrName>ppt_w</p:attrName>
                                        </p:attrNameLst>
                                      </p:cBhvr>
                                      <p:tavLst>
                                        <p:tav tm="0" fmla="#ppt_w*sin(2.5*pi*$)">
                                          <p:val>
                                            <p:fltVal val="0"/>
                                          </p:val>
                                        </p:tav>
                                        <p:tav tm="100000">
                                          <p:val>
                                            <p:fltVal val="1"/>
                                          </p:val>
                                        </p:tav>
                                      </p:tavLst>
                                    </p:anim>
                                    <p:anim calcmode="lin" valueType="num">
                                      <p:cBhvr>
                                        <p:cTn id="9" dur="2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computer screen">
            <a:extLst>
              <a:ext uri="{FF2B5EF4-FFF2-40B4-BE49-F238E27FC236}">
                <a16:creationId xmlns:a16="http://schemas.microsoft.com/office/drawing/2014/main" id="{A8F3960E-8331-8BC1-3DFD-47AAF8E38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03697"/>
          </a:xfrm>
          <a:prstGeom prst="rect">
            <a:avLst/>
          </a:prstGeom>
        </p:spPr>
      </p:pic>
      <p:sp>
        <p:nvSpPr>
          <p:cNvPr id="2" name="Title 1">
            <a:extLst>
              <a:ext uri="{FF2B5EF4-FFF2-40B4-BE49-F238E27FC236}">
                <a16:creationId xmlns:a16="http://schemas.microsoft.com/office/drawing/2014/main" id="{97E360BD-3322-F715-285A-7BE5AFA35CF3}"/>
              </a:ext>
            </a:extLst>
          </p:cNvPr>
          <p:cNvSpPr>
            <a:spLocks noGrp="1"/>
          </p:cNvSpPr>
          <p:nvPr>
            <p:ph type="title"/>
          </p:nvPr>
        </p:nvSpPr>
        <p:spPr>
          <a:xfrm>
            <a:off x="101600" y="6045200"/>
            <a:ext cx="11341100" cy="850900"/>
          </a:xfrm>
        </p:spPr>
        <p:txBody>
          <a:bodyPr>
            <a:noAutofit/>
          </a:bodyPr>
          <a:lstStyle/>
          <a:p>
            <a:pPr algn="ctr"/>
            <a:r>
              <a:rPr lang="en-US" sz="3600" dirty="0"/>
              <a:t>https://pauljerimy.com/security-certification-roadmap/</a:t>
            </a:r>
          </a:p>
        </p:txBody>
      </p:sp>
      <p:sp>
        <p:nvSpPr>
          <p:cNvPr id="7" name="Oval 6">
            <a:extLst>
              <a:ext uri="{FF2B5EF4-FFF2-40B4-BE49-F238E27FC236}">
                <a16:creationId xmlns:a16="http://schemas.microsoft.com/office/drawing/2014/main" id="{43BBFCFF-8C7F-5638-1011-6261BDB63882}"/>
              </a:ext>
            </a:extLst>
          </p:cNvPr>
          <p:cNvSpPr/>
          <p:nvPr/>
        </p:nvSpPr>
        <p:spPr>
          <a:xfrm>
            <a:off x="3822700" y="5546725"/>
            <a:ext cx="787400" cy="323850"/>
          </a:xfrm>
          <a:prstGeom prst="ellipse">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Oval 8">
            <a:extLst>
              <a:ext uri="{FF2B5EF4-FFF2-40B4-BE49-F238E27FC236}">
                <a16:creationId xmlns:a16="http://schemas.microsoft.com/office/drawing/2014/main" id="{75F0B78F-F060-8682-F572-2952B6800834}"/>
              </a:ext>
            </a:extLst>
          </p:cNvPr>
          <p:cNvSpPr/>
          <p:nvPr/>
        </p:nvSpPr>
        <p:spPr>
          <a:xfrm>
            <a:off x="2149475" y="5353050"/>
            <a:ext cx="590550" cy="342900"/>
          </a:xfrm>
          <a:prstGeom prst="ellipse">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A5E78848-76C7-676A-9E0B-0E9A73874B7B}"/>
              </a:ext>
            </a:extLst>
          </p:cNvPr>
          <p:cNvSpPr/>
          <p:nvPr/>
        </p:nvSpPr>
        <p:spPr>
          <a:xfrm>
            <a:off x="622300" y="5181600"/>
            <a:ext cx="590550" cy="342900"/>
          </a:xfrm>
          <a:prstGeom prst="ellipse">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EBED6673-1BCA-6AC0-E390-4DAC8F57425C}"/>
              </a:ext>
            </a:extLst>
          </p:cNvPr>
          <p:cNvSpPr/>
          <p:nvPr/>
        </p:nvSpPr>
        <p:spPr>
          <a:xfrm>
            <a:off x="3714750" y="4973638"/>
            <a:ext cx="4984750" cy="323850"/>
          </a:xfrm>
          <a:prstGeom prst="ellipse">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15776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4">
            <a:extLst>
              <a:ext uri="{FF2B5EF4-FFF2-40B4-BE49-F238E27FC236}">
                <a16:creationId xmlns:a16="http://schemas.microsoft.com/office/drawing/2014/main" id="{4E613802-1405-CD3C-2C36-E42EBD07E285}"/>
              </a:ext>
            </a:extLst>
          </p:cNvPr>
          <p:cNvSpPr>
            <a:spLocks noGrp="1"/>
          </p:cNvSpPr>
          <p:nvPr>
            <p:ph type="ctrTitle"/>
          </p:nvPr>
        </p:nvSpPr>
        <p:spPr>
          <a:xfrm>
            <a:off x="4084633" y="269875"/>
            <a:ext cx="8369300" cy="1020763"/>
          </a:xfrm>
        </p:spPr>
        <p:txBody>
          <a:bodyPr>
            <a:normAutofit/>
          </a:bodyPr>
          <a:lstStyle/>
          <a:p>
            <a:r>
              <a:rPr lang="en-US" dirty="0">
                <a:solidFill>
                  <a:schemeClr val="bg1"/>
                </a:solidFill>
              </a:rPr>
              <a:t>How do YOU start?</a:t>
            </a:r>
          </a:p>
        </p:txBody>
      </p:sp>
      <p:sp>
        <p:nvSpPr>
          <p:cNvPr id="7" name="Subtitle 6">
            <a:extLst>
              <a:ext uri="{FF2B5EF4-FFF2-40B4-BE49-F238E27FC236}">
                <a16:creationId xmlns:a16="http://schemas.microsoft.com/office/drawing/2014/main" id="{6455AFA9-ABA3-42CF-DBB8-3AA413E69B7E}"/>
              </a:ext>
            </a:extLst>
          </p:cNvPr>
          <p:cNvSpPr>
            <a:spLocks noGrp="1"/>
          </p:cNvSpPr>
          <p:nvPr>
            <p:ph type="subTitle" idx="1"/>
          </p:nvPr>
        </p:nvSpPr>
        <p:spPr>
          <a:xfrm>
            <a:off x="5545137" y="1722439"/>
            <a:ext cx="5664200" cy="4373562"/>
          </a:xfrm>
        </p:spPr>
        <p:txBody>
          <a:bodyPr>
            <a:noAutofit/>
          </a:bodyPr>
          <a:lstStyle/>
          <a:p>
            <a:pPr marL="457200" indent="-457200" algn="l">
              <a:buFont typeface="Arial" panose="020B0604020202020204" pitchFamily="34" charset="0"/>
              <a:buChar char="•"/>
            </a:pPr>
            <a:r>
              <a:rPr lang="en-US" dirty="0">
                <a:solidFill>
                  <a:schemeClr val="bg1"/>
                </a:solidFill>
              </a:rPr>
              <a:t>You started! By coming to </a:t>
            </a:r>
            <a:r>
              <a:rPr lang="en-US" dirty="0" err="1">
                <a:solidFill>
                  <a:schemeClr val="bg1"/>
                </a:solidFill>
              </a:rPr>
              <a:t>BlueTeamCon</a:t>
            </a:r>
            <a:endParaRPr lang="en-US" dirty="0">
              <a:solidFill>
                <a:schemeClr val="bg1"/>
              </a:solidFill>
            </a:endParaRPr>
          </a:p>
          <a:p>
            <a:pPr marL="457200" indent="-457200" algn="l">
              <a:buFont typeface="Arial" panose="020B0604020202020204" pitchFamily="34" charset="0"/>
              <a:buChar char="•"/>
            </a:pPr>
            <a:r>
              <a:rPr lang="en-US" dirty="0">
                <a:solidFill>
                  <a:schemeClr val="bg1"/>
                </a:solidFill>
              </a:rPr>
              <a:t>You are doing  great by coming here and I hope you learn a lot.</a:t>
            </a:r>
          </a:p>
          <a:p>
            <a:pPr marL="457200" indent="-457200" algn="l">
              <a:buFont typeface="Arial" panose="020B0604020202020204" pitchFamily="34" charset="0"/>
              <a:buChar char="•"/>
            </a:pPr>
            <a:r>
              <a:rPr lang="en-US" dirty="0">
                <a:solidFill>
                  <a:schemeClr val="bg1"/>
                </a:solidFill>
              </a:rPr>
              <a:t>Attending conferences or joining a discord channel would be a great step. This way you get to talk to people!</a:t>
            </a:r>
          </a:p>
          <a:p>
            <a:pPr marL="457200" indent="-457200" algn="l">
              <a:buFont typeface="Arial" panose="020B0604020202020204" pitchFamily="34" charset="0"/>
              <a:buChar char="•"/>
            </a:pPr>
            <a:r>
              <a:rPr lang="en-US" dirty="0">
                <a:solidFill>
                  <a:schemeClr val="bg1"/>
                </a:solidFill>
              </a:rPr>
              <a:t>See what’s out there, see how other people in the job do! Ask Questions if you do not know about anything.</a:t>
            </a:r>
          </a:p>
          <a:p>
            <a:pPr marL="457200" indent="-457200" algn="l">
              <a:buFont typeface="Arial" panose="020B0604020202020204" pitchFamily="34" charset="0"/>
              <a:buChar char="•"/>
            </a:pPr>
            <a:endParaRPr lang="en-US" dirty="0">
              <a:solidFill>
                <a:schemeClr val="bg1"/>
              </a:solidFill>
            </a:endParaRPr>
          </a:p>
        </p:txBody>
      </p:sp>
      <p:sp>
        <p:nvSpPr>
          <p:cNvPr id="2" name="Subtitle 6">
            <a:extLst>
              <a:ext uri="{FF2B5EF4-FFF2-40B4-BE49-F238E27FC236}">
                <a16:creationId xmlns:a16="http://schemas.microsoft.com/office/drawing/2014/main" id="{93DE4C81-ABD0-DECE-820E-9A7E492E85F0}"/>
              </a:ext>
            </a:extLst>
          </p:cNvPr>
          <p:cNvSpPr txBox="1">
            <a:spLocks/>
          </p:cNvSpPr>
          <p:nvPr/>
        </p:nvSpPr>
        <p:spPr>
          <a:xfrm>
            <a:off x="153983" y="1722439"/>
            <a:ext cx="3533775" cy="38584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solidFill>
                  <a:schemeClr val="bg1"/>
                </a:solidFill>
              </a:rPr>
              <a:t>Introduce yourself and state your intent! </a:t>
            </a:r>
          </a:p>
          <a:p>
            <a:pPr marL="457200" indent="-457200" algn="l">
              <a:buFont typeface="Arial" panose="020B0604020202020204" pitchFamily="34" charset="0"/>
              <a:buChar char="•"/>
            </a:pPr>
            <a:r>
              <a:rPr lang="en-US" dirty="0">
                <a:solidFill>
                  <a:schemeClr val="bg1"/>
                </a:solidFill>
              </a:rPr>
              <a:t>Be NICE and respectful!</a:t>
            </a:r>
          </a:p>
          <a:p>
            <a:pPr marL="457200" indent="-457200" algn="l">
              <a:buFont typeface="Arial" panose="020B0604020202020204" pitchFamily="34" charset="0"/>
              <a:buChar char="•"/>
            </a:pPr>
            <a:r>
              <a:rPr lang="en-US" dirty="0">
                <a:solidFill>
                  <a:schemeClr val="bg1"/>
                </a:solidFill>
              </a:rPr>
              <a:t>Learn and don’t get stuck up on the sense of self!</a:t>
            </a:r>
          </a:p>
          <a:p>
            <a:pPr marL="457200" indent="-457200" algn="l">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12589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7ABC5-FBA8-200A-26B6-93CE1D08441F}"/>
              </a:ext>
            </a:extLst>
          </p:cNvPr>
          <p:cNvSpPr>
            <a:spLocks noGrp="1"/>
          </p:cNvSpPr>
          <p:nvPr>
            <p:ph type="title"/>
          </p:nvPr>
        </p:nvSpPr>
        <p:spPr>
          <a:xfrm>
            <a:off x="838200" y="4100804"/>
            <a:ext cx="4391024" cy="1907884"/>
          </a:xfrm>
        </p:spPr>
        <p:txBody>
          <a:bodyPr vert="horz" lIns="91440" tIns="45720" rIns="91440" bIns="45720" rtlCol="0" anchor="t">
            <a:normAutofit/>
          </a:bodyPr>
          <a:lstStyle/>
          <a:p>
            <a:r>
              <a:rPr lang="en-US" sz="4000" b="0" i="0" u="none" strike="noStrike" dirty="0">
                <a:solidFill>
                  <a:schemeClr val="bg1"/>
                </a:solidFill>
                <a:effectLst/>
              </a:rPr>
              <a:t>Questions Comments Thoughts?</a:t>
            </a:r>
            <a:endParaRPr lang="en-US" sz="4000" dirty="0">
              <a:solidFill>
                <a:schemeClr val="bg1"/>
              </a:solidFill>
            </a:endParaRPr>
          </a:p>
        </p:txBody>
      </p:sp>
      <p:pic>
        <p:nvPicPr>
          <p:cNvPr id="8" name="Content Placeholder 5" descr="A colorful text on a black background&#10;&#10;Description automatically generated">
            <a:extLst>
              <a:ext uri="{FF2B5EF4-FFF2-40B4-BE49-F238E27FC236}">
                <a16:creationId xmlns:a16="http://schemas.microsoft.com/office/drawing/2014/main" id="{4572411C-C080-981B-7851-574139402650}"/>
              </a:ext>
            </a:extLst>
          </p:cNvPr>
          <p:cNvPicPr>
            <a:picLocks noGrp="1" noChangeAspect="1"/>
          </p:cNvPicPr>
          <p:nvPr>
            <p:ph sz="half" idx="1"/>
          </p:nvPr>
        </p:nvPicPr>
        <p:blipFill rotWithShape="1">
          <a:blip r:embed="rId3"/>
          <a:srcRect t="410" b="13966"/>
          <a:stretch/>
        </p:blipFill>
        <p:spPr>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p:spPr>
      </p:pic>
      <p:grpSp>
        <p:nvGrpSpPr>
          <p:cNvPr id="13" name="Group 12">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14" name="Freeform: Shape 13">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B94D0A35-7173-8E06-80D6-16DD554E67D4}"/>
              </a:ext>
            </a:extLst>
          </p:cNvPr>
          <p:cNvSpPr>
            <a:spLocks noGrp="1"/>
          </p:cNvSpPr>
          <p:nvPr>
            <p:ph sz="half" idx="2"/>
          </p:nvPr>
        </p:nvSpPr>
        <p:spPr>
          <a:xfrm>
            <a:off x="5664201" y="4197093"/>
            <a:ext cx="5692774" cy="1648849"/>
          </a:xfrm>
        </p:spPr>
        <p:txBody>
          <a:bodyPr vert="horz" lIns="91440" tIns="45720" rIns="91440" bIns="45720" rtlCol="0">
            <a:normAutofit/>
          </a:bodyPr>
          <a:lstStyle/>
          <a:p>
            <a:r>
              <a:rPr lang="en-US" sz="2400" dirty="0">
                <a:solidFill>
                  <a:schemeClr val="bg1">
                    <a:alpha val="80000"/>
                  </a:schemeClr>
                </a:solidFill>
              </a:rPr>
              <a:t> LinkedIn: </a:t>
            </a:r>
            <a:r>
              <a:rPr lang="en-US" sz="2400" dirty="0" err="1">
                <a:solidFill>
                  <a:schemeClr val="bg1">
                    <a:alpha val="80000"/>
                  </a:schemeClr>
                </a:solidFill>
              </a:rPr>
              <a:t>verankpatel</a:t>
            </a:r>
            <a:endParaRPr lang="en-US" sz="2400" dirty="0">
              <a:solidFill>
                <a:schemeClr val="bg1">
                  <a:alpha val="80000"/>
                </a:schemeClr>
              </a:solidFill>
            </a:endParaRPr>
          </a:p>
        </p:txBody>
      </p:sp>
    </p:spTree>
    <p:extLst>
      <p:ext uri="{BB962C8B-B14F-4D97-AF65-F5344CB8AC3E}">
        <p14:creationId xmlns:p14="http://schemas.microsoft.com/office/powerpoint/2010/main" val="259804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4">
            <a:extLst>
              <a:ext uri="{FF2B5EF4-FFF2-40B4-BE49-F238E27FC236}">
                <a16:creationId xmlns:a16="http://schemas.microsoft.com/office/drawing/2014/main" id="{4E613802-1405-CD3C-2C36-E42EBD07E285}"/>
              </a:ext>
            </a:extLst>
          </p:cNvPr>
          <p:cNvSpPr>
            <a:spLocks noGrp="1"/>
          </p:cNvSpPr>
          <p:nvPr>
            <p:ph type="ctrTitle"/>
          </p:nvPr>
        </p:nvSpPr>
        <p:spPr>
          <a:xfrm>
            <a:off x="4084633" y="269875"/>
            <a:ext cx="8369300" cy="1020763"/>
          </a:xfrm>
        </p:spPr>
        <p:txBody>
          <a:bodyPr/>
          <a:lstStyle/>
          <a:p>
            <a:r>
              <a:rPr lang="en-US" dirty="0" err="1">
                <a:solidFill>
                  <a:schemeClr val="bg1"/>
                </a:solidFill>
              </a:rPr>
              <a:t>whoami</a:t>
            </a:r>
            <a:endParaRPr lang="en-US" dirty="0">
              <a:solidFill>
                <a:schemeClr val="bg1"/>
              </a:solidFill>
            </a:endParaRPr>
          </a:p>
        </p:txBody>
      </p:sp>
      <p:sp>
        <p:nvSpPr>
          <p:cNvPr id="7" name="Subtitle 6">
            <a:extLst>
              <a:ext uri="{FF2B5EF4-FFF2-40B4-BE49-F238E27FC236}">
                <a16:creationId xmlns:a16="http://schemas.microsoft.com/office/drawing/2014/main" id="{6455AFA9-ABA3-42CF-DBB8-3AA413E69B7E}"/>
              </a:ext>
            </a:extLst>
          </p:cNvPr>
          <p:cNvSpPr>
            <a:spLocks noGrp="1"/>
          </p:cNvSpPr>
          <p:nvPr>
            <p:ph type="subTitle" idx="1"/>
          </p:nvPr>
        </p:nvSpPr>
        <p:spPr>
          <a:xfrm>
            <a:off x="5437183" y="1966913"/>
            <a:ext cx="5664200" cy="3697287"/>
          </a:xfrm>
        </p:spPr>
        <p:txBody>
          <a:bodyPr>
            <a:normAutofit/>
          </a:bodyPr>
          <a:lstStyle/>
          <a:p>
            <a:pPr marL="342900" indent="-342900" algn="l">
              <a:buFont typeface="Arial" panose="020B0604020202020204" pitchFamily="34" charset="0"/>
              <a:buChar char="•"/>
            </a:pPr>
            <a:r>
              <a:rPr lang="en-US" sz="3200" dirty="0">
                <a:solidFill>
                  <a:schemeClr val="bg1"/>
                </a:solidFill>
              </a:rPr>
              <a:t>Student at WGU</a:t>
            </a:r>
          </a:p>
          <a:p>
            <a:pPr marL="342900" indent="-342900" algn="l">
              <a:buFont typeface="Arial" panose="020B0604020202020204" pitchFamily="34" charset="0"/>
              <a:buChar char="•"/>
            </a:pPr>
            <a:r>
              <a:rPr lang="en-US" sz="3200" dirty="0">
                <a:solidFill>
                  <a:schemeClr val="bg1"/>
                </a:solidFill>
              </a:rPr>
              <a:t>Associate InfoSec Analyst</a:t>
            </a:r>
          </a:p>
          <a:p>
            <a:pPr marL="342900" indent="-342900" algn="l">
              <a:buFont typeface="Arial" panose="020B0604020202020204" pitchFamily="34" charset="0"/>
              <a:buChar char="•"/>
            </a:pPr>
            <a:endParaRPr lang="en-US" sz="3200" dirty="0">
              <a:solidFill>
                <a:schemeClr val="bg1"/>
              </a:solidFill>
            </a:endParaRPr>
          </a:p>
          <a:p>
            <a:pPr marL="342900" indent="-342900" algn="l">
              <a:buFont typeface="Arial" panose="020B0604020202020204" pitchFamily="34" charset="0"/>
              <a:buChar char="•"/>
            </a:pPr>
            <a:r>
              <a:rPr lang="en-US" sz="3200" dirty="0">
                <a:solidFill>
                  <a:schemeClr val="bg1"/>
                </a:solidFill>
              </a:rPr>
              <a:t>ITIL v4 </a:t>
            </a:r>
          </a:p>
          <a:p>
            <a:pPr marL="342900" indent="-342900" algn="l">
              <a:buFont typeface="Arial" panose="020B0604020202020204" pitchFamily="34" charset="0"/>
              <a:buChar char="•"/>
            </a:pPr>
            <a:r>
              <a:rPr lang="en-US" sz="3200" dirty="0">
                <a:solidFill>
                  <a:schemeClr val="bg1"/>
                </a:solidFill>
              </a:rPr>
              <a:t>A+</a:t>
            </a:r>
          </a:p>
          <a:p>
            <a:pPr marL="342900" indent="-342900" algn="l">
              <a:buFont typeface="Arial" panose="020B0604020202020204" pitchFamily="34" charset="0"/>
              <a:buChar char="•"/>
            </a:pPr>
            <a:r>
              <a:rPr lang="en-US" sz="3200" dirty="0">
                <a:solidFill>
                  <a:schemeClr val="bg1"/>
                </a:solidFill>
              </a:rPr>
              <a:t>More to come…. </a:t>
            </a:r>
          </a:p>
          <a:p>
            <a:pPr algn="l"/>
            <a:endParaRPr lang="en-US" sz="2800" dirty="0">
              <a:solidFill>
                <a:schemeClr val="bg1"/>
              </a:solidFill>
            </a:endParaRPr>
          </a:p>
        </p:txBody>
      </p:sp>
      <p:sp>
        <p:nvSpPr>
          <p:cNvPr id="2" name="Subtitle 6">
            <a:extLst>
              <a:ext uri="{FF2B5EF4-FFF2-40B4-BE49-F238E27FC236}">
                <a16:creationId xmlns:a16="http://schemas.microsoft.com/office/drawing/2014/main" id="{BE299CEB-D270-B67F-D322-9C7EF6DBF371}"/>
              </a:ext>
            </a:extLst>
          </p:cNvPr>
          <p:cNvSpPr txBox="1">
            <a:spLocks/>
          </p:cNvSpPr>
          <p:nvPr/>
        </p:nvSpPr>
        <p:spPr>
          <a:xfrm>
            <a:off x="636583" y="1966913"/>
            <a:ext cx="3173417" cy="3963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3200" dirty="0">
                <a:solidFill>
                  <a:schemeClr val="bg1"/>
                </a:solidFill>
              </a:rPr>
              <a:t>Eve Spreadsheets </a:t>
            </a:r>
          </a:p>
          <a:p>
            <a:pPr marL="342900" indent="-342900" algn="l">
              <a:buFont typeface="Arial" panose="020B0604020202020204" pitchFamily="34" charset="0"/>
              <a:buChar char="•"/>
            </a:pPr>
            <a:r>
              <a:rPr lang="en-US" sz="3200" dirty="0">
                <a:solidFill>
                  <a:schemeClr val="bg1"/>
                </a:solidFill>
              </a:rPr>
              <a:t>Security enthusiast</a:t>
            </a:r>
          </a:p>
          <a:p>
            <a:pPr marL="342900" indent="-342900" algn="l">
              <a:buFont typeface="Arial" panose="020B0604020202020204" pitchFamily="34" charset="0"/>
              <a:buChar char="•"/>
            </a:pPr>
            <a:r>
              <a:rPr lang="en-US" sz="3200" dirty="0">
                <a:solidFill>
                  <a:schemeClr val="bg1"/>
                </a:solidFill>
              </a:rPr>
              <a:t>Started lifting / Working out</a:t>
            </a:r>
          </a:p>
          <a:p>
            <a:pPr marL="342900" indent="-342900" algn="l">
              <a:buFont typeface="Arial" panose="020B0604020202020204" pitchFamily="34" charset="0"/>
              <a:buChar char="•"/>
            </a:pPr>
            <a:r>
              <a:rPr lang="en-US" sz="3200" dirty="0">
                <a:solidFill>
                  <a:schemeClr val="bg1"/>
                </a:solidFill>
              </a:rPr>
              <a:t>Challenger</a:t>
            </a:r>
          </a:p>
          <a:p>
            <a:pPr algn="l"/>
            <a:endParaRPr lang="en-US" sz="2800" dirty="0">
              <a:solidFill>
                <a:schemeClr val="bg1"/>
              </a:solidFill>
            </a:endParaRPr>
          </a:p>
        </p:txBody>
      </p:sp>
    </p:spTree>
    <p:extLst>
      <p:ext uri="{BB962C8B-B14F-4D97-AF65-F5344CB8AC3E}">
        <p14:creationId xmlns:p14="http://schemas.microsoft.com/office/powerpoint/2010/main" val="14436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4">
            <a:extLst>
              <a:ext uri="{FF2B5EF4-FFF2-40B4-BE49-F238E27FC236}">
                <a16:creationId xmlns:a16="http://schemas.microsoft.com/office/drawing/2014/main" id="{4E613802-1405-CD3C-2C36-E42EBD07E285}"/>
              </a:ext>
            </a:extLst>
          </p:cNvPr>
          <p:cNvSpPr>
            <a:spLocks noGrp="1"/>
          </p:cNvSpPr>
          <p:nvPr>
            <p:ph type="ctrTitle"/>
          </p:nvPr>
        </p:nvSpPr>
        <p:spPr>
          <a:xfrm>
            <a:off x="4084633" y="269875"/>
            <a:ext cx="8369300" cy="1020763"/>
          </a:xfrm>
        </p:spPr>
        <p:txBody>
          <a:bodyPr/>
          <a:lstStyle/>
          <a:p>
            <a:r>
              <a:rPr lang="en-US" sz="6000" dirty="0">
                <a:solidFill>
                  <a:schemeClr val="bg1"/>
                </a:solidFill>
              </a:rPr>
              <a:t>InfoSec Requirements</a:t>
            </a:r>
            <a:endParaRPr lang="en-US" dirty="0">
              <a:solidFill>
                <a:schemeClr val="bg1"/>
              </a:solidFill>
            </a:endParaRPr>
          </a:p>
        </p:txBody>
      </p:sp>
      <p:sp>
        <p:nvSpPr>
          <p:cNvPr id="7" name="Subtitle 6">
            <a:extLst>
              <a:ext uri="{FF2B5EF4-FFF2-40B4-BE49-F238E27FC236}">
                <a16:creationId xmlns:a16="http://schemas.microsoft.com/office/drawing/2014/main" id="{6455AFA9-ABA3-42CF-DBB8-3AA413E69B7E}"/>
              </a:ext>
            </a:extLst>
          </p:cNvPr>
          <p:cNvSpPr>
            <a:spLocks noGrp="1"/>
          </p:cNvSpPr>
          <p:nvPr>
            <p:ph type="subTitle" idx="1"/>
          </p:nvPr>
        </p:nvSpPr>
        <p:spPr>
          <a:xfrm>
            <a:off x="5437183" y="1966913"/>
            <a:ext cx="5664200" cy="3697287"/>
          </a:xfrm>
        </p:spPr>
        <p:txBody>
          <a:bodyPr>
            <a:normAutofit/>
          </a:bodyPr>
          <a:lstStyle/>
          <a:p>
            <a:pPr marL="342900" indent="-342900" algn="l">
              <a:buFont typeface="Arial" panose="020B0604020202020204" pitchFamily="34" charset="0"/>
              <a:buChar char="•"/>
            </a:pPr>
            <a:r>
              <a:rPr lang="en-US" sz="2800" b="1" i="0" u="none" strike="noStrike" dirty="0">
                <a:solidFill>
                  <a:schemeClr val="bg1"/>
                </a:solidFill>
                <a:effectLst/>
                <a:latin typeface="Calibri" panose="020F0502020204030204" pitchFamily="34" charset="0"/>
              </a:rPr>
              <a:t>U.S. Bureau of Labor Statistics</a:t>
            </a:r>
          </a:p>
          <a:p>
            <a:pPr marL="800100" lvl="1" indent="-342900" algn="l">
              <a:buFont typeface="Arial" panose="020B0604020202020204" pitchFamily="34" charset="0"/>
              <a:buChar char="•"/>
            </a:pPr>
            <a:r>
              <a:rPr lang="en-US" sz="2400" b="1" dirty="0">
                <a:solidFill>
                  <a:schemeClr val="bg1"/>
                </a:solidFill>
                <a:latin typeface="Calibri" panose="020F0502020204030204" pitchFamily="34" charset="0"/>
              </a:rPr>
              <a:t>I</a:t>
            </a:r>
            <a:r>
              <a:rPr lang="en-US" sz="2400" b="1" i="0" u="none" strike="noStrike" dirty="0">
                <a:solidFill>
                  <a:schemeClr val="bg1"/>
                </a:solidFill>
                <a:effectLst/>
                <a:latin typeface="Calibri" panose="020F0502020204030204" pitchFamily="34" charset="0"/>
              </a:rPr>
              <a:t>nformation Security Analyst</a:t>
            </a:r>
            <a:r>
              <a:rPr lang="en-US" sz="2400" b="0" i="0" u="none" strike="noStrike" dirty="0">
                <a:solidFill>
                  <a:schemeClr val="bg1"/>
                </a:solidFill>
                <a:effectLst/>
                <a:latin typeface="Calibri" panose="020F0502020204030204" pitchFamily="34" charset="0"/>
              </a:rPr>
              <a:t> should have at </a:t>
            </a:r>
            <a:r>
              <a:rPr lang="en-US" sz="2400" b="1" i="0" u="none" strike="noStrike" dirty="0">
                <a:solidFill>
                  <a:schemeClr val="bg1"/>
                </a:solidFill>
                <a:effectLst/>
                <a:latin typeface="Calibri" panose="020F0502020204030204" pitchFamily="34" charset="0"/>
              </a:rPr>
              <a:t>least a Bachelor’s Degree</a:t>
            </a:r>
          </a:p>
          <a:p>
            <a:pPr marL="800100" lvl="1" indent="-342900" algn="l">
              <a:buFont typeface="Arial" panose="020B0604020202020204" pitchFamily="34" charset="0"/>
              <a:buChar char="•"/>
            </a:pPr>
            <a:r>
              <a:rPr lang="en-US" sz="2400" b="1" i="0" u="none" strike="noStrike" dirty="0">
                <a:solidFill>
                  <a:schemeClr val="bg1"/>
                </a:solidFill>
                <a:effectLst/>
                <a:latin typeface="Calibri" panose="020F0502020204030204" pitchFamily="34" charset="0"/>
              </a:rPr>
              <a:t>Less than 5 years</a:t>
            </a:r>
            <a:r>
              <a:rPr lang="en-US" sz="2400" b="0" i="0" u="none" strike="noStrike" dirty="0">
                <a:solidFill>
                  <a:schemeClr val="bg1"/>
                </a:solidFill>
                <a:effectLst/>
                <a:latin typeface="Calibri" panose="020F0502020204030204" pitchFamily="34" charset="0"/>
              </a:rPr>
              <a:t> of work experience in the field</a:t>
            </a:r>
          </a:p>
          <a:p>
            <a:pPr marL="800100" lvl="1" indent="-342900" algn="l">
              <a:buFont typeface="Arial" panose="020B0604020202020204" pitchFamily="34" charset="0"/>
              <a:buChar char="•"/>
            </a:pPr>
            <a:r>
              <a:rPr lang="en-US" sz="2400" b="1" i="0" u="none" strike="noStrike" dirty="0">
                <a:solidFill>
                  <a:schemeClr val="bg1"/>
                </a:solidFill>
                <a:effectLst/>
                <a:latin typeface="Calibri" panose="020F0502020204030204" pitchFamily="34" charset="0"/>
              </a:rPr>
              <a:t>Security +</a:t>
            </a:r>
            <a:r>
              <a:rPr lang="en-US" sz="2400" b="0" i="0" u="none" strike="noStrike" dirty="0">
                <a:solidFill>
                  <a:schemeClr val="bg1"/>
                </a:solidFill>
                <a:effectLst/>
                <a:latin typeface="Calibri" panose="020F0502020204030204" pitchFamily="34" charset="0"/>
              </a:rPr>
              <a:t> as an entry cert and </a:t>
            </a:r>
            <a:r>
              <a:rPr lang="en-US" sz="2400" b="1" i="0" u="none" strike="noStrike" dirty="0">
                <a:solidFill>
                  <a:schemeClr val="bg1"/>
                </a:solidFill>
                <a:effectLst/>
                <a:latin typeface="Calibri" panose="020F0502020204030204" pitchFamily="34" charset="0"/>
              </a:rPr>
              <a:t>CISSP for experienced people</a:t>
            </a:r>
            <a:endParaRPr lang="en-US" sz="2400" b="1" dirty="0">
              <a:solidFill>
                <a:schemeClr val="bg1"/>
              </a:solidFill>
              <a:latin typeface="Calibri" panose="020F0502020204030204" pitchFamily="34" charset="0"/>
            </a:endParaRPr>
          </a:p>
          <a:p>
            <a:pPr marL="342900" indent="-342900" algn="l">
              <a:buFont typeface="Arial" panose="020B0604020202020204" pitchFamily="34" charset="0"/>
              <a:buChar char="•"/>
            </a:pPr>
            <a:endParaRPr lang="en-US" sz="2800" dirty="0">
              <a:solidFill>
                <a:schemeClr val="bg1"/>
              </a:solidFill>
            </a:endParaRPr>
          </a:p>
        </p:txBody>
      </p:sp>
      <p:pic>
        <p:nvPicPr>
          <p:cNvPr id="3" name="Picture 2" descr="A person with long hair and beard&#10;&#10;Description automatically generated">
            <a:extLst>
              <a:ext uri="{FF2B5EF4-FFF2-40B4-BE49-F238E27FC236}">
                <a16:creationId xmlns:a16="http://schemas.microsoft.com/office/drawing/2014/main" id="{AAAA21D5-1DB4-7AC0-F5BF-5F7681B37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563" y="1587276"/>
            <a:ext cx="3200847" cy="3200847"/>
          </a:xfrm>
          <a:prstGeom prst="rect">
            <a:avLst/>
          </a:prstGeom>
        </p:spPr>
      </p:pic>
    </p:spTree>
    <p:extLst>
      <p:ext uri="{BB962C8B-B14F-4D97-AF65-F5344CB8AC3E}">
        <p14:creationId xmlns:p14="http://schemas.microsoft.com/office/powerpoint/2010/main" val="92784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arn(inVertic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4">
            <a:extLst>
              <a:ext uri="{FF2B5EF4-FFF2-40B4-BE49-F238E27FC236}">
                <a16:creationId xmlns:a16="http://schemas.microsoft.com/office/drawing/2014/main" id="{4E613802-1405-CD3C-2C36-E42EBD07E285}"/>
              </a:ext>
            </a:extLst>
          </p:cNvPr>
          <p:cNvSpPr>
            <a:spLocks noGrp="1"/>
          </p:cNvSpPr>
          <p:nvPr>
            <p:ph type="ctrTitle"/>
          </p:nvPr>
        </p:nvSpPr>
        <p:spPr>
          <a:xfrm>
            <a:off x="4250529" y="600868"/>
            <a:ext cx="7814471" cy="1185863"/>
          </a:xfrm>
        </p:spPr>
        <p:txBody>
          <a:bodyPr>
            <a:normAutofit fontScale="90000"/>
          </a:bodyPr>
          <a:lstStyle/>
          <a:p>
            <a:r>
              <a:rPr lang="en-US" dirty="0">
                <a:solidFill>
                  <a:schemeClr val="bg1"/>
                </a:solidFill>
              </a:rPr>
              <a:t>BAD Story and GOOD Lessons</a:t>
            </a:r>
          </a:p>
        </p:txBody>
      </p:sp>
      <p:sp>
        <p:nvSpPr>
          <p:cNvPr id="7" name="Subtitle 6">
            <a:extLst>
              <a:ext uri="{FF2B5EF4-FFF2-40B4-BE49-F238E27FC236}">
                <a16:creationId xmlns:a16="http://schemas.microsoft.com/office/drawing/2014/main" id="{6455AFA9-ABA3-42CF-DBB8-3AA413E69B7E}"/>
              </a:ext>
            </a:extLst>
          </p:cNvPr>
          <p:cNvSpPr>
            <a:spLocks noGrp="1"/>
          </p:cNvSpPr>
          <p:nvPr>
            <p:ph type="subTitle" idx="1"/>
          </p:nvPr>
        </p:nvSpPr>
        <p:spPr>
          <a:xfrm>
            <a:off x="5437182" y="1966913"/>
            <a:ext cx="6526217" cy="3532187"/>
          </a:xfrm>
        </p:spPr>
        <p:txBody>
          <a:bodyPr>
            <a:normAutofit/>
          </a:bodyPr>
          <a:lstStyle/>
          <a:p>
            <a:pPr marL="342900" indent="-342900" algn="l">
              <a:buFont typeface="Arial" panose="020B0604020202020204" pitchFamily="34" charset="0"/>
              <a:buChar char="•"/>
            </a:pPr>
            <a:r>
              <a:rPr lang="en-US" sz="2800" dirty="0">
                <a:solidFill>
                  <a:schemeClr val="bg1"/>
                </a:solidFill>
              </a:rPr>
              <a:t>Learned what kind of company I want to work for.</a:t>
            </a:r>
          </a:p>
          <a:p>
            <a:pPr marL="342900" indent="-342900" algn="l">
              <a:buFont typeface="Arial" panose="020B0604020202020204" pitchFamily="34" charset="0"/>
              <a:buChar char="•"/>
            </a:pPr>
            <a:r>
              <a:rPr lang="en-US" sz="2800" dirty="0">
                <a:solidFill>
                  <a:schemeClr val="bg1"/>
                </a:solidFill>
              </a:rPr>
              <a:t>Understood what a security analyst does</a:t>
            </a:r>
          </a:p>
          <a:p>
            <a:pPr marL="342900" indent="-342900" algn="l">
              <a:buFont typeface="Arial" panose="020B0604020202020204" pitchFamily="34" charset="0"/>
              <a:buChar char="•"/>
            </a:pPr>
            <a:r>
              <a:rPr lang="en-US" sz="2800" dirty="0">
                <a:solidFill>
                  <a:schemeClr val="bg1"/>
                </a:solidFill>
              </a:rPr>
              <a:t>Talked to a few Security Analysts are BP (place I was working).</a:t>
            </a:r>
          </a:p>
          <a:p>
            <a:pPr marL="342900" indent="-342900" algn="l">
              <a:buFont typeface="Arial" panose="020B0604020202020204" pitchFamily="34" charset="0"/>
              <a:buChar char="•"/>
            </a:pPr>
            <a:endParaRPr lang="en-US" sz="2800" dirty="0">
              <a:solidFill>
                <a:schemeClr val="bg1"/>
              </a:solidFill>
            </a:endParaRPr>
          </a:p>
        </p:txBody>
      </p:sp>
      <p:sp>
        <p:nvSpPr>
          <p:cNvPr id="2" name="Subtitle 6">
            <a:extLst>
              <a:ext uri="{FF2B5EF4-FFF2-40B4-BE49-F238E27FC236}">
                <a16:creationId xmlns:a16="http://schemas.microsoft.com/office/drawing/2014/main" id="{88F2AC61-6C6E-1BB2-A11A-FCD62A80AD4B}"/>
              </a:ext>
            </a:extLst>
          </p:cNvPr>
          <p:cNvSpPr txBox="1">
            <a:spLocks/>
          </p:cNvSpPr>
          <p:nvPr/>
        </p:nvSpPr>
        <p:spPr>
          <a:xfrm>
            <a:off x="115883" y="1786732"/>
            <a:ext cx="3590926" cy="35433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dirty="0">
                <a:solidFill>
                  <a:schemeClr val="bg1"/>
                </a:solidFill>
              </a:rPr>
              <a:t>Started working at CDW to get back into IT.</a:t>
            </a:r>
          </a:p>
          <a:p>
            <a:pPr marL="342900" indent="-342900" algn="l">
              <a:buFont typeface="Arial" panose="020B0604020202020204" pitchFamily="34" charset="0"/>
              <a:buChar char="•"/>
            </a:pPr>
            <a:r>
              <a:rPr lang="en-US" sz="2800" dirty="0">
                <a:solidFill>
                  <a:schemeClr val="bg1"/>
                </a:solidFill>
              </a:rPr>
              <a:t>Every other place asked for DEGREE!! UGH</a:t>
            </a:r>
          </a:p>
          <a:p>
            <a:pPr marL="342900" indent="-342900" algn="l">
              <a:buFont typeface="Arial" panose="020B0604020202020204" pitchFamily="34" charset="0"/>
              <a:buChar char="•"/>
            </a:pPr>
            <a:r>
              <a:rPr lang="en-US" sz="2800" dirty="0">
                <a:solidFill>
                  <a:schemeClr val="bg1"/>
                </a:solidFill>
              </a:rPr>
              <a:t>I kept getting Service Desk / Help Desk Jobs</a:t>
            </a:r>
          </a:p>
          <a:p>
            <a:pPr marL="342900" indent="-342900" algn="l">
              <a:buFont typeface="Arial" panose="020B0604020202020204" pitchFamily="34" charset="0"/>
              <a:buChar char="•"/>
            </a:pPr>
            <a:r>
              <a:rPr lang="en-US" sz="2800" dirty="0">
                <a:solidFill>
                  <a:schemeClr val="bg1"/>
                </a:solidFill>
              </a:rPr>
              <a:t>WHAT DO I DO?</a:t>
            </a:r>
          </a:p>
          <a:p>
            <a:pPr marL="342900" indent="-342900" algn="l">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218465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4">
            <a:extLst>
              <a:ext uri="{FF2B5EF4-FFF2-40B4-BE49-F238E27FC236}">
                <a16:creationId xmlns:a16="http://schemas.microsoft.com/office/drawing/2014/main" id="{4E613802-1405-CD3C-2C36-E42EBD07E285}"/>
              </a:ext>
            </a:extLst>
          </p:cNvPr>
          <p:cNvSpPr>
            <a:spLocks noGrp="1"/>
          </p:cNvSpPr>
          <p:nvPr>
            <p:ph type="ctrTitle"/>
          </p:nvPr>
        </p:nvSpPr>
        <p:spPr>
          <a:xfrm>
            <a:off x="4250529" y="600868"/>
            <a:ext cx="7814471" cy="1185863"/>
          </a:xfrm>
        </p:spPr>
        <p:txBody>
          <a:bodyPr>
            <a:normAutofit fontScale="90000"/>
          </a:bodyPr>
          <a:lstStyle/>
          <a:p>
            <a:r>
              <a:rPr lang="en-US" dirty="0">
                <a:solidFill>
                  <a:schemeClr val="bg1"/>
                </a:solidFill>
              </a:rPr>
              <a:t>BAD Story and GOOD Lessons</a:t>
            </a:r>
          </a:p>
        </p:txBody>
      </p:sp>
      <p:sp>
        <p:nvSpPr>
          <p:cNvPr id="7" name="Subtitle 6">
            <a:extLst>
              <a:ext uri="{FF2B5EF4-FFF2-40B4-BE49-F238E27FC236}">
                <a16:creationId xmlns:a16="http://schemas.microsoft.com/office/drawing/2014/main" id="{6455AFA9-ABA3-42CF-DBB8-3AA413E69B7E}"/>
              </a:ext>
            </a:extLst>
          </p:cNvPr>
          <p:cNvSpPr>
            <a:spLocks noGrp="1"/>
          </p:cNvSpPr>
          <p:nvPr>
            <p:ph type="subTitle" idx="1"/>
          </p:nvPr>
        </p:nvSpPr>
        <p:spPr>
          <a:xfrm>
            <a:off x="5437182" y="1966913"/>
            <a:ext cx="6526217" cy="3532187"/>
          </a:xfrm>
        </p:spPr>
        <p:txBody>
          <a:bodyPr>
            <a:noAutofit/>
          </a:bodyPr>
          <a:lstStyle/>
          <a:p>
            <a:pPr marL="457200" indent="-457200" algn="l">
              <a:buFont typeface="Arial" panose="020B0604020202020204" pitchFamily="34" charset="0"/>
              <a:buChar char="•"/>
            </a:pPr>
            <a:r>
              <a:rPr lang="en-US" sz="2800" dirty="0">
                <a:solidFill>
                  <a:schemeClr val="bg1"/>
                </a:solidFill>
              </a:rPr>
              <a:t>Talking to the RIGHT people!</a:t>
            </a:r>
          </a:p>
          <a:p>
            <a:pPr marL="457200" indent="-457200" algn="l">
              <a:buFont typeface="Arial" panose="020B0604020202020204" pitchFamily="34" charset="0"/>
              <a:buChar char="•"/>
            </a:pPr>
            <a:r>
              <a:rPr lang="en-US" sz="2800" dirty="0">
                <a:solidFill>
                  <a:schemeClr val="bg1"/>
                </a:solidFill>
              </a:rPr>
              <a:t>Understand that you will never match 100% of the job description and that is OKAY!</a:t>
            </a:r>
          </a:p>
          <a:p>
            <a:pPr marL="457200" indent="-457200" algn="l">
              <a:buFont typeface="Arial" panose="020B0604020202020204" pitchFamily="34" charset="0"/>
              <a:buChar char="•"/>
            </a:pPr>
            <a:r>
              <a:rPr lang="en-US" sz="2800" dirty="0">
                <a:solidFill>
                  <a:schemeClr val="bg1"/>
                </a:solidFill>
              </a:rPr>
              <a:t>If you match 60% - 75% then you are good.</a:t>
            </a:r>
          </a:p>
          <a:p>
            <a:pPr marL="457200" indent="-457200" algn="l">
              <a:buFont typeface="Arial" panose="020B0604020202020204" pitchFamily="34" charset="0"/>
              <a:buChar char="•"/>
            </a:pPr>
            <a:r>
              <a:rPr lang="en-US" sz="2800" dirty="0">
                <a:solidFill>
                  <a:schemeClr val="bg1"/>
                </a:solidFill>
              </a:rPr>
              <a:t>Use power words/buzz words in your resume that show up in the JD</a:t>
            </a:r>
          </a:p>
        </p:txBody>
      </p:sp>
      <p:sp>
        <p:nvSpPr>
          <p:cNvPr id="2" name="Subtitle 6">
            <a:extLst>
              <a:ext uri="{FF2B5EF4-FFF2-40B4-BE49-F238E27FC236}">
                <a16:creationId xmlns:a16="http://schemas.microsoft.com/office/drawing/2014/main" id="{88F2AC61-6C6E-1BB2-A11A-FCD62A80AD4B}"/>
              </a:ext>
            </a:extLst>
          </p:cNvPr>
          <p:cNvSpPr txBox="1">
            <a:spLocks/>
          </p:cNvSpPr>
          <p:nvPr/>
        </p:nvSpPr>
        <p:spPr>
          <a:xfrm>
            <a:off x="126995" y="1966913"/>
            <a:ext cx="4007646" cy="400446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800" dirty="0">
                <a:solidFill>
                  <a:schemeClr val="bg1"/>
                </a:solidFill>
              </a:rPr>
              <a:t>3 years later….</a:t>
            </a:r>
          </a:p>
          <a:p>
            <a:pPr marL="457200" indent="-457200" algn="l">
              <a:buFont typeface="Arial" panose="020B0604020202020204" pitchFamily="34" charset="0"/>
              <a:buChar char="•"/>
            </a:pPr>
            <a:r>
              <a:rPr lang="en-US" sz="2800" dirty="0">
                <a:solidFill>
                  <a:schemeClr val="bg1"/>
                </a:solidFill>
              </a:rPr>
              <a:t>No changes and nothing happened.</a:t>
            </a:r>
          </a:p>
          <a:p>
            <a:pPr marL="457200" indent="-457200" algn="l">
              <a:buFont typeface="Arial" panose="020B0604020202020204" pitchFamily="34" charset="0"/>
              <a:buChar char="•"/>
            </a:pPr>
            <a:r>
              <a:rPr lang="en-US" sz="2800" dirty="0">
                <a:solidFill>
                  <a:schemeClr val="bg1"/>
                </a:solidFill>
              </a:rPr>
              <a:t>Time to make change</a:t>
            </a:r>
          </a:p>
          <a:p>
            <a:pPr marL="457200" indent="-457200" algn="l">
              <a:buFont typeface="Arial" panose="020B0604020202020204" pitchFamily="34" charset="0"/>
              <a:buChar char="•"/>
            </a:pPr>
            <a:r>
              <a:rPr lang="en-US" sz="2800" dirty="0">
                <a:solidFill>
                  <a:schemeClr val="bg1"/>
                </a:solidFill>
              </a:rPr>
              <a:t>What kind of change?</a:t>
            </a:r>
          </a:p>
        </p:txBody>
      </p:sp>
    </p:spTree>
    <p:extLst>
      <p:ext uri="{BB962C8B-B14F-4D97-AF65-F5344CB8AC3E}">
        <p14:creationId xmlns:p14="http://schemas.microsoft.com/office/powerpoint/2010/main" val="135714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arn(inVertical)">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4">
            <a:extLst>
              <a:ext uri="{FF2B5EF4-FFF2-40B4-BE49-F238E27FC236}">
                <a16:creationId xmlns:a16="http://schemas.microsoft.com/office/drawing/2014/main" id="{4E613802-1405-CD3C-2C36-E42EBD07E285}"/>
              </a:ext>
            </a:extLst>
          </p:cNvPr>
          <p:cNvSpPr>
            <a:spLocks noGrp="1"/>
          </p:cNvSpPr>
          <p:nvPr>
            <p:ph type="ctrTitle"/>
          </p:nvPr>
        </p:nvSpPr>
        <p:spPr>
          <a:xfrm>
            <a:off x="4249733" y="266701"/>
            <a:ext cx="7789867" cy="927099"/>
          </a:xfrm>
        </p:spPr>
        <p:txBody>
          <a:bodyPr/>
          <a:lstStyle/>
          <a:p>
            <a:pPr algn="l"/>
            <a:r>
              <a:rPr lang="en-US" dirty="0">
                <a:solidFill>
                  <a:schemeClr val="bg1"/>
                </a:solidFill>
              </a:rPr>
              <a:t>Mistakes I MADE or DID?</a:t>
            </a:r>
          </a:p>
        </p:txBody>
      </p:sp>
      <p:sp>
        <p:nvSpPr>
          <p:cNvPr id="7" name="Subtitle 6">
            <a:extLst>
              <a:ext uri="{FF2B5EF4-FFF2-40B4-BE49-F238E27FC236}">
                <a16:creationId xmlns:a16="http://schemas.microsoft.com/office/drawing/2014/main" id="{6455AFA9-ABA3-42CF-DBB8-3AA413E69B7E}"/>
              </a:ext>
            </a:extLst>
          </p:cNvPr>
          <p:cNvSpPr>
            <a:spLocks noGrp="1"/>
          </p:cNvSpPr>
          <p:nvPr>
            <p:ph type="subTitle" idx="1"/>
          </p:nvPr>
        </p:nvSpPr>
        <p:spPr>
          <a:xfrm>
            <a:off x="5437183" y="1966913"/>
            <a:ext cx="5664200" cy="3697287"/>
          </a:xfrm>
        </p:spPr>
        <p:txBody>
          <a:bodyPr>
            <a:normAutofit/>
          </a:bodyPr>
          <a:lstStyle/>
          <a:p>
            <a:pPr marL="457200" indent="-457200" algn="l">
              <a:buFont typeface="Arial" panose="020B0604020202020204" pitchFamily="34" charset="0"/>
              <a:buChar char="•"/>
            </a:pPr>
            <a:r>
              <a:rPr lang="en-US" sz="2800" dirty="0">
                <a:solidFill>
                  <a:schemeClr val="bg1"/>
                </a:solidFill>
              </a:rPr>
              <a:t>Trusting everyone</a:t>
            </a:r>
          </a:p>
          <a:p>
            <a:pPr marL="457200" indent="-457200" algn="l">
              <a:buFont typeface="Arial" panose="020B0604020202020204" pitchFamily="34" charset="0"/>
              <a:buChar char="•"/>
            </a:pPr>
            <a:r>
              <a:rPr lang="en-US" sz="2800" dirty="0">
                <a:solidFill>
                  <a:schemeClr val="bg1"/>
                </a:solidFill>
              </a:rPr>
              <a:t>Getting </a:t>
            </a:r>
            <a:r>
              <a:rPr lang="en-US" sz="2800" b="0" i="0" u="none" strike="noStrike" dirty="0">
                <a:solidFill>
                  <a:schemeClr val="bg1"/>
                </a:solidFill>
                <a:effectLst/>
                <a:latin typeface="Calibri" panose="020F0502020204030204" pitchFamily="34" charset="0"/>
              </a:rPr>
              <a:t>my hopes high and getting crushed</a:t>
            </a:r>
          </a:p>
          <a:p>
            <a:pPr marL="457200" indent="-457200" algn="l">
              <a:buFont typeface="Arial" panose="020B0604020202020204" pitchFamily="34" charset="0"/>
              <a:buChar char="•"/>
            </a:pPr>
            <a:r>
              <a:rPr lang="en-US" sz="2800" b="0" i="0" u="none" strike="noStrike" dirty="0">
                <a:solidFill>
                  <a:schemeClr val="bg1"/>
                </a:solidFill>
                <a:effectLst/>
                <a:latin typeface="Calibri" panose="020F0502020204030204" pitchFamily="34" charset="0"/>
              </a:rPr>
              <a:t>Not selling myself</a:t>
            </a:r>
          </a:p>
          <a:p>
            <a:pPr marL="457200" indent="-457200" algn="l">
              <a:buFont typeface="Arial" panose="020B0604020202020204" pitchFamily="34" charset="0"/>
              <a:buChar char="•"/>
            </a:pPr>
            <a:r>
              <a:rPr lang="en-US" sz="2800" b="0" i="0" u="none" strike="noStrike" dirty="0">
                <a:solidFill>
                  <a:schemeClr val="bg1"/>
                </a:solidFill>
                <a:effectLst/>
                <a:latin typeface="Calibri" panose="020F0502020204030204" pitchFamily="34" charset="0"/>
              </a:rPr>
              <a:t>Not showing my strengths and weaknesses</a:t>
            </a:r>
          </a:p>
          <a:p>
            <a:pPr marL="457200" indent="-457200" algn="l">
              <a:buFont typeface="Arial" panose="020B0604020202020204" pitchFamily="34" charset="0"/>
              <a:buChar char="•"/>
            </a:pPr>
            <a:r>
              <a:rPr lang="en-US" sz="2800" b="0" i="0" u="none" strike="noStrike" dirty="0">
                <a:solidFill>
                  <a:schemeClr val="bg1"/>
                </a:solidFill>
                <a:effectLst/>
                <a:latin typeface="Calibri" panose="020F0502020204030204" pitchFamily="34" charset="0"/>
              </a:rPr>
              <a:t>Not acknowledging what I need to work on</a:t>
            </a:r>
            <a:endParaRPr lang="en-US" sz="2800" dirty="0">
              <a:solidFill>
                <a:schemeClr val="bg1"/>
              </a:solidFill>
            </a:endParaRPr>
          </a:p>
        </p:txBody>
      </p:sp>
      <p:pic>
        <p:nvPicPr>
          <p:cNvPr id="3" name="Picture 2" descr="A toy character next to another toy&#10;&#10;Description automatically generated">
            <a:extLst>
              <a:ext uri="{FF2B5EF4-FFF2-40B4-BE49-F238E27FC236}">
                <a16:creationId xmlns:a16="http://schemas.microsoft.com/office/drawing/2014/main" id="{A82375E6-21F8-94A0-C7E3-A9F335CB4B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09" y="1966913"/>
            <a:ext cx="4110024" cy="2239963"/>
          </a:xfrm>
          <a:prstGeom prst="rect">
            <a:avLst/>
          </a:prstGeom>
        </p:spPr>
      </p:pic>
    </p:spTree>
    <p:extLst>
      <p:ext uri="{BB962C8B-B14F-4D97-AF65-F5344CB8AC3E}">
        <p14:creationId xmlns:p14="http://schemas.microsoft.com/office/powerpoint/2010/main" val="181831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6" dur="500"/>
                                        <p:tgtEl>
                                          <p:spTgt spid="7">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4">
            <a:extLst>
              <a:ext uri="{FF2B5EF4-FFF2-40B4-BE49-F238E27FC236}">
                <a16:creationId xmlns:a16="http://schemas.microsoft.com/office/drawing/2014/main" id="{4E613802-1405-CD3C-2C36-E42EBD07E285}"/>
              </a:ext>
            </a:extLst>
          </p:cNvPr>
          <p:cNvSpPr>
            <a:spLocks noGrp="1"/>
          </p:cNvSpPr>
          <p:nvPr>
            <p:ph type="ctrTitle"/>
          </p:nvPr>
        </p:nvSpPr>
        <p:spPr>
          <a:xfrm>
            <a:off x="4465633" y="262731"/>
            <a:ext cx="7726367" cy="1020763"/>
          </a:xfrm>
        </p:spPr>
        <p:txBody>
          <a:bodyPr>
            <a:normAutofit fontScale="90000"/>
          </a:bodyPr>
          <a:lstStyle/>
          <a:p>
            <a:pPr algn="l"/>
            <a:r>
              <a:rPr lang="en-US" dirty="0">
                <a:solidFill>
                  <a:schemeClr val="bg1"/>
                </a:solidFill>
              </a:rPr>
              <a:t>Soft </a:t>
            </a:r>
            <a:r>
              <a:rPr lang="en-US" dirty="0" err="1">
                <a:solidFill>
                  <a:schemeClr val="bg1"/>
                </a:solidFill>
              </a:rPr>
              <a:t>sKills</a:t>
            </a:r>
            <a:r>
              <a:rPr lang="en-US" dirty="0">
                <a:solidFill>
                  <a:schemeClr val="bg1"/>
                </a:solidFill>
              </a:rPr>
              <a:t> I mean SKILLS…</a:t>
            </a:r>
          </a:p>
        </p:txBody>
      </p:sp>
      <p:sp>
        <p:nvSpPr>
          <p:cNvPr id="7" name="Subtitle 6">
            <a:extLst>
              <a:ext uri="{FF2B5EF4-FFF2-40B4-BE49-F238E27FC236}">
                <a16:creationId xmlns:a16="http://schemas.microsoft.com/office/drawing/2014/main" id="{6455AFA9-ABA3-42CF-DBB8-3AA413E69B7E}"/>
              </a:ext>
            </a:extLst>
          </p:cNvPr>
          <p:cNvSpPr>
            <a:spLocks noGrp="1"/>
          </p:cNvSpPr>
          <p:nvPr>
            <p:ph type="subTitle" idx="1"/>
          </p:nvPr>
        </p:nvSpPr>
        <p:spPr>
          <a:xfrm>
            <a:off x="5437183" y="1966913"/>
            <a:ext cx="5664200" cy="3697287"/>
          </a:xfrm>
        </p:spPr>
        <p:txBody>
          <a:bodyPr>
            <a:normAutofit/>
          </a:bodyPr>
          <a:lstStyle/>
          <a:p>
            <a:pPr marL="457200" indent="-457200">
              <a:buFont typeface="Arial" panose="020B0604020202020204" pitchFamily="34" charset="0"/>
              <a:buChar char="•"/>
            </a:pPr>
            <a:r>
              <a:rPr lang="en-US" sz="2800" b="0" i="0" u="none" strike="noStrike" dirty="0">
                <a:solidFill>
                  <a:schemeClr val="bg1"/>
                </a:solidFill>
                <a:effectLst/>
                <a:latin typeface="Calibri" panose="020F0502020204030204" pitchFamily="34" charset="0"/>
              </a:rPr>
              <a:t>Analytical skills</a:t>
            </a:r>
          </a:p>
          <a:p>
            <a:pPr marL="457200" indent="-457200">
              <a:buFont typeface="Arial" panose="020B0604020202020204" pitchFamily="34" charset="0"/>
              <a:buChar char="•"/>
            </a:pPr>
            <a:r>
              <a:rPr lang="en-US" sz="2800" i="0" u="none" strike="noStrike" dirty="0">
                <a:solidFill>
                  <a:schemeClr val="bg1"/>
                </a:solidFill>
                <a:effectLst/>
                <a:latin typeface="Calibri" panose="020F0502020204030204" pitchFamily="34" charset="0"/>
              </a:rPr>
              <a:t>Communication</a:t>
            </a:r>
          </a:p>
          <a:p>
            <a:pPr marL="457200" indent="-457200">
              <a:buFont typeface="Arial" panose="020B0604020202020204" pitchFamily="34" charset="0"/>
              <a:buChar char="•"/>
            </a:pPr>
            <a:r>
              <a:rPr lang="en-US" sz="2800" b="0" i="0" u="none" strike="noStrike" dirty="0">
                <a:solidFill>
                  <a:schemeClr val="bg1"/>
                </a:solidFill>
                <a:effectLst/>
                <a:latin typeface="Calibri" panose="020F0502020204030204" pitchFamily="34" charset="0"/>
              </a:rPr>
              <a:t>Creative</a:t>
            </a:r>
          </a:p>
          <a:p>
            <a:pPr marL="457200" indent="-457200">
              <a:buFont typeface="Arial" panose="020B0604020202020204" pitchFamily="34" charset="0"/>
              <a:buChar char="•"/>
            </a:pPr>
            <a:r>
              <a:rPr lang="en-US" sz="2800" b="0" i="0" u="none" strike="noStrike" dirty="0">
                <a:solidFill>
                  <a:schemeClr val="bg1"/>
                </a:solidFill>
                <a:effectLst/>
                <a:latin typeface="Calibri" panose="020F0502020204030204" pitchFamily="34" charset="0"/>
              </a:rPr>
              <a:t>Detail oriented</a:t>
            </a:r>
          </a:p>
          <a:p>
            <a:pPr marL="457200" indent="-457200">
              <a:buFont typeface="Arial" panose="020B0604020202020204" pitchFamily="34" charset="0"/>
              <a:buChar char="•"/>
            </a:pPr>
            <a:r>
              <a:rPr lang="en-US" sz="2800" i="0" u="none" strike="noStrike" dirty="0">
                <a:solidFill>
                  <a:schemeClr val="bg1"/>
                </a:solidFill>
                <a:effectLst/>
                <a:latin typeface="Calibri" panose="020F0502020204030204" pitchFamily="34" charset="0"/>
              </a:rPr>
              <a:t>Problem-solving</a:t>
            </a:r>
            <a:endParaRPr lang="en-US" sz="2800" dirty="0">
              <a:solidFill>
                <a:schemeClr val="bg1"/>
              </a:solidFill>
              <a:latin typeface="Calibri" panose="020F0502020204030204" pitchFamily="34" charset="0"/>
            </a:endParaRPr>
          </a:p>
          <a:p>
            <a:pPr marL="457200" indent="-457200">
              <a:buFont typeface="Arial" panose="020B0604020202020204" pitchFamily="34" charset="0"/>
              <a:buChar char="•"/>
            </a:pPr>
            <a:r>
              <a:rPr lang="en-US" sz="2800" i="0" u="none" strike="noStrike" dirty="0">
                <a:solidFill>
                  <a:schemeClr val="bg1"/>
                </a:solidFill>
                <a:effectLst/>
                <a:latin typeface="Calibri" panose="020F0502020204030204" pitchFamily="34" charset="0"/>
              </a:rPr>
              <a:t>Critical thinking</a:t>
            </a:r>
          </a:p>
          <a:p>
            <a:pPr marL="457200" indent="-457200">
              <a:buFont typeface="Arial" panose="020B0604020202020204" pitchFamily="34" charset="0"/>
              <a:buChar char="•"/>
            </a:pPr>
            <a:r>
              <a:rPr lang="en-US" sz="2800" i="0" u="none" strike="noStrike" dirty="0">
                <a:solidFill>
                  <a:schemeClr val="bg1"/>
                </a:solidFill>
                <a:effectLst/>
                <a:latin typeface="Calibri" panose="020F0502020204030204" pitchFamily="34" charset="0"/>
              </a:rPr>
              <a:t>Research</a:t>
            </a:r>
          </a:p>
        </p:txBody>
      </p:sp>
      <p:pic>
        <p:nvPicPr>
          <p:cNvPr id="3" name="Picture 2" descr="A close-up of two arm muscles">
            <a:extLst>
              <a:ext uri="{FF2B5EF4-FFF2-40B4-BE49-F238E27FC236}">
                <a16:creationId xmlns:a16="http://schemas.microsoft.com/office/drawing/2014/main" id="{D2817CF8-AD91-10B0-0118-77E1AB92F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7" y="1966913"/>
            <a:ext cx="4252147" cy="3049587"/>
          </a:xfrm>
          <a:prstGeom prst="rect">
            <a:avLst/>
          </a:prstGeom>
        </p:spPr>
      </p:pic>
    </p:spTree>
    <p:extLst>
      <p:ext uri="{BB962C8B-B14F-4D97-AF65-F5344CB8AC3E}">
        <p14:creationId xmlns:p14="http://schemas.microsoft.com/office/powerpoint/2010/main" val="417316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p:cTn id="1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 calcmode="lin" valueType="num">
                                      <p:cBhvr>
                                        <p:cTn id="22"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7">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p:cTn id="27"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7">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 calcmode="lin" valueType="num">
                                      <p:cBhvr>
                                        <p:cTn id="32"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7">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p:cTn id="37"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4">
            <a:extLst>
              <a:ext uri="{FF2B5EF4-FFF2-40B4-BE49-F238E27FC236}">
                <a16:creationId xmlns:a16="http://schemas.microsoft.com/office/drawing/2014/main" id="{4E613802-1405-CD3C-2C36-E42EBD07E285}"/>
              </a:ext>
            </a:extLst>
          </p:cNvPr>
          <p:cNvSpPr>
            <a:spLocks noGrp="1"/>
          </p:cNvSpPr>
          <p:nvPr>
            <p:ph type="ctrTitle"/>
          </p:nvPr>
        </p:nvSpPr>
        <p:spPr>
          <a:xfrm>
            <a:off x="4084633" y="269875"/>
            <a:ext cx="8369300" cy="1020763"/>
          </a:xfrm>
        </p:spPr>
        <p:txBody>
          <a:bodyPr/>
          <a:lstStyle/>
          <a:p>
            <a:r>
              <a:rPr lang="en-US" dirty="0">
                <a:solidFill>
                  <a:schemeClr val="bg1"/>
                </a:solidFill>
              </a:rPr>
              <a:t>Study Materials</a:t>
            </a:r>
          </a:p>
        </p:txBody>
      </p:sp>
      <p:sp>
        <p:nvSpPr>
          <p:cNvPr id="7" name="Subtitle 6">
            <a:extLst>
              <a:ext uri="{FF2B5EF4-FFF2-40B4-BE49-F238E27FC236}">
                <a16:creationId xmlns:a16="http://schemas.microsoft.com/office/drawing/2014/main" id="{6455AFA9-ABA3-42CF-DBB8-3AA413E69B7E}"/>
              </a:ext>
            </a:extLst>
          </p:cNvPr>
          <p:cNvSpPr>
            <a:spLocks noGrp="1"/>
          </p:cNvSpPr>
          <p:nvPr>
            <p:ph type="subTitle" idx="1"/>
          </p:nvPr>
        </p:nvSpPr>
        <p:spPr>
          <a:xfrm>
            <a:off x="4510083" y="1392238"/>
            <a:ext cx="7518399" cy="5195887"/>
          </a:xfrm>
        </p:spPr>
        <p:txBody>
          <a:bodyPr>
            <a:noAutofit/>
          </a:bodyPr>
          <a:lstStyle/>
          <a:p>
            <a:pPr marL="457200" indent="-457200">
              <a:buFont typeface="Arial" panose="020B0604020202020204" pitchFamily="34" charset="0"/>
              <a:buChar char="•"/>
            </a:pPr>
            <a:r>
              <a:rPr lang="en-US" sz="2800" dirty="0">
                <a:solidFill>
                  <a:schemeClr val="bg1"/>
                </a:solidFill>
              </a:rPr>
              <a:t>Professormesser.com (A+, Sec+, Net+)</a:t>
            </a:r>
          </a:p>
          <a:p>
            <a:pPr marL="457200" indent="-457200">
              <a:buFont typeface="Arial" panose="020B0604020202020204" pitchFamily="34" charset="0"/>
              <a:buChar char="•"/>
            </a:pPr>
            <a:r>
              <a:rPr lang="en-US" sz="2800" dirty="0">
                <a:solidFill>
                  <a:schemeClr val="bg1"/>
                </a:solidFill>
              </a:rPr>
              <a:t>Quizlet.com (for classes and cert prep)</a:t>
            </a:r>
          </a:p>
          <a:p>
            <a:pPr marL="457200" indent="-457200">
              <a:buFont typeface="Arial" panose="020B0604020202020204" pitchFamily="34" charset="0"/>
              <a:buChar char="•"/>
            </a:pPr>
            <a:r>
              <a:rPr lang="en-US" sz="2800" dirty="0">
                <a:solidFill>
                  <a:schemeClr val="bg1"/>
                </a:solidFill>
              </a:rPr>
              <a:t>Linuxupskillchallenge.com (Linux skill learner - very chill and informational. Start to end walkthroughs and help available.)</a:t>
            </a:r>
          </a:p>
          <a:p>
            <a:pPr marL="457200" indent="-457200">
              <a:buFont typeface="Arial" panose="020B0604020202020204" pitchFamily="34" charset="0"/>
              <a:buChar char="•"/>
            </a:pPr>
            <a:r>
              <a:rPr lang="en-US" sz="2800" dirty="0">
                <a:solidFill>
                  <a:schemeClr val="bg1"/>
                </a:solidFill>
              </a:rPr>
              <a:t>The Cyber Mentor (Heath Adams, TCM Security that has monthly subscriptions)</a:t>
            </a:r>
          </a:p>
          <a:p>
            <a:pPr marL="457200" indent="-457200">
              <a:buFont typeface="Arial" panose="020B0604020202020204" pitchFamily="34" charset="0"/>
              <a:buChar char="•"/>
            </a:pPr>
            <a:r>
              <a:rPr lang="en-US" sz="2800" dirty="0" err="1">
                <a:solidFill>
                  <a:schemeClr val="bg1"/>
                </a:solidFill>
              </a:rPr>
              <a:t>Blackwatchmen</a:t>
            </a:r>
            <a:r>
              <a:rPr lang="en-US" sz="2800" dirty="0">
                <a:solidFill>
                  <a:schemeClr val="bg1"/>
                </a:solidFill>
              </a:rPr>
              <a:t> (OSINT game on steam)</a:t>
            </a:r>
          </a:p>
          <a:p>
            <a:pPr marL="457200" indent="-457200">
              <a:buFont typeface="Arial" panose="020B0604020202020204" pitchFamily="34" charset="0"/>
              <a:buChar char="•"/>
            </a:pPr>
            <a:r>
              <a:rPr lang="en-US" sz="2800" dirty="0">
                <a:solidFill>
                  <a:schemeClr val="bg1"/>
                </a:solidFill>
              </a:rPr>
              <a:t>Cybrary.com (Online skill learning like Pluralsight but has very good mats and classes)</a:t>
            </a:r>
          </a:p>
          <a:p>
            <a:pPr marL="457200" indent="-457200">
              <a:buFont typeface="Arial" panose="020B0604020202020204" pitchFamily="34" charset="0"/>
              <a:buChar char="•"/>
            </a:pPr>
            <a:r>
              <a:rPr lang="en-US" sz="2800" dirty="0">
                <a:solidFill>
                  <a:schemeClr val="bg1"/>
                </a:solidFill>
              </a:rPr>
              <a:t>Overthewire.org (old school and fun hacking CTF thingy)</a:t>
            </a:r>
          </a:p>
        </p:txBody>
      </p:sp>
      <p:sp>
        <p:nvSpPr>
          <p:cNvPr id="2" name="Subtitle 6">
            <a:extLst>
              <a:ext uri="{FF2B5EF4-FFF2-40B4-BE49-F238E27FC236}">
                <a16:creationId xmlns:a16="http://schemas.microsoft.com/office/drawing/2014/main" id="{CB410622-524C-FAEB-3472-C4A467BCDD38}"/>
              </a:ext>
            </a:extLst>
          </p:cNvPr>
          <p:cNvSpPr txBox="1">
            <a:spLocks/>
          </p:cNvSpPr>
          <p:nvPr/>
        </p:nvSpPr>
        <p:spPr>
          <a:xfrm>
            <a:off x="-9527" y="2075259"/>
            <a:ext cx="3822700" cy="45414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solidFill>
                  <a:schemeClr val="bg1"/>
                </a:solidFill>
              </a:rPr>
              <a:t>Blueteamlabs.com (Blue Team and Red Team)</a:t>
            </a:r>
          </a:p>
          <a:p>
            <a:pPr marL="457200" indent="-457200">
              <a:buFont typeface="Arial" panose="020B0604020202020204" pitchFamily="34" charset="0"/>
              <a:buChar char="•"/>
            </a:pPr>
            <a:r>
              <a:rPr lang="en-US" sz="3200" dirty="0">
                <a:solidFill>
                  <a:schemeClr val="bg1"/>
                </a:solidFill>
              </a:rPr>
              <a:t>Tryhackme.com (Blue Team and Red Team)</a:t>
            </a:r>
          </a:p>
          <a:p>
            <a:pPr marL="457200" indent="-457200">
              <a:buFont typeface="Arial" panose="020B0604020202020204" pitchFamily="34" charset="0"/>
              <a:buChar char="•"/>
            </a:pPr>
            <a:r>
              <a:rPr lang="en-US" sz="3200" dirty="0">
                <a:solidFill>
                  <a:schemeClr val="bg1"/>
                </a:solidFill>
              </a:rPr>
              <a:t>Hackthebox.eu (Red team w/ other skills)</a:t>
            </a:r>
          </a:p>
          <a:p>
            <a:pPr marL="457200" indent="-45720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00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4">
            <a:extLst>
              <a:ext uri="{FF2B5EF4-FFF2-40B4-BE49-F238E27FC236}">
                <a16:creationId xmlns:a16="http://schemas.microsoft.com/office/drawing/2014/main" id="{4E613802-1405-CD3C-2C36-E42EBD07E285}"/>
              </a:ext>
            </a:extLst>
          </p:cNvPr>
          <p:cNvSpPr>
            <a:spLocks noGrp="1"/>
          </p:cNvSpPr>
          <p:nvPr>
            <p:ph type="ctrTitle"/>
          </p:nvPr>
        </p:nvSpPr>
        <p:spPr>
          <a:xfrm>
            <a:off x="4084633" y="269875"/>
            <a:ext cx="8369300" cy="1020763"/>
          </a:xfrm>
        </p:spPr>
        <p:txBody>
          <a:bodyPr/>
          <a:lstStyle/>
          <a:p>
            <a:r>
              <a:rPr lang="en-US" dirty="0">
                <a:solidFill>
                  <a:schemeClr val="bg1"/>
                </a:solidFill>
              </a:rPr>
              <a:t>Starting Certifications</a:t>
            </a:r>
          </a:p>
        </p:txBody>
      </p:sp>
      <p:sp>
        <p:nvSpPr>
          <p:cNvPr id="2" name="Subtitle 6">
            <a:extLst>
              <a:ext uri="{FF2B5EF4-FFF2-40B4-BE49-F238E27FC236}">
                <a16:creationId xmlns:a16="http://schemas.microsoft.com/office/drawing/2014/main" id="{CB410622-524C-FAEB-3472-C4A467BCDD38}"/>
              </a:ext>
            </a:extLst>
          </p:cNvPr>
          <p:cNvSpPr txBox="1">
            <a:spLocks/>
          </p:cNvSpPr>
          <p:nvPr/>
        </p:nvSpPr>
        <p:spPr>
          <a:xfrm>
            <a:off x="310354" y="2087959"/>
            <a:ext cx="3076573" cy="39572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Arial" panose="020B0604020202020204" pitchFamily="34" charset="0"/>
              <a:buChar char="•"/>
            </a:pPr>
            <a:r>
              <a:rPr lang="en-US" sz="4400" dirty="0">
                <a:solidFill>
                  <a:schemeClr val="bg1"/>
                </a:solidFill>
              </a:rPr>
              <a:t>ITIL v4</a:t>
            </a:r>
          </a:p>
          <a:p>
            <a:pPr marL="457200" indent="-457200">
              <a:buFont typeface="Arial" panose="020B0604020202020204" pitchFamily="34" charset="0"/>
              <a:buChar char="•"/>
            </a:pPr>
            <a:r>
              <a:rPr lang="en-US" sz="4400" dirty="0">
                <a:solidFill>
                  <a:schemeClr val="bg1"/>
                </a:solidFill>
              </a:rPr>
              <a:t>A+</a:t>
            </a:r>
          </a:p>
          <a:p>
            <a:pPr marL="457200" indent="-457200">
              <a:buFont typeface="Arial" panose="020B0604020202020204" pitchFamily="34" charset="0"/>
              <a:buChar char="•"/>
            </a:pPr>
            <a:r>
              <a:rPr lang="en-US" sz="4400" dirty="0">
                <a:solidFill>
                  <a:schemeClr val="bg1"/>
                </a:solidFill>
              </a:rPr>
              <a:t>Network +</a:t>
            </a:r>
          </a:p>
          <a:p>
            <a:pPr marL="457200" indent="-457200">
              <a:buFont typeface="Arial" panose="020B0604020202020204" pitchFamily="34" charset="0"/>
              <a:buChar char="•"/>
            </a:pPr>
            <a:r>
              <a:rPr lang="en-US" sz="4400" dirty="0">
                <a:solidFill>
                  <a:schemeClr val="bg1"/>
                </a:solidFill>
              </a:rPr>
              <a:t>Security +</a:t>
            </a:r>
          </a:p>
        </p:txBody>
      </p:sp>
      <p:sp>
        <p:nvSpPr>
          <p:cNvPr id="3" name="Subtitle 6">
            <a:extLst>
              <a:ext uri="{FF2B5EF4-FFF2-40B4-BE49-F238E27FC236}">
                <a16:creationId xmlns:a16="http://schemas.microsoft.com/office/drawing/2014/main" id="{34B29BA7-1B14-1B62-4D39-26965297F6DB}"/>
              </a:ext>
            </a:extLst>
          </p:cNvPr>
          <p:cNvSpPr txBox="1">
            <a:spLocks/>
          </p:cNvSpPr>
          <p:nvPr/>
        </p:nvSpPr>
        <p:spPr>
          <a:xfrm>
            <a:off x="2573332" y="6202759"/>
            <a:ext cx="11391901" cy="6552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solidFill>
                  <a:schemeClr val="bg1"/>
                </a:solidFill>
              </a:rPr>
              <a:t>https://pauljerimy.com/security-certification-roadmap/</a:t>
            </a:r>
          </a:p>
        </p:txBody>
      </p:sp>
      <p:pic>
        <p:nvPicPr>
          <p:cNvPr id="11" name="Picture 10" descr="A computer screen shot of a computer&#10;&#10;Description automatically generated">
            <a:extLst>
              <a:ext uri="{FF2B5EF4-FFF2-40B4-BE49-F238E27FC236}">
                <a16:creationId xmlns:a16="http://schemas.microsoft.com/office/drawing/2014/main" id="{1D4B2C9C-1F6A-92B0-23E4-AED7B7350B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939" y="1494184"/>
            <a:ext cx="7309646" cy="4111676"/>
          </a:xfrm>
          <a:prstGeom prst="rect">
            <a:avLst/>
          </a:prstGeom>
        </p:spPr>
      </p:pic>
    </p:spTree>
    <p:extLst>
      <p:ext uri="{BB962C8B-B14F-4D97-AF65-F5344CB8AC3E}">
        <p14:creationId xmlns:p14="http://schemas.microsoft.com/office/powerpoint/2010/main" val="22710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1407</Words>
  <Application>Microsoft Office PowerPoint</Application>
  <PresentationFormat>Widescreen</PresentationFormat>
  <Paragraphs>163</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 Same Approach to Breaking into Information Security but {d!f3r3nt}</vt:lpstr>
      <vt:lpstr>whoami</vt:lpstr>
      <vt:lpstr>InfoSec Requirements</vt:lpstr>
      <vt:lpstr>BAD Story and GOOD Lessons</vt:lpstr>
      <vt:lpstr>BAD Story and GOOD Lessons</vt:lpstr>
      <vt:lpstr>Mistakes I MADE or DID?</vt:lpstr>
      <vt:lpstr>Soft sKills I mean SKILLS…</vt:lpstr>
      <vt:lpstr>Study Materials</vt:lpstr>
      <vt:lpstr>Starting Certifications</vt:lpstr>
      <vt:lpstr>https://pauljerimy.com/security-certification-roadmap/</vt:lpstr>
      <vt:lpstr>How do YOU start?</vt:lpstr>
      <vt:lpstr>Questions Comments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Same Approach to Breaking into Information Security but {d!f3r3nt}</dc:title>
  <dc:creator>Verankumar Patel</dc:creator>
  <cp:lastModifiedBy>Verankumar Patel</cp:lastModifiedBy>
  <cp:revision>15</cp:revision>
  <dcterms:created xsi:type="dcterms:W3CDTF">2023-08-26T03:06:28Z</dcterms:created>
  <dcterms:modified xsi:type="dcterms:W3CDTF">2023-08-27T05:20:30Z</dcterms:modified>
</cp:coreProperties>
</file>