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8" r:id="rId12"/>
    <p:sldId id="267" r:id="rId13"/>
    <p:sldId id="266"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87482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372505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39247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264122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279502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9B679F6-99CF-416B-BF49-5BEA6735355B}" type="datetimeFigureOut">
              <a:rPr lang="fr-FR" smtClean="0"/>
              <a:t>24/04/2017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134006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9B679F6-99CF-416B-BF49-5BEA6735355B}" type="datetimeFigureOut">
              <a:rPr lang="fr-FR" smtClean="0"/>
              <a:t>24/04/2017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38228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9B679F6-99CF-416B-BF49-5BEA6735355B}" type="datetimeFigureOut">
              <a:rPr lang="fr-FR" smtClean="0"/>
              <a:t>24/04/2017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295111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9B679F6-99CF-416B-BF49-5BEA6735355B}" type="datetimeFigureOut">
              <a:rPr lang="fr-FR" smtClean="0"/>
              <a:t>24/04/2017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34410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9B679F6-99CF-416B-BF49-5BEA6735355B}" type="datetimeFigureOut">
              <a:rPr lang="fr-FR" smtClean="0"/>
              <a:t>24/04/2017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276065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9B679F6-99CF-416B-BF49-5BEA6735355B}" type="datetimeFigureOut">
              <a:rPr lang="fr-FR" smtClean="0"/>
              <a:t>24/04/2017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E75A33-9E62-482C-9803-AF1C84CC11B4}" type="slidenum">
              <a:rPr lang="fr-FR" smtClean="0"/>
              <a:t>‹N°›</a:t>
            </a:fld>
            <a:endParaRPr lang="fr-FR"/>
          </a:p>
        </p:txBody>
      </p:sp>
    </p:spTree>
    <p:extLst>
      <p:ext uri="{BB962C8B-B14F-4D97-AF65-F5344CB8AC3E}">
        <p14:creationId xmlns:p14="http://schemas.microsoft.com/office/powerpoint/2010/main" val="111079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679F6-99CF-416B-BF49-5BEA6735355B}" type="datetimeFigureOut">
              <a:rPr lang="fr-FR" smtClean="0"/>
              <a:t>24/04/2017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5A33-9E62-482C-9803-AF1C84CC11B4}" type="slidenum">
              <a:rPr lang="fr-FR" smtClean="0"/>
              <a:t>‹N°›</a:t>
            </a:fld>
            <a:endParaRPr lang="fr-FR"/>
          </a:p>
        </p:txBody>
      </p:sp>
    </p:spTree>
    <p:extLst>
      <p:ext uri="{BB962C8B-B14F-4D97-AF65-F5344CB8AC3E}">
        <p14:creationId xmlns:p14="http://schemas.microsoft.com/office/powerpoint/2010/main" val="9232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github.com/Ganti7/Carmania" TargetMode="External"/><Relationship Id="rId1" Type="http://schemas.openxmlformats.org/officeDocument/2006/relationships/slideLayout" Target="../slideLayouts/slideLayout2.xml"/><Relationship Id="rId5" Type="http://schemas.openxmlformats.org/officeDocument/2006/relationships/hyperlink" Target="https://www.w3schools.com/w3css/" TargetMode="External"/><Relationship Id="rId4" Type="http://schemas.openxmlformats.org/officeDocument/2006/relationships/hyperlink" Target="https://openclassroom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8405" y="1130752"/>
            <a:ext cx="8695188" cy="798716"/>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fr-FR" b="1" u="sng" dirty="0"/>
              <a:t>Projet Informatique Appliqué</a:t>
            </a:r>
          </a:p>
        </p:txBody>
      </p:sp>
      <p:sp>
        <p:nvSpPr>
          <p:cNvPr id="3" name="Sous-titre 2"/>
          <p:cNvSpPr>
            <a:spLocks noGrp="1"/>
          </p:cNvSpPr>
          <p:nvPr>
            <p:ph type="subTitle" idx="1"/>
          </p:nvPr>
        </p:nvSpPr>
        <p:spPr>
          <a:xfrm>
            <a:off x="4442669" y="2994870"/>
            <a:ext cx="3306660" cy="2021747"/>
          </a:xfrm>
          <a:ln/>
        </p:spPr>
        <p:style>
          <a:lnRef idx="2">
            <a:schemeClr val="dk1"/>
          </a:lnRef>
          <a:fillRef idx="1">
            <a:schemeClr val="lt1"/>
          </a:fillRef>
          <a:effectRef idx="0">
            <a:schemeClr val="dk1"/>
          </a:effectRef>
          <a:fontRef idx="minor">
            <a:schemeClr val="dk1"/>
          </a:fontRef>
        </p:style>
        <p:txBody>
          <a:bodyPr>
            <a:normAutofit/>
          </a:bodyPr>
          <a:lstStyle/>
          <a:p>
            <a:r>
              <a:rPr lang="fr-FR" sz="3200" u="sng" dirty="0"/>
              <a:t>Groupe 3</a:t>
            </a:r>
          </a:p>
          <a:p>
            <a:r>
              <a:rPr lang="fr-FR" dirty="0"/>
              <a:t>BESSAÏ Sofiane</a:t>
            </a:r>
          </a:p>
          <a:p>
            <a:r>
              <a:rPr lang="fr-FR" dirty="0"/>
              <a:t>FAUCONNIER Axel</a:t>
            </a:r>
          </a:p>
          <a:p>
            <a:r>
              <a:rPr lang="fr-FR" dirty="0"/>
              <a:t>BIEMAR Alexandre</a:t>
            </a:r>
          </a:p>
        </p:txBody>
      </p:sp>
    </p:spTree>
    <p:extLst>
      <p:ext uri="{BB962C8B-B14F-4D97-AF65-F5344CB8AC3E}">
        <p14:creationId xmlns:p14="http://schemas.microsoft.com/office/powerpoint/2010/main" val="78792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94146" y="381903"/>
            <a:ext cx="3803708" cy="985503"/>
          </a:xfrm>
        </p:spPr>
        <p:style>
          <a:lnRef idx="2">
            <a:schemeClr val="dk1"/>
          </a:lnRef>
          <a:fillRef idx="1">
            <a:schemeClr val="lt1"/>
          </a:fillRef>
          <a:effectRef idx="0">
            <a:schemeClr val="dk1"/>
          </a:effectRef>
          <a:fontRef idx="minor">
            <a:schemeClr val="dk1"/>
          </a:fontRef>
        </p:style>
        <p:txBody>
          <a:bodyPr/>
          <a:lstStyle/>
          <a:p>
            <a:pPr algn="ctr"/>
            <a:r>
              <a:rPr lang="fr-FR" dirty="0"/>
              <a:t>Catalogue</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a:t>Les catalogues d’achat et de location diffèrent peu l’un de l’autre visuellement, affichant juste quelques informations différemment. Les véhicules sont cependant stockés dans deux tables différentes. La liste des véhicules est créée par des requêtes SQL à la base de données</a:t>
            </a:r>
          </a:p>
          <a:p>
            <a:r>
              <a:rPr lang="fr-FR" dirty="0"/>
              <a:t>On peut filtrer les véhicules affichés dans le catalogue par marque, type de transmission et prix. Le tout affiché dans un menu créé grâce au </a:t>
            </a:r>
            <a:r>
              <a:rPr lang="fr-FR" dirty="0" err="1"/>
              <a:t>framework</a:t>
            </a:r>
            <a:r>
              <a:rPr lang="fr-FR" dirty="0"/>
              <a:t> de w3.css</a:t>
            </a:r>
          </a:p>
          <a:p>
            <a:r>
              <a:rPr lang="fr-FR" dirty="0"/>
              <a:t>Pour chaque véhicule est affiché ses caractéristiques et un bouton acheter/louer, qui redirige vers la page de paiement.</a:t>
            </a:r>
          </a:p>
        </p:txBody>
      </p:sp>
    </p:spTree>
    <p:extLst>
      <p:ext uri="{BB962C8B-B14F-4D97-AF65-F5344CB8AC3E}">
        <p14:creationId xmlns:p14="http://schemas.microsoft.com/office/powerpoint/2010/main" val="227429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99676" y="381903"/>
            <a:ext cx="3392648" cy="901613"/>
          </a:xfrm>
        </p:spPr>
        <p:style>
          <a:lnRef idx="2">
            <a:schemeClr val="dk1"/>
          </a:lnRef>
          <a:fillRef idx="1">
            <a:schemeClr val="lt1"/>
          </a:fillRef>
          <a:effectRef idx="0">
            <a:schemeClr val="dk1"/>
          </a:effectRef>
          <a:fontRef idx="minor">
            <a:schemeClr val="dk1"/>
          </a:fontRef>
        </p:style>
        <p:txBody>
          <a:bodyPr/>
          <a:lstStyle/>
          <a:p>
            <a:pPr algn="ctr"/>
            <a:r>
              <a:rPr lang="fr-FR" dirty="0"/>
              <a:t>Outils utilisés</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a:t>Pour la gestion du projet nous avons surtout utilisé </a:t>
            </a:r>
            <a:r>
              <a:rPr lang="fr-FR" dirty="0" err="1"/>
              <a:t>Github</a:t>
            </a:r>
            <a:endParaRPr lang="fr-FR" dirty="0"/>
          </a:p>
          <a:p>
            <a:r>
              <a:rPr lang="fr-FR" dirty="0"/>
              <a:t>Le MCD de la base de données et son code SQL fut créé à l’aide de </a:t>
            </a:r>
            <a:r>
              <a:rPr lang="fr-FR" dirty="0" err="1"/>
              <a:t>Jmerise</a:t>
            </a:r>
            <a:endParaRPr lang="fr-FR" dirty="0"/>
          </a:p>
          <a:p>
            <a:r>
              <a:rPr lang="fr-FR" dirty="0"/>
              <a:t>Nous avons utilisé MySQL et PHPMyAdmin via </a:t>
            </a:r>
            <a:r>
              <a:rPr lang="fr-FR" dirty="0" err="1"/>
              <a:t>uwAmp</a:t>
            </a:r>
            <a:r>
              <a:rPr lang="fr-FR" dirty="0"/>
              <a:t> pour le coté serveur</a:t>
            </a:r>
          </a:p>
          <a:p>
            <a:r>
              <a:rPr lang="fr-FR" dirty="0"/>
              <a:t>Le reste fut fait par simple éditeur de texte, principalement Notepad++ et </a:t>
            </a:r>
            <a:r>
              <a:rPr lang="fr-FR" dirty="0" err="1"/>
              <a:t>Geany</a:t>
            </a:r>
            <a:endParaRPr lang="fr-FR" dirty="0"/>
          </a:p>
          <a:p>
            <a:endParaRPr lang="fr-FR" dirty="0"/>
          </a:p>
        </p:txBody>
      </p:sp>
    </p:spTree>
    <p:extLst>
      <p:ext uri="{BB962C8B-B14F-4D97-AF65-F5344CB8AC3E}">
        <p14:creationId xmlns:p14="http://schemas.microsoft.com/office/powerpoint/2010/main" val="59979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67830" y="457404"/>
            <a:ext cx="5456339" cy="918391"/>
          </a:xfrm>
        </p:spPr>
        <p:style>
          <a:lnRef idx="2">
            <a:schemeClr val="dk1"/>
          </a:lnRef>
          <a:fillRef idx="1">
            <a:schemeClr val="lt1"/>
          </a:fillRef>
          <a:effectRef idx="0">
            <a:schemeClr val="dk1"/>
          </a:effectRef>
          <a:fontRef idx="minor">
            <a:schemeClr val="dk1"/>
          </a:fontRef>
        </p:style>
        <p:txBody>
          <a:bodyPr/>
          <a:lstStyle/>
          <a:p>
            <a:pPr algn="ctr"/>
            <a:r>
              <a:rPr lang="fr-FR" dirty="0"/>
              <a:t>Répartition du travail</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lvl="1"/>
            <a:r>
              <a:rPr lang="fr-FR" dirty="0"/>
              <a:t>Nous avons essayé de nous repartir de façon égale, en matière de charge de travail, les différentes tâches, en fonction des points forts de chacun</a:t>
            </a:r>
          </a:p>
          <a:p>
            <a:pPr lvl="1"/>
            <a:r>
              <a:rPr lang="fr-FR" dirty="0"/>
              <a:t>Bien que ayant chacun sa tâche, nous communiquions beaucoup et nous nous aidions l’un l’autre sur nos tâches respectives, par exemple pour ce qui est de la base de données, qui fut plus un travail commun et fut par la suite ajustée plusieurs fois au besoin de chacun d’entre nous</a:t>
            </a:r>
          </a:p>
          <a:p>
            <a:pPr lvl="1"/>
            <a:r>
              <a:rPr lang="fr-FR" dirty="0"/>
              <a:t>Le travail fut surtout réalisé le vendredi en séance de TP et le soir, mais fut accéléré en fin d’UE pour rattraper notre retard sur le cahier des charges</a:t>
            </a:r>
          </a:p>
          <a:p>
            <a:pPr lvl="1"/>
            <a:endParaRPr lang="fr-FR" dirty="0"/>
          </a:p>
        </p:txBody>
      </p:sp>
    </p:spTree>
    <p:extLst>
      <p:ext uri="{BB962C8B-B14F-4D97-AF65-F5344CB8AC3E}">
        <p14:creationId xmlns:p14="http://schemas.microsoft.com/office/powerpoint/2010/main" val="291240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37507" y="348348"/>
            <a:ext cx="8316985" cy="1136504"/>
          </a:xfrm>
        </p:spPr>
        <p:style>
          <a:lnRef idx="2">
            <a:schemeClr val="dk1"/>
          </a:lnRef>
          <a:fillRef idx="1">
            <a:schemeClr val="lt1"/>
          </a:fillRef>
          <a:effectRef idx="0">
            <a:schemeClr val="dk1"/>
          </a:effectRef>
          <a:fontRef idx="minor">
            <a:schemeClr val="dk1"/>
          </a:fontRef>
        </p:style>
        <p:txBody>
          <a:bodyPr/>
          <a:lstStyle/>
          <a:p>
            <a:r>
              <a:rPr lang="fr-FR" dirty="0"/>
              <a:t>Remplissage du cahier des charges</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a:t>Toute les fonctionnalités d’importance très hautes (en rouge) et hautes (en jaune) sont opérationnelles </a:t>
            </a:r>
          </a:p>
          <a:p>
            <a:r>
              <a:rPr lang="fr-FR" dirty="0"/>
              <a:t>Pour ce qui concerne les fonctionnalités d’importance moyenne et basse (en vert), nous n’avons réalisé que la mise en vente/location d’un véhicule de particulier, l’envoi de réclamations au SAV et la pagination des pages de catalogue ou d’historique</a:t>
            </a:r>
          </a:p>
        </p:txBody>
      </p:sp>
    </p:spTree>
    <p:extLst>
      <p:ext uri="{BB962C8B-B14F-4D97-AF65-F5344CB8AC3E}">
        <p14:creationId xmlns:p14="http://schemas.microsoft.com/office/powerpoint/2010/main" val="57582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94333" y="163789"/>
            <a:ext cx="5003334" cy="1195227"/>
          </a:xfrm>
        </p:spPr>
        <p:style>
          <a:lnRef idx="2">
            <a:schemeClr val="dk1"/>
          </a:lnRef>
          <a:fillRef idx="1">
            <a:schemeClr val="lt1"/>
          </a:fillRef>
          <a:effectRef idx="0">
            <a:schemeClr val="dk1"/>
          </a:effectRef>
          <a:fontRef idx="minor">
            <a:schemeClr val="dk1"/>
          </a:fontRef>
        </p:style>
        <p:txBody>
          <a:bodyPr/>
          <a:lstStyle/>
          <a:p>
            <a:pPr algn="ctr"/>
            <a:r>
              <a:rPr lang="fr-FR" dirty="0"/>
              <a:t>Références</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err="1"/>
              <a:t>Github</a:t>
            </a:r>
            <a:r>
              <a:rPr lang="fr-FR" dirty="0"/>
              <a:t> du projet: </a:t>
            </a:r>
            <a:r>
              <a:rPr lang="fr-FR" dirty="0">
                <a:hlinkClick r:id="rId2"/>
              </a:rPr>
              <a:t>https://github.com/Ganti7/Carmania</a:t>
            </a:r>
            <a:endParaRPr lang="fr-FR" dirty="0"/>
          </a:p>
          <a:p>
            <a:r>
              <a:rPr lang="fr-FR" dirty="0"/>
              <a:t>Référence HTML/PHP/CSS: </a:t>
            </a:r>
            <a:r>
              <a:rPr lang="fr-FR" dirty="0">
                <a:hlinkClick r:id="rId3"/>
              </a:rPr>
              <a:t>https://www.w3schools.com/</a:t>
            </a:r>
            <a:r>
              <a:rPr lang="fr-FR" dirty="0"/>
              <a:t> - </a:t>
            </a:r>
            <a:r>
              <a:rPr lang="fr-FR" dirty="0">
                <a:hlinkClick r:id="rId4"/>
              </a:rPr>
              <a:t>https://openclassrooms.com</a:t>
            </a:r>
            <a:endParaRPr lang="fr-FR" dirty="0"/>
          </a:p>
          <a:p>
            <a:r>
              <a:rPr lang="fr-FR" dirty="0"/>
              <a:t>Framework: </a:t>
            </a:r>
            <a:r>
              <a:rPr lang="fr-FR" dirty="0">
                <a:hlinkClick r:id="rId5"/>
              </a:rPr>
              <a:t>https://www.w3schools.com/w3css/</a:t>
            </a:r>
            <a:endParaRPr lang="fr-FR" dirty="0"/>
          </a:p>
          <a:p>
            <a:r>
              <a:rPr lang="fr-FR" dirty="0"/>
              <a:t>Bibliographie:</a:t>
            </a:r>
          </a:p>
          <a:p>
            <a:pPr lvl="1"/>
            <a:r>
              <a:rPr lang="fr-FR" dirty="0"/>
              <a:t>Scrum and XP </a:t>
            </a:r>
            <a:r>
              <a:rPr lang="fr-FR" dirty="0" err="1"/>
              <a:t>from</a:t>
            </a:r>
            <a:r>
              <a:rPr lang="fr-FR" dirty="0"/>
              <a:t> the </a:t>
            </a:r>
            <a:r>
              <a:rPr lang="fr-FR" dirty="0" err="1"/>
              <a:t>trenches</a:t>
            </a:r>
            <a:endParaRPr lang="fr-FR" dirty="0"/>
          </a:p>
          <a:p>
            <a:pPr lvl="1"/>
            <a:r>
              <a:rPr lang="fr-FR" dirty="0" err="1"/>
              <a:t>Progit</a:t>
            </a:r>
            <a:endParaRPr lang="fr-FR" dirty="0"/>
          </a:p>
        </p:txBody>
      </p:sp>
    </p:spTree>
    <p:extLst>
      <p:ext uri="{BB962C8B-B14F-4D97-AF65-F5344CB8AC3E}">
        <p14:creationId xmlns:p14="http://schemas.microsoft.com/office/powerpoint/2010/main" val="385965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21691" y="356737"/>
            <a:ext cx="5548618" cy="1186838"/>
          </a:xfrm>
          <a:ln>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fr-FR" dirty="0"/>
              <a:t>Plan de la présentation</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fr-FR" b="1" dirty="0"/>
              <a:t>I. </a:t>
            </a:r>
            <a:r>
              <a:rPr lang="fr-FR" b="1" u="sng" dirty="0"/>
              <a:t>Présentation du projet</a:t>
            </a:r>
          </a:p>
          <a:p>
            <a:pPr lvl="1"/>
            <a:r>
              <a:rPr lang="fr-FR" dirty="0"/>
              <a:t>Objectifs</a:t>
            </a:r>
          </a:p>
          <a:p>
            <a:pPr lvl="1"/>
            <a:r>
              <a:rPr lang="fr-FR" dirty="0"/>
              <a:t>Workflow</a:t>
            </a:r>
          </a:p>
          <a:p>
            <a:pPr lvl="1"/>
            <a:r>
              <a:rPr lang="fr-FR" dirty="0"/>
              <a:t>Base de données</a:t>
            </a:r>
          </a:p>
          <a:p>
            <a:pPr lvl="1"/>
            <a:r>
              <a:rPr lang="fr-FR" dirty="0"/>
              <a:t>Cahier des charges</a:t>
            </a:r>
          </a:p>
          <a:p>
            <a:r>
              <a:rPr lang="fr-FR" b="1" dirty="0"/>
              <a:t>II. </a:t>
            </a:r>
            <a:r>
              <a:rPr lang="fr-FR" b="1" u="sng" dirty="0"/>
              <a:t>Démonstration du site</a:t>
            </a:r>
          </a:p>
          <a:p>
            <a:pPr lvl="1"/>
            <a:r>
              <a:rPr lang="fr-FR" dirty="0"/>
              <a:t>Structure du site</a:t>
            </a:r>
          </a:p>
          <a:p>
            <a:pPr lvl="1"/>
            <a:r>
              <a:rPr lang="fr-FR" dirty="0"/>
              <a:t>Comptes</a:t>
            </a:r>
          </a:p>
          <a:p>
            <a:pPr lvl="1"/>
            <a:r>
              <a:rPr lang="fr-FR" dirty="0"/>
              <a:t>Catalogue</a:t>
            </a:r>
          </a:p>
          <a:p>
            <a:r>
              <a:rPr lang="fr-FR" b="1" dirty="0"/>
              <a:t>III. </a:t>
            </a:r>
            <a:r>
              <a:rPr lang="fr-FR" b="1" u="sng" dirty="0"/>
              <a:t>Réalisation du projet</a:t>
            </a:r>
          </a:p>
          <a:p>
            <a:pPr lvl="1"/>
            <a:r>
              <a:rPr lang="fr-FR" dirty="0"/>
              <a:t>Outils utilisés</a:t>
            </a:r>
          </a:p>
          <a:p>
            <a:pPr lvl="1"/>
            <a:r>
              <a:rPr lang="fr-FR" dirty="0"/>
              <a:t>Répartition du travail</a:t>
            </a:r>
          </a:p>
          <a:p>
            <a:pPr lvl="1"/>
            <a:r>
              <a:rPr lang="fr-FR" dirty="0"/>
              <a:t>Remplissage du cahier des charges</a:t>
            </a:r>
            <a:endParaRPr lang="fr-FR" b="1" u="sng" dirty="0"/>
          </a:p>
          <a:p>
            <a:r>
              <a:rPr lang="fr-FR" b="1" u="sng" dirty="0"/>
              <a:t>IV. Bibliographie</a:t>
            </a:r>
          </a:p>
          <a:p>
            <a:pPr lvl="1"/>
            <a:endParaRPr lang="fr-FR" dirty="0"/>
          </a:p>
          <a:p>
            <a:pPr lvl="1"/>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80469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47151" y="348347"/>
            <a:ext cx="2897697" cy="784167"/>
          </a:xfrm>
          <a:ln/>
        </p:spPr>
        <p:style>
          <a:lnRef idx="2">
            <a:schemeClr val="dk1"/>
          </a:lnRef>
          <a:fillRef idx="1">
            <a:schemeClr val="lt1"/>
          </a:fillRef>
          <a:effectRef idx="0">
            <a:schemeClr val="dk1"/>
          </a:effectRef>
          <a:fontRef idx="minor">
            <a:schemeClr val="dk1"/>
          </a:fontRef>
        </p:style>
        <p:txBody>
          <a:bodyPr/>
          <a:lstStyle/>
          <a:p>
            <a:pPr algn="ctr"/>
            <a:r>
              <a:rPr lang="fr-FR" dirty="0"/>
              <a:t>Objectifs</a:t>
            </a:r>
          </a:p>
        </p:txBody>
      </p:sp>
      <p:sp>
        <p:nvSpPr>
          <p:cNvPr id="3" name="Espace réservé du contenu 2"/>
          <p:cNvSpPr>
            <a:spLocks noGrp="1"/>
          </p:cNvSpPr>
          <p:nvPr>
            <p:ph idx="1"/>
          </p:nvPr>
        </p:nvSpPr>
        <p:spPr>
          <a:xfrm>
            <a:off x="804993" y="1632676"/>
            <a:ext cx="10582012" cy="4348673"/>
          </a:xfrm>
          <a:ln/>
        </p:spPr>
        <p:style>
          <a:lnRef idx="2">
            <a:schemeClr val="dk1"/>
          </a:lnRef>
          <a:fillRef idx="1">
            <a:schemeClr val="lt1"/>
          </a:fillRef>
          <a:effectRef idx="0">
            <a:schemeClr val="dk1"/>
          </a:effectRef>
          <a:fontRef idx="minor">
            <a:schemeClr val="dk1"/>
          </a:fontRef>
        </p:style>
        <p:txBody>
          <a:bodyPr>
            <a:noAutofit/>
          </a:bodyPr>
          <a:lstStyle/>
          <a:p>
            <a:r>
              <a:rPr lang="fr-FR" sz="3200" dirty="0"/>
              <a:t>Nous voulions concevoir un site de vente simple mais fonctionnel, nous avons choisi un site de vente et de location de véhicules</a:t>
            </a:r>
          </a:p>
          <a:p>
            <a:r>
              <a:rPr lang="fr-FR" sz="3200" dirty="0"/>
              <a:t>Un utilisateur peut acheter ou louer un véhicule parmi un catalogue de véhicules disponibles et a également la possibilité de mettre en vente ou de louer son propre véhicule via le site</a:t>
            </a:r>
          </a:p>
          <a:p>
            <a:r>
              <a:rPr lang="fr-FR" sz="3200" dirty="0"/>
              <a:t>Le site est conçu en HTML/CSS et PHP pour communiquer avec sa base de données</a:t>
            </a:r>
          </a:p>
        </p:txBody>
      </p:sp>
    </p:spTree>
    <p:extLst>
      <p:ext uri="{BB962C8B-B14F-4D97-AF65-F5344CB8AC3E}">
        <p14:creationId xmlns:p14="http://schemas.microsoft.com/office/powerpoint/2010/main" val="230244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13782" y="348347"/>
            <a:ext cx="4164435" cy="951947"/>
          </a:xfrm>
          <a:ln>
            <a:solidFill>
              <a:schemeClr val="tx1"/>
            </a:solidFill>
          </a:ln>
        </p:spPr>
        <p:style>
          <a:lnRef idx="2">
            <a:schemeClr val="dk1"/>
          </a:lnRef>
          <a:fillRef idx="1">
            <a:schemeClr val="lt1"/>
          </a:fillRef>
          <a:effectRef idx="0">
            <a:schemeClr val="dk1"/>
          </a:effectRef>
          <a:fontRef idx="minor">
            <a:schemeClr val="dk1"/>
          </a:fontRef>
        </p:style>
        <p:txBody>
          <a:bodyPr/>
          <a:lstStyle/>
          <a:p>
            <a:pPr algn="ctr"/>
            <a:r>
              <a:rPr lang="fr-FR" dirty="0"/>
              <a:t>Workflow du site</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550" y="1541100"/>
            <a:ext cx="8350898" cy="4893333"/>
          </a:xfrm>
        </p:spPr>
      </p:pic>
    </p:spTree>
    <p:extLst>
      <p:ext uri="{BB962C8B-B14F-4D97-AF65-F5344CB8AC3E}">
        <p14:creationId xmlns:p14="http://schemas.microsoft.com/office/powerpoint/2010/main" val="217611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24923" y="187843"/>
            <a:ext cx="3926633" cy="735887"/>
          </a:xfrm>
          <a:ln/>
        </p:spPr>
        <p:style>
          <a:lnRef idx="2">
            <a:schemeClr val="dk1"/>
          </a:lnRef>
          <a:fillRef idx="1">
            <a:schemeClr val="lt1"/>
          </a:fillRef>
          <a:effectRef idx="0">
            <a:schemeClr val="dk1"/>
          </a:effectRef>
          <a:fontRef idx="minor">
            <a:schemeClr val="dk1"/>
          </a:fontRef>
        </p:style>
        <p:txBody>
          <a:bodyPr>
            <a:normAutofit fontScale="90000"/>
          </a:bodyPr>
          <a:lstStyle/>
          <a:p>
            <a:pPr algn="ctr"/>
            <a:r>
              <a:rPr lang="fr-FR" dirty="0"/>
              <a:t>Base de données</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248" y="1026367"/>
            <a:ext cx="7133981" cy="5169257"/>
          </a:xfrm>
        </p:spPr>
      </p:pic>
    </p:spTree>
    <p:extLst>
      <p:ext uri="{BB962C8B-B14F-4D97-AF65-F5344CB8AC3E}">
        <p14:creationId xmlns:p14="http://schemas.microsoft.com/office/powerpoint/2010/main" val="51740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40938" y="348348"/>
            <a:ext cx="4701330" cy="926780"/>
          </a:xfrm>
        </p:spPr>
        <p:style>
          <a:lnRef idx="2">
            <a:schemeClr val="dk1"/>
          </a:lnRef>
          <a:fillRef idx="1">
            <a:schemeClr val="lt1"/>
          </a:fillRef>
          <a:effectRef idx="0">
            <a:schemeClr val="dk1"/>
          </a:effectRef>
          <a:fontRef idx="minor">
            <a:schemeClr val="dk1"/>
          </a:fontRef>
        </p:style>
        <p:txBody>
          <a:bodyPr/>
          <a:lstStyle/>
          <a:p>
            <a:pPr algn="ctr"/>
            <a:r>
              <a:rPr lang="fr-FR" dirty="0"/>
              <a:t>Cahier des charges</a:t>
            </a:r>
          </a:p>
        </p:txBody>
      </p:sp>
      <p:graphicFrame>
        <p:nvGraphicFramePr>
          <p:cNvPr id="12" name="Espace réservé du contenu 11"/>
          <p:cNvGraphicFramePr>
            <a:graphicFrameLocks noGrp="1"/>
          </p:cNvGraphicFramePr>
          <p:nvPr>
            <p:ph idx="1"/>
            <p:extLst>
              <p:ext uri="{D42A27DB-BD31-4B8C-83A1-F6EECF244321}">
                <p14:modId xmlns:p14="http://schemas.microsoft.com/office/powerpoint/2010/main" val="3260833986"/>
              </p:ext>
            </p:extLst>
          </p:nvPr>
        </p:nvGraphicFramePr>
        <p:xfrm>
          <a:off x="780176" y="1951278"/>
          <a:ext cx="4459740" cy="3979734"/>
        </p:xfrm>
        <a:graphic>
          <a:graphicData uri="http://schemas.openxmlformats.org/drawingml/2006/table">
            <a:tbl>
              <a:tblPr>
                <a:tableStyleId>{5C22544A-7EE6-4342-B048-85BDC9FD1C3A}</a:tableStyleId>
              </a:tblPr>
              <a:tblGrid>
                <a:gridCol w="3626834">
                  <a:extLst>
                    <a:ext uri="{9D8B030D-6E8A-4147-A177-3AD203B41FA5}">
                      <a16:colId xmlns:a16="http://schemas.microsoft.com/office/drawing/2014/main" val="330136962"/>
                    </a:ext>
                  </a:extLst>
                </a:gridCol>
                <a:gridCol w="832906">
                  <a:extLst>
                    <a:ext uri="{9D8B030D-6E8A-4147-A177-3AD203B41FA5}">
                      <a16:colId xmlns:a16="http://schemas.microsoft.com/office/drawing/2014/main" val="938135089"/>
                    </a:ext>
                  </a:extLst>
                </a:gridCol>
              </a:tblGrid>
              <a:tr h="234102">
                <a:tc>
                  <a:txBody>
                    <a:bodyPr/>
                    <a:lstStyle/>
                    <a:p>
                      <a:pPr algn="ctr" fontAlgn="b"/>
                      <a:r>
                        <a:rPr lang="fr-FR" sz="1100" u="none" strike="noStrike" dirty="0">
                          <a:effectLst/>
                        </a:rPr>
                        <a:t>Nom</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u="none" strike="noStrike" dirty="0">
                          <a:effectLst/>
                        </a:rPr>
                        <a:t>Importance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7070868"/>
                  </a:ext>
                </a:extLst>
              </a:tr>
              <a:tr h="234102">
                <a:tc>
                  <a:txBody>
                    <a:bodyPr/>
                    <a:lstStyle/>
                    <a:p>
                      <a:pPr algn="ctr" fontAlgn="b"/>
                      <a:r>
                        <a:rPr lang="fr-FR" sz="1100" u="none" strike="noStrike" dirty="0">
                          <a:effectLst/>
                        </a:rPr>
                        <a:t>MCD BDD véhicules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747418026"/>
                  </a:ext>
                </a:extLst>
              </a:tr>
              <a:tr h="234102">
                <a:tc>
                  <a:txBody>
                    <a:bodyPr/>
                    <a:lstStyle/>
                    <a:p>
                      <a:pPr algn="ctr" fontAlgn="b"/>
                      <a:r>
                        <a:rPr lang="fr-FR" sz="1100" u="none" strike="noStrike" dirty="0">
                          <a:effectLst/>
                        </a:rPr>
                        <a:t>MCD BDD comptes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a:effectLst/>
                        </a:rPr>
                        <a:t>120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108103632"/>
                  </a:ext>
                </a:extLst>
              </a:tr>
              <a:tr h="234102">
                <a:tc>
                  <a:txBody>
                    <a:bodyPr/>
                    <a:lstStyle/>
                    <a:p>
                      <a:pPr algn="ctr" fontAlgn="b"/>
                      <a:r>
                        <a:rPr lang="fr-FR" sz="1100" u="none" strike="noStrike" dirty="0">
                          <a:effectLst/>
                        </a:rPr>
                        <a:t>MCD BDD locations/ventes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a:effectLst/>
                        </a:rPr>
                        <a:t>120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3281718287"/>
                  </a:ext>
                </a:extLst>
              </a:tr>
              <a:tr h="234102">
                <a:tc>
                  <a:txBody>
                    <a:bodyPr/>
                    <a:lstStyle/>
                    <a:p>
                      <a:pPr algn="ctr" fontAlgn="b"/>
                      <a:r>
                        <a:rPr lang="fr-FR" sz="1100" u="none" strike="noStrike" dirty="0">
                          <a:effectLst/>
                        </a:rPr>
                        <a:t>MCD final</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600472096"/>
                  </a:ext>
                </a:extLst>
              </a:tr>
              <a:tr h="234102">
                <a:tc>
                  <a:txBody>
                    <a:bodyPr/>
                    <a:lstStyle/>
                    <a:p>
                      <a:pPr algn="ctr" fontAlgn="b"/>
                      <a:r>
                        <a:rPr lang="fr-FR" sz="1100" u="none" strike="noStrike" dirty="0">
                          <a:effectLst/>
                        </a:rPr>
                        <a:t>Conception BDD</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a:effectLst/>
                        </a:rPr>
                        <a:t>120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3764842515"/>
                  </a:ext>
                </a:extLst>
              </a:tr>
              <a:tr h="234102">
                <a:tc>
                  <a:txBody>
                    <a:bodyPr/>
                    <a:lstStyle/>
                    <a:p>
                      <a:pPr algn="ctr" fontAlgn="b"/>
                      <a:r>
                        <a:rPr lang="fr-FR" sz="1100" u="none" strike="noStrike" dirty="0">
                          <a:effectLst/>
                        </a:rPr>
                        <a:t>Page principale site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a:effectLst/>
                        </a:rPr>
                        <a:t>120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1052339567"/>
                  </a:ext>
                </a:extLst>
              </a:tr>
              <a:tr h="234102">
                <a:tc>
                  <a:txBody>
                    <a:bodyPr/>
                    <a:lstStyle/>
                    <a:p>
                      <a:pPr algn="ctr" fontAlgn="b"/>
                      <a:r>
                        <a:rPr lang="fr-FR" sz="1100" u="none" strike="noStrike" dirty="0">
                          <a:effectLst/>
                        </a:rPr>
                        <a:t>Page de recherche de véhicule (achat)</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a:effectLst/>
                        </a:rPr>
                        <a:t>120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482416574"/>
                  </a:ext>
                </a:extLst>
              </a:tr>
              <a:tr h="234102">
                <a:tc>
                  <a:txBody>
                    <a:bodyPr/>
                    <a:lstStyle/>
                    <a:p>
                      <a:pPr algn="ctr" fontAlgn="b"/>
                      <a:r>
                        <a:rPr lang="fr-FR" sz="1100" u="none" strike="noStrike" dirty="0">
                          <a:effectLst/>
                        </a:rPr>
                        <a:t>Page de recherche de véhicule (location)</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4235978967"/>
                  </a:ext>
                </a:extLst>
              </a:tr>
              <a:tr h="234102">
                <a:tc>
                  <a:txBody>
                    <a:bodyPr/>
                    <a:lstStyle/>
                    <a:p>
                      <a:pPr algn="ctr" fontAlgn="b"/>
                      <a:r>
                        <a:rPr lang="fr-FR" sz="1100" u="none" strike="noStrike" dirty="0">
                          <a:effectLst/>
                        </a:rPr>
                        <a:t>Formulaire création de compte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2537625845"/>
                  </a:ext>
                </a:extLst>
              </a:tr>
              <a:tr h="234102">
                <a:tc>
                  <a:txBody>
                    <a:bodyPr/>
                    <a:lstStyle/>
                    <a:p>
                      <a:pPr algn="ctr" fontAlgn="b"/>
                      <a:r>
                        <a:rPr lang="fr-FR" sz="1100" u="none" strike="noStrike" dirty="0">
                          <a:effectLst/>
                        </a:rPr>
                        <a:t>Lien page de recherche → BDD véhicule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2170086808"/>
                  </a:ext>
                </a:extLst>
              </a:tr>
              <a:tr h="234102">
                <a:tc>
                  <a:txBody>
                    <a:bodyPr/>
                    <a:lstStyle/>
                    <a:p>
                      <a:pPr algn="ctr" fontAlgn="b"/>
                      <a:r>
                        <a:rPr lang="fr-FR" sz="1100" u="none" strike="noStrike" dirty="0">
                          <a:effectLst/>
                        </a:rPr>
                        <a:t>Page de connexion au compte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3236506222"/>
                  </a:ext>
                </a:extLst>
              </a:tr>
              <a:tr h="234102">
                <a:tc>
                  <a:txBody>
                    <a:bodyPr/>
                    <a:lstStyle/>
                    <a:p>
                      <a:pPr algn="ctr" fontAlgn="b"/>
                      <a:r>
                        <a:rPr lang="fr-FR" sz="1100" u="none" strike="noStrike" dirty="0">
                          <a:effectLst/>
                        </a:rPr>
                        <a:t>Lien création/connexion → BDD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120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1392469950"/>
                  </a:ext>
                </a:extLst>
              </a:tr>
              <a:tr h="234102">
                <a:tc>
                  <a:txBody>
                    <a:bodyPr/>
                    <a:lstStyle/>
                    <a:p>
                      <a:pPr algn="ctr" fontAlgn="b"/>
                      <a:r>
                        <a:rPr lang="fr-FR" sz="1100" u="none" strike="noStrike">
                          <a:effectLst/>
                        </a:rPr>
                        <a:t>Fiche information du véhicule</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110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2573572841"/>
                  </a:ext>
                </a:extLst>
              </a:tr>
              <a:tr h="234102">
                <a:tc>
                  <a:txBody>
                    <a:bodyPr/>
                    <a:lstStyle/>
                    <a:p>
                      <a:pPr algn="ctr" fontAlgn="b"/>
                      <a:r>
                        <a:rPr lang="fr-FR" sz="1100" u="none" strike="noStrike">
                          <a:effectLst/>
                        </a:rPr>
                        <a:t>Connexion compte administrateur</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110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2289141122"/>
                  </a:ext>
                </a:extLst>
              </a:tr>
              <a:tr h="234102">
                <a:tc>
                  <a:txBody>
                    <a:bodyPr/>
                    <a:lstStyle/>
                    <a:p>
                      <a:pPr algn="ctr" fontAlgn="b"/>
                      <a:r>
                        <a:rPr lang="fr-FR" sz="1100" u="none" strike="noStrike" dirty="0">
                          <a:effectLst/>
                        </a:rPr>
                        <a:t>Interface achat véhicule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100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2306126089"/>
                  </a:ext>
                </a:extLst>
              </a:tr>
              <a:tr h="234102">
                <a:tc>
                  <a:txBody>
                    <a:bodyPr/>
                    <a:lstStyle/>
                    <a:p>
                      <a:pPr algn="ctr" fontAlgn="b"/>
                      <a:r>
                        <a:rPr lang="fr-FR" sz="1100" u="none" strike="noStrike">
                          <a:effectLst/>
                        </a:rPr>
                        <a:t>Interface location véhicule</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4B4B"/>
                    </a:solidFill>
                  </a:tcPr>
                </a:tc>
                <a:tc>
                  <a:txBody>
                    <a:bodyPr/>
                    <a:lstStyle/>
                    <a:p>
                      <a:pPr algn="ctr" fontAlgn="b"/>
                      <a:r>
                        <a:rPr lang="fr-FR" sz="1100" u="none" strike="noStrike" dirty="0">
                          <a:effectLst/>
                        </a:rPr>
                        <a:t>100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4B4B"/>
                    </a:solidFill>
                  </a:tcPr>
                </a:tc>
                <a:extLst>
                  <a:ext uri="{0D108BD9-81ED-4DB2-BD59-A6C34878D82A}">
                    <a16:rowId xmlns:a16="http://schemas.microsoft.com/office/drawing/2014/main" val="3547192527"/>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2603185432"/>
              </p:ext>
            </p:extLst>
          </p:nvPr>
        </p:nvGraphicFramePr>
        <p:xfrm>
          <a:off x="5624818" y="1951278"/>
          <a:ext cx="5434900" cy="3979734"/>
        </p:xfrm>
        <a:graphic>
          <a:graphicData uri="http://schemas.openxmlformats.org/drawingml/2006/table">
            <a:tbl>
              <a:tblPr>
                <a:tableStyleId>{5C22544A-7EE6-4342-B048-85BDC9FD1C3A}</a:tableStyleId>
              </a:tblPr>
              <a:tblGrid>
                <a:gridCol w="3335638">
                  <a:extLst>
                    <a:ext uri="{9D8B030D-6E8A-4147-A177-3AD203B41FA5}">
                      <a16:colId xmlns:a16="http://schemas.microsoft.com/office/drawing/2014/main" val="3532726234"/>
                    </a:ext>
                  </a:extLst>
                </a:gridCol>
                <a:gridCol w="2099262">
                  <a:extLst>
                    <a:ext uri="{9D8B030D-6E8A-4147-A177-3AD203B41FA5}">
                      <a16:colId xmlns:a16="http://schemas.microsoft.com/office/drawing/2014/main" val="2573551937"/>
                    </a:ext>
                  </a:extLst>
                </a:gridCol>
              </a:tblGrid>
              <a:tr h="234102">
                <a:tc>
                  <a:txBody>
                    <a:bodyPr/>
                    <a:lstStyle/>
                    <a:p>
                      <a:pPr algn="ctr" fontAlgn="b"/>
                      <a:r>
                        <a:rPr lang="fr-FR" sz="1100" u="none" strike="noStrike" dirty="0">
                          <a:effectLst/>
                        </a:rPr>
                        <a:t>Nom</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100" u="none" strike="noStrike" dirty="0">
                          <a:effectLst/>
                        </a:rPr>
                        <a:t>Importance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816420"/>
                  </a:ext>
                </a:extLst>
              </a:tr>
              <a:tr h="234102">
                <a:tc>
                  <a:txBody>
                    <a:bodyPr/>
                    <a:lstStyle/>
                    <a:p>
                      <a:pPr algn="ctr" fontAlgn="b"/>
                      <a:r>
                        <a:rPr lang="fr-FR" sz="1100" u="none" strike="noStrike" dirty="0">
                          <a:effectLst/>
                        </a:rPr>
                        <a:t>Page informations de paiement</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4B4B"/>
                    </a:solidFill>
                  </a:tcPr>
                </a:tc>
                <a:tc>
                  <a:txBody>
                    <a:bodyPr/>
                    <a:lstStyle/>
                    <a:p>
                      <a:pPr algn="ctr" fontAlgn="b"/>
                      <a:r>
                        <a:rPr lang="fr-FR" sz="1100" u="none" strike="noStrike" dirty="0">
                          <a:effectLst/>
                        </a:rPr>
                        <a:t>100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4B4B"/>
                    </a:solidFill>
                  </a:tcPr>
                </a:tc>
                <a:extLst>
                  <a:ext uri="{0D108BD9-81ED-4DB2-BD59-A6C34878D82A}">
                    <a16:rowId xmlns:a16="http://schemas.microsoft.com/office/drawing/2014/main" val="2796971953"/>
                  </a:ext>
                </a:extLst>
              </a:tr>
              <a:tr h="234102">
                <a:tc>
                  <a:txBody>
                    <a:bodyPr/>
                    <a:lstStyle/>
                    <a:p>
                      <a:pPr algn="ctr" fontAlgn="b"/>
                      <a:r>
                        <a:rPr lang="fr-FR" sz="1100" u="none" strike="noStrike" dirty="0">
                          <a:effectLst/>
                        </a:rPr>
                        <a:t>Profil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tc>
                  <a:txBody>
                    <a:bodyPr/>
                    <a:lstStyle/>
                    <a:p>
                      <a:pPr algn="ctr" fontAlgn="b"/>
                      <a:r>
                        <a:rPr lang="fr-FR" sz="1100" u="none" strike="noStrike" dirty="0">
                          <a:effectLst/>
                        </a:rPr>
                        <a:t>95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2589893807"/>
                  </a:ext>
                </a:extLst>
              </a:tr>
              <a:tr h="234102">
                <a:tc>
                  <a:txBody>
                    <a:bodyPr/>
                    <a:lstStyle/>
                    <a:p>
                      <a:pPr algn="ctr" fontAlgn="b"/>
                      <a:r>
                        <a:rPr lang="fr-FR" sz="1100" u="none" strike="noStrike" dirty="0">
                          <a:effectLst/>
                        </a:rPr>
                        <a:t>Historique activité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tc>
                  <a:txBody>
                    <a:bodyPr/>
                    <a:lstStyle/>
                    <a:p>
                      <a:pPr algn="ctr" fontAlgn="b"/>
                      <a:r>
                        <a:rPr lang="fr-FR" sz="1100" u="none" strike="noStrike">
                          <a:effectLst/>
                        </a:rPr>
                        <a:t>90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2668790644"/>
                  </a:ext>
                </a:extLst>
              </a:tr>
              <a:tr h="234102">
                <a:tc>
                  <a:txBody>
                    <a:bodyPr/>
                    <a:lstStyle/>
                    <a:p>
                      <a:pPr algn="ctr" fontAlgn="b"/>
                      <a:r>
                        <a:rPr lang="fr-FR" sz="1100" u="none" strike="noStrike" dirty="0">
                          <a:effectLst/>
                        </a:rPr>
                        <a:t>Ajout critères de recherche supplémentaires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tc>
                  <a:txBody>
                    <a:bodyPr/>
                    <a:lstStyle/>
                    <a:p>
                      <a:pPr algn="ctr" fontAlgn="b"/>
                      <a:r>
                        <a:rPr lang="fr-FR" sz="1100" u="none" strike="noStrike">
                          <a:effectLst/>
                        </a:rPr>
                        <a:t>70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2709483153"/>
                  </a:ext>
                </a:extLst>
              </a:tr>
              <a:tr h="234102">
                <a:tc>
                  <a:txBody>
                    <a:bodyPr/>
                    <a:lstStyle/>
                    <a:p>
                      <a:pPr algn="ctr" fontAlgn="b"/>
                      <a:r>
                        <a:rPr lang="fr-FR" sz="1100" u="none" strike="noStrike" dirty="0">
                          <a:effectLst/>
                        </a:rPr>
                        <a:t>CSS site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tc>
                  <a:txBody>
                    <a:bodyPr/>
                    <a:lstStyle/>
                    <a:p>
                      <a:pPr algn="ctr" fontAlgn="b"/>
                      <a:r>
                        <a:rPr lang="fr-FR" sz="1100" u="none" strike="noStrike" dirty="0">
                          <a:effectLst/>
                        </a:rPr>
                        <a:t>70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3120062722"/>
                  </a:ext>
                </a:extLst>
              </a:tr>
              <a:tr h="234102">
                <a:tc>
                  <a:txBody>
                    <a:bodyPr/>
                    <a:lstStyle/>
                    <a:p>
                      <a:pPr algn="ctr" fontAlgn="b"/>
                      <a:r>
                        <a:rPr lang="fr-FR" sz="1100" u="none" strike="noStrike" dirty="0">
                          <a:effectLst/>
                        </a:rPr>
                        <a:t>Hachage </a:t>
                      </a:r>
                      <a:r>
                        <a:rPr lang="fr-FR" sz="1100" u="none" strike="noStrike" dirty="0" err="1">
                          <a:effectLst/>
                        </a:rPr>
                        <a:t>mdp</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tc>
                  <a:txBody>
                    <a:bodyPr/>
                    <a:lstStyle/>
                    <a:p>
                      <a:pPr algn="ctr" fontAlgn="b"/>
                      <a:r>
                        <a:rPr lang="fr-FR" sz="1100" u="none" strike="noStrike" dirty="0">
                          <a:effectLst/>
                        </a:rPr>
                        <a:t>50</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4153763988"/>
                  </a:ext>
                </a:extLst>
              </a:tr>
              <a:tr h="234102">
                <a:tc>
                  <a:txBody>
                    <a:bodyPr/>
                    <a:lstStyle/>
                    <a:p>
                      <a:pPr algn="ctr" fontAlgn="b"/>
                      <a:r>
                        <a:rPr lang="fr-FR" sz="1100" u="none" strike="noStrike" dirty="0">
                          <a:effectLst/>
                        </a:rPr>
                        <a:t>Page SAV</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a:effectLst/>
                        </a:rPr>
                        <a:t>45</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2321078741"/>
                  </a:ext>
                </a:extLst>
              </a:tr>
              <a:tr h="234102">
                <a:tc>
                  <a:txBody>
                    <a:bodyPr/>
                    <a:lstStyle/>
                    <a:p>
                      <a:pPr algn="ctr" fontAlgn="b"/>
                      <a:r>
                        <a:rPr lang="fr-FR" sz="1100" u="none" strike="noStrike" dirty="0">
                          <a:effectLst/>
                        </a:rPr>
                        <a:t>Option de mise en vente/location pour un particulier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a:effectLst/>
                        </a:rPr>
                        <a:t>40</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1633005037"/>
                  </a:ext>
                </a:extLst>
              </a:tr>
              <a:tr h="234102">
                <a:tc>
                  <a:txBody>
                    <a:bodyPr/>
                    <a:lstStyle/>
                    <a:p>
                      <a:pPr algn="ctr" fontAlgn="b"/>
                      <a:r>
                        <a:rPr lang="fr-FR" sz="1100" u="none" strike="noStrike" dirty="0">
                          <a:effectLst/>
                        </a:rPr>
                        <a:t>Favoris utilisateur</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579925166"/>
                  </a:ext>
                </a:extLst>
              </a:tr>
              <a:tr h="234102">
                <a:tc>
                  <a:txBody>
                    <a:bodyPr/>
                    <a:lstStyle/>
                    <a:p>
                      <a:pPr algn="ctr" fontAlgn="b"/>
                      <a:r>
                        <a:rPr lang="fr-FR" sz="1100" u="none" strike="noStrike" dirty="0">
                          <a:effectLst/>
                        </a:rPr>
                        <a:t>Choix d'assurances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494052576"/>
                  </a:ext>
                </a:extLst>
              </a:tr>
              <a:tr h="234102">
                <a:tc>
                  <a:txBody>
                    <a:bodyPr/>
                    <a:lstStyle/>
                    <a:p>
                      <a:pPr algn="ctr" fontAlgn="b"/>
                      <a:r>
                        <a:rPr lang="fr-FR" sz="1100" u="none" strike="noStrike" dirty="0">
                          <a:effectLst/>
                        </a:rPr>
                        <a:t>Système de notation et commentaire</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3173583670"/>
                  </a:ext>
                </a:extLst>
              </a:tr>
              <a:tr h="234102">
                <a:tc>
                  <a:txBody>
                    <a:bodyPr/>
                    <a:lstStyle/>
                    <a:p>
                      <a:pPr algn="ctr" fontAlgn="b"/>
                      <a:r>
                        <a:rPr lang="fr-FR" sz="1100" u="none" strike="noStrike" dirty="0">
                          <a:effectLst/>
                        </a:rPr>
                        <a:t>Offres promotionnelles</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805141245"/>
                  </a:ext>
                </a:extLst>
              </a:tr>
              <a:tr h="234102">
                <a:tc>
                  <a:txBody>
                    <a:bodyPr/>
                    <a:lstStyle/>
                    <a:p>
                      <a:pPr algn="ctr" fontAlgn="b"/>
                      <a:r>
                        <a:rPr lang="fr-FR" sz="1100" u="none" strike="noStrike">
                          <a:effectLst/>
                        </a:rPr>
                        <a:t>Système de fidélité</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947313297"/>
                  </a:ext>
                </a:extLst>
              </a:tr>
              <a:tr h="234102">
                <a:tc>
                  <a:txBody>
                    <a:bodyPr/>
                    <a:lstStyle/>
                    <a:p>
                      <a:pPr algn="ctr" fontAlgn="b"/>
                      <a:r>
                        <a:rPr lang="fr-FR" sz="1100" u="none" strike="noStrike" dirty="0">
                          <a:effectLst/>
                        </a:rPr>
                        <a:t>Système de forfaits de location</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3153835619"/>
                  </a:ext>
                </a:extLst>
              </a:tr>
              <a:tr h="234102">
                <a:tc>
                  <a:txBody>
                    <a:bodyPr/>
                    <a:lstStyle/>
                    <a:p>
                      <a:pPr algn="ctr" fontAlgn="b"/>
                      <a:r>
                        <a:rPr lang="fr-FR" sz="1100" u="none" strike="noStrike">
                          <a:effectLst/>
                        </a:rPr>
                        <a:t>Pagination</a:t>
                      </a:r>
                      <a:endParaRPr lang="fr-FR" sz="1100" b="0" i="0" u="none" strike="noStrike">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4256968550"/>
                  </a:ext>
                </a:extLst>
              </a:tr>
              <a:tr h="234102">
                <a:tc>
                  <a:txBody>
                    <a:bodyPr/>
                    <a:lstStyle/>
                    <a:p>
                      <a:pPr algn="ctr" fontAlgn="b"/>
                      <a:r>
                        <a:rPr lang="fr-FR" sz="1100" u="none" strike="noStrike" dirty="0">
                          <a:effectLst/>
                        </a:rPr>
                        <a:t>Système de forfaits de location</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fontAlgn="b"/>
                      <a:r>
                        <a:rPr lang="fr-FR" sz="1100" u="none" strike="noStrike" dirty="0">
                          <a:effectLst/>
                        </a:rPr>
                        <a:t>25</a:t>
                      </a:r>
                      <a:endParaRPr lang="fr-FR" sz="1100" b="0" i="0" u="none" strike="noStrike" dirty="0">
                        <a:solidFill>
                          <a:srgbClr val="000000"/>
                        </a:solidFill>
                        <a:effectLst/>
                        <a:latin typeface="Liberation San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252354339"/>
                  </a:ext>
                </a:extLst>
              </a:tr>
            </a:tbl>
          </a:graphicData>
        </a:graphic>
      </p:graphicFrame>
    </p:spTree>
    <p:extLst>
      <p:ext uri="{BB962C8B-B14F-4D97-AF65-F5344CB8AC3E}">
        <p14:creationId xmlns:p14="http://schemas.microsoft.com/office/powerpoint/2010/main" val="365796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10256" y="591627"/>
            <a:ext cx="3971488" cy="935169"/>
          </a:xfrm>
        </p:spPr>
        <p:style>
          <a:lnRef idx="2">
            <a:schemeClr val="dk1"/>
          </a:lnRef>
          <a:fillRef idx="1">
            <a:schemeClr val="lt1"/>
          </a:fillRef>
          <a:effectRef idx="0">
            <a:schemeClr val="dk1"/>
          </a:effectRef>
          <a:fontRef idx="minor">
            <a:schemeClr val="dk1"/>
          </a:fontRef>
        </p:style>
        <p:txBody>
          <a:bodyPr/>
          <a:lstStyle/>
          <a:p>
            <a:pPr algn="ctr"/>
            <a:r>
              <a:rPr lang="fr-FR" dirty="0"/>
              <a:t>Structure du site</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a:t>Le site a une structure assez simple, pouvant être simplifiée en deux blocs organisés autour de la page d’accueil: d’une part le catalogue(liste des véhicules et permettant d’acheter/louer), d’autre part l’interface de gestion de compte (connexion, inscription, profil, mise en vente/location de véhicule personnel, réclamations)</a:t>
            </a:r>
          </a:p>
          <a:p>
            <a:r>
              <a:rPr lang="fr-FR" dirty="0"/>
              <a:t>Un header permet l’accès rapide aux principales pages depuis n’importe quelle page du site</a:t>
            </a:r>
          </a:p>
        </p:txBody>
      </p:sp>
    </p:spTree>
    <p:extLst>
      <p:ext uri="{BB962C8B-B14F-4D97-AF65-F5344CB8AC3E}">
        <p14:creationId xmlns:p14="http://schemas.microsoft.com/office/powerpoint/2010/main" val="250160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3261" y="407070"/>
            <a:ext cx="3065477" cy="935169"/>
          </a:xfrm>
        </p:spPr>
        <p:style>
          <a:lnRef idx="2">
            <a:schemeClr val="dk1"/>
          </a:lnRef>
          <a:fillRef idx="1">
            <a:schemeClr val="lt1"/>
          </a:fillRef>
          <a:effectRef idx="0">
            <a:schemeClr val="dk1"/>
          </a:effectRef>
          <a:fontRef idx="minor">
            <a:schemeClr val="dk1"/>
          </a:fontRef>
        </p:style>
        <p:txBody>
          <a:bodyPr/>
          <a:lstStyle/>
          <a:p>
            <a:pPr algn="ctr"/>
            <a:r>
              <a:rPr lang="fr-FR" dirty="0"/>
              <a:t>Comptes(1)</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fr-FR" dirty="0"/>
              <a:t>Inscription: On vérifie si toute les informations sont valides et on inscrit le tout dans la table utilisateur, en hachant le mot de passe avec </a:t>
            </a:r>
            <a:r>
              <a:rPr lang="fr-FR" dirty="0" err="1"/>
              <a:t>password_hash</a:t>
            </a:r>
            <a:endParaRPr lang="fr-FR" dirty="0"/>
          </a:p>
          <a:p>
            <a:r>
              <a:rPr lang="fr-FR" dirty="0"/>
              <a:t>Connexion: On vérifie si l’adresse mail correspond au mot de passe, en utilisant </a:t>
            </a:r>
            <a:r>
              <a:rPr lang="fr-FR" dirty="0" err="1"/>
              <a:t>password_verify</a:t>
            </a:r>
            <a:r>
              <a:rPr lang="fr-FR" dirty="0"/>
              <a:t> pour lire le mot de passe dans la base de données</a:t>
            </a:r>
          </a:p>
          <a:p>
            <a:r>
              <a:rPr lang="fr-FR" dirty="0"/>
              <a:t>Un utilisateur peut son mot de passe et sa ville via la page profil, ainsi que créer une réclamation, consulter la liste des annonces qu’il a créé ou l’historique de ses achats/locations</a:t>
            </a:r>
          </a:p>
          <a:p>
            <a:r>
              <a:rPr lang="fr-FR" dirty="0"/>
              <a:t>Pour la mise en vente, on vérifie si toute les informations sont valides ,si oui il est ajouté au catalogue</a:t>
            </a:r>
          </a:p>
          <a:p>
            <a:pPr marL="0" indent="0">
              <a:buNone/>
            </a:pPr>
            <a:endParaRPr lang="fr-FR" dirty="0"/>
          </a:p>
          <a:p>
            <a:endParaRPr lang="fr-FR" dirty="0"/>
          </a:p>
        </p:txBody>
      </p:sp>
    </p:spTree>
    <p:extLst>
      <p:ext uri="{BB962C8B-B14F-4D97-AF65-F5344CB8AC3E}">
        <p14:creationId xmlns:p14="http://schemas.microsoft.com/office/powerpoint/2010/main" val="233733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49342" y="381903"/>
            <a:ext cx="3493316" cy="884835"/>
          </a:xfrm>
        </p:spPr>
        <p:style>
          <a:lnRef idx="2">
            <a:schemeClr val="dk1"/>
          </a:lnRef>
          <a:fillRef idx="1">
            <a:schemeClr val="lt1"/>
          </a:fillRef>
          <a:effectRef idx="0">
            <a:schemeClr val="dk1"/>
          </a:effectRef>
          <a:fontRef idx="minor">
            <a:schemeClr val="dk1"/>
          </a:fontRef>
        </p:style>
        <p:txBody>
          <a:bodyPr/>
          <a:lstStyle/>
          <a:p>
            <a:pPr algn="ctr"/>
            <a:r>
              <a:rPr lang="fr-FR" dirty="0"/>
              <a:t>Comptes(2)</a:t>
            </a:r>
          </a:p>
        </p:txBody>
      </p:sp>
      <p:sp>
        <p:nvSpPr>
          <p:cNvPr id="3" name="Espace réservé du contenu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fr-FR" dirty="0"/>
              <a:t>Si le compte est flag en tant que compte administrateur, son profil lui donnera la possibilité de gérer les réclamations et il pourra supprimer des véhicules du catalogue</a:t>
            </a:r>
          </a:p>
          <a:p>
            <a:r>
              <a:rPr lang="fr-FR" dirty="0"/>
              <a:t>L’administrateur peut aussi voir l’historique de l’ensemble des véhicules vendus ou loués sur le site</a:t>
            </a:r>
          </a:p>
        </p:txBody>
      </p:sp>
    </p:spTree>
    <p:extLst>
      <p:ext uri="{BB962C8B-B14F-4D97-AF65-F5344CB8AC3E}">
        <p14:creationId xmlns:p14="http://schemas.microsoft.com/office/powerpoint/2010/main" val="10148648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938</Words>
  <Application>Microsoft Office PowerPoint</Application>
  <PresentationFormat>Grand écran</PresentationFormat>
  <Paragraphs>132</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Liberation Sans</vt:lpstr>
      <vt:lpstr>Thème Office</vt:lpstr>
      <vt:lpstr>Projet Informatique Appliqué</vt:lpstr>
      <vt:lpstr>Plan de la présentation</vt:lpstr>
      <vt:lpstr>Objectifs</vt:lpstr>
      <vt:lpstr>Workflow du site</vt:lpstr>
      <vt:lpstr>Base de données</vt:lpstr>
      <vt:lpstr>Cahier des charges</vt:lpstr>
      <vt:lpstr>Structure du site</vt:lpstr>
      <vt:lpstr>Comptes(1)</vt:lpstr>
      <vt:lpstr>Comptes(2)</vt:lpstr>
      <vt:lpstr>Catalogue</vt:lpstr>
      <vt:lpstr>Outils utilisés</vt:lpstr>
      <vt:lpstr>Répartition du travail</vt:lpstr>
      <vt:lpstr>Remplissage du cahier des charges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Informatique Appliqué</dc:title>
  <dc:creator>Biemar Alexandre</dc:creator>
  <cp:lastModifiedBy>Biemar Alexandre</cp:lastModifiedBy>
  <cp:revision>12</cp:revision>
  <dcterms:created xsi:type="dcterms:W3CDTF">2017-04-24T12:41:53Z</dcterms:created>
  <dcterms:modified xsi:type="dcterms:W3CDTF">2017-04-24T14:25:56Z</dcterms:modified>
</cp:coreProperties>
</file>