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235200" cy="1257300"/>
  <p:notesSz cx="2235200" cy="1257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0" d="100"/>
          <a:sy n="310" d="100"/>
        </p:scale>
        <p:origin x="1112" y="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1142"/>
            <a:ext cx="2223770" cy="1248410"/>
          </a:xfrm>
          <a:custGeom>
            <a:avLst/>
            <a:gdLst/>
            <a:ahLst/>
            <a:cxnLst/>
            <a:rect l="l" t="t" r="r" b="b"/>
            <a:pathLst>
              <a:path w="2223770" h="1248410">
                <a:moveTo>
                  <a:pt x="0" y="1248061"/>
                </a:moveTo>
                <a:lnTo>
                  <a:pt x="2223384" y="1248061"/>
                </a:lnTo>
                <a:lnTo>
                  <a:pt x="2223384" y="0"/>
                </a:lnTo>
                <a:lnTo>
                  <a:pt x="0" y="0"/>
                </a:lnTo>
                <a:lnTo>
                  <a:pt x="0" y="1248061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66131" y="963806"/>
            <a:ext cx="360680" cy="285750"/>
          </a:xfrm>
          <a:custGeom>
            <a:avLst/>
            <a:gdLst/>
            <a:ahLst/>
            <a:cxnLst/>
            <a:rect l="l" t="t" r="r" b="b"/>
            <a:pathLst>
              <a:path w="360680" h="285750">
                <a:moveTo>
                  <a:pt x="360148" y="0"/>
                </a:moveTo>
                <a:lnTo>
                  <a:pt x="321450" y="10515"/>
                </a:lnTo>
                <a:lnTo>
                  <a:pt x="278481" y="31033"/>
                </a:lnTo>
                <a:lnTo>
                  <a:pt x="240469" y="57276"/>
                </a:lnTo>
                <a:lnTo>
                  <a:pt x="206176" y="87814"/>
                </a:lnTo>
                <a:lnTo>
                  <a:pt x="174362" y="121215"/>
                </a:lnTo>
                <a:lnTo>
                  <a:pt x="143789" y="156047"/>
                </a:lnTo>
                <a:lnTo>
                  <a:pt x="113216" y="190875"/>
                </a:lnTo>
                <a:lnTo>
                  <a:pt x="81404" y="224272"/>
                </a:lnTo>
                <a:lnTo>
                  <a:pt x="47113" y="254808"/>
                </a:lnTo>
                <a:lnTo>
                  <a:pt x="9103" y="281050"/>
                </a:lnTo>
                <a:lnTo>
                  <a:pt x="0" y="285397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93" y="1143"/>
            <a:ext cx="332740" cy="280035"/>
          </a:xfrm>
          <a:custGeom>
            <a:avLst/>
            <a:gdLst/>
            <a:ahLst/>
            <a:cxnLst/>
            <a:rect l="l" t="t" r="r" b="b"/>
            <a:pathLst>
              <a:path w="332740" h="280035">
                <a:moveTo>
                  <a:pt x="332611" y="0"/>
                </a:moveTo>
                <a:lnTo>
                  <a:pt x="277940" y="34196"/>
                </a:lnTo>
                <a:lnTo>
                  <a:pt x="243646" y="64732"/>
                </a:lnTo>
                <a:lnTo>
                  <a:pt x="211833" y="98130"/>
                </a:lnTo>
                <a:lnTo>
                  <a:pt x="181259" y="132958"/>
                </a:lnTo>
                <a:lnTo>
                  <a:pt x="150687" y="167789"/>
                </a:lnTo>
                <a:lnTo>
                  <a:pt x="118875" y="201189"/>
                </a:lnTo>
                <a:lnTo>
                  <a:pt x="84583" y="231727"/>
                </a:lnTo>
                <a:lnTo>
                  <a:pt x="46573" y="257970"/>
                </a:lnTo>
                <a:lnTo>
                  <a:pt x="3604" y="278487"/>
                </a:lnTo>
                <a:lnTo>
                  <a:pt x="0" y="279467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95" y="65163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95" y="11851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3544" y="521897"/>
            <a:ext cx="619760" cy="12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" b="0" i="0">
                <a:solidFill>
                  <a:srgbClr val="32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1142"/>
            <a:ext cx="2223770" cy="1248410"/>
          </a:xfrm>
          <a:custGeom>
            <a:avLst/>
            <a:gdLst/>
            <a:ahLst/>
            <a:cxnLst/>
            <a:rect l="l" t="t" r="r" b="b"/>
            <a:pathLst>
              <a:path w="2223770" h="1248410">
                <a:moveTo>
                  <a:pt x="0" y="1248061"/>
                </a:moveTo>
                <a:lnTo>
                  <a:pt x="2223384" y="1248061"/>
                </a:lnTo>
                <a:lnTo>
                  <a:pt x="2223384" y="0"/>
                </a:lnTo>
                <a:lnTo>
                  <a:pt x="0" y="0"/>
                </a:lnTo>
                <a:lnTo>
                  <a:pt x="0" y="1248061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1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1142"/>
            <a:ext cx="2223770" cy="1248410"/>
          </a:xfrm>
          <a:custGeom>
            <a:avLst/>
            <a:gdLst/>
            <a:ahLst/>
            <a:cxnLst/>
            <a:rect l="l" t="t" r="r" b="b"/>
            <a:pathLst>
              <a:path w="2223770" h="1248410">
                <a:moveTo>
                  <a:pt x="0" y="1248061"/>
                </a:moveTo>
                <a:lnTo>
                  <a:pt x="2223384" y="1248061"/>
                </a:lnTo>
                <a:lnTo>
                  <a:pt x="2223384" y="0"/>
                </a:lnTo>
                <a:lnTo>
                  <a:pt x="0" y="0"/>
                </a:lnTo>
                <a:lnTo>
                  <a:pt x="0" y="1248061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658" y="164470"/>
            <a:ext cx="1639882" cy="12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682" y="400060"/>
            <a:ext cx="1859835" cy="386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mailto:youremaiil@freepik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32" y="314659"/>
            <a:ext cx="1693545" cy="404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845" marR="5080" indent="-398780">
              <a:lnSpc>
                <a:spcPct val="101299"/>
              </a:lnSpc>
              <a:spcBef>
                <a:spcPts val="95"/>
              </a:spcBef>
            </a:pPr>
            <a:r>
              <a:rPr sz="1300" spc="-135"/>
              <a:t>E</a:t>
            </a:r>
            <a:r>
              <a:rPr sz="1300" spc="-95"/>
              <a:t>x</a:t>
            </a:r>
            <a:r>
              <a:rPr sz="1300" spc="-25"/>
              <a:t>p</a:t>
            </a:r>
            <a:r>
              <a:rPr sz="1300" spc="-10"/>
              <a:t>l</a:t>
            </a:r>
            <a:r>
              <a:rPr sz="1300" spc="-45"/>
              <a:t>o</a:t>
            </a:r>
            <a:r>
              <a:rPr sz="1300" spc="-25"/>
              <a:t>r</a:t>
            </a:r>
            <a:r>
              <a:rPr sz="1300" spc="-15"/>
              <a:t>i</a:t>
            </a:r>
            <a:r>
              <a:rPr sz="1300" spc="-45"/>
              <a:t>n</a:t>
            </a:r>
            <a:r>
              <a:rPr sz="1300" spc="-40"/>
              <a:t>g</a:t>
            </a:r>
            <a:r>
              <a:rPr sz="1300" spc="-65"/>
              <a:t> </a:t>
            </a:r>
            <a:r>
              <a:rPr sz="1300" spc="-30"/>
              <a:t>t</a:t>
            </a:r>
            <a:r>
              <a:rPr sz="1300" spc="-35"/>
              <a:t>h</a:t>
            </a:r>
            <a:r>
              <a:rPr sz="1300" spc="-30"/>
              <a:t>e</a:t>
            </a:r>
            <a:r>
              <a:rPr sz="1300" spc="-65"/>
              <a:t> </a:t>
            </a:r>
            <a:r>
              <a:rPr sz="1300" spc="-45" dirty="0"/>
              <a:t>Sn</a:t>
            </a:r>
            <a:r>
              <a:rPr sz="1300" spc="-40" dirty="0"/>
              <a:t>a</a:t>
            </a:r>
            <a:r>
              <a:rPr sz="1300" spc="-50" dirty="0"/>
              <a:t>k</a:t>
            </a:r>
            <a:r>
              <a:rPr sz="1300" spc="-30" dirty="0"/>
              <a:t>e</a:t>
            </a:r>
            <a:r>
              <a:rPr sz="1300" spc="-65" dirty="0"/>
              <a:t> </a:t>
            </a:r>
            <a:r>
              <a:rPr sz="1300" spc="-35" dirty="0"/>
              <a:t>a</a:t>
            </a:r>
            <a:r>
              <a:rPr sz="1300" spc="-45" dirty="0"/>
              <a:t>n</a:t>
            </a:r>
            <a:r>
              <a:rPr sz="1300" spc="-25" dirty="0"/>
              <a:t>d  </a:t>
            </a:r>
            <a:r>
              <a:rPr sz="1300" spc="-85" dirty="0"/>
              <a:t>A</a:t>
            </a:r>
            <a:r>
              <a:rPr sz="1300" spc="-35" dirty="0"/>
              <a:t>p</a:t>
            </a:r>
            <a:r>
              <a:rPr sz="1300" spc="-25" dirty="0"/>
              <a:t>ple</a:t>
            </a:r>
            <a:r>
              <a:rPr sz="1300" spc="-65" dirty="0"/>
              <a:t> </a:t>
            </a:r>
            <a:r>
              <a:rPr sz="1300" spc="-60" dirty="0"/>
              <a:t>G</a:t>
            </a:r>
            <a:r>
              <a:rPr sz="1300" spc="-35" dirty="0"/>
              <a:t>a</a:t>
            </a:r>
            <a:r>
              <a:rPr sz="1300" spc="-105" dirty="0"/>
              <a:t>m</a:t>
            </a:r>
            <a:r>
              <a:rPr sz="1300" spc="-30" dirty="0"/>
              <a:t>e</a:t>
            </a:r>
            <a:endParaRPr sz="1300"/>
          </a:p>
        </p:txBody>
      </p:sp>
      <p:sp>
        <p:nvSpPr>
          <p:cNvPr id="3" name="object 3"/>
          <p:cNvSpPr/>
          <p:nvPr/>
        </p:nvSpPr>
        <p:spPr>
          <a:xfrm>
            <a:off x="2882" y="1155"/>
            <a:ext cx="2223770" cy="308610"/>
          </a:xfrm>
          <a:custGeom>
            <a:avLst/>
            <a:gdLst/>
            <a:ahLst/>
            <a:cxnLst/>
            <a:rect l="l" t="t" r="r" b="b"/>
            <a:pathLst>
              <a:path w="2223770" h="308610">
                <a:moveTo>
                  <a:pt x="2223401" y="62852"/>
                </a:moveTo>
                <a:lnTo>
                  <a:pt x="411035" y="62852"/>
                </a:lnTo>
                <a:lnTo>
                  <a:pt x="421627" y="54787"/>
                </a:lnTo>
                <a:lnTo>
                  <a:pt x="474294" y="24980"/>
                </a:lnTo>
                <a:lnTo>
                  <a:pt x="531876" y="5130"/>
                </a:lnTo>
                <a:lnTo>
                  <a:pt x="554951" y="0"/>
                </a:lnTo>
                <a:lnTo>
                  <a:pt x="525119" y="0"/>
                </a:lnTo>
                <a:lnTo>
                  <a:pt x="471512" y="18707"/>
                </a:lnTo>
                <a:lnTo>
                  <a:pt x="417880" y="49072"/>
                </a:lnTo>
                <a:lnTo>
                  <a:pt x="399770" y="62852"/>
                </a:lnTo>
                <a:lnTo>
                  <a:pt x="12" y="62852"/>
                </a:lnTo>
                <a:lnTo>
                  <a:pt x="12" y="68935"/>
                </a:lnTo>
                <a:lnTo>
                  <a:pt x="391807" y="68935"/>
                </a:lnTo>
                <a:lnTo>
                  <a:pt x="367398" y="89865"/>
                </a:lnTo>
                <a:lnTo>
                  <a:pt x="332841" y="121348"/>
                </a:lnTo>
                <a:lnTo>
                  <a:pt x="293319" y="156400"/>
                </a:lnTo>
                <a:lnTo>
                  <a:pt x="249961" y="191706"/>
                </a:lnTo>
                <a:lnTo>
                  <a:pt x="202857" y="225285"/>
                </a:lnTo>
                <a:lnTo>
                  <a:pt x="152146" y="255181"/>
                </a:lnTo>
                <a:lnTo>
                  <a:pt x="85394" y="283857"/>
                </a:lnTo>
                <a:lnTo>
                  <a:pt x="18834" y="300329"/>
                </a:lnTo>
                <a:lnTo>
                  <a:pt x="0" y="299948"/>
                </a:lnTo>
                <a:lnTo>
                  <a:pt x="0" y="308356"/>
                </a:lnTo>
                <a:lnTo>
                  <a:pt x="9067" y="308356"/>
                </a:lnTo>
                <a:lnTo>
                  <a:pt x="14452" y="307949"/>
                </a:lnTo>
                <a:lnTo>
                  <a:pt x="53619" y="300329"/>
                </a:lnTo>
                <a:lnTo>
                  <a:pt x="121412" y="277380"/>
                </a:lnTo>
                <a:lnTo>
                  <a:pt x="206451" y="231140"/>
                </a:lnTo>
                <a:lnTo>
                  <a:pt x="253936" y="197294"/>
                </a:lnTo>
                <a:lnTo>
                  <a:pt x="297624" y="161721"/>
                </a:lnTo>
                <a:lnTo>
                  <a:pt x="337400" y="126428"/>
                </a:lnTo>
                <a:lnTo>
                  <a:pt x="371741" y="95123"/>
                </a:lnTo>
                <a:lnTo>
                  <a:pt x="396125" y="74206"/>
                </a:lnTo>
                <a:lnTo>
                  <a:pt x="403047" y="68935"/>
                </a:lnTo>
                <a:lnTo>
                  <a:pt x="2223401" y="68935"/>
                </a:lnTo>
                <a:lnTo>
                  <a:pt x="2223401" y="62852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958799"/>
            <a:ext cx="2223770" cy="290830"/>
          </a:xfrm>
          <a:custGeom>
            <a:avLst/>
            <a:gdLst/>
            <a:ahLst/>
            <a:cxnLst/>
            <a:rect l="l" t="t" r="r" b="b"/>
            <a:pathLst>
              <a:path w="2223770" h="290830">
                <a:moveTo>
                  <a:pt x="2223389" y="226390"/>
                </a:moveTo>
                <a:lnTo>
                  <a:pt x="1873288" y="226390"/>
                </a:lnTo>
                <a:lnTo>
                  <a:pt x="1893697" y="208254"/>
                </a:lnTo>
                <a:lnTo>
                  <a:pt x="1925129" y="178536"/>
                </a:lnTo>
                <a:lnTo>
                  <a:pt x="1961095" y="145453"/>
                </a:lnTo>
                <a:lnTo>
                  <a:pt x="2000618" y="112052"/>
                </a:lnTo>
                <a:lnTo>
                  <a:pt x="2043620" y="80187"/>
                </a:lnTo>
                <a:lnTo>
                  <a:pt x="2090039" y="51663"/>
                </a:lnTo>
                <a:lnTo>
                  <a:pt x="2151316" y="24003"/>
                </a:lnTo>
                <a:lnTo>
                  <a:pt x="2212619" y="7620"/>
                </a:lnTo>
                <a:lnTo>
                  <a:pt x="2223376" y="7645"/>
                </a:lnTo>
                <a:lnTo>
                  <a:pt x="2223376" y="0"/>
                </a:lnTo>
                <a:lnTo>
                  <a:pt x="2221522" y="25"/>
                </a:lnTo>
                <a:lnTo>
                  <a:pt x="2180488" y="8204"/>
                </a:lnTo>
                <a:lnTo>
                  <a:pt x="2118106" y="30594"/>
                </a:lnTo>
                <a:lnTo>
                  <a:pt x="2040204" y="74815"/>
                </a:lnTo>
                <a:lnTo>
                  <a:pt x="1996846" y="106946"/>
                </a:lnTo>
                <a:lnTo>
                  <a:pt x="1957031" y="140589"/>
                </a:lnTo>
                <a:lnTo>
                  <a:pt x="1920824" y="173913"/>
                </a:lnTo>
                <a:lnTo>
                  <a:pt x="1889582" y="203466"/>
                </a:lnTo>
                <a:lnTo>
                  <a:pt x="1867382" y="223227"/>
                </a:lnTo>
                <a:lnTo>
                  <a:pt x="1863382" y="226390"/>
                </a:lnTo>
                <a:lnTo>
                  <a:pt x="0" y="226390"/>
                </a:lnTo>
                <a:lnTo>
                  <a:pt x="0" y="232460"/>
                </a:lnTo>
                <a:lnTo>
                  <a:pt x="1855698" y="232460"/>
                </a:lnTo>
                <a:lnTo>
                  <a:pt x="1844116" y="241630"/>
                </a:lnTo>
                <a:lnTo>
                  <a:pt x="1795894" y="270103"/>
                </a:lnTo>
                <a:lnTo>
                  <a:pt x="1742948" y="289445"/>
                </a:lnTo>
                <a:lnTo>
                  <a:pt x="1738947" y="290410"/>
                </a:lnTo>
                <a:lnTo>
                  <a:pt x="1760715" y="290410"/>
                </a:lnTo>
                <a:lnTo>
                  <a:pt x="1798574" y="275856"/>
                </a:lnTo>
                <a:lnTo>
                  <a:pt x="1847672" y="246849"/>
                </a:lnTo>
                <a:lnTo>
                  <a:pt x="1865871" y="232460"/>
                </a:lnTo>
                <a:lnTo>
                  <a:pt x="2223389" y="232460"/>
                </a:lnTo>
                <a:lnTo>
                  <a:pt x="2223389" y="22639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3" y="482500"/>
            <a:ext cx="2225040" cy="768350"/>
            <a:chOff x="2893" y="482500"/>
            <a:chExt cx="2225040" cy="768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82500"/>
              <a:ext cx="2222647" cy="7667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6360" y="756150"/>
              <a:ext cx="570230" cy="493395"/>
            </a:xfrm>
            <a:custGeom>
              <a:avLst/>
              <a:gdLst/>
              <a:ahLst/>
              <a:cxnLst/>
              <a:rect l="l" t="t" r="r" b="b"/>
              <a:pathLst>
                <a:path w="570230" h="493394">
                  <a:moveTo>
                    <a:pt x="0" y="493053"/>
                  </a:moveTo>
                  <a:lnTo>
                    <a:pt x="64652" y="449306"/>
                  </a:lnTo>
                  <a:lnTo>
                    <a:pt x="98842" y="417349"/>
                  </a:lnTo>
                  <a:lnTo>
                    <a:pt x="130758" y="382182"/>
                  </a:lnTo>
                  <a:lnTo>
                    <a:pt x="160970" y="344609"/>
                  </a:lnTo>
                  <a:lnTo>
                    <a:pt x="190045" y="305432"/>
                  </a:lnTo>
                  <a:lnTo>
                    <a:pt x="218551" y="265453"/>
                  </a:lnTo>
                  <a:lnTo>
                    <a:pt x="247059" y="225475"/>
                  </a:lnTo>
                  <a:lnTo>
                    <a:pt x="276136" y="186298"/>
                  </a:lnTo>
                  <a:lnTo>
                    <a:pt x="306349" y="148725"/>
                  </a:lnTo>
                  <a:lnTo>
                    <a:pt x="338266" y="113559"/>
                  </a:lnTo>
                  <a:lnTo>
                    <a:pt x="372456" y="81601"/>
                  </a:lnTo>
                  <a:lnTo>
                    <a:pt x="409487" y="53655"/>
                  </a:lnTo>
                  <a:lnTo>
                    <a:pt x="449928" y="30522"/>
                  </a:lnTo>
                  <a:lnTo>
                    <a:pt x="494348" y="13005"/>
                  </a:lnTo>
                  <a:lnTo>
                    <a:pt x="543315" y="1907"/>
                  </a:lnTo>
                  <a:lnTo>
                    <a:pt x="569916" y="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95" y="66687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0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904" y="143243"/>
            <a:ext cx="167198" cy="47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140" y="143243"/>
            <a:ext cx="268641" cy="477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7008" y="197952"/>
            <a:ext cx="118265" cy="477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89" y="120024"/>
            <a:ext cx="2013585" cy="245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30"/>
              </a:spcBef>
            </a:pP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Thorough </a:t>
            </a:r>
            <a:r>
              <a:rPr sz="350" spc="15" dirty="0">
                <a:latin typeface="Verdana"/>
                <a:cs typeface="Verdana"/>
              </a:rPr>
              <a:t>testing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50" spc="30" dirty="0">
                <a:latin typeface="Verdana"/>
                <a:cs typeface="Verdana"/>
              </a:rPr>
              <a:t>debugging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are essential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aspects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5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development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using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Java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dirty="0">
                <a:solidFill>
                  <a:srgbClr val="322C2C"/>
                </a:solidFill>
                <a:latin typeface="Verdana"/>
                <a:cs typeface="Verdana"/>
              </a:rPr>
              <a:t>Framework..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iterative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process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identifying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resolving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latin typeface="Verdana"/>
                <a:cs typeface="Verdana"/>
              </a:rPr>
              <a:t>bugs </a:t>
            </a:r>
            <a:r>
              <a:rPr sz="350" spc="30" dirty="0"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ensures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game's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stability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dirty="0">
                <a:solidFill>
                  <a:srgbClr val="322C2C"/>
                </a:solidFill>
                <a:latin typeface="Verdana"/>
                <a:cs typeface="Verdana"/>
              </a:rPr>
              <a:t>functionality..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Rigorous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testing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leads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to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polished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30" dirty="0">
                <a:solidFill>
                  <a:srgbClr val="322C2C"/>
                </a:solidFill>
                <a:latin typeface="Verdana"/>
                <a:cs typeface="Verdana"/>
              </a:rPr>
              <a:t>end</a:t>
            </a:r>
            <a:r>
              <a:rPr sz="350" spc="-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-5" dirty="0">
                <a:solidFill>
                  <a:srgbClr val="322C2C"/>
                </a:solidFill>
                <a:latin typeface="Verdana"/>
                <a:cs typeface="Verdana"/>
              </a:rPr>
              <a:t>product..</a:t>
            </a:r>
            <a:endParaRPr sz="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4" y="1617"/>
            <a:ext cx="2225040" cy="1249680"/>
            <a:chOff x="1374" y="1617"/>
            <a:chExt cx="2225040" cy="1249680"/>
          </a:xfrm>
        </p:grpSpPr>
        <p:sp>
          <p:nvSpPr>
            <p:cNvPr id="3" name="object 3"/>
            <p:cNvSpPr/>
            <p:nvPr/>
          </p:nvSpPr>
          <p:spPr>
            <a:xfrm>
              <a:off x="2893" y="588139"/>
              <a:ext cx="631190" cy="661670"/>
            </a:xfrm>
            <a:custGeom>
              <a:avLst/>
              <a:gdLst/>
              <a:ahLst/>
              <a:cxnLst/>
              <a:rect l="l" t="t" r="r" b="b"/>
              <a:pathLst>
                <a:path w="631190" h="661669">
                  <a:moveTo>
                    <a:pt x="0" y="0"/>
                  </a:moveTo>
                  <a:lnTo>
                    <a:pt x="44362" y="11422"/>
                  </a:lnTo>
                  <a:lnTo>
                    <a:pt x="85978" y="30011"/>
                  </a:lnTo>
                  <a:lnTo>
                    <a:pt x="124151" y="54711"/>
                  </a:lnTo>
                  <a:lnTo>
                    <a:pt x="159310" y="84758"/>
                  </a:lnTo>
                  <a:lnTo>
                    <a:pt x="191887" y="119389"/>
                  </a:lnTo>
                  <a:lnTo>
                    <a:pt x="222311" y="157840"/>
                  </a:lnTo>
                  <a:lnTo>
                    <a:pt x="251012" y="199346"/>
                  </a:lnTo>
                  <a:lnTo>
                    <a:pt x="278422" y="243143"/>
                  </a:lnTo>
                  <a:lnTo>
                    <a:pt x="304971" y="288469"/>
                  </a:lnTo>
                  <a:lnTo>
                    <a:pt x="331088" y="334559"/>
                  </a:lnTo>
                  <a:lnTo>
                    <a:pt x="357206" y="380648"/>
                  </a:lnTo>
                  <a:lnTo>
                    <a:pt x="383754" y="425974"/>
                  </a:lnTo>
                  <a:lnTo>
                    <a:pt x="411163" y="469772"/>
                  </a:lnTo>
                  <a:lnTo>
                    <a:pt x="439865" y="511278"/>
                  </a:lnTo>
                  <a:lnTo>
                    <a:pt x="470288" y="549728"/>
                  </a:lnTo>
                  <a:lnTo>
                    <a:pt x="502865" y="584359"/>
                  </a:lnTo>
                  <a:lnTo>
                    <a:pt x="538024" y="614406"/>
                  </a:lnTo>
                  <a:lnTo>
                    <a:pt x="576196" y="639106"/>
                  </a:lnTo>
                  <a:lnTo>
                    <a:pt x="617813" y="657695"/>
                  </a:lnTo>
                  <a:lnTo>
                    <a:pt x="630898" y="661064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1617"/>
              <a:ext cx="970574" cy="12475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9562" y="169914"/>
            <a:ext cx="7442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130" dirty="0">
                <a:latin typeface="SimSun"/>
                <a:cs typeface="SimSun"/>
              </a:rPr>
              <a:t>G</a:t>
            </a:r>
            <a:r>
              <a:rPr sz="700" spc="-20" dirty="0">
                <a:latin typeface="SimSun"/>
                <a:cs typeface="SimSun"/>
              </a:rPr>
              <a:t>a</a:t>
            </a:r>
            <a:r>
              <a:rPr sz="700" spc="215" dirty="0">
                <a:latin typeface="SimSun"/>
                <a:cs typeface="SimSun"/>
              </a:rPr>
              <a:t>m</a:t>
            </a:r>
            <a:r>
              <a:rPr sz="700" spc="-25" dirty="0">
                <a:latin typeface="SimSun"/>
                <a:cs typeface="SimSun"/>
              </a:rPr>
              <a:t>e</a:t>
            </a:r>
            <a:r>
              <a:rPr sz="700" spc="-215" dirty="0">
                <a:latin typeface="SimSun"/>
                <a:cs typeface="SimSun"/>
              </a:rPr>
              <a:t> </a:t>
            </a:r>
            <a:r>
              <a:rPr sz="700" spc="35" dirty="0">
                <a:latin typeface="SimSun"/>
                <a:cs typeface="SimSun"/>
              </a:rPr>
              <a:t>P</a:t>
            </a:r>
            <a:r>
              <a:rPr sz="700" spc="-55" dirty="0">
                <a:latin typeface="SimSun"/>
                <a:cs typeface="SimSun"/>
              </a:rPr>
              <a:t>er</a:t>
            </a:r>
            <a:r>
              <a:rPr sz="700" spc="-140" dirty="0">
                <a:latin typeface="SimSun"/>
                <a:cs typeface="SimSun"/>
              </a:rPr>
              <a:t>f</a:t>
            </a:r>
            <a:r>
              <a:rPr sz="700" spc="5" dirty="0">
                <a:latin typeface="SimSun"/>
                <a:cs typeface="SimSun"/>
              </a:rPr>
              <a:t>o</a:t>
            </a:r>
            <a:r>
              <a:rPr sz="700" spc="-80" dirty="0">
                <a:latin typeface="SimSun"/>
                <a:cs typeface="SimSun"/>
              </a:rPr>
              <a:t>r</a:t>
            </a:r>
            <a:r>
              <a:rPr sz="700" spc="215" dirty="0">
                <a:latin typeface="SimSun"/>
                <a:cs typeface="SimSun"/>
              </a:rPr>
              <a:t>m</a:t>
            </a:r>
            <a:r>
              <a:rPr sz="700" spc="-20" dirty="0">
                <a:latin typeface="SimSun"/>
                <a:cs typeface="SimSun"/>
              </a:rPr>
              <a:t>a</a:t>
            </a:r>
            <a:r>
              <a:rPr sz="700" spc="40" dirty="0">
                <a:latin typeface="SimSun"/>
                <a:cs typeface="SimSun"/>
              </a:rPr>
              <a:t>n</a:t>
            </a:r>
            <a:r>
              <a:rPr sz="700" spc="-50" dirty="0">
                <a:latin typeface="SimSun"/>
                <a:cs typeface="SimSun"/>
              </a:rPr>
              <a:t>c</a:t>
            </a:r>
            <a:r>
              <a:rPr sz="700" spc="-25" dirty="0">
                <a:latin typeface="SimSun"/>
                <a:cs typeface="SimSun"/>
              </a:rPr>
              <a:t>e</a:t>
            </a:r>
            <a:endParaRPr sz="7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625" y="420291"/>
            <a:ext cx="272783" cy="417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4062" y="575297"/>
            <a:ext cx="175403" cy="419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4860" y="627186"/>
            <a:ext cx="267425" cy="4156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0208" y="398595"/>
            <a:ext cx="882015" cy="386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Optimiizing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game's </a:t>
            </a:r>
            <a:r>
              <a:rPr sz="300" spc="20" dirty="0">
                <a:latin typeface="Verdana"/>
                <a:cs typeface="Verdana"/>
              </a:rPr>
              <a:t>performance </a:t>
            </a:r>
            <a:r>
              <a:rPr sz="300" spc="-30" dirty="0">
                <a:solidFill>
                  <a:srgbClr val="322C2C"/>
                </a:solidFill>
                <a:latin typeface="Verdana"/>
                <a:cs typeface="Verdana"/>
              </a:rPr>
              <a:t>iis 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cruciiall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delliveriing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seamlless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sp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si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45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114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300" spc="-40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Ja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 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Framework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offers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toolls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300" spc="20" dirty="0">
                <a:latin typeface="Verdana"/>
                <a:cs typeface="Verdana"/>
              </a:rPr>
              <a:t>proﬁling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-9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latin typeface="Verdana"/>
                <a:cs typeface="Verdana"/>
              </a:rPr>
              <a:t>optiimiization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to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enhance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game's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speed,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efﬁciiency,,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resource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management..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15" y="377725"/>
            <a:ext cx="635245" cy="6352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1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017" y="471821"/>
            <a:ext cx="395511" cy="335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0438" y="527767"/>
            <a:ext cx="168447" cy="372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2951" y="398239"/>
            <a:ext cx="937260" cy="335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Java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devellopment communiity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proviides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weallth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00" spc="-5" dirty="0">
                <a:latin typeface="Verdana"/>
                <a:cs typeface="Verdana"/>
              </a:rPr>
              <a:t>resources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,,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15" dirty="0">
                <a:latin typeface="Verdana"/>
                <a:cs typeface="Verdana"/>
              </a:rPr>
              <a:t>tutoriials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latin typeface="Verdana"/>
                <a:cs typeface="Verdana"/>
              </a:rPr>
              <a:t>support</a:t>
            </a:r>
            <a:r>
              <a:rPr sz="300" spc="-20" dirty="0"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developers.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Engagiing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with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community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fosters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knowlledge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shariing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colllaboration,,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enriichiing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devellopment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experiience..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Co</a:t>
            </a:r>
            <a:r>
              <a:rPr spc="-65" dirty="0"/>
              <a:t>mm</a:t>
            </a:r>
            <a:r>
              <a:rPr spc="-25" dirty="0"/>
              <a:t>u</a:t>
            </a:r>
            <a:r>
              <a:rPr spc="-35" dirty="0"/>
              <a:t>n</a:t>
            </a:r>
            <a:r>
              <a:rPr spc="-15" dirty="0"/>
              <a:t>i</a:t>
            </a:r>
            <a:r>
              <a:rPr spc="-20" dirty="0"/>
              <a:t>ty</a:t>
            </a:r>
            <a:r>
              <a:rPr spc="-35" dirty="0"/>
              <a:t> </a:t>
            </a:r>
            <a:r>
              <a:rPr spc="-30" dirty="0"/>
              <a:t>a</a:t>
            </a:r>
            <a:r>
              <a:rPr spc="-35" dirty="0"/>
              <a:t>n</a:t>
            </a:r>
            <a:r>
              <a:rPr spc="-25" dirty="0"/>
              <a:t>d</a:t>
            </a:r>
            <a:r>
              <a:rPr spc="-35" dirty="0"/>
              <a:t> </a:t>
            </a:r>
            <a:r>
              <a:rPr spc="-80" dirty="0"/>
              <a:t>R</a:t>
            </a:r>
            <a:r>
              <a:rPr spc="-30" dirty="0"/>
              <a:t>e</a:t>
            </a:r>
            <a:r>
              <a:rPr spc="-35" dirty="0"/>
              <a:t>so</a:t>
            </a:r>
            <a:r>
              <a:rPr spc="-25" dirty="0"/>
              <a:t>u</a:t>
            </a:r>
            <a:r>
              <a:rPr spc="-20" dirty="0"/>
              <a:t>r</a:t>
            </a:r>
            <a:r>
              <a:rPr spc="-25" dirty="0"/>
              <a:t>c</a:t>
            </a:r>
            <a:r>
              <a:rPr spc="-30" dirty="0"/>
              <a:t>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715" y="377725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5" h="635635">
                <a:moveTo>
                  <a:pt x="635245" y="0"/>
                </a:moveTo>
                <a:lnTo>
                  <a:pt x="0" y="0"/>
                </a:lnTo>
                <a:lnTo>
                  <a:pt x="0" y="635245"/>
                </a:lnTo>
                <a:lnTo>
                  <a:pt x="635245" y="635245"/>
                </a:lnTo>
                <a:lnTo>
                  <a:pt x="635245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1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96" y="1143"/>
            <a:ext cx="2223770" cy="1248410"/>
            <a:chOff x="2896" y="1143"/>
            <a:chExt cx="2223770" cy="1248410"/>
          </a:xfrm>
        </p:grpSpPr>
        <p:sp>
          <p:nvSpPr>
            <p:cNvPr id="6" name="object 6"/>
            <p:cNvSpPr/>
            <p:nvPr/>
          </p:nvSpPr>
          <p:spPr>
            <a:xfrm>
              <a:off x="2895" y="1185189"/>
              <a:ext cx="2223770" cy="6350"/>
            </a:xfrm>
            <a:custGeom>
              <a:avLst/>
              <a:gdLst/>
              <a:ahLst/>
              <a:cxnLst/>
              <a:rect l="l" t="t" r="r" b="b"/>
              <a:pathLst>
                <a:path w="2223770" h="6350">
                  <a:moveTo>
                    <a:pt x="2223389" y="0"/>
                  </a:moveTo>
                  <a:lnTo>
                    <a:pt x="0" y="0"/>
                  </a:lnTo>
                  <a:lnTo>
                    <a:pt x="0" y="6070"/>
                  </a:lnTo>
                  <a:lnTo>
                    <a:pt x="2223389" y="6070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" y="1143"/>
              <a:ext cx="1112627" cy="12480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787" y="1143"/>
              <a:ext cx="1111489" cy="623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740874"/>
            <a:ext cx="356870" cy="508634"/>
          </a:xfrm>
          <a:custGeom>
            <a:avLst/>
            <a:gdLst/>
            <a:ahLst/>
            <a:cxnLst/>
            <a:rect l="l" t="t" r="r" b="b"/>
            <a:pathLst>
              <a:path w="356870" h="508634">
                <a:moveTo>
                  <a:pt x="0" y="0"/>
                </a:moveTo>
                <a:lnTo>
                  <a:pt x="56102" y="54736"/>
                </a:lnTo>
                <a:lnTo>
                  <a:pt x="86526" y="93187"/>
                </a:lnTo>
                <a:lnTo>
                  <a:pt x="115228" y="134693"/>
                </a:lnTo>
                <a:lnTo>
                  <a:pt x="142639" y="178491"/>
                </a:lnTo>
                <a:lnTo>
                  <a:pt x="169189" y="223816"/>
                </a:lnTo>
                <a:lnTo>
                  <a:pt x="195309" y="269906"/>
                </a:lnTo>
                <a:lnTo>
                  <a:pt x="221426" y="315996"/>
                </a:lnTo>
                <a:lnTo>
                  <a:pt x="247975" y="361321"/>
                </a:lnTo>
                <a:lnTo>
                  <a:pt x="275384" y="405119"/>
                </a:lnTo>
                <a:lnTo>
                  <a:pt x="304086" y="446625"/>
                </a:lnTo>
                <a:lnTo>
                  <a:pt x="334509" y="485076"/>
                </a:lnTo>
                <a:lnTo>
                  <a:pt x="356383" y="508329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96" y="2358"/>
            <a:ext cx="2223770" cy="1247140"/>
            <a:chOff x="2896" y="2358"/>
            <a:chExt cx="2223770" cy="1247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0359" y="2358"/>
              <a:ext cx="974991" cy="12468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945" y="523493"/>
              <a:ext cx="204883" cy="417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652" y="523493"/>
              <a:ext cx="239505" cy="415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001" y="730175"/>
              <a:ext cx="230907" cy="3352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7991" y="398250"/>
            <a:ext cx="937260" cy="438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-3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-114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300" spc="-40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nak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 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Applle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iin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Java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Framework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showcases</a:t>
            </a:r>
            <a:r>
              <a:rPr sz="300" spc="4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4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latin typeface="Verdana"/>
                <a:cs typeface="Verdana"/>
              </a:rPr>
              <a:t>versatiliity</a:t>
            </a:r>
            <a:r>
              <a:rPr sz="300" spc="45" dirty="0"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00" spc="5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latin typeface="Verdana"/>
                <a:cs typeface="Verdana"/>
              </a:rPr>
              <a:t>capabillitiies </a:t>
            </a:r>
            <a:r>
              <a:rPr sz="300" spc="5" dirty="0"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Java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development..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game''s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mechaniics,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code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structure,,</a:t>
            </a:r>
            <a:r>
              <a:rPr sz="300" spc="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user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-114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300" spc="-40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55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55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z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on 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demonstrate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15" dirty="0">
                <a:latin typeface="Verdana"/>
                <a:cs typeface="Verdana"/>
              </a:rPr>
              <a:t>robustness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framework..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855" y="158401"/>
            <a:ext cx="45021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75" dirty="0">
                <a:latin typeface="SimSun"/>
                <a:cs typeface="SimSun"/>
              </a:rPr>
              <a:t>C</a:t>
            </a:r>
            <a:r>
              <a:rPr sz="700" spc="5" dirty="0">
                <a:latin typeface="SimSun"/>
                <a:cs typeface="SimSun"/>
              </a:rPr>
              <a:t>o</a:t>
            </a:r>
            <a:r>
              <a:rPr sz="700" spc="40" dirty="0">
                <a:latin typeface="SimSun"/>
                <a:cs typeface="SimSun"/>
              </a:rPr>
              <a:t>n</a:t>
            </a:r>
            <a:r>
              <a:rPr sz="700" spc="-50" dirty="0">
                <a:latin typeface="SimSun"/>
                <a:cs typeface="SimSun"/>
              </a:rPr>
              <a:t>c</a:t>
            </a:r>
            <a:r>
              <a:rPr sz="700" spc="-55" dirty="0">
                <a:latin typeface="SimSun"/>
                <a:cs typeface="SimSun"/>
              </a:rPr>
              <a:t>lu</a:t>
            </a:r>
            <a:r>
              <a:rPr sz="700" spc="-75" dirty="0">
                <a:latin typeface="SimSun"/>
                <a:cs typeface="SimSun"/>
              </a:rPr>
              <a:t>s</a:t>
            </a:r>
            <a:r>
              <a:rPr sz="700" spc="-150" dirty="0">
                <a:latin typeface="SimSun"/>
                <a:cs typeface="SimSun"/>
              </a:rPr>
              <a:t>i</a:t>
            </a:r>
            <a:r>
              <a:rPr sz="700" spc="5" dirty="0">
                <a:latin typeface="SimSun"/>
                <a:cs typeface="SimSun"/>
              </a:rPr>
              <a:t>o</a:t>
            </a:r>
            <a:r>
              <a:rPr sz="700" spc="45" dirty="0">
                <a:latin typeface="SimSun"/>
                <a:cs typeface="SimSun"/>
              </a:rPr>
              <a:t>n</a:t>
            </a:r>
            <a:endParaRPr sz="7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301" y="245916"/>
            <a:ext cx="525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322C2C"/>
                </a:solidFill>
                <a:latin typeface="SimSun"/>
                <a:cs typeface="SimSun"/>
              </a:rPr>
              <a:t>Thanks!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3340" marR="5080" indent="-41275">
              <a:lnSpc>
                <a:spcPct val="112999"/>
              </a:lnSpc>
              <a:spcBef>
                <a:spcPts val="85"/>
              </a:spcBef>
            </a:pPr>
            <a:r>
              <a:rPr spc="30" dirty="0"/>
              <a:t>Do</a:t>
            </a:r>
            <a:r>
              <a:rPr spc="-25" dirty="0"/>
              <a:t> </a:t>
            </a:r>
            <a:r>
              <a:rPr spc="15" dirty="0"/>
              <a:t>you</a:t>
            </a:r>
            <a:r>
              <a:rPr spc="-25" dirty="0"/>
              <a:t> </a:t>
            </a:r>
            <a:r>
              <a:rPr spc="15" dirty="0"/>
              <a:t>have</a:t>
            </a:r>
            <a:r>
              <a:rPr spc="-25" dirty="0"/>
              <a:t> </a:t>
            </a:r>
            <a:r>
              <a:rPr spc="15" dirty="0"/>
              <a:t>any</a:t>
            </a:r>
            <a:r>
              <a:rPr spc="-25" dirty="0"/>
              <a:t> </a:t>
            </a:r>
            <a:r>
              <a:rPr spc="15" dirty="0"/>
              <a:t>questions? </a:t>
            </a:r>
            <a:r>
              <a:rPr spc="-90" dirty="0"/>
              <a:t> </a:t>
            </a:r>
            <a:r>
              <a:rPr spc="5" dirty="0">
                <a:hlinkClick r:id="rId2"/>
              </a:rPr>
              <a:t>youremaiil@freepik..com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188" y="625232"/>
            <a:ext cx="422275" cy="128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5"/>
              </a:spcBef>
            </a:pP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+9</a:t>
            </a:r>
            <a:r>
              <a:rPr sz="300" spc="-70" dirty="0">
                <a:solidFill>
                  <a:srgbClr val="322C2C"/>
                </a:solidFill>
                <a:latin typeface="Verdana"/>
                <a:cs typeface="Verdana"/>
              </a:rPr>
              <a:t>1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6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2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0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4</a:t>
            </a:r>
            <a:r>
              <a:rPr sz="300" spc="-40" dirty="0">
                <a:solidFill>
                  <a:srgbClr val="322C2C"/>
                </a:solidFill>
                <a:latin typeface="Verdana"/>
                <a:cs typeface="Verdana"/>
              </a:rPr>
              <a:t>21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8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3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8</a:t>
            </a:r>
            <a:endParaRPr sz="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yourcompany..com</a:t>
            </a:r>
            <a:endParaRPr sz="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525" y="790169"/>
            <a:ext cx="133645" cy="133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119" y="790611"/>
            <a:ext cx="133636" cy="1336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0666" y="790635"/>
            <a:ext cx="133645" cy="133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4" y="1617"/>
            <a:ext cx="2225040" cy="1249680"/>
            <a:chOff x="1374" y="1617"/>
            <a:chExt cx="2225040" cy="1249680"/>
          </a:xfrm>
        </p:grpSpPr>
        <p:sp>
          <p:nvSpPr>
            <p:cNvPr id="3" name="object 3"/>
            <p:cNvSpPr/>
            <p:nvPr/>
          </p:nvSpPr>
          <p:spPr>
            <a:xfrm>
              <a:off x="2893" y="588139"/>
              <a:ext cx="631190" cy="661670"/>
            </a:xfrm>
            <a:custGeom>
              <a:avLst/>
              <a:gdLst/>
              <a:ahLst/>
              <a:cxnLst/>
              <a:rect l="l" t="t" r="r" b="b"/>
              <a:pathLst>
                <a:path w="631190" h="661669">
                  <a:moveTo>
                    <a:pt x="0" y="0"/>
                  </a:moveTo>
                  <a:lnTo>
                    <a:pt x="44362" y="11422"/>
                  </a:lnTo>
                  <a:lnTo>
                    <a:pt x="85978" y="30011"/>
                  </a:lnTo>
                  <a:lnTo>
                    <a:pt x="124151" y="54711"/>
                  </a:lnTo>
                  <a:lnTo>
                    <a:pt x="159310" y="84758"/>
                  </a:lnTo>
                  <a:lnTo>
                    <a:pt x="191887" y="119389"/>
                  </a:lnTo>
                  <a:lnTo>
                    <a:pt x="222311" y="157840"/>
                  </a:lnTo>
                  <a:lnTo>
                    <a:pt x="251012" y="199346"/>
                  </a:lnTo>
                  <a:lnTo>
                    <a:pt x="278422" y="243143"/>
                  </a:lnTo>
                  <a:lnTo>
                    <a:pt x="304971" y="288469"/>
                  </a:lnTo>
                  <a:lnTo>
                    <a:pt x="331088" y="334559"/>
                  </a:lnTo>
                  <a:lnTo>
                    <a:pt x="357206" y="380648"/>
                  </a:lnTo>
                  <a:lnTo>
                    <a:pt x="383754" y="425974"/>
                  </a:lnTo>
                  <a:lnTo>
                    <a:pt x="411163" y="469772"/>
                  </a:lnTo>
                  <a:lnTo>
                    <a:pt x="439865" y="511278"/>
                  </a:lnTo>
                  <a:lnTo>
                    <a:pt x="470288" y="549728"/>
                  </a:lnTo>
                  <a:lnTo>
                    <a:pt x="502865" y="584359"/>
                  </a:lnTo>
                  <a:lnTo>
                    <a:pt x="538024" y="614406"/>
                  </a:lnTo>
                  <a:lnTo>
                    <a:pt x="576196" y="639106"/>
                  </a:lnTo>
                  <a:lnTo>
                    <a:pt x="617813" y="657695"/>
                  </a:lnTo>
                  <a:lnTo>
                    <a:pt x="630898" y="661064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1617"/>
              <a:ext cx="970574" cy="12475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9576" y="169914"/>
            <a:ext cx="50609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latin typeface="Trebuchet MS"/>
                <a:cs typeface="Trebuchet MS"/>
              </a:rPr>
              <a:t>Introduction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468" y="472177"/>
            <a:ext cx="351614" cy="33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4972" y="730532"/>
            <a:ext cx="420787" cy="417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0209" y="398595"/>
            <a:ext cx="918844" cy="386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In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this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presentation,,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we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wiill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explore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latin typeface="Verdana"/>
                <a:cs typeface="Verdana"/>
              </a:rPr>
              <a:t>Java</a:t>
            </a:r>
            <a:r>
              <a:rPr sz="300" spc="-20" dirty="0">
                <a:latin typeface="Verdana"/>
                <a:cs typeface="Verdana"/>
              </a:rPr>
              <a:t> </a:t>
            </a:r>
            <a:r>
              <a:rPr sz="300" spc="20" dirty="0">
                <a:latin typeface="Verdana"/>
                <a:cs typeface="Verdana"/>
              </a:rPr>
              <a:t>Framework</a:t>
            </a:r>
            <a:r>
              <a:rPr sz="300" spc="-15" dirty="0"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used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to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create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classic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Snake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Applle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game..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We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30" dirty="0">
                <a:solidFill>
                  <a:srgbClr val="322C2C"/>
                </a:solidFill>
                <a:latin typeface="Verdana"/>
                <a:cs typeface="Verdana"/>
              </a:rPr>
              <a:t>wiillll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delve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iinto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mechanics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code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structure of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-9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game,,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highlighting the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key features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functionallitiies..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Join us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on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this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jjourney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5" dirty="0">
                <a:latin typeface="Verdana"/>
                <a:cs typeface="Verdana"/>
              </a:rPr>
              <a:t>g</a:t>
            </a:r>
            <a:r>
              <a:rPr sz="300" spc="10" dirty="0">
                <a:latin typeface="Verdana"/>
                <a:cs typeface="Verdana"/>
              </a:rPr>
              <a:t>a</a:t>
            </a:r>
            <a:r>
              <a:rPr sz="300" spc="60" dirty="0">
                <a:latin typeface="Verdana"/>
                <a:cs typeface="Verdana"/>
              </a:rPr>
              <a:t>m</a:t>
            </a:r>
            <a:r>
              <a:rPr sz="300" spc="20" dirty="0">
                <a:latin typeface="Verdana"/>
                <a:cs typeface="Verdana"/>
              </a:rPr>
              <a:t>e</a:t>
            </a:r>
            <a:r>
              <a:rPr sz="300" spc="-20" dirty="0">
                <a:latin typeface="Verdana"/>
                <a:cs typeface="Verdana"/>
              </a:rPr>
              <a:t> </a:t>
            </a:r>
            <a:r>
              <a:rPr sz="300" spc="35" dirty="0">
                <a:latin typeface="Verdana"/>
                <a:cs typeface="Verdana"/>
              </a:rPr>
              <a:t>d</a:t>
            </a:r>
            <a:r>
              <a:rPr sz="300" spc="15" dirty="0">
                <a:latin typeface="Verdana"/>
                <a:cs typeface="Verdana"/>
              </a:rPr>
              <a:t>e</a:t>
            </a:r>
            <a:r>
              <a:rPr sz="300" spc="-5" dirty="0">
                <a:latin typeface="Verdana"/>
                <a:cs typeface="Verdana"/>
              </a:rPr>
              <a:t>v</a:t>
            </a:r>
            <a:r>
              <a:rPr sz="300" spc="15" dirty="0">
                <a:latin typeface="Verdana"/>
                <a:cs typeface="Verdana"/>
              </a:rPr>
              <a:t>e</a:t>
            </a:r>
            <a:r>
              <a:rPr sz="300" spc="-90" dirty="0">
                <a:latin typeface="Verdana"/>
                <a:cs typeface="Verdana"/>
              </a:rPr>
              <a:t>l</a:t>
            </a:r>
            <a:r>
              <a:rPr sz="300" dirty="0">
                <a:latin typeface="Verdana"/>
                <a:cs typeface="Verdana"/>
              </a:rPr>
              <a:t>l</a:t>
            </a:r>
            <a:r>
              <a:rPr sz="300" spc="30" dirty="0">
                <a:latin typeface="Verdana"/>
                <a:cs typeface="Verdana"/>
              </a:rPr>
              <a:t>o</a:t>
            </a:r>
            <a:r>
              <a:rPr sz="300" spc="25" dirty="0">
                <a:latin typeface="Verdana"/>
                <a:cs typeface="Verdana"/>
              </a:rPr>
              <a:t>p</a:t>
            </a:r>
            <a:r>
              <a:rPr sz="300" spc="60" dirty="0">
                <a:latin typeface="Verdana"/>
                <a:cs typeface="Verdana"/>
              </a:rPr>
              <a:t>m</a:t>
            </a:r>
            <a:r>
              <a:rPr sz="300" spc="15" dirty="0">
                <a:latin typeface="Verdana"/>
                <a:cs typeface="Verdana"/>
              </a:rPr>
              <a:t>e</a:t>
            </a:r>
            <a:r>
              <a:rPr sz="300" spc="30" dirty="0">
                <a:latin typeface="Verdana"/>
                <a:cs typeface="Verdana"/>
              </a:rPr>
              <a:t>n</a:t>
            </a:r>
            <a:r>
              <a:rPr sz="300" spc="15" dirty="0">
                <a:latin typeface="Verdana"/>
                <a:cs typeface="Verdana"/>
              </a:rPr>
              <a:t>t</a:t>
            </a:r>
            <a:r>
              <a:rPr sz="300" spc="-20" dirty="0">
                <a:latin typeface="Verdana"/>
                <a:cs typeface="Verdana"/>
              </a:rPr>
              <a:t>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J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a.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062" y="380416"/>
            <a:ext cx="635233" cy="6352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286" y="421968"/>
            <a:ext cx="494798" cy="4177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682" y="400061"/>
            <a:ext cx="936625" cy="386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15" dirty="0">
                <a:latin typeface="Verdana"/>
                <a:cs typeface="Verdana"/>
              </a:rPr>
              <a:t>Snake </a:t>
            </a:r>
            <a:r>
              <a:rPr sz="300" spc="30" dirty="0">
                <a:latin typeface="Verdana"/>
                <a:cs typeface="Verdana"/>
              </a:rPr>
              <a:t>and </a:t>
            </a:r>
            <a:r>
              <a:rPr sz="300" spc="25" dirty="0">
                <a:latin typeface="Verdana"/>
                <a:cs typeface="Verdana"/>
              </a:rPr>
              <a:t>Apple </a:t>
            </a:r>
            <a:r>
              <a:rPr sz="300" spc="30" dirty="0">
                <a:latin typeface="Verdana"/>
                <a:cs typeface="Verdana"/>
              </a:rPr>
              <a:t>game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is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classic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arcade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where the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player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controls a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snake that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grows 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iin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llength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as 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iit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consumes </a:t>
            </a:r>
            <a:r>
              <a:rPr sz="300" spc="-9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-114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300" spc="-40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5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je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d 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colllisions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with the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walls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snake's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o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w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300" spc="-114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300" spc="-40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am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ds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w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ak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 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colllides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wiith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iitself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or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walls.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584" y="160210"/>
            <a:ext cx="61277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30" dirty="0"/>
              <a:t>G</a:t>
            </a:r>
            <a:r>
              <a:rPr sz="700" spc="-20" dirty="0"/>
              <a:t>a</a:t>
            </a:r>
            <a:r>
              <a:rPr sz="700" spc="-55" dirty="0"/>
              <a:t>m</a:t>
            </a:r>
            <a:r>
              <a:rPr sz="700" spc="-15" dirty="0"/>
              <a:t>e</a:t>
            </a:r>
            <a:r>
              <a:rPr sz="700" spc="-35" dirty="0"/>
              <a:t> O</a:t>
            </a:r>
            <a:r>
              <a:rPr sz="700" spc="-25" dirty="0"/>
              <a:t>ve</a:t>
            </a:r>
            <a:r>
              <a:rPr sz="700" spc="-15" dirty="0"/>
              <a:t>r</a:t>
            </a:r>
            <a:r>
              <a:rPr sz="700" spc="-25" dirty="0"/>
              <a:t>view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062" y="380416"/>
            <a:ext cx="876935" cy="870585"/>
            <a:chOff x="1351062" y="380416"/>
            <a:chExt cx="876935" cy="870585"/>
          </a:xfrm>
        </p:grpSpPr>
        <p:sp>
          <p:nvSpPr>
            <p:cNvPr id="3" name="object 3"/>
            <p:cNvSpPr/>
            <p:nvPr/>
          </p:nvSpPr>
          <p:spPr>
            <a:xfrm>
              <a:off x="1588733" y="682283"/>
              <a:ext cx="637540" cy="567055"/>
            </a:xfrm>
            <a:custGeom>
              <a:avLst/>
              <a:gdLst/>
              <a:ahLst/>
              <a:cxnLst/>
              <a:rect l="l" t="t" r="r" b="b"/>
              <a:pathLst>
                <a:path w="637539" h="567055">
                  <a:moveTo>
                    <a:pt x="637543" y="0"/>
                  </a:moveTo>
                  <a:lnTo>
                    <a:pt x="572422" y="11452"/>
                  </a:lnTo>
                  <a:lnTo>
                    <a:pt x="527714" y="27890"/>
                  </a:lnTo>
                  <a:lnTo>
                    <a:pt x="486706" y="49732"/>
                  </a:lnTo>
                  <a:lnTo>
                    <a:pt x="448936" y="76303"/>
                  </a:lnTo>
                  <a:lnTo>
                    <a:pt x="413941" y="106927"/>
                  </a:lnTo>
                  <a:lnTo>
                    <a:pt x="381258" y="140929"/>
                  </a:lnTo>
                  <a:lnTo>
                    <a:pt x="350425" y="177634"/>
                  </a:lnTo>
                  <a:lnTo>
                    <a:pt x="320979" y="216365"/>
                  </a:lnTo>
                  <a:lnTo>
                    <a:pt x="292459" y="256448"/>
                  </a:lnTo>
                  <a:lnTo>
                    <a:pt x="264401" y="297208"/>
                  </a:lnTo>
                  <a:lnTo>
                    <a:pt x="236341" y="337964"/>
                  </a:lnTo>
                  <a:lnTo>
                    <a:pt x="207818" y="378046"/>
                  </a:lnTo>
                  <a:lnTo>
                    <a:pt x="178371" y="416776"/>
                  </a:lnTo>
                  <a:lnTo>
                    <a:pt x="147537" y="453481"/>
                  </a:lnTo>
                  <a:lnTo>
                    <a:pt x="114853" y="487483"/>
                  </a:lnTo>
                  <a:lnTo>
                    <a:pt x="79857" y="518108"/>
                  </a:lnTo>
                  <a:lnTo>
                    <a:pt x="42086" y="544680"/>
                  </a:lnTo>
                  <a:lnTo>
                    <a:pt x="1078" y="566523"/>
                  </a:lnTo>
                  <a:lnTo>
                    <a:pt x="0" y="56692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062" y="380416"/>
              <a:ext cx="635233" cy="63523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036" y="421968"/>
            <a:ext cx="351604" cy="33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334" y="680097"/>
            <a:ext cx="206109" cy="419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7682" y="400061"/>
            <a:ext cx="937894" cy="386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10" dirty="0">
                <a:latin typeface="Verdana"/>
                <a:cs typeface="Verdana"/>
              </a:rPr>
              <a:t>Java </a:t>
            </a:r>
            <a:r>
              <a:rPr sz="300" spc="20" dirty="0">
                <a:latin typeface="Verdana"/>
                <a:cs typeface="Verdana"/>
              </a:rPr>
              <a:t>Framework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proviides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robust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platform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development,,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offering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wiide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range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librariies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toolls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creating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iinteractive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dynamiic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games..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It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enables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devellopers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to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builld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games with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latin typeface="Verdana"/>
                <a:cs typeface="Verdana"/>
              </a:rPr>
              <a:t>efﬁciency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ﬂexiibillity,,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makiing 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iit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an 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iideall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choice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Snake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Apple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game..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533" y="160210"/>
            <a:ext cx="6299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95" dirty="0">
                <a:latin typeface="SimSun"/>
                <a:cs typeface="SimSun"/>
              </a:rPr>
              <a:t>J</a:t>
            </a:r>
            <a:r>
              <a:rPr sz="700" spc="-20" dirty="0">
                <a:latin typeface="SimSun"/>
                <a:cs typeface="SimSun"/>
              </a:rPr>
              <a:t>a</a:t>
            </a:r>
            <a:r>
              <a:rPr sz="700" spc="-25" dirty="0">
                <a:latin typeface="SimSun"/>
                <a:cs typeface="SimSun"/>
              </a:rPr>
              <a:t>v</a:t>
            </a:r>
            <a:r>
              <a:rPr sz="700" spc="-20" dirty="0">
                <a:latin typeface="SimSun"/>
                <a:cs typeface="SimSun"/>
              </a:rPr>
              <a:t>a</a:t>
            </a:r>
            <a:r>
              <a:rPr sz="700" spc="-215" dirty="0">
                <a:latin typeface="SimSun"/>
                <a:cs typeface="SimSun"/>
              </a:rPr>
              <a:t> </a:t>
            </a:r>
            <a:r>
              <a:rPr sz="700" spc="5" dirty="0">
                <a:latin typeface="SimSun"/>
                <a:cs typeface="SimSun"/>
              </a:rPr>
              <a:t>F</a:t>
            </a:r>
            <a:r>
              <a:rPr sz="700" spc="-80" dirty="0">
                <a:latin typeface="SimSun"/>
                <a:cs typeface="SimSun"/>
              </a:rPr>
              <a:t>r</a:t>
            </a:r>
            <a:r>
              <a:rPr sz="700" spc="-20" dirty="0">
                <a:latin typeface="SimSun"/>
                <a:cs typeface="SimSun"/>
              </a:rPr>
              <a:t>a</a:t>
            </a:r>
            <a:r>
              <a:rPr sz="700" spc="215" dirty="0">
                <a:latin typeface="SimSun"/>
                <a:cs typeface="SimSun"/>
              </a:rPr>
              <a:t>m</a:t>
            </a:r>
            <a:r>
              <a:rPr sz="700" spc="45" dirty="0">
                <a:latin typeface="SimSun"/>
                <a:cs typeface="SimSun"/>
              </a:rPr>
              <a:t>ew</a:t>
            </a:r>
            <a:r>
              <a:rPr sz="700" spc="5" dirty="0">
                <a:latin typeface="SimSun"/>
                <a:cs typeface="SimSun"/>
              </a:rPr>
              <a:t>o</a:t>
            </a:r>
            <a:r>
              <a:rPr sz="700" spc="-80" dirty="0">
                <a:latin typeface="SimSun"/>
                <a:cs typeface="SimSun"/>
              </a:rPr>
              <a:t>r</a:t>
            </a:r>
            <a:r>
              <a:rPr sz="700" dirty="0">
                <a:latin typeface="SimSun"/>
                <a:cs typeface="SimSun"/>
              </a:rPr>
              <a:t>k</a:t>
            </a:r>
            <a:endParaRPr sz="7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3" y="482500"/>
            <a:ext cx="2225040" cy="768350"/>
            <a:chOff x="2893" y="482500"/>
            <a:chExt cx="2225040" cy="768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82500"/>
              <a:ext cx="2222647" cy="7667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6360" y="756150"/>
              <a:ext cx="570230" cy="493395"/>
            </a:xfrm>
            <a:custGeom>
              <a:avLst/>
              <a:gdLst/>
              <a:ahLst/>
              <a:cxnLst/>
              <a:rect l="l" t="t" r="r" b="b"/>
              <a:pathLst>
                <a:path w="570230" h="493394">
                  <a:moveTo>
                    <a:pt x="0" y="493053"/>
                  </a:moveTo>
                  <a:lnTo>
                    <a:pt x="64652" y="449306"/>
                  </a:lnTo>
                  <a:lnTo>
                    <a:pt x="98842" y="417349"/>
                  </a:lnTo>
                  <a:lnTo>
                    <a:pt x="130758" y="382182"/>
                  </a:lnTo>
                  <a:lnTo>
                    <a:pt x="160970" y="344609"/>
                  </a:lnTo>
                  <a:lnTo>
                    <a:pt x="190045" y="305432"/>
                  </a:lnTo>
                  <a:lnTo>
                    <a:pt x="218551" y="265453"/>
                  </a:lnTo>
                  <a:lnTo>
                    <a:pt x="247059" y="225475"/>
                  </a:lnTo>
                  <a:lnTo>
                    <a:pt x="276136" y="186298"/>
                  </a:lnTo>
                  <a:lnTo>
                    <a:pt x="306349" y="148725"/>
                  </a:lnTo>
                  <a:lnTo>
                    <a:pt x="338266" y="113559"/>
                  </a:lnTo>
                  <a:lnTo>
                    <a:pt x="372456" y="81601"/>
                  </a:lnTo>
                  <a:lnTo>
                    <a:pt x="409487" y="53655"/>
                  </a:lnTo>
                  <a:lnTo>
                    <a:pt x="449928" y="30522"/>
                  </a:lnTo>
                  <a:lnTo>
                    <a:pt x="494348" y="13005"/>
                  </a:lnTo>
                  <a:lnTo>
                    <a:pt x="543315" y="1907"/>
                  </a:lnTo>
                  <a:lnTo>
                    <a:pt x="569916" y="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95" y="66687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0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390" y="143243"/>
            <a:ext cx="728673" cy="382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830" y="143243"/>
            <a:ext cx="340614" cy="477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294" y="120024"/>
            <a:ext cx="2023745" cy="245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30"/>
              </a:spcBef>
            </a:pP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5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mechanics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involve </a:t>
            </a:r>
            <a:r>
              <a:rPr sz="350" dirty="0">
                <a:latin typeface="Verdana"/>
                <a:cs typeface="Verdana"/>
              </a:rPr>
              <a:t>movement</a:t>
            </a:r>
            <a:r>
              <a:rPr sz="350" dirty="0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sz="350" spc="10" dirty="0">
                <a:latin typeface="Verdana"/>
                <a:cs typeface="Verdana"/>
              </a:rPr>
              <a:t>collision </a:t>
            </a:r>
            <a:r>
              <a:rPr sz="350" dirty="0">
                <a:latin typeface="Verdana"/>
                <a:cs typeface="Verdana"/>
              </a:rPr>
              <a:t>detection</a:t>
            </a:r>
            <a:r>
              <a:rPr sz="350" dirty="0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50" spc="10" dirty="0">
                <a:latin typeface="Verdana"/>
                <a:cs typeface="Verdana"/>
              </a:rPr>
              <a:t>score </a:t>
            </a:r>
            <a:r>
              <a:rPr sz="350" spc="-5" dirty="0">
                <a:latin typeface="Verdana"/>
                <a:cs typeface="Verdana"/>
              </a:rPr>
              <a:t>tracking</a:t>
            </a:r>
            <a:r>
              <a:rPr sz="350" spc="-5" dirty="0">
                <a:solidFill>
                  <a:srgbClr val="322C2C"/>
                </a:solidFill>
                <a:latin typeface="Verdana"/>
                <a:cs typeface="Verdana"/>
              </a:rPr>
              <a:t>.. </a:t>
            </a:r>
            <a:r>
              <a:rPr sz="35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snake's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movement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is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controlled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by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-10" dirty="0">
                <a:solidFill>
                  <a:srgbClr val="322C2C"/>
                </a:solidFill>
                <a:latin typeface="Verdana"/>
                <a:cs typeface="Verdana"/>
              </a:rPr>
              <a:t>player''s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-10" dirty="0">
                <a:solidFill>
                  <a:srgbClr val="322C2C"/>
                </a:solidFill>
                <a:latin typeface="Verdana"/>
                <a:cs typeface="Verdana"/>
              </a:rPr>
              <a:t>input,,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collision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detection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dirty="0">
                <a:solidFill>
                  <a:srgbClr val="322C2C"/>
                </a:solidFill>
                <a:latin typeface="Verdana"/>
                <a:cs typeface="Verdana"/>
              </a:rPr>
              <a:t>is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crucial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determining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interactions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with the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apples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50" dirty="0">
                <a:solidFill>
                  <a:srgbClr val="322C2C"/>
                </a:solidFill>
                <a:latin typeface="Verdana"/>
                <a:cs typeface="Verdana"/>
              </a:rPr>
              <a:t>boundaries..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score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is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incremented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30" dirty="0">
                <a:solidFill>
                  <a:srgbClr val="322C2C"/>
                </a:solidFill>
                <a:latin typeface="Verdana"/>
                <a:cs typeface="Verdana"/>
              </a:rPr>
              <a:t>upon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apple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consumption..</a:t>
            </a:r>
            <a:endParaRPr sz="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062" y="380416"/>
            <a:ext cx="876935" cy="870585"/>
            <a:chOff x="1351062" y="380416"/>
            <a:chExt cx="876935" cy="870585"/>
          </a:xfrm>
        </p:grpSpPr>
        <p:sp>
          <p:nvSpPr>
            <p:cNvPr id="3" name="object 3"/>
            <p:cNvSpPr/>
            <p:nvPr/>
          </p:nvSpPr>
          <p:spPr>
            <a:xfrm>
              <a:off x="1588733" y="682283"/>
              <a:ext cx="637540" cy="567055"/>
            </a:xfrm>
            <a:custGeom>
              <a:avLst/>
              <a:gdLst/>
              <a:ahLst/>
              <a:cxnLst/>
              <a:rect l="l" t="t" r="r" b="b"/>
              <a:pathLst>
                <a:path w="637539" h="567055">
                  <a:moveTo>
                    <a:pt x="637543" y="0"/>
                  </a:moveTo>
                  <a:lnTo>
                    <a:pt x="572422" y="11452"/>
                  </a:lnTo>
                  <a:lnTo>
                    <a:pt x="527714" y="27890"/>
                  </a:lnTo>
                  <a:lnTo>
                    <a:pt x="486706" y="49732"/>
                  </a:lnTo>
                  <a:lnTo>
                    <a:pt x="448936" y="76303"/>
                  </a:lnTo>
                  <a:lnTo>
                    <a:pt x="413941" y="106927"/>
                  </a:lnTo>
                  <a:lnTo>
                    <a:pt x="381258" y="140929"/>
                  </a:lnTo>
                  <a:lnTo>
                    <a:pt x="350425" y="177634"/>
                  </a:lnTo>
                  <a:lnTo>
                    <a:pt x="320979" y="216365"/>
                  </a:lnTo>
                  <a:lnTo>
                    <a:pt x="292459" y="256448"/>
                  </a:lnTo>
                  <a:lnTo>
                    <a:pt x="264401" y="297208"/>
                  </a:lnTo>
                  <a:lnTo>
                    <a:pt x="236341" y="337964"/>
                  </a:lnTo>
                  <a:lnTo>
                    <a:pt x="207818" y="378046"/>
                  </a:lnTo>
                  <a:lnTo>
                    <a:pt x="178371" y="416776"/>
                  </a:lnTo>
                  <a:lnTo>
                    <a:pt x="147537" y="453481"/>
                  </a:lnTo>
                  <a:lnTo>
                    <a:pt x="114853" y="487483"/>
                  </a:lnTo>
                  <a:lnTo>
                    <a:pt x="79857" y="518108"/>
                  </a:lnTo>
                  <a:lnTo>
                    <a:pt x="42086" y="544680"/>
                  </a:lnTo>
                  <a:lnTo>
                    <a:pt x="1078" y="566523"/>
                  </a:lnTo>
                  <a:lnTo>
                    <a:pt x="0" y="56692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062" y="380416"/>
              <a:ext cx="635233" cy="63523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334" y="473643"/>
            <a:ext cx="146591" cy="335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528" y="525304"/>
            <a:ext cx="457581" cy="934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7682" y="400061"/>
            <a:ext cx="878840" cy="386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code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structure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iinvolves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latin typeface="Verdana"/>
                <a:cs typeface="Verdana"/>
              </a:rPr>
              <a:t>classes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snake,, apple,,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 b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rd.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3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iz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latin typeface="Verdana"/>
                <a:cs typeface="Verdana"/>
              </a:rPr>
              <a:t>e</a:t>
            </a:r>
            <a:r>
              <a:rPr sz="300" spc="-5" dirty="0">
                <a:latin typeface="Verdana"/>
                <a:cs typeface="Verdana"/>
              </a:rPr>
              <a:t>v</a:t>
            </a:r>
            <a:r>
              <a:rPr sz="300" spc="15" dirty="0">
                <a:latin typeface="Verdana"/>
                <a:cs typeface="Verdana"/>
              </a:rPr>
              <a:t>e</a:t>
            </a:r>
            <a:r>
              <a:rPr sz="300" spc="30" dirty="0">
                <a:latin typeface="Verdana"/>
                <a:cs typeface="Verdana"/>
              </a:rPr>
              <a:t>n</a:t>
            </a:r>
            <a:r>
              <a:rPr sz="300" spc="15" dirty="0">
                <a:latin typeface="Verdana"/>
                <a:cs typeface="Verdana"/>
              </a:rPr>
              <a:t>t</a:t>
            </a:r>
            <a:r>
              <a:rPr sz="300" spc="-20" dirty="0">
                <a:latin typeface="Verdana"/>
                <a:cs typeface="Verdana"/>
              </a:rPr>
              <a:t> </a:t>
            </a:r>
            <a:r>
              <a:rPr sz="300" spc="30" dirty="0">
                <a:latin typeface="Verdana"/>
                <a:cs typeface="Verdana"/>
              </a:rPr>
              <a:t>h</a:t>
            </a:r>
            <a:r>
              <a:rPr sz="300" spc="25" dirty="0">
                <a:latin typeface="Verdana"/>
                <a:cs typeface="Verdana"/>
              </a:rPr>
              <a:t>an</a:t>
            </a:r>
            <a:r>
              <a:rPr sz="300" spc="35" dirty="0">
                <a:latin typeface="Verdana"/>
                <a:cs typeface="Verdana"/>
              </a:rPr>
              <a:t>d</a:t>
            </a:r>
            <a:r>
              <a:rPr sz="300" spc="-90" dirty="0">
                <a:latin typeface="Verdana"/>
                <a:cs typeface="Verdana"/>
              </a:rPr>
              <a:t>l</a:t>
            </a:r>
            <a:r>
              <a:rPr sz="300" dirty="0">
                <a:latin typeface="Verdana"/>
                <a:cs typeface="Verdana"/>
              </a:rPr>
              <a:t>l</a:t>
            </a:r>
            <a:r>
              <a:rPr sz="300" spc="20" dirty="0">
                <a:latin typeface="Verdana"/>
                <a:cs typeface="Verdana"/>
              </a:rPr>
              <a:t>in</a:t>
            </a:r>
            <a:r>
              <a:rPr sz="300" spc="40" dirty="0">
                <a:latin typeface="Verdana"/>
                <a:cs typeface="Verdana"/>
              </a:rPr>
              <a:t>g</a:t>
            </a:r>
            <a:r>
              <a:rPr sz="300" spc="-20" dirty="0"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ser 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iinput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10" dirty="0">
                <a:latin typeface="Verdana"/>
                <a:cs typeface="Verdana"/>
              </a:rPr>
              <a:t>renderiing </a:t>
            </a:r>
            <a:r>
              <a:rPr sz="300" spc="20" dirty="0">
                <a:latin typeface="Verdana"/>
                <a:cs typeface="Verdana"/>
              </a:rPr>
              <a:t>techniques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displayiing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ellements.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6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gn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w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ea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sy 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maiintenance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expansion..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477" y="160210"/>
            <a:ext cx="5937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10" dirty="0">
                <a:latin typeface="Trebuchet MS"/>
                <a:cs typeface="Trebuchet MS"/>
              </a:rPr>
              <a:t>C</a:t>
            </a:r>
            <a:r>
              <a:rPr sz="700" spc="-20" dirty="0">
                <a:latin typeface="Trebuchet MS"/>
                <a:cs typeface="Trebuchet MS"/>
              </a:rPr>
              <a:t>o</a:t>
            </a:r>
            <a:r>
              <a:rPr sz="700" spc="-10" dirty="0">
                <a:latin typeface="Trebuchet MS"/>
                <a:cs typeface="Trebuchet MS"/>
              </a:rPr>
              <a:t>d</a:t>
            </a:r>
            <a:r>
              <a:rPr sz="700" spc="-60" dirty="0">
                <a:latin typeface="Trebuchet MS"/>
                <a:cs typeface="Trebuchet MS"/>
              </a:rPr>
              <a:t>e</a:t>
            </a:r>
            <a:r>
              <a:rPr sz="700" spc="-75" dirty="0">
                <a:latin typeface="Trebuchet MS"/>
                <a:cs typeface="Trebuchet MS"/>
              </a:rPr>
              <a:t> </a:t>
            </a:r>
            <a:r>
              <a:rPr sz="700" spc="35" dirty="0">
                <a:latin typeface="Trebuchet MS"/>
                <a:cs typeface="Trebuchet MS"/>
              </a:rPr>
              <a:t>S</a:t>
            </a:r>
            <a:r>
              <a:rPr sz="700" spc="-25" dirty="0">
                <a:latin typeface="Trebuchet MS"/>
                <a:cs typeface="Trebuchet MS"/>
              </a:rPr>
              <a:t>tr</a:t>
            </a:r>
            <a:r>
              <a:rPr sz="700" spc="5" dirty="0">
                <a:latin typeface="Trebuchet MS"/>
                <a:cs typeface="Trebuchet MS"/>
              </a:rPr>
              <a:t>u</a:t>
            </a:r>
            <a:r>
              <a:rPr sz="700" spc="-45" dirty="0">
                <a:latin typeface="Trebuchet MS"/>
                <a:cs typeface="Trebuchet MS"/>
              </a:rPr>
              <a:t>c</a:t>
            </a:r>
            <a:r>
              <a:rPr sz="700" spc="-25" dirty="0">
                <a:latin typeface="Trebuchet MS"/>
                <a:cs typeface="Trebuchet MS"/>
              </a:rPr>
              <a:t>tu</a:t>
            </a:r>
            <a:r>
              <a:rPr sz="700" dirty="0">
                <a:latin typeface="Trebuchet MS"/>
                <a:cs typeface="Trebuchet MS"/>
              </a:rPr>
              <a:t>r</a:t>
            </a:r>
            <a:r>
              <a:rPr sz="700" spc="-60" dirty="0">
                <a:latin typeface="Trebuchet MS"/>
                <a:cs typeface="Trebuchet MS"/>
              </a:rPr>
              <a:t>e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4" y="1617"/>
            <a:ext cx="2225040" cy="1249680"/>
            <a:chOff x="1374" y="1617"/>
            <a:chExt cx="2225040" cy="1249680"/>
          </a:xfrm>
        </p:grpSpPr>
        <p:sp>
          <p:nvSpPr>
            <p:cNvPr id="3" name="object 3"/>
            <p:cNvSpPr/>
            <p:nvPr/>
          </p:nvSpPr>
          <p:spPr>
            <a:xfrm>
              <a:off x="2893" y="588139"/>
              <a:ext cx="631190" cy="661670"/>
            </a:xfrm>
            <a:custGeom>
              <a:avLst/>
              <a:gdLst/>
              <a:ahLst/>
              <a:cxnLst/>
              <a:rect l="l" t="t" r="r" b="b"/>
              <a:pathLst>
                <a:path w="631190" h="661669">
                  <a:moveTo>
                    <a:pt x="0" y="0"/>
                  </a:moveTo>
                  <a:lnTo>
                    <a:pt x="44362" y="11422"/>
                  </a:lnTo>
                  <a:lnTo>
                    <a:pt x="85978" y="30011"/>
                  </a:lnTo>
                  <a:lnTo>
                    <a:pt x="124151" y="54711"/>
                  </a:lnTo>
                  <a:lnTo>
                    <a:pt x="159310" y="84758"/>
                  </a:lnTo>
                  <a:lnTo>
                    <a:pt x="191887" y="119389"/>
                  </a:lnTo>
                  <a:lnTo>
                    <a:pt x="222311" y="157840"/>
                  </a:lnTo>
                  <a:lnTo>
                    <a:pt x="251012" y="199346"/>
                  </a:lnTo>
                  <a:lnTo>
                    <a:pt x="278422" y="243143"/>
                  </a:lnTo>
                  <a:lnTo>
                    <a:pt x="304971" y="288469"/>
                  </a:lnTo>
                  <a:lnTo>
                    <a:pt x="331088" y="334559"/>
                  </a:lnTo>
                  <a:lnTo>
                    <a:pt x="357206" y="380648"/>
                  </a:lnTo>
                  <a:lnTo>
                    <a:pt x="383754" y="425974"/>
                  </a:lnTo>
                  <a:lnTo>
                    <a:pt x="411163" y="469772"/>
                  </a:lnTo>
                  <a:lnTo>
                    <a:pt x="439865" y="511278"/>
                  </a:lnTo>
                  <a:lnTo>
                    <a:pt x="470288" y="549728"/>
                  </a:lnTo>
                  <a:lnTo>
                    <a:pt x="502865" y="584359"/>
                  </a:lnTo>
                  <a:lnTo>
                    <a:pt x="538024" y="614406"/>
                  </a:lnTo>
                  <a:lnTo>
                    <a:pt x="576196" y="639106"/>
                  </a:lnTo>
                  <a:lnTo>
                    <a:pt x="617813" y="657695"/>
                  </a:lnTo>
                  <a:lnTo>
                    <a:pt x="630898" y="661064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1617"/>
              <a:ext cx="970574" cy="12475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9560" y="169914"/>
            <a:ext cx="63246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85" dirty="0">
                <a:latin typeface="SimSun"/>
                <a:cs typeface="SimSun"/>
              </a:rPr>
              <a:t>U</a:t>
            </a:r>
            <a:r>
              <a:rPr sz="700" spc="-75" dirty="0">
                <a:latin typeface="SimSun"/>
                <a:cs typeface="SimSun"/>
              </a:rPr>
              <a:t>s</a:t>
            </a:r>
            <a:r>
              <a:rPr sz="700" spc="-55" dirty="0">
                <a:latin typeface="SimSun"/>
                <a:cs typeface="SimSun"/>
              </a:rPr>
              <a:t>e</a:t>
            </a:r>
            <a:r>
              <a:rPr sz="700" spc="-50" dirty="0">
                <a:latin typeface="SimSun"/>
                <a:cs typeface="SimSun"/>
              </a:rPr>
              <a:t>r</a:t>
            </a:r>
            <a:r>
              <a:rPr sz="700" spc="-215" dirty="0">
                <a:latin typeface="SimSun"/>
                <a:cs typeface="SimSun"/>
              </a:rPr>
              <a:t> </a:t>
            </a:r>
            <a:r>
              <a:rPr sz="700" spc="-130" dirty="0">
                <a:latin typeface="SimSun"/>
                <a:cs typeface="SimSun"/>
              </a:rPr>
              <a:t>I</a:t>
            </a:r>
            <a:r>
              <a:rPr sz="700" spc="40" dirty="0">
                <a:latin typeface="SimSun"/>
                <a:cs typeface="SimSun"/>
              </a:rPr>
              <a:t>n</a:t>
            </a:r>
            <a:r>
              <a:rPr sz="700" spc="-120" dirty="0">
                <a:latin typeface="SimSun"/>
                <a:cs typeface="SimSun"/>
              </a:rPr>
              <a:t>t</a:t>
            </a:r>
            <a:r>
              <a:rPr sz="700" spc="-30" dirty="0">
                <a:latin typeface="SimSun"/>
                <a:cs typeface="SimSun"/>
              </a:rPr>
              <a:t>e</a:t>
            </a:r>
            <a:r>
              <a:rPr sz="700" spc="-80" dirty="0">
                <a:latin typeface="SimSun"/>
                <a:cs typeface="SimSun"/>
              </a:rPr>
              <a:t>r</a:t>
            </a:r>
            <a:r>
              <a:rPr sz="700" spc="-20" dirty="0">
                <a:latin typeface="SimSun"/>
                <a:cs typeface="SimSun"/>
              </a:rPr>
              <a:t>a</a:t>
            </a:r>
            <a:r>
              <a:rPr sz="700" spc="-50" dirty="0">
                <a:latin typeface="SimSun"/>
                <a:cs typeface="SimSun"/>
              </a:rPr>
              <a:t>c</a:t>
            </a:r>
            <a:r>
              <a:rPr sz="700" spc="-140" dirty="0">
                <a:latin typeface="SimSun"/>
                <a:cs typeface="SimSun"/>
              </a:rPr>
              <a:t>ti</a:t>
            </a:r>
            <a:r>
              <a:rPr sz="700" spc="5" dirty="0">
                <a:latin typeface="SimSun"/>
                <a:cs typeface="SimSun"/>
              </a:rPr>
              <a:t>o</a:t>
            </a:r>
            <a:r>
              <a:rPr sz="700" spc="45" dirty="0">
                <a:latin typeface="SimSun"/>
                <a:cs typeface="SimSun"/>
              </a:rPr>
              <a:t>n</a:t>
            </a:r>
            <a:endParaRPr sz="7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5439" y="420291"/>
            <a:ext cx="450793" cy="419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5095" y="575523"/>
            <a:ext cx="411796" cy="417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0209" y="398595"/>
            <a:ext cx="939800" cy="386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provides </a:t>
            </a:r>
            <a:r>
              <a:rPr sz="300" dirty="0">
                <a:latin typeface="Verdana"/>
                <a:cs typeface="Verdana"/>
              </a:rPr>
              <a:t>user-friiendlly </a:t>
            </a:r>
            <a:r>
              <a:rPr sz="300" spc="15" dirty="0">
                <a:latin typeface="Verdana"/>
                <a:cs typeface="Verdana"/>
              </a:rPr>
              <a:t>controls </a:t>
            </a:r>
            <a:r>
              <a:rPr sz="300" spc="20" dirty="0"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navigating the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snake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iinteracting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wiith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enviironment..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intuitiive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iinterface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enhances the </a:t>
            </a:r>
            <a:r>
              <a:rPr sz="300" spc="30" dirty="0">
                <a:latin typeface="Verdana"/>
                <a:cs typeface="Verdana"/>
              </a:rPr>
              <a:t>gaming </a:t>
            </a:r>
            <a:r>
              <a:rPr sz="300" spc="5" dirty="0">
                <a:latin typeface="Verdana"/>
                <a:cs typeface="Verdana"/>
              </a:rPr>
              <a:t>experiience </a:t>
            </a:r>
            <a:r>
              <a:rPr sz="300" spc="-95" dirty="0"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encourages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player engagement..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responsive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feedback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system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adds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to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iimmersive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gamepllay..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15" y="377725"/>
            <a:ext cx="635245" cy="6352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1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0833" y="420148"/>
            <a:ext cx="255032" cy="417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986" y="471595"/>
            <a:ext cx="370795" cy="337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814" y="730163"/>
            <a:ext cx="346649" cy="415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2949" y="398240"/>
            <a:ext cx="879475" cy="386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game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iincorporates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latin typeface="Verdana"/>
                <a:cs typeface="Verdana"/>
              </a:rPr>
              <a:t>2D</a:t>
            </a:r>
            <a:r>
              <a:rPr sz="300" spc="-15" dirty="0">
                <a:latin typeface="Verdana"/>
                <a:cs typeface="Verdana"/>
              </a:rPr>
              <a:t> </a:t>
            </a:r>
            <a:r>
              <a:rPr sz="300" spc="5" dirty="0">
                <a:latin typeface="Verdana"/>
                <a:cs typeface="Verdana"/>
              </a:rPr>
              <a:t>graphiics</a:t>
            </a:r>
            <a:r>
              <a:rPr sz="300" spc="-20" dirty="0"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latin typeface="Verdana"/>
                <a:cs typeface="Verdana"/>
              </a:rPr>
              <a:t>aniimation </a:t>
            </a:r>
            <a:r>
              <a:rPr sz="300" spc="15" dirty="0">
                <a:latin typeface="Verdana"/>
                <a:cs typeface="Verdana"/>
              </a:rPr>
              <a:t>effects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to create 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viisuallly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appealiing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gameplay..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snake's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movement,,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applle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consumption,,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colllision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events are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accompanied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by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55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5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-114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300" spc="-40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en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anc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 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overalll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latin typeface="Verdana"/>
                <a:cs typeface="Verdana"/>
              </a:rPr>
              <a:t>aesthetic</a:t>
            </a:r>
            <a:r>
              <a:rPr sz="300" spc="-20" dirty="0">
                <a:latin typeface="Verdana"/>
                <a:cs typeface="Verdana"/>
              </a:rPr>
              <a:t> </a:t>
            </a:r>
            <a:r>
              <a:rPr sz="300" dirty="0">
                <a:latin typeface="Verdana"/>
                <a:cs typeface="Verdana"/>
              </a:rPr>
              <a:t>appeall</a:t>
            </a:r>
            <a:r>
              <a:rPr sz="300" spc="-15" dirty="0"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game..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9835" y="158389"/>
            <a:ext cx="94234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30" dirty="0"/>
              <a:t>G</a:t>
            </a:r>
            <a:r>
              <a:rPr sz="700" spc="-15" dirty="0"/>
              <a:t>r</a:t>
            </a:r>
            <a:r>
              <a:rPr sz="700" spc="-20" dirty="0"/>
              <a:t>ap</a:t>
            </a:r>
            <a:r>
              <a:rPr sz="700" spc="-15" dirty="0"/>
              <a:t>h</a:t>
            </a:r>
            <a:r>
              <a:rPr sz="700" spc="-5" dirty="0"/>
              <a:t>i</a:t>
            </a:r>
            <a:r>
              <a:rPr sz="700" spc="-20" dirty="0"/>
              <a:t>cs</a:t>
            </a:r>
            <a:r>
              <a:rPr sz="700" spc="-35" dirty="0"/>
              <a:t> </a:t>
            </a:r>
            <a:r>
              <a:rPr sz="700" spc="-20" dirty="0"/>
              <a:t>a</a:t>
            </a:r>
            <a:r>
              <a:rPr sz="700" spc="-25" dirty="0"/>
              <a:t>n</a:t>
            </a:r>
            <a:r>
              <a:rPr sz="700" spc="-15" dirty="0"/>
              <a:t>d</a:t>
            </a:r>
            <a:r>
              <a:rPr sz="700" spc="-35" dirty="0"/>
              <a:t> </a:t>
            </a:r>
            <a:r>
              <a:rPr sz="700" spc="-45" dirty="0"/>
              <a:t>A</a:t>
            </a:r>
            <a:r>
              <a:rPr sz="700" spc="-25" dirty="0"/>
              <a:t>n</a:t>
            </a:r>
            <a:r>
              <a:rPr sz="700" spc="-5" dirty="0"/>
              <a:t>i</a:t>
            </a:r>
            <a:r>
              <a:rPr sz="700" spc="-55" dirty="0"/>
              <a:t>m</a:t>
            </a:r>
            <a:r>
              <a:rPr sz="700" spc="-20" dirty="0"/>
              <a:t>a</a:t>
            </a:r>
            <a:r>
              <a:rPr sz="700" spc="-10" dirty="0"/>
              <a:t>t</a:t>
            </a:r>
            <a:r>
              <a:rPr sz="700" spc="-15" dirty="0"/>
              <a:t>io</a:t>
            </a:r>
            <a:r>
              <a:rPr sz="700" spc="-20" dirty="0"/>
              <a:t>n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062" y="380416"/>
            <a:ext cx="635233" cy="6352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120" y="421968"/>
            <a:ext cx="210644" cy="417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275" y="473643"/>
            <a:ext cx="299691" cy="335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7682" y="400060"/>
            <a:ext cx="937894" cy="386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9525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Java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Framework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alllows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300" spc="-5" dirty="0">
                <a:latin typeface="Verdana"/>
                <a:cs typeface="Verdana"/>
              </a:rPr>
              <a:t>scallabiility </a:t>
            </a:r>
            <a:r>
              <a:rPr sz="300" dirty="0"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10" dirty="0">
                <a:latin typeface="Verdana"/>
                <a:cs typeface="Verdana"/>
              </a:rPr>
              <a:t>customiization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game,,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enablling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developers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to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add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new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features,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llevels,,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sua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6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-114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300" spc="-40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ﬂ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ex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endParaRPr sz="300">
              <a:latin typeface="Verdana"/>
              <a:cs typeface="Verdana"/>
            </a:endParaRPr>
          </a:p>
          <a:p>
            <a:pPr marL="12700" marR="5080">
              <a:lnSpc>
                <a:spcPct val="112999"/>
              </a:lnSpc>
            </a:pP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framework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empowers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creators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to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taillor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game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to their preferences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target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audience..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4510" y="169326"/>
            <a:ext cx="9239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15" dirty="0"/>
              <a:t>S</a:t>
            </a:r>
            <a:r>
              <a:rPr sz="550" spc="-10" dirty="0"/>
              <a:t>c</a:t>
            </a:r>
            <a:r>
              <a:rPr sz="550" spc="-15" dirty="0"/>
              <a:t>a</a:t>
            </a:r>
            <a:r>
              <a:rPr sz="550" spc="-5" dirty="0"/>
              <a:t>labil</a:t>
            </a:r>
            <a:r>
              <a:rPr sz="550" dirty="0"/>
              <a:t>i</a:t>
            </a:r>
            <a:r>
              <a:rPr sz="550" spc="-10" dirty="0"/>
              <a:t>t</a:t>
            </a:r>
            <a:r>
              <a:rPr sz="550" dirty="0"/>
              <a:t>y</a:t>
            </a:r>
            <a:r>
              <a:rPr sz="550" spc="-25" dirty="0"/>
              <a:t> </a:t>
            </a:r>
            <a:r>
              <a:rPr sz="550" spc="-15" dirty="0"/>
              <a:t>an</a:t>
            </a:r>
            <a:r>
              <a:rPr sz="550" spc="-10" dirty="0"/>
              <a:t>d</a:t>
            </a:r>
            <a:r>
              <a:rPr sz="550" spc="-25" dirty="0"/>
              <a:t> </a:t>
            </a:r>
            <a:r>
              <a:rPr sz="550" spc="-15" dirty="0"/>
              <a:t>C</a:t>
            </a:r>
            <a:r>
              <a:rPr sz="550" spc="-5" dirty="0"/>
              <a:t>u</a:t>
            </a:r>
            <a:r>
              <a:rPr sz="550" spc="-20" dirty="0"/>
              <a:t>s</a:t>
            </a:r>
            <a:r>
              <a:rPr sz="550" spc="-10" dirty="0"/>
              <a:t>t</a:t>
            </a:r>
            <a:r>
              <a:rPr sz="550" spc="-15" dirty="0"/>
              <a:t>o</a:t>
            </a:r>
            <a:r>
              <a:rPr sz="550" spc="-35" dirty="0"/>
              <a:t>m</a:t>
            </a:r>
            <a:r>
              <a:rPr sz="550" spc="-5" dirty="0"/>
              <a:t>i</a:t>
            </a:r>
            <a:r>
              <a:rPr sz="550" spc="-15" dirty="0"/>
              <a:t>za</a:t>
            </a:r>
            <a:r>
              <a:rPr sz="550" spc="-10" dirty="0"/>
              <a:t>tion</a:t>
            </a:r>
            <a:endParaRPr sz="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2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Custom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SimSun</vt:lpstr>
      <vt:lpstr>Calibri</vt:lpstr>
      <vt:lpstr>Georgia</vt:lpstr>
      <vt:lpstr>Trebuchet MS</vt:lpstr>
      <vt:lpstr>Verdana</vt:lpstr>
      <vt:lpstr>Office Theme</vt:lpstr>
      <vt:lpstr>Exploring the Snake and  Apple Game</vt:lpstr>
      <vt:lpstr>Introduction</vt:lpstr>
      <vt:lpstr>Game Overview</vt:lpstr>
      <vt:lpstr>Java Framework</vt:lpstr>
      <vt:lpstr>PowerPoint Presentation</vt:lpstr>
      <vt:lpstr>Code Structure</vt:lpstr>
      <vt:lpstr>User Interaction</vt:lpstr>
      <vt:lpstr>Graphics and Animation</vt:lpstr>
      <vt:lpstr>Scalability and Customization</vt:lpstr>
      <vt:lpstr>PowerPoint Presentation</vt:lpstr>
      <vt:lpstr>Game Performance</vt:lpstr>
      <vt:lpstr>Community and Resources</vt:lpstr>
      <vt:lpstr>PowerPoint Presentation</vt:lpstr>
      <vt:lpstr>Conclusion</vt:lpstr>
      <vt:lpstr>Do you have any questions?  youremaiil@freepik..com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Snake and  Apple Game</dc:title>
  <cp:lastModifiedBy>Gantla Rahul</cp:lastModifiedBy>
  <cp:revision>1</cp:revision>
  <dcterms:created xsi:type="dcterms:W3CDTF">2023-11-15T03:30:00Z</dcterms:created>
  <dcterms:modified xsi:type="dcterms:W3CDTF">2023-11-15T03:32:19Z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LastSaved">
    <vt:filetime>2023-11-15T00:00:00Z</vt:filetime>
  </property>
</Properties>
</file>