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0" r:id="rId4"/>
    <p:sldId id="272" r:id="rId5"/>
    <p:sldId id="261" r:id="rId6"/>
    <p:sldId id="271" r:id="rId7"/>
    <p:sldId id="263" r:id="rId8"/>
    <p:sldId id="264" r:id="rId9"/>
    <p:sldId id="277" r:id="rId10"/>
    <p:sldId id="266" r:id="rId11"/>
    <p:sldId id="279" r:id="rId12"/>
    <p:sldId id="282" r:id="rId13"/>
    <p:sldId id="273" r:id="rId14"/>
    <p:sldId id="281" r:id="rId15"/>
    <p:sldId id="280" r:id="rId16"/>
    <p:sldId id="268" r:id="rId17"/>
    <p:sldId id="269" r:id="rId18"/>
    <p:sldId id="274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B7E0CF-C8C6-5462-565C-1335A0979426}" name="Sirui Liang" initials="SL" userId="bb494c1797fb2c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6"/>
    <a:srgbClr val="0089DE"/>
    <a:srgbClr val="88D2FF"/>
    <a:srgbClr val="82C1EA"/>
    <a:srgbClr val="D696FF"/>
    <a:srgbClr val="D391FF"/>
    <a:srgbClr val="F77B26"/>
    <a:srgbClr val="D698FF"/>
    <a:srgbClr val="F9BC18"/>
    <a:srgbClr val="372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 autoAdjust="0"/>
    <p:restoredTop sz="70975" autoAdjust="0"/>
  </p:normalViewPr>
  <p:slideViewPr>
    <p:cSldViewPr snapToGrid="0" snapToObjects="1">
      <p:cViewPr varScale="1">
        <p:scale>
          <a:sx n="76" d="100"/>
          <a:sy n="76" d="100"/>
        </p:scale>
        <p:origin x="216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904D0-6D82-7445-8940-1060FC4ABFC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737E-8B21-1246-9FA5-0F64D5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Sirui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9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2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section will consist of three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0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7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Sirui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Sirui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Sirui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Sirui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section will consist of three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???????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Felix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C737E-8B21-1246-9FA5-0F64D5CD22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DE27-DC38-DF4A-BC5B-9997D175F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FDCB0-AA8E-5246-8B02-276BF5F65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3770-7A23-F240-BEA7-6B87E1E6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1A3C-1651-8F41-A817-F6F66DABB26B}" type="datetime1">
              <a:rPr lang="en-AU" smtClean="0"/>
              <a:t>25/5/22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5AD2-3C2D-F543-A9D0-3D4BA461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11F5-0F0A-1447-BFE9-06D9CE8A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C199-8827-2047-ADB5-CA0C546D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07C1-5936-2B47-8C73-DA026A98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CB79-6D67-2049-A994-D305F935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F7C0-2AAC-E847-8541-2A060DAFEF72}" type="datetime1">
              <a:rPr lang="en-AU" smtClean="0"/>
              <a:t>25/5/22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FC64-0C40-5143-9175-03F4A201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1543-F86D-7646-9931-816703F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678BF-962B-7341-9374-E2F5CC136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7D678-7104-184F-BE5B-D0714CE31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CDBE-ADA6-4645-8B49-0C5AAE68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F69-8CC0-DA4A-A4BA-B054BFF0D8DF}" type="datetime1">
              <a:rPr lang="en-AU" smtClean="0"/>
              <a:t>25/5/22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76B-8E9F-6542-B54D-7BCB804C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3F6F-284A-3747-91CD-CCF175B6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3A29-BDFD-DA4C-9E8D-BBA9ACED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58AD-8A5C-8943-B58D-7661DE6D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F839-4A9E-2945-80AD-8096B8B1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994-A98F-334F-B386-9614C94EF4E3}" type="datetime1">
              <a:rPr lang="en-AU" smtClean="0"/>
              <a:t>25/5/22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F8D8-F2F4-F64D-B0DB-CE937CEC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7B97-5EFC-2548-A287-D07E76B8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3529-9EB5-B84B-9D7F-8B1ECC72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E959-541A-4249-AD05-B8F41218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37ED-9DED-434C-9D30-BEE125D5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0386-3C17-5947-A8FC-DE382D2FD294}" type="datetime1">
              <a:rPr lang="en-AU" smtClean="0"/>
              <a:t>25/5/22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68FE-4877-6B4D-9756-1DDCA5A6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EE06-2503-7B42-8D8F-3703559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BF57-F6BA-A441-9DDF-B0E3CEF8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4DA1-5C69-AC46-82E9-B0AF32106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36AA2-A2F2-4243-95EC-1271BF36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7A70-269A-784E-B4E4-5ACCA8D0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D1B2-27CD-8940-B7BC-FC64B646688F}" type="datetime1">
              <a:rPr lang="en-AU" smtClean="0"/>
              <a:t>25/5/22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E35B-5F5B-3542-A463-23FC1DC4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3938-D62F-F24F-8823-B2E0816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2C60-0BDE-E543-84F2-848A4320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5FFE-011B-1A48-B38F-1D41A90D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F22A-71AE-C24D-A1C6-613502E3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8E2DB-049E-F446-975A-E148CB900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D8B16-961C-7640-BD67-D7C1712D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199BA-CF05-F041-B102-48002EE7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1874-A13C-2840-898E-1BDF57E5C3D2}" type="datetime1">
              <a:rPr lang="en-AU" smtClean="0"/>
              <a:t>25/5/22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5A971-6C42-3348-8B92-C1EFDA0A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AE093-F0DC-A449-A79B-DE5FB8BC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5A3-6B7E-924B-8F15-9C74D23E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8172-79E2-4348-B07C-C48B23C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B1CC-FEFD-554C-BCF5-4345EC4EC3FF}" type="datetime1">
              <a:rPr lang="en-AU" smtClean="0"/>
              <a:t>25/5/22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603D5-8FF1-8A4E-B850-B2CCEB08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79E9F-60B1-7944-BA7A-B395E6D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A3BE0-873D-BF4F-9CA6-260040D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CEEA-3773-C845-8D8A-8F00B78850F7}" type="datetime1">
              <a:rPr lang="en-AU" smtClean="0"/>
              <a:t>25/5/22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FE2CD-BA57-1F41-93E1-C382666C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6DB2-D94A-8C4C-AA4D-7FB10B6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52EB-BAC6-2649-85A7-7F389BB0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19B4-8D55-E046-8E58-4D30B7EE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369F-84E9-2947-AD64-D5DD80E3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C910A-1321-F640-95D9-65EF94B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63C0-F1EC-9F48-81E5-6F125FC6C1AD}" type="datetime1">
              <a:rPr lang="en-AU" smtClean="0"/>
              <a:t>25/5/22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C4EE-C866-354B-B90E-AEB32BD9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ED46-5A96-E349-9950-9ABE6E71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9922-C35A-B949-9574-0F4E314A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3C2DF-915A-8248-92AF-88A351C6E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FCBB2-EFDF-5541-90CB-AEF24A42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4D24-41BF-F44E-9806-448F3771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4357-BD5E-CE4E-AD00-99D100067ADD}" type="datetime1">
              <a:rPr lang="en-AU" smtClean="0"/>
              <a:t>25/5/22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3F4F-7248-8441-9AFA-AE2DAAF5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F3FE6-E111-B847-BDBE-D15C4254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5D225-AA96-954C-A2E1-42600751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BF05-4079-A141-AE47-BADE2BE72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5494-2539-FE41-9F9B-9A76BF5D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8369-65B5-D74F-A18E-76170EA592AB}" type="datetime1">
              <a:rPr lang="en-AU" smtClean="0"/>
              <a:t>25/5/22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4400-96B8-CE48-8E25-B5D61C83C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779A-4A7B-0949-B19E-16CF7B03F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C6F3-06A2-5C4C-A7D8-0EAD20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3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0.sv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3D6892-A8BB-B545-93CD-F009754226BC}"/>
              </a:ext>
            </a:extLst>
          </p:cNvPr>
          <p:cNvSpPr/>
          <p:nvPr/>
        </p:nvSpPr>
        <p:spPr>
          <a:xfrm>
            <a:off x="528638" y="724108"/>
            <a:ext cx="3071813" cy="30575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FE8A2-958B-5B45-8341-A3EDC43DA0C4}"/>
              </a:ext>
            </a:extLst>
          </p:cNvPr>
          <p:cNvSpPr txBox="1"/>
          <p:nvPr/>
        </p:nvSpPr>
        <p:spPr>
          <a:xfrm>
            <a:off x="1338263" y="1881396"/>
            <a:ext cx="4524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COACHING MATE API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3DDA1-37AE-DA41-AD18-62AA2F8D3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4590" y="0"/>
            <a:ext cx="521804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67BB3-CD44-414F-B6B5-BD6715087CD8}"/>
              </a:ext>
            </a:extLst>
          </p:cNvPr>
          <p:cNvSpPr txBox="1"/>
          <p:nvPr/>
        </p:nvSpPr>
        <p:spPr>
          <a:xfrm>
            <a:off x="1338263" y="4743718"/>
            <a:ext cx="38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Presented by Team Redback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61E82-BE6A-BE42-99A4-2F1BED95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2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3478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Frontend flow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7E6AC9-A596-C146-BC78-A56688B4B28F}"/>
              </a:ext>
            </a:extLst>
          </p:cNvPr>
          <p:cNvSpPr/>
          <p:nvPr/>
        </p:nvSpPr>
        <p:spPr>
          <a:xfrm>
            <a:off x="539200" y="1976102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BEDC55-ACE7-534A-8401-9718CA538DE6}"/>
              </a:ext>
            </a:extLst>
          </p:cNvPr>
          <p:cNvSpPr/>
          <p:nvPr/>
        </p:nvSpPr>
        <p:spPr>
          <a:xfrm>
            <a:off x="533248" y="3509078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2985D49-1A3A-3344-B57B-F3A8DF43F3DF}"/>
              </a:ext>
            </a:extLst>
          </p:cNvPr>
          <p:cNvSpPr/>
          <p:nvPr/>
        </p:nvSpPr>
        <p:spPr>
          <a:xfrm>
            <a:off x="539200" y="5022771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3DAD59-2DAC-B44D-8481-2AF0A7B3D2C2}"/>
              </a:ext>
            </a:extLst>
          </p:cNvPr>
          <p:cNvGrpSpPr/>
          <p:nvPr/>
        </p:nvGrpSpPr>
        <p:grpSpPr>
          <a:xfrm>
            <a:off x="5294925" y="1845614"/>
            <a:ext cx="6556876" cy="3895619"/>
            <a:chOff x="5294925" y="1845614"/>
            <a:chExt cx="6556876" cy="38956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7EF95-43FB-1A44-908E-7194DD62CE40}"/>
                </a:ext>
              </a:extLst>
            </p:cNvPr>
            <p:cNvSpPr/>
            <p:nvPr/>
          </p:nvSpPr>
          <p:spPr>
            <a:xfrm>
              <a:off x="5294925" y="1845614"/>
              <a:ext cx="6556876" cy="3895619"/>
            </a:xfrm>
            <a:prstGeom prst="rect">
              <a:avLst/>
            </a:prstGeom>
            <a:solidFill>
              <a:srgbClr val="008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A2297C-E37C-064D-A944-A6DE570511C3}"/>
                </a:ext>
              </a:extLst>
            </p:cNvPr>
            <p:cNvSpPr/>
            <p:nvPr/>
          </p:nvSpPr>
          <p:spPr>
            <a:xfrm>
              <a:off x="5674894" y="2369746"/>
              <a:ext cx="1205543" cy="992924"/>
            </a:xfrm>
            <a:prstGeom prst="rect">
              <a:avLst/>
            </a:prstGeom>
            <a:solidFill>
              <a:srgbClr val="BC7CEA">
                <a:alpha val="5476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55461"/>
                    </a:schemeClr>
                  </a:solidFill>
                </a:rPr>
                <a:t>Garmin API</a:t>
              </a:r>
            </a:p>
            <a:p>
              <a:pPr algn="ctr"/>
              <a:r>
                <a:rPr lang="en-US" dirty="0">
                  <a:solidFill>
                    <a:schemeClr val="lt1">
                      <a:alpha val="55461"/>
                    </a:schemeClr>
                  </a:solidFill>
                </a:rPr>
                <a:t>&lt;&lt;API&gt;&gt;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66805A-0DEF-6B44-BB83-8EB4D68331F7}"/>
                </a:ext>
              </a:extLst>
            </p:cNvPr>
            <p:cNvSpPr/>
            <p:nvPr/>
          </p:nvSpPr>
          <p:spPr>
            <a:xfrm>
              <a:off x="5705169" y="4236443"/>
              <a:ext cx="1166961" cy="1166291"/>
            </a:xfrm>
            <a:prstGeom prst="rect">
              <a:avLst/>
            </a:prstGeom>
            <a:solidFill>
              <a:srgbClr val="BC7CEA">
                <a:alpha val="5476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lt1">
                      <a:alpha val="55461"/>
                    </a:schemeClr>
                  </a:solidFill>
                </a:rPr>
                <a:t>url</a:t>
              </a:r>
              <a:r>
                <a:rPr lang="en-US" sz="1600" dirty="0">
                  <a:solidFill>
                    <a:schemeClr val="lt1">
                      <a:alpha val="55461"/>
                    </a:schemeClr>
                  </a:solidFill>
                </a:rPr>
                <a:t>/activity</a:t>
              </a:r>
            </a:p>
            <a:p>
              <a:pPr algn="ctr"/>
              <a:r>
                <a:rPr lang="en-US" sz="1600" dirty="0" err="1">
                  <a:solidFill>
                    <a:schemeClr val="lt1">
                      <a:alpha val="55461"/>
                    </a:schemeClr>
                  </a:solidFill>
                </a:rPr>
                <a:t>url</a:t>
              </a:r>
              <a:r>
                <a:rPr lang="en-US" sz="1600" dirty="0">
                  <a:solidFill>
                    <a:schemeClr val="lt1">
                      <a:alpha val="55461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lt1">
                      <a:alpha val="55461"/>
                    </a:schemeClr>
                  </a:solidFill>
                </a:rPr>
                <a:t>activityDetails</a:t>
              </a:r>
              <a:endParaRPr lang="en-US" sz="1600" dirty="0">
                <a:solidFill>
                  <a:schemeClr val="lt1">
                    <a:alpha val="55461"/>
                  </a:schemeClr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lt1">
                      <a:alpha val="55461"/>
                    </a:schemeClr>
                  </a:solidFill>
                </a:rPr>
                <a:t>url</a:t>
              </a:r>
              <a:r>
                <a:rPr lang="en-US" sz="1600" dirty="0">
                  <a:solidFill>
                    <a:schemeClr val="lt1">
                      <a:alpha val="55461"/>
                    </a:schemeClr>
                  </a:solidFill>
                </a:rPr>
                <a:t>/epochs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7CBC91-4338-7044-900A-E16E90671785}"/>
                </a:ext>
              </a:extLst>
            </p:cNvPr>
            <p:cNvSpPr/>
            <p:nvPr/>
          </p:nvSpPr>
          <p:spPr>
            <a:xfrm>
              <a:off x="7858702" y="2371140"/>
              <a:ext cx="1380691" cy="992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Frontend</a:t>
              </a:r>
            </a:p>
            <a:p>
              <a:pPr algn="ctr"/>
              <a:r>
                <a:rPr lang="en-US" dirty="0"/>
                <a:t>(React)</a:t>
              </a:r>
            </a:p>
            <a:p>
              <a:pPr algn="ctr"/>
              <a:r>
                <a:rPr lang="en-US" dirty="0"/>
                <a:t>&lt;&lt;Server&gt;&gt;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E76C467-EB99-AF42-AC1E-0D22892AF2A2}"/>
                </a:ext>
              </a:extLst>
            </p:cNvPr>
            <p:cNvSpPr/>
            <p:nvPr/>
          </p:nvSpPr>
          <p:spPr>
            <a:xfrm>
              <a:off x="10234085" y="2395987"/>
              <a:ext cx="1205542" cy="992924"/>
            </a:xfrm>
            <a:prstGeom prst="rect">
              <a:avLst/>
            </a:prstGeom>
            <a:solidFill>
              <a:srgbClr val="D6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  <a:p>
              <a:pPr algn="ctr"/>
              <a:r>
                <a:rPr lang="en-US" dirty="0"/>
                <a:t>&lt;&lt;Input&gt;&gt;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461C3F-9CE3-0640-BC28-2879B0FCFC05}"/>
                </a:ext>
              </a:extLst>
            </p:cNvPr>
            <p:cNvSpPr/>
            <p:nvPr/>
          </p:nvSpPr>
          <p:spPr>
            <a:xfrm>
              <a:off x="7847514" y="4302387"/>
              <a:ext cx="1380691" cy="101746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Backend (Java)</a:t>
              </a:r>
            </a:p>
            <a:p>
              <a:pPr algn="ctr"/>
              <a:r>
                <a:rPr lang="en-US" dirty="0"/>
                <a:t>&lt;&lt;Server&gt;&gt;</a:t>
              </a:r>
            </a:p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52C41A-FC02-3444-A8FD-67CFF5A26747}"/>
                </a:ext>
              </a:extLst>
            </p:cNvPr>
            <p:cNvSpPr/>
            <p:nvPr/>
          </p:nvSpPr>
          <p:spPr>
            <a:xfrm>
              <a:off x="10171864" y="4302387"/>
              <a:ext cx="1466069" cy="1017469"/>
            </a:xfrm>
            <a:prstGeom prst="rect">
              <a:avLst/>
            </a:prstGeom>
            <a:solidFill>
              <a:srgbClr val="85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MongoDB</a:t>
              </a:r>
            </a:p>
            <a:p>
              <a:pPr algn="ctr"/>
              <a:r>
                <a:rPr lang="en-US" dirty="0"/>
                <a:t>&lt;&lt;Database&gt;&gt;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C298D84-4F61-534B-9950-63DBDC413519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6277666" y="3362670"/>
              <a:ext cx="10984" cy="873773"/>
            </a:xfrm>
            <a:prstGeom prst="straightConnector1">
              <a:avLst/>
            </a:prstGeom>
            <a:ln w="15875">
              <a:solidFill>
                <a:srgbClr val="D391FF">
                  <a:alpha val="55000"/>
                </a:srgbClr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429613-C097-AD48-9C8D-284ABF9F52FB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 flipV="1">
              <a:off x="6872130" y="4811122"/>
              <a:ext cx="975384" cy="8467"/>
            </a:xfrm>
            <a:prstGeom prst="straightConnector1">
              <a:avLst/>
            </a:prstGeom>
            <a:ln w="15875">
              <a:solidFill>
                <a:srgbClr val="D391FF">
                  <a:alpha val="55000"/>
                </a:srgbClr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5156A5E-AF69-974E-9011-ED56336BB46B}"/>
                </a:ext>
              </a:extLst>
            </p:cNvPr>
            <p:cNvCxnSpPr>
              <a:cxnSpLocks/>
            </p:cNvCxnSpPr>
            <p:nvPr/>
          </p:nvCxnSpPr>
          <p:spPr>
            <a:xfrm>
              <a:off x="8850124" y="3376303"/>
              <a:ext cx="0" cy="94379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92AAAF2-6678-1044-88C2-BB2246B0317E}"/>
                </a:ext>
              </a:extLst>
            </p:cNvPr>
            <p:cNvCxnSpPr>
              <a:cxnSpLocks/>
            </p:cNvCxnSpPr>
            <p:nvPr/>
          </p:nvCxnSpPr>
          <p:spPr>
            <a:xfrm>
              <a:off x="9239393" y="2685369"/>
              <a:ext cx="99469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E84CD21-F05F-8B42-A064-ED409275D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205" y="3168462"/>
              <a:ext cx="100587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E03183F-C7DC-2D4F-BE24-ADA88760F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034" y="5005459"/>
              <a:ext cx="97983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0F15384-84A5-D740-A7DE-B0BE6311F1F4}"/>
                </a:ext>
              </a:extLst>
            </p:cNvPr>
            <p:cNvCxnSpPr>
              <a:cxnSpLocks/>
            </p:cNvCxnSpPr>
            <p:nvPr/>
          </p:nvCxnSpPr>
          <p:spPr>
            <a:xfrm>
              <a:off x="9228434" y="4548325"/>
              <a:ext cx="94343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B98210-0763-EA4F-94AC-EB600B33111A}"/>
                </a:ext>
              </a:extLst>
            </p:cNvPr>
            <p:cNvSpPr txBox="1"/>
            <p:nvPr/>
          </p:nvSpPr>
          <p:spPr>
            <a:xfrm>
              <a:off x="6329315" y="3430142"/>
              <a:ext cx="899847" cy="53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alpha val="55000"/>
                    </a:schemeClr>
                  </a:solidFill>
                </a:rPr>
                <a:t>Push to </a:t>
              </a:r>
              <a:r>
                <a:rPr lang="en-US" sz="1400" dirty="0" err="1">
                  <a:solidFill>
                    <a:schemeClr val="bg1">
                      <a:alpha val="55000"/>
                    </a:schemeClr>
                  </a:solidFill>
                </a:rPr>
                <a:t>url</a:t>
              </a:r>
              <a:r>
                <a:rPr lang="en-US" sz="1400" dirty="0">
                  <a:solidFill>
                    <a:schemeClr val="bg1">
                      <a:alpha val="55000"/>
                    </a:schemeClr>
                  </a:solidFill>
                </a:rPr>
                <a:t> portal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3D29521-2716-0349-84BD-6F10C5810083}"/>
                </a:ext>
              </a:extLst>
            </p:cNvPr>
            <p:cNvSpPr txBox="1"/>
            <p:nvPr/>
          </p:nvSpPr>
          <p:spPr>
            <a:xfrm>
              <a:off x="6942079" y="4904689"/>
              <a:ext cx="835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bg1">
                      <a:alpha val="55000"/>
                    </a:schemeClr>
                  </a:solidFill>
                </a:rPr>
                <a:t>Portal </a:t>
              </a:r>
            </a:p>
            <a:p>
              <a:r>
                <a:rPr lang="en-US" dirty="0">
                  <a:solidFill>
                    <a:schemeClr val="bg1">
                      <a:alpha val="55000"/>
                    </a:schemeClr>
                  </a:solidFill>
                </a:rPr>
                <a:t>Mapping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FA49C6-684B-994C-AE9C-915622AA37F7}"/>
                </a:ext>
              </a:extLst>
            </p:cNvPr>
            <p:cNvSpPr txBox="1"/>
            <p:nvPr/>
          </p:nvSpPr>
          <p:spPr>
            <a:xfrm>
              <a:off x="8870779" y="3601476"/>
              <a:ext cx="674640" cy="314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Require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B75540-9BCA-CE43-BA57-5B1A759334C1}"/>
                </a:ext>
              </a:extLst>
            </p:cNvPr>
            <p:cNvSpPr txBox="1"/>
            <p:nvPr/>
          </p:nvSpPr>
          <p:spPr>
            <a:xfrm>
              <a:off x="7475406" y="3568125"/>
              <a:ext cx="835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Post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13CEB95-83B7-4440-A1A7-A085EA0A5209}"/>
                </a:ext>
              </a:extLst>
            </p:cNvPr>
            <p:cNvSpPr txBox="1"/>
            <p:nvPr/>
          </p:nvSpPr>
          <p:spPr>
            <a:xfrm>
              <a:off x="9426412" y="3231463"/>
              <a:ext cx="674640" cy="314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400" dirty="0"/>
                <a:t>Require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2CB6E1D-0DBE-D641-B41A-E2162EFC281A}"/>
                </a:ext>
              </a:extLst>
            </p:cNvPr>
            <p:cNvSpPr txBox="1"/>
            <p:nvPr/>
          </p:nvSpPr>
          <p:spPr>
            <a:xfrm>
              <a:off x="9416609" y="2276087"/>
              <a:ext cx="664775" cy="314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Provide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26969A8-D7FE-A341-85C2-ABA6A03666CA}"/>
                </a:ext>
              </a:extLst>
            </p:cNvPr>
            <p:cNvSpPr txBox="1"/>
            <p:nvPr/>
          </p:nvSpPr>
          <p:spPr>
            <a:xfrm>
              <a:off x="9243633" y="5065853"/>
              <a:ext cx="712484" cy="314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Retrieve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8AF25C-A4B0-8F47-9139-0804BDA18A32}"/>
                </a:ext>
              </a:extLst>
            </p:cNvPr>
            <p:cNvSpPr txBox="1"/>
            <p:nvPr/>
          </p:nvSpPr>
          <p:spPr>
            <a:xfrm>
              <a:off x="9269061" y="4154706"/>
              <a:ext cx="749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Require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F809B90-F0BC-D74A-BB8D-1AB874001775}"/>
                </a:ext>
              </a:extLst>
            </p:cNvPr>
            <p:cNvSpPr/>
            <p:nvPr/>
          </p:nvSpPr>
          <p:spPr>
            <a:xfrm>
              <a:off x="5878700" y="3602553"/>
              <a:ext cx="195160" cy="230716"/>
            </a:xfrm>
            <a:prstGeom prst="ellipse">
              <a:avLst/>
            </a:prstGeom>
            <a:solidFill>
              <a:srgbClr val="A16FC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000"/>
                    </a:schemeClr>
                  </a:solidFill>
                </a:rPr>
                <a:t>1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66C44EE-D23E-C64F-A9D3-05E69D4E740A}"/>
                </a:ext>
              </a:extLst>
            </p:cNvPr>
            <p:cNvSpPr/>
            <p:nvPr/>
          </p:nvSpPr>
          <p:spPr>
            <a:xfrm>
              <a:off x="7229162" y="4457522"/>
              <a:ext cx="195160" cy="230716"/>
            </a:xfrm>
            <a:prstGeom prst="ellipse">
              <a:avLst/>
            </a:prstGeom>
            <a:solidFill>
              <a:srgbClr val="A16FC8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000"/>
                    </a:schemeClr>
                  </a:solidFill>
                </a:rPr>
                <a:t>2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4C9D7BA-7CCE-784C-9B59-1883F72C9885}"/>
                </a:ext>
              </a:extLst>
            </p:cNvPr>
            <p:cNvSpPr/>
            <p:nvPr/>
          </p:nvSpPr>
          <p:spPr>
            <a:xfrm>
              <a:off x="7354165" y="3658763"/>
              <a:ext cx="195160" cy="2307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5F5E1C3-BE1B-9A44-BD01-9C2A294EE206}"/>
                </a:ext>
              </a:extLst>
            </p:cNvPr>
            <p:cNvSpPr/>
            <p:nvPr/>
          </p:nvSpPr>
          <p:spPr>
            <a:xfrm>
              <a:off x="8518732" y="3645334"/>
              <a:ext cx="195160" cy="2307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C6416B9-5432-8F4D-8A64-3177E255CF96}"/>
                </a:ext>
              </a:extLst>
            </p:cNvPr>
            <p:cNvSpPr/>
            <p:nvPr/>
          </p:nvSpPr>
          <p:spPr>
            <a:xfrm>
              <a:off x="9602569" y="2907446"/>
              <a:ext cx="195160" cy="2307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05E02AE-36BE-8349-AEC5-E64D4CAAD014}"/>
                </a:ext>
              </a:extLst>
            </p:cNvPr>
            <p:cNvSpPr/>
            <p:nvPr/>
          </p:nvSpPr>
          <p:spPr>
            <a:xfrm>
              <a:off x="9628189" y="2097728"/>
              <a:ext cx="195160" cy="2307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7D4E028-28FA-F541-BD8C-F0BEC8C90022}"/>
                </a:ext>
              </a:extLst>
            </p:cNvPr>
            <p:cNvSpPr/>
            <p:nvPr/>
          </p:nvSpPr>
          <p:spPr>
            <a:xfrm>
              <a:off x="9553836" y="4685497"/>
              <a:ext cx="195160" cy="2307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42A35925-FA00-714A-8072-DF7B41A1537B}"/>
              </a:ext>
            </a:extLst>
          </p:cNvPr>
          <p:cNvSpPr/>
          <p:nvPr/>
        </p:nvSpPr>
        <p:spPr>
          <a:xfrm>
            <a:off x="539693" y="4268248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6F38786-0BEA-4B4C-91CE-B2023F9317E2}"/>
              </a:ext>
            </a:extLst>
          </p:cNvPr>
          <p:cNvCxnSpPr>
            <a:cxnSpLocks/>
          </p:cNvCxnSpPr>
          <p:nvPr/>
        </p:nvCxnSpPr>
        <p:spPr>
          <a:xfrm flipV="1">
            <a:off x="8254242" y="3362670"/>
            <a:ext cx="0" cy="93971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A33F5-2BF3-8A8B-5CBD-58C9BE49A3C9}"/>
              </a:ext>
            </a:extLst>
          </p:cNvPr>
          <p:cNvSpPr txBox="1"/>
          <p:nvPr/>
        </p:nvSpPr>
        <p:spPr>
          <a:xfrm>
            <a:off x="976699" y="1876275"/>
            <a:ext cx="3992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The User</a:t>
            </a: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request data through the frontend</a:t>
            </a:r>
            <a:endParaRPr lang="en-AU" sz="20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C1591-A38D-F490-BD0D-B7D9B5A02B23}"/>
              </a:ext>
            </a:extLst>
          </p:cNvPr>
          <p:cNvSpPr txBox="1"/>
          <p:nvPr/>
        </p:nvSpPr>
        <p:spPr>
          <a:xfrm>
            <a:off x="987628" y="2631241"/>
            <a:ext cx="3917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Frontend server will send the data request to the Backend</a:t>
            </a:r>
            <a:r>
              <a:rPr lang="en-US" sz="18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 server </a:t>
            </a:r>
            <a:endParaRPr lang="en-AU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2F606C-654F-E78E-4994-E0CEDE2D8BF7}"/>
              </a:ext>
            </a:extLst>
          </p:cNvPr>
          <p:cNvSpPr txBox="1"/>
          <p:nvPr/>
        </p:nvSpPr>
        <p:spPr>
          <a:xfrm>
            <a:off x="981676" y="3407145"/>
            <a:ext cx="4008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The Backend server will retrieve the requested data in MongoDB</a:t>
            </a:r>
            <a:endParaRPr lang="en-AU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DE1D9C-0177-A223-1E6F-05BA122DCB47}"/>
              </a:ext>
            </a:extLst>
          </p:cNvPr>
          <p:cNvSpPr txBox="1"/>
          <p:nvPr/>
        </p:nvSpPr>
        <p:spPr>
          <a:xfrm>
            <a:off x="987628" y="4180539"/>
            <a:ext cx="40078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The Backend server will post map and send the data to the Frontend</a:t>
            </a:r>
            <a:endParaRPr lang="en-AU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D0EF9A-DA09-5775-BBA8-C566C39E4D17}"/>
              </a:ext>
            </a:extLst>
          </p:cNvPr>
          <p:cNvSpPr txBox="1"/>
          <p:nvPr/>
        </p:nvSpPr>
        <p:spPr>
          <a:xfrm>
            <a:off x="976699" y="4939151"/>
            <a:ext cx="3973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The Frontend server gets the requested data back to the user</a:t>
            </a:r>
            <a:endParaRPr lang="en-AU" sz="20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E1B8A53-D7F9-5E85-FED4-55252E803A72}"/>
              </a:ext>
            </a:extLst>
          </p:cNvPr>
          <p:cNvSpPr/>
          <p:nvPr/>
        </p:nvSpPr>
        <p:spPr>
          <a:xfrm>
            <a:off x="539200" y="2738151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D20AB9C-7BBE-E6B7-69EE-41B7961D0EC2}"/>
              </a:ext>
            </a:extLst>
          </p:cNvPr>
          <p:cNvSpPr/>
          <p:nvPr/>
        </p:nvSpPr>
        <p:spPr>
          <a:xfrm>
            <a:off x="9922252" y="3997027"/>
            <a:ext cx="195160" cy="230716"/>
          </a:xfrm>
          <a:prstGeom prst="ellipse">
            <a:avLst/>
          </a:prstGeom>
          <a:solidFill>
            <a:srgbClr val="A16FC8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>
                    <a:alpha val="55000"/>
                  </a:schemeClr>
                </a:solidFill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BB8DE-577C-0D4D-A8F8-C88FE252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6566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Frontend design structure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7A9DC-9E6A-35D1-ED37-5B7BDF49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24" y="1184539"/>
            <a:ext cx="5376056" cy="2610033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4C7895-BFDD-3BA7-B7AA-6AFFF1A86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5" y="4067133"/>
            <a:ext cx="5336808" cy="26100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D73581-FE85-94BB-7895-C277BC5E8B0D}"/>
              </a:ext>
            </a:extLst>
          </p:cNvPr>
          <p:cNvSpPr txBox="1"/>
          <p:nvPr/>
        </p:nvSpPr>
        <p:spPr>
          <a:xfrm>
            <a:off x="813738" y="1380134"/>
            <a:ext cx="3992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/>
                <a:latin typeface="Al Nile" pitchFamily="2" charset="-78"/>
                <a:cs typeface="Al Nile" pitchFamily="2" charset="-78"/>
              </a:rPr>
              <a:t>Dashboard</a:t>
            </a:r>
            <a:endParaRPr lang="en-AU" sz="2400" b="1" dirty="0">
              <a:solidFill>
                <a:schemeClr val="accent4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F0B12-462B-5E8B-6BC8-D551D4586277}"/>
              </a:ext>
            </a:extLst>
          </p:cNvPr>
          <p:cNvSpPr txBox="1"/>
          <p:nvPr/>
        </p:nvSpPr>
        <p:spPr>
          <a:xfrm>
            <a:off x="6302424" y="4194209"/>
            <a:ext cx="3992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/>
                <a:latin typeface="Al Nile" pitchFamily="2" charset="-78"/>
                <a:cs typeface="Al Nile" pitchFamily="2" charset="-78"/>
              </a:rPr>
              <a:t>Activities</a:t>
            </a:r>
            <a:endParaRPr lang="en-AU" sz="2400" b="1" dirty="0">
              <a:solidFill>
                <a:schemeClr val="accent4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337C8-034D-7773-8050-B776A600FF63}"/>
              </a:ext>
            </a:extLst>
          </p:cNvPr>
          <p:cNvSpPr txBox="1"/>
          <p:nvPr/>
        </p:nvSpPr>
        <p:spPr>
          <a:xfrm>
            <a:off x="813738" y="1772137"/>
            <a:ext cx="52822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The User</a:t>
            </a: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request data through the frontend.</a:t>
            </a:r>
          </a:p>
          <a:p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Shows a summary of their exercises and their statistics.</a:t>
            </a:r>
            <a:endParaRPr lang="en-AU" sz="20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8431A-5043-03BB-2DDB-0229650088CB}"/>
              </a:ext>
            </a:extLst>
          </p:cNvPr>
          <p:cNvSpPr txBox="1"/>
          <p:nvPr/>
        </p:nvSpPr>
        <p:spPr>
          <a:xfrm>
            <a:off x="6302424" y="4530575"/>
            <a:ext cx="53760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Focuses on the main 3 activities:</a:t>
            </a:r>
          </a:p>
          <a:p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Run, Bike and Swim</a:t>
            </a:r>
          </a:p>
          <a:p>
            <a:r>
              <a:rPr lang="en-AU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Able to see the key details of each activity logged into the Garmin watch</a:t>
            </a:r>
            <a:endParaRPr lang="en-US" sz="2000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F1CC3-C8C5-F942-9A8E-74022638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E46F-28DB-A546-BC45-CE448EE8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746D5-A4F1-D444-804C-C762BA90AB6F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16EBF-785E-0845-999F-7EAF815A2AD6}"/>
              </a:ext>
            </a:extLst>
          </p:cNvPr>
          <p:cNvSpPr txBox="1"/>
          <p:nvPr/>
        </p:nvSpPr>
        <p:spPr>
          <a:xfrm>
            <a:off x="607315" y="316246"/>
            <a:ext cx="5074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Frontend</a:t>
            </a:r>
            <a:r>
              <a:rPr lang="zh-CN" alt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data usage</a:t>
            </a:r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D625A-89E6-E440-AC01-F7ADAC7F58FB}"/>
              </a:ext>
            </a:extLst>
          </p:cNvPr>
          <p:cNvSpPr txBox="1"/>
          <p:nvPr/>
        </p:nvSpPr>
        <p:spPr>
          <a:xfrm>
            <a:off x="5399881" y="1031533"/>
            <a:ext cx="1949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effectLst/>
                <a:latin typeface="Al Nile" pitchFamily="2" charset="-78"/>
                <a:cs typeface="Al Nile" pitchFamily="2" charset="-78"/>
              </a:rPr>
              <a:t>Activities</a:t>
            </a:r>
            <a:endParaRPr lang="en-AU" sz="2400" dirty="0">
              <a:solidFill>
                <a:schemeClr val="accent4"/>
              </a:solidFill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8" name="Graphic 7" descr="Swimming with solid fill">
            <a:extLst>
              <a:ext uri="{FF2B5EF4-FFF2-40B4-BE49-F238E27FC236}">
                <a16:creationId xmlns:a16="http://schemas.microsoft.com/office/drawing/2014/main" id="{F43DFD00-FDCC-104F-A0FC-50D09203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0477" y="1610349"/>
            <a:ext cx="642196" cy="642196"/>
          </a:xfrm>
          <a:prstGeom prst="rect">
            <a:avLst/>
          </a:prstGeom>
        </p:spPr>
      </p:pic>
      <p:pic>
        <p:nvPicPr>
          <p:cNvPr id="9" name="Graphic 8" descr="Cycling with solid fill">
            <a:extLst>
              <a:ext uri="{FF2B5EF4-FFF2-40B4-BE49-F238E27FC236}">
                <a16:creationId xmlns:a16="http://schemas.microsoft.com/office/drawing/2014/main" id="{FA5A3C66-1F28-6E4E-94CD-457ECE28E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961" y="1631409"/>
            <a:ext cx="600077" cy="600077"/>
          </a:xfrm>
          <a:prstGeom prst="rect">
            <a:avLst/>
          </a:prstGeom>
        </p:spPr>
      </p:pic>
      <p:pic>
        <p:nvPicPr>
          <p:cNvPr id="10" name="Graphic 9" descr="Run with solid fill">
            <a:extLst>
              <a:ext uri="{FF2B5EF4-FFF2-40B4-BE49-F238E27FC236}">
                <a16:creationId xmlns:a16="http://schemas.microsoft.com/office/drawing/2014/main" id="{6A862E87-AE76-7644-988A-DB10437FE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649" y="1631410"/>
            <a:ext cx="600076" cy="600076"/>
          </a:xfrm>
          <a:prstGeom prst="rect">
            <a:avLst/>
          </a:prstGeom>
        </p:spPr>
      </p:pic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459F0403-FFF0-824E-AA2A-57AC421DFD68}"/>
              </a:ext>
            </a:extLst>
          </p:cNvPr>
          <p:cNvSpPr/>
          <p:nvPr/>
        </p:nvSpPr>
        <p:spPr>
          <a:xfrm>
            <a:off x="1535837" y="2352583"/>
            <a:ext cx="2121763" cy="41891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E74F1800-3CA8-0A44-A60D-85E0C221EDFE}"/>
              </a:ext>
            </a:extLst>
          </p:cNvPr>
          <p:cNvSpPr/>
          <p:nvPr/>
        </p:nvSpPr>
        <p:spPr>
          <a:xfrm>
            <a:off x="8620693" y="2352580"/>
            <a:ext cx="2121763" cy="41891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7">
            <a:extLst>
              <a:ext uri="{FF2B5EF4-FFF2-40B4-BE49-F238E27FC236}">
                <a16:creationId xmlns:a16="http://schemas.microsoft.com/office/drawing/2014/main" id="{B18B8582-6732-8E48-85FA-ECE6D8B9162D}"/>
              </a:ext>
            </a:extLst>
          </p:cNvPr>
          <p:cNvSpPr/>
          <p:nvPr/>
        </p:nvSpPr>
        <p:spPr>
          <a:xfrm>
            <a:off x="5035117" y="2369697"/>
            <a:ext cx="2121763" cy="4189171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1FE925-11C0-BE4C-B590-8DB6EEFFF75E}"/>
              </a:ext>
            </a:extLst>
          </p:cNvPr>
          <p:cNvSpPr txBox="1"/>
          <p:nvPr/>
        </p:nvSpPr>
        <p:spPr>
          <a:xfrm>
            <a:off x="1640921" y="2617519"/>
            <a:ext cx="1911594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Time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Distance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Average Speed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Calories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Pace per km</a:t>
            </a:r>
            <a:endParaRPr lang="en-AU" sz="20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03E2A-C7C0-8C4B-84E8-971073D967E4}"/>
              </a:ext>
            </a:extLst>
          </p:cNvPr>
          <p:cNvSpPr txBox="1"/>
          <p:nvPr/>
        </p:nvSpPr>
        <p:spPr>
          <a:xfrm>
            <a:off x="5140202" y="2617519"/>
            <a:ext cx="1911594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Time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Distance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Average Speed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Calories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Avg Heart Rate</a:t>
            </a:r>
            <a:endParaRPr lang="en-AU" sz="20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E045D-BA23-4742-B42D-44A4C03A09AA}"/>
              </a:ext>
            </a:extLst>
          </p:cNvPr>
          <p:cNvSpPr txBox="1"/>
          <p:nvPr/>
        </p:nvSpPr>
        <p:spPr>
          <a:xfrm>
            <a:off x="8725777" y="2617519"/>
            <a:ext cx="1911594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Time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Distance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Average Speed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Calories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Avg Heart Rate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Pace per km</a:t>
            </a:r>
            <a:endParaRPr lang="en-AU" sz="2000" dirty="0">
              <a:latin typeface="Al Nile" pitchFamily="2" charset="-78"/>
              <a:cs typeface="Al Nile" pitchFamily="2" charset="-78"/>
            </a:endParaRPr>
          </a:p>
          <a:p>
            <a:pPr algn="ctr">
              <a:lnSpc>
                <a:spcPct val="200000"/>
              </a:lnSpc>
            </a:pPr>
            <a:endParaRPr lang="en-AU" sz="20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334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8F758BE-14E1-4C44-873C-30BC848C5CF9}"/>
              </a:ext>
            </a:extLst>
          </p:cNvPr>
          <p:cNvSpPr/>
          <p:nvPr/>
        </p:nvSpPr>
        <p:spPr>
          <a:xfrm>
            <a:off x="1274247" y="1907259"/>
            <a:ext cx="3183209" cy="31744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79031-C058-F04A-A451-86CBA384D19C}"/>
              </a:ext>
            </a:extLst>
          </p:cNvPr>
          <p:cNvSpPr txBox="1"/>
          <p:nvPr/>
        </p:nvSpPr>
        <p:spPr>
          <a:xfrm>
            <a:off x="2640999" y="2892384"/>
            <a:ext cx="5213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Technical Optimization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E82117-B9D6-1B42-9534-5651ADA0E970}"/>
              </a:ext>
            </a:extLst>
          </p:cNvPr>
          <p:cNvSpPr/>
          <p:nvPr/>
        </p:nvSpPr>
        <p:spPr>
          <a:xfrm>
            <a:off x="5727301" y="2457428"/>
            <a:ext cx="603744" cy="6079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706F2-9DB8-924B-B79F-CD381460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271B4589-1D43-EA1F-4FDC-E5C836B4AA01}"/>
              </a:ext>
            </a:extLst>
          </p:cNvPr>
          <p:cNvSpPr/>
          <p:nvPr/>
        </p:nvSpPr>
        <p:spPr>
          <a:xfrm>
            <a:off x="7982819" y="3554760"/>
            <a:ext cx="1416295" cy="1413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C7490A-59CD-B2D0-A727-2A739F3455A9}"/>
              </a:ext>
            </a:extLst>
          </p:cNvPr>
          <p:cNvSpPr/>
          <p:nvPr/>
        </p:nvSpPr>
        <p:spPr>
          <a:xfrm>
            <a:off x="3136833" y="3554759"/>
            <a:ext cx="1416295" cy="1413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560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Optimization Solutions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208FEA-7725-AF1D-E84E-9A743F4C8F19}"/>
              </a:ext>
            </a:extLst>
          </p:cNvPr>
          <p:cNvSpPr txBox="1"/>
          <p:nvPr/>
        </p:nvSpPr>
        <p:spPr>
          <a:xfrm>
            <a:off x="5358551" y="3142341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Sustainable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A34E6A-957E-481F-665B-C369835B3579}"/>
              </a:ext>
            </a:extLst>
          </p:cNvPr>
          <p:cNvSpPr/>
          <p:nvPr/>
        </p:nvSpPr>
        <p:spPr>
          <a:xfrm>
            <a:off x="5502559" y="1608453"/>
            <a:ext cx="1416295" cy="1413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5DCBB-1179-0D48-86E3-665570A6BF06}"/>
              </a:ext>
            </a:extLst>
          </p:cNvPr>
          <p:cNvSpPr txBox="1"/>
          <p:nvPr/>
        </p:nvSpPr>
        <p:spPr>
          <a:xfrm>
            <a:off x="3236672" y="5093852"/>
            <a:ext cx="121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Flexible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995E6F-974E-2612-DB8E-797A3CB1F9FD}"/>
              </a:ext>
            </a:extLst>
          </p:cNvPr>
          <p:cNvSpPr txBox="1"/>
          <p:nvPr/>
        </p:nvSpPr>
        <p:spPr>
          <a:xfrm>
            <a:off x="8060825" y="505454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Scalable</a:t>
            </a:r>
          </a:p>
        </p:txBody>
      </p:sp>
      <p:pic>
        <p:nvPicPr>
          <p:cNvPr id="16" name="Graphic 15" descr="Internet Of Things outline">
            <a:extLst>
              <a:ext uri="{FF2B5EF4-FFF2-40B4-BE49-F238E27FC236}">
                <a16:creationId xmlns:a16="http://schemas.microsoft.com/office/drawing/2014/main" id="{7FE358B7-B2E9-E343-916C-3577D4F39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948" y="3604006"/>
            <a:ext cx="1741089" cy="17710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E5AF38-AFC2-C64A-87F2-F69789D2EB89}"/>
              </a:ext>
            </a:extLst>
          </p:cNvPr>
          <p:cNvSpPr txBox="1"/>
          <p:nvPr/>
        </p:nvSpPr>
        <p:spPr>
          <a:xfrm>
            <a:off x="5898697" y="433740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pic>
        <p:nvPicPr>
          <p:cNvPr id="6" name="Graphic 5" descr="Gymnast: Rings with solid fill">
            <a:extLst>
              <a:ext uri="{FF2B5EF4-FFF2-40B4-BE49-F238E27FC236}">
                <a16:creationId xmlns:a16="http://schemas.microsoft.com/office/drawing/2014/main" id="{CBC069C9-0AF9-E2BE-5595-FA321348F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7780" y="3860831"/>
            <a:ext cx="914400" cy="914400"/>
          </a:xfrm>
          <a:prstGeom prst="rect">
            <a:avLst/>
          </a:prstGeom>
        </p:spPr>
      </p:pic>
      <p:pic>
        <p:nvPicPr>
          <p:cNvPr id="8" name="Graphic 7" descr="Aspiration with solid fill">
            <a:extLst>
              <a:ext uri="{FF2B5EF4-FFF2-40B4-BE49-F238E27FC236}">
                <a16:creationId xmlns:a16="http://schemas.microsoft.com/office/drawing/2014/main" id="{CEE68E98-DC4A-D960-4641-D18D42FD4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2801" y="3746293"/>
            <a:ext cx="960448" cy="960448"/>
          </a:xfrm>
          <a:prstGeom prst="rect">
            <a:avLst/>
          </a:prstGeom>
        </p:spPr>
      </p:pic>
      <p:pic>
        <p:nvPicPr>
          <p:cNvPr id="23" name="Graphic 22" descr="Body builder with solid fill">
            <a:extLst>
              <a:ext uri="{FF2B5EF4-FFF2-40B4-BE49-F238E27FC236}">
                <a16:creationId xmlns:a16="http://schemas.microsoft.com/office/drawing/2014/main" id="{5E52BE8C-D022-7311-13E3-01E1B4E6A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3506" y="1857919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9F50A-1751-8643-B77E-DC702750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560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Optimization Solutions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705050-49C1-5542-AF7D-FB222F6624DA}"/>
              </a:ext>
            </a:extLst>
          </p:cNvPr>
          <p:cNvGrpSpPr/>
          <p:nvPr/>
        </p:nvGrpSpPr>
        <p:grpSpPr>
          <a:xfrm>
            <a:off x="5318692" y="1682276"/>
            <a:ext cx="6563695" cy="4210524"/>
            <a:chOff x="2180681" y="1792430"/>
            <a:chExt cx="7287571" cy="39603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1F1533-3984-7E49-AA72-217927876BE7}"/>
                </a:ext>
              </a:extLst>
            </p:cNvPr>
            <p:cNvSpPr/>
            <p:nvPr/>
          </p:nvSpPr>
          <p:spPr>
            <a:xfrm>
              <a:off x="2180681" y="1792430"/>
              <a:ext cx="7287571" cy="3960318"/>
            </a:xfrm>
            <a:prstGeom prst="rect">
              <a:avLst/>
            </a:prstGeom>
            <a:solidFill>
              <a:srgbClr val="008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E4B4C3-4A8F-8849-BE34-4BBC85EB2F4F}"/>
                </a:ext>
              </a:extLst>
            </p:cNvPr>
            <p:cNvSpPr/>
            <p:nvPr/>
          </p:nvSpPr>
          <p:spPr>
            <a:xfrm>
              <a:off x="2602994" y="2304711"/>
              <a:ext cx="1339888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Garmin API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&lt;&lt;API&gt;&gt;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C2FE96-35C8-5D4A-9E68-801A5775E1A7}"/>
                </a:ext>
              </a:extLst>
            </p:cNvPr>
            <p:cNvSpPr/>
            <p:nvPr/>
          </p:nvSpPr>
          <p:spPr>
            <a:xfrm>
              <a:off x="2637229" y="4153175"/>
              <a:ext cx="1479735" cy="1351939"/>
            </a:xfrm>
            <a:prstGeom prst="rect">
              <a:avLst/>
            </a:prstGeom>
            <a:solidFill>
              <a:srgbClr val="BC7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/epochs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73B63D-71EE-4A4B-ABB5-B5D38923FE53}"/>
                </a:ext>
              </a:extLst>
            </p:cNvPr>
            <p:cNvSpPr/>
            <p:nvPr/>
          </p:nvSpPr>
          <p:spPr>
            <a:xfrm>
              <a:off x="5030164" y="2306074"/>
              <a:ext cx="1534555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(React)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B5F466-54CE-2E42-9762-8A63889D26B0}"/>
                </a:ext>
              </a:extLst>
            </p:cNvPr>
            <p:cNvSpPr/>
            <p:nvPr/>
          </p:nvSpPr>
          <p:spPr>
            <a:xfrm>
              <a:off x="7670258" y="2330359"/>
              <a:ext cx="1339887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&lt;&lt;Input&gt;&gt;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55AB52-DA1D-2C46-8D67-BCE5384140BB}"/>
                </a:ext>
              </a:extLst>
            </p:cNvPr>
            <p:cNvSpPr/>
            <p:nvPr/>
          </p:nvSpPr>
          <p:spPr>
            <a:xfrm>
              <a:off x="5018318" y="4294562"/>
              <a:ext cx="1534555" cy="99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Backend (Java)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956E87-3D09-4E40-8F90-A40D0ED3DB31}"/>
                </a:ext>
              </a:extLst>
            </p:cNvPr>
            <p:cNvSpPr/>
            <p:nvPr/>
          </p:nvSpPr>
          <p:spPr>
            <a:xfrm>
              <a:off x="7601105" y="4193655"/>
              <a:ext cx="1541469" cy="994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&lt;&lt;Database&gt;&gt;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FF0315-B8E2-7849-9C63-0C168A353B2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3272938" y="3275185"/>
              <a:ext cx="0" cy="935783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0751609-A70B-AF47-BE4C-7D2B776CBBD9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4116965" y="4791793"/>
              <a:ext cx="901353" cy="24238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E480F7-4E10-FE46-A55F-E8930315127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70" y="3288510"/>
              <a:ext cx="0" cy="92245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3D24624-1165-434B-A7EE-12E14D21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393" y="3267432"/>
              <a:ext cx="0" cy="943535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B6E06F-67D9-5944-9FE9-5466F05478B9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19" y="2613198"/>
              <a:ext cx="110553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454FD5-0A7E-CF49-90FE-01E64D501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284" y="3085368"/>
              <a:ext cx="111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8255DF-9872-254E-BEA8-51F07D5E8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2082" y="4880830"/>
              <a:ext cx="1089023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638E2A9-7635-D64F-AE31-14F9B9496E87}"/>
                </a:ext>
              </a:extLst>
            </p:cNvPr>
            <p:cNvCxnSpPr>
              <a:cxnSpLocks/>
            </p:cNvCxnSpPr>
            <p:nvPr/>
          </p:nvCxnSpPr>
          <p:spPr>
            <a:xfrm>
              <a:off x="6552538" y="4434032"/>
              <a:ext cx="1048567" cy="0"/>
            </a:xfrm>
            <a:prstGeom prst="straightConnector1">
              <a:avLst/>
            </a:prstGeom>
            <a:ln w="25400">
              <a:solidFill>
                <a:srgbClr val="BC7DE9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8E5325-F8BC-004C-8A07-6CB205F25195}"/>
                </a:ext>
              </a:extLst>
            </p:cNvPr>
            <p:cNvSpPr txBox="1"/>
            <p:nvPr/>
          </p:nvSpPr>
          <p:spPr>
            <a:xfrm>
              <a:off x="3330343" y="3341131"/>
              <a:ext cx="1000126" cy="522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 to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portal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0EF921-600C-2640-B3F4-30C9A02C2D2C}"/>
                </a:ext>
              </a:extLst>
            </p:cNvPr>
            <p:cNvSpPr txBox="1"/>
            <p:nvPr/>
          </p:nvSpPr>
          <p:spPr>
            <a:xfrm>
              <a:off x="4008221" y="4782338"/>
              <a:ext cx="934934" cy="5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2A1566-4A84-2E4D-A43A-2BDEA2B64D5F}"/>
                </a:ext>
              </a:extLst>
            </p:cNvPr>
            <p:cNvSpPr txBox="1"/>
            <p:nvPr/>
          </p:nvSpPr>
          <p:spPr>
            <a:xfrm>
              <a:off x="6093557" y="3508591"/>
              <a:ext cx="87276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23D1C5-6403-864B-B5CF-31AF840A2850}"/>
                </a:ext>
              </a:extLst>
            </p:cNvPr>
            <p:cNvSpPr txBox="1"/>
            <p:nvPr/>
          </p:nvSpPr>
          <p:spPr>
            <a:xfrm>
              <a:off x="4600981" y="3475994"/>
              <a:ext cx="934933" cy="5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920036-E3C0-FB4D-9599-DF9E64334ED2}"/>
                </a:ext>
              </a:extLst>
            </p:cNvPr>
            <p:cNvSpPr txBox="1"/>
            <p:nvPr/>
          </p:nvSpPr>
          <p:spPr>
            <a:xfrm>
              <a:off x="6711110" y="3146945"/>
              <a:ext cx="87276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A7CCE4-14AD-264D-B1CE-9AE0F1A6F63B}"/>
                </a:ext>
              </a:extLst>
            </p:cNvPr>
            <p:cNvSpPr txBox="1"/>
            <p:nvPr/>
          </p:nvSpPr>
          <p:spPr>
            <a:xfrm>
              <a:off x="6704447" y="2213170"/>
              <a:ext cx="85333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9BB0EE-7A24-B44F-AC7F-889AFD0E1163}"/>
                </a:ext>
              </a:extLst>
            </p:cNvPr>
            <p:cNvSpPr txBox="1"/>
            <p:nvPr/>
          </p:nvSpPr>
          <p:spPr>
            <a:xfrm>
              <a:off x="6507621" y="4939859"/>
              <a:ext cx="915504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Retrieve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764161-F994-D043-8269-9981DFC4D2FB}"/>
                </a:ext>
              </a:extLst>
            </p:cNvPr>
            <p:cNvSpPr txBox="1"/>
            <p:nvPr/>
          </p:nvSpPr>
          <p:spPr>
            <a:xfrm>
              <a:off x="6339996" y="4049313"/>
              <a:ext cx="1348775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Save/Require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84B22B5-7646-9442-969C-2BA3832702F1}"/>
                </a:ext>
              </a:extLst>
            </p:cNvPr>
            <p:cNvSpPr/>
            <p:nvPr/>
          </p:nvSpPr>
          <p:spPr>
            <a:xfrm>
              <a:off x="2829512" y="3509644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7D50FF-7860-1B40-8904-CE66F15F5D7B}"/>
                </a:ext>
              </a:extLst>
            </p:cNvPr>
            <p:cNvSpPr/>
            <p:nvPr/>
          </p:nvSpPr>
          <p:spPr>
            <a:xfrm>
              <a:off x="4330468" y="434528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C04428-63B1-DA4C-ABD9-7CC8647C9927}"/>
                </a:ext>
              </a:extLst>
            </p:cNvPr>
            <p:cNvSpPr/>
            <p:nvPr/>
          </p:nvSpPr>
          <p:spPr>
            <a:xfrm>
              <a:off x="4469402" y="3564583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59E8182-20A1-C84B-A4A5-AA20D78AADEF}"/>
                </a:ext>
              </a:extLst>
            </p:cNvPr>
            <p:cNvSpPr/>
            <p:nvPr/>
          </p:nvSpPr>
          <p:spPr>
            <a:xfrm>
              <a:off x="5763747" y="3551458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725267F-EE7C-E143-AF40-32E450CDFE58}"/>
                </a:ext>
              </a:extLst>
            </p:cNvPr>
            <p:cNvSpPr/>
            <p:nvPr/>
          </p:nvSpPr>
          <p:spPr>
            <a:xfrm>
              <a:off x="6968367" y="283025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5CA43A-6944-A449-B173-1EDBE513F321}"/>
                </a:ext>
              </a:extLst>
            </p:cNvPr>
            <p:cNvSpPr/>
            <p:nvPr/>
          </p:nvSpPr>
          <p:spPr>
            <a:xfrm>
              <a:off x="6996842" y="203884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C8073B-AE05-3C4E-80E6-23A18EB01746}"/>
                </a:ext>
              </a:extLst>
            </p:cNvPr>
            <p:cNvSpPr/>
            <p:nvPr/>
          </p:nvSpPr>
          <p:spPr>
            <a:xfrm>
              <a:off x="7323221" y="389910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D7AEFE-F19E-424A-B2CF-20E42FE5F6A9}"/>
                </a:ext>
              </a:extLst>
            </p:cNvPr>
            <p:cNvSpPr/>
            <p:nvPr/>
          </p:nvSpPr>
          <p:spPr>
            <a:xfrm>
              <a:off x="6914203" y="4568102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FCCECB-F5D6-954B-B87B-17C22299684E}"/>
              </a:ext>
            </a:extLst>
          </p:cNvPr>
          <p:cNvSpPr txBox="1"/>
          <p:nvPr/>
        </p:nvSpPr>
        <p:spPr>
          <a:xfrm>
            <a:off x="1302712" y="2261135"/>
            <a:ext cx="3417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Problem: </a:t>
            </a:r>
            <a:r>
              <a:rPr lang="en-GB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</a:t>
            </a:r>
            <a:r>
              <a:rPr lang="en-US" altLang="zh-CN" sz="2000" dirty="0" err="1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oth</a:t>
            </a:r>
            <a:r>
              <a:rPr lang="en-US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 data format and </a:t>
            </a:r>
            <a:r>
              <a:rPr lang="en-US" altLang="zh-CN" sz="2000" dirty="0" err="1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url</a:t>
            </a:r>
            <a:r>
              <a:rPr lang="en-US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 portal have changed in Garmin API while older version program is less robust to the changes</a:t>
            </a:r>
            <a:endParaRPr lang="en-US" sz="2000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4F5AB-4512-DA40-BE2B-94025CA9C565}"/>
              </a:ext>
            </a:extLst>
          </p:cNvPr>
          <p:cNvSpPr/>
          <p:nvPr/>
        </p:nvSpPr>
        <p:spPr>
          <a:xfrm>
            <a:off x="5622287" y="4135155"/>
            <a:ext cx="1520012" cy="153410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70BE41-C8FB-4C4B-A0F8-CD3040D3BC3B}"/>
              </a:ext>
            </a:extLst>
          </p:cNvPr>
          <p:cNvSpPr txBox="1"/>
          <p:nvPr/>
        </p:nvSpPr>
        <p:spPr>
          <a:xfrm>
            <a:off x="5781391" y="1884006"/>
            <a:ext cx="1382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l Nile" pitchFamily="2" charset="-78"/>
                <a:cs typeface="Al Nile" pitchFamily="2" charset="-78"/>
              </a:rPr>
              <a:t>Changed !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18BBEDB-4800-A24B-B72D-F13AA6412FCF}"/>
              </a:ext>
            </a:extLst>
          </p:cNvPr>
          <p:cNvSpPr txBox="1"/>
          <p:nvPr/>
        </p:nvSpPr>
        <p:spPr>
          <a:xfrm>
            <a:off x="1298931" y="4095414"/>
            <a:ext cx="34213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Solution: </a:t>
            </a: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Rebuilt a more robust saving methods to scale accordingly to the change of Garmin API</a:t>
            </a:r>
            <a:endParaRPr lang="en-US" sz="2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519EC1-1C15-A742-B56D-AE39F3B59F85}"/>
              </a:ext>
            </a:extLst>
          </p:cNvPr>
          <p:cNvCxnSpPr>
            <a:cxnSpLocks/>
          </p:cNvCxnSpPr>
          <p:nvPr/>
        </p:nvCxnSpPr>
        <p:spPr>
          <a:xfrm rot="10800000">
            <a:off x="4606167" y="3080200"/>
            <a:ext cx="934887" cy="184353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0C314C-27BD-4D4D-B51C-68246445FBC7}"/>
              </a:ext>
            </a:extLst>
          </p:cNvPr>
          <p:cNvSpPr txBox="1"/>
          <p:nvPr/>
        </p:nvSpPr>
        <p:spPr>
          <a:xfrm>
            <a:off x="1298245" y="1823987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More scalable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EB2AD4-B054-864C-8D69-911A5A99F388}"/>
              </a:ext>
            </a:extLst>
          </p:cNvPr>
          <p:cNvGrpSpPr/>
          <p:nvPr/>
        </p:nvGrpSpPr>
        <p:grpSpPr>
          <a:xfrm>
            <a:off x="380520" y="1682275"/>
            <a:ext cx="796344" cy="787455"/>
            <a:chOff x="380519" y="1572685"/>
            <a:chExt cx="917725" cy="8970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9314474-162A-1F45-48C7-3E3A0D2BFC9D}"/>
                </a:ext>
              </a:extLst>
            </p:cNvPr>
            <p:cNvSpPr/>
            <p:nvPr/>
          </p:nvSpPr>
          <p:spPr>
            <a:xfrm>
              <a:off x="380519" y="1572685"/>
              <a:ext cx="917725" cy="897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Aspiration with solid fill">
              <a:extLst>
                <a:ext uri="{FF2B5EF4-FFF2-40B4-BE49-F238E27FC236}">
                  <a16:creationId xmlns:a16="http://schemas.microsoft.com/office/drawing/2014/main" id="{EEF18C9A-678B-D8EE-01CD-5583AC6CB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3133" y="1682276"/>
              <a:ext cx="660026" cy="660026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E2BBF-1387-AC4F-BBEB-E2EFD73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560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Optimization Solutions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705050-49C1-5542-AF7D-FB222F6624DA}"/>
              </a:ext>
            </a:extLst>
          </p:cNvPr>
          <p:cNvGrpSpPr/>
          <p:nvPr/>
        </p:nvGrpSpPr>
        <p:grpSpPr>
          <a:xfrm>
            <a:off x="5318692" y="1682276"/>
            <a:ext cx="6563695" cy="4210524"/>
            <a:chOff x="2180681" y="1792430"/>
            <a:chExt cx="7287571" cy="39603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1F1533-3984-7E49-AA72-217927876BE7}"/>
                </a:ext>
              </a:extLst>
            </p:cNvPr>
            <p:cNvSpPr/>
            <p:nvPr/>
          </p:nvSpPr>
          <p:spPr>
            <a:xfrm>
              <a:off x="2180681" y="1792430"/>
              <a:ext cx="7287571" cy="3960318"/>
            </a:xfrm>
            <a:prstGeom prst="rect">
              <a:avLst/>
            </a:prstGeom>
            <a:solidFill>
              <a:srgbClr val="008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E4B4C3-4A8F-8849-BE34-4BBC85EB2F4F}"/>
                </a:ext>
              </a:extLst>
            </p:cNvPr>
            <p:cNvSpPr/>
            <p:nvPr/>
          </p:nvSpPr>
          <p:spPr>
            <a:xfrm>
              <a:off x="2602994" y="2304711"/>
              <a:ext cx="1339888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Garmin API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&lt;&lt;API&gt;&gt;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C2FE96-35C8-5D4A-9E68-801A5775E1A7}"/>
                </a:ext>
              </a:extLst>
            </p:cNvPr>
            <p:cNvSpPr/>
            <p:nvPr/>
          </p:nvSpPr>
          <p:spPr>
            <a:xfrm>
              <a:off x="2637229" y="4153175"/>
              <a:ext cx="1479735" cy="1351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/epochs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73B63D-71EE-4A4B-ABB5-B5D38923FE53}"/>
                </a:ext>
              </a:extLst>
            </p:cNvPr>
            <p:cNvSpPr/>
            <p:nvPr/>
          </p:nvSpPr>
          <p:spPr>
            <a:xfrm>
              <a:off x="5030164" y="2306074"/>
              <a:ext cx="1534555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(React)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B5F466-54CE-2E42-9762-8A63889D26B0}"/>
                </a:ext>
              </a:extLst>
            </p:cNvPr>
            <p:cNvSpPr/>
            <p:nvPr/>
          </p:nvSpPr>
          <p:spPr>
            <a:xfrm>
              <a:off x="7670258" y="2330359"/>
              <a:ext cx="1339887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&lt;&lt;Input&gt;&gt;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55AB52-DA1D-2C46-8D67-BCE5384140BB}"/>
                </a:ext>
              </a:extLst>
            </p:cNvPr>
            <p:cNvSpPr/>
            <p:nvPr/>
          </p:nvSpPr>
          <p:spPr>
            <a:xfrm>
              <a:off x="5018318" y="4294562"/>
              <a:ext cx="1534555" cy="994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Backend (Java)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956E87-3D09-4E40-8F90-A40D0ED3DB31}"/>
                </a:ext>
              </a:extLst>
            </p:cNvPr>
            <p:cNvSpPr/>
            <p:nvPr/>
          </p:nvSpPr>
          <p:spPr>
            <a:xfrm>
              <a:off x="7601105" y="4193655"/>
              <a:ext cx="1541469" cy="994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&lt;&lt;Database&gt;&gt;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FF0315-B8E2-7849-9C63-0C168A353B2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3272938" y="3275185"/>
              <a:ext cx="0" cy="935783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0751609-A70B-AF47-BE4C-7D2B776CBBD9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4116965" y="4791793"/>
              <a:ext cx="901353" cy="24238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E480F7-4E10-FE46-A55F-E8930315127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70" y="3288510"/>
              <a:ext cx="0" cy="92245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3D24624-1165-434B-A7EE-12E14D21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393" y="3267432"/>
              <a:ext cx="0" cy="943535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B6E06F-67D9-5944-9FE9-5466F05478B9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19" y="2613198"/>
              <a:ext cx="110553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454FD5-0A7E-CF49-90FE-01E64D501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284" y="3085368"/>
              <a:ext cx="111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8255DF-9872-254E-BEA8-51F07D5E8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2082" y="4880830"/>
              <a:ext cx="1089023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638E2A9-7635-D64F-AE31-14F9B9496E87}"/>
                </a:ext>
              </a:extLst>
            </p:cNvPr>
            <p:cNvCxnSpPr>
              <a:cxnSpLocks/>
            </p:cNvCxnSpPr>
            <p:nvPr/>
          </p:nvCxnSpPr>
          <p:spPr>
            <a:xfrm>
              <a:off x="6552538" y="4434032"/>
              <a:ext cx="1048567" cy="0"/>
            </a:xfrm>
            <a:prstGeom prst="straightConnector1">
              <a:avLst/>
            </a:prstGeom>
            <a:ln w="25400">
              <a:solidFill>
                <a:srgbClr val="BC7DE9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8E5325-F8BC-004C-8A07-6CB205F25195}"/>
                </a:ext>
              </a:extLst>
            </p:cNvPr>
            <p:cNvSpPr txBox="1"/>
            <p:nvPr/>
          </p:nvSpPr>
          <p:spPr>
            <a:xfrm>
              <a:off x="3330343" y="3341131"/>
              <a:ext cx="1000126" cy="522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 to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portal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0EF921-600C-2640-B3F4-30C9A02C2D2C}"/>
                </a:ext>
              </a:extLst>
            </p:cNvPr>
            <p:cNvSpPr txBox="1"/>
            <p:nvPr/>
          </p:nvSpPr>
          <p:spPr>
            <a:xfrm>
              <a:off x="4008221" y="4782338"/>
              <a:ext cx="934934" cy="5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2A1566-4A84-2E4D-A43A-2BDEA2B64D5F}"/>
                </a:ext>
              </a:extLst>
            </p:cNvPr>
            <p:cNvSpPr txBox="1"/>
            <p:nvPr/>
          </p:nvSpPr>
          <p:spPr>
            <a:xfrm>
              <a:off x="6093557" y="3508591"/>
              <a:ext cx="87276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23D1C5-6403-864B-B5CF-31AF840A2850}"/>
                </a:ext>
              </a:extLst>
            </p:cNvPr>
            <p:cNvSpPr txBox="1"/>
            <p:nvPr/>
          </p:nvSpPr>
          <p:spPr>
            <a:xfrm>
              <a:off x="4600981" y="3475994"/>
              <a:ext cx="934933" cy="5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920036-E3C0-FB4D-9599-DF9E64334ED2}"/>
                </a:ext>
              </a:extLst>
            </p:cNvPr>
            <p:cNvSpPr txBox="1"/>
            <p:nvPr/>
          </p:nvSpPr>
          <p:spPr>
            <a:xfrm>
              <a:off x="6711110" y="3146945"/>
              <a:ext cx="87276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A7CCE4-14AD-264D-B1CE-9AE0F1A6F63B}"/>
                </a:ext>
              </a:extLst>
            </p:cNvPr>
            <p:cNvSpPr txBox="1"/>
            <p:nvPr/>
          </p:nvSpPr>
          <p:spPr>
            <a:xfrm>
              <a:off x="6704447" y="2213170"/>
              <a:ext cx="85333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9BB0EE-7A24-B44F-AC7F-889AFD0E1163}"/>
                </a:ext>
              </a:extLst>
            </p:cNvPr>
            <p:cNvSpPr txBox="1"/>
            <p:nvPr/>
          </p:nvSpPr>
          <p:spPr>
            <a:xfrm>
              <a:off x="6507621" y="4939859"/>
              <a:ext cx="915504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Retrieve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764161-F994-D043-8269-9981DFC4D2FB}"/>
                </a:ext>
              </a:extLst>
            </p:cNvPr>
            <p:cNvSpPr txBox="1"/>
            <p:nvPr/>
          </p:nvSpPr>
          <p:spPr>
            <a:xfrm>
              <a:off x="6339996" y="4049313"/>
              <a:ext cx="1348775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Save/Require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84B22B5-7646-9442-969C-2BA3832702F1}"/>
                </a:ext>
              </a:extLst>
            </p:cNvPr>
            <p:cNvSpPr/>
            <p:nvPr/>
          </p:nvSpPr>
          <p:spPr>
            <a:xfrm>
              <a:off x="2829512" y="3509644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7D50FF-7860-1B40-8904-CE66F15F5D7B}"/>
                </a:ext>
              </a:extLst>
            </p:cNvPr>
            <p:cNvSpPr/>
            <p:nvPr/>
          </p:nvSpPr>
          <p:spPr>
            <a:xfrm>
              <a:off x="4330468" y="434528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C04428-63B1-DA4C-ABD9-7CC8647C9927}"/>
                </a:ext>
              </a:extLst>
            </p:cNvPr>
            <p:cNvSpPr/>
            <p:nvPr/>
          </p:nvSpPr>
          <p:spPr>
            <a:xfrm>
              <a:off x="4469402" y="3564583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59E8182-20A1-C84B-A4A5-AA20D78AADEF}"/>
                </a:ext>
              </a:extLst>
            </p:cNvPr>
            <p:cNvSpPr/>
            <p:nvPr/>
          </p:nvSpPr>
          <p:spPr>
            <a:xfrm>
              <a:off x="5763747" y="3551458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725267F-EE7C-E143-AF40-32E450CDFE58}"/>
                </a:ext>
              </a:extLst>
            </p:cNvPr>
            <p:cNvSpPr/>
            <p:nvPr/>
          </p:nvSpPr>
          <p:spPr>
            <a:xfrm>
              <a:off x="6968367" y="283025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5CA43A-6944-A449-B173-1EDBE513F321}"/>
                </a:ext>
              </a:extLst>
            </p:cNvPr>
            <p:cNvSpPr/>
            <p:nvPr/>
          </p:nvSpPr>
          <p:spPr>
            <a:xfrm>
              <a:off x="6996842" y="203884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C8073B-AE05-3C4E-80E6-23A18EB01746}"/>
                </a:ext>
              </a:extLst>
            </p:cNvPr>
            <p:cNvSpPr/>
            <p:nvPr/>
          </p:nvSpPr>
          <p:spPr>
            <a:xfrm>
              <a:off x="7323221" y="389910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D7AEFE-F19E-424A-B2CF-20E42FE5F6A9}"/>
                </a:ext>
              </a:extLst>
            </p:cNvPr>
            <p:cNvSpPr/>
            <p:nvPr/>
          </p:nvSpPr>
          <p:spPr>
            <a:xfrm>
              <a:off x="6914203" y="4568102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FCCECB-F5D6-954B-B87B-17C22299684E}"/>
              </a:ext>
            </a:extLst>
          </p:cNvPr>
          <p:cNvSpPr txBox="1"/>
          <p:nvPr/>
        </p:nvSpPr>
        <p:spPr>
          <a:xfrm>
            <a:off x="1301952" y="2312693"/>
            <a:ext cx="341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Problem: </a:t>
            </a:r>
            <a:r>
              <a:rPr lang="en-US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The older version prints data directly in the frontend</a:t>
            </a:r>
            <a:endParaRPr lang="en-US" sz="2000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4F5AB-4512-DA40-BE2B-94025CA9C565}"/>
              </a:ext>
            </a:extLst>
          </p:cNvPr>
          <p:cNvSpPr/>
          <p:nvPr/>
        </p:nvSpPr>
        <p:spPr>
          <a:xfrm>
            <a:off x="7814824" y="4268493"/>
            <a:ext cx="1520012" cy="1237273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18BBEDB-4800-A24B-B72D-F13AA6412FCF}"/>
              </a:ext>
            </a:extLst>
          </p:cNvPr>
          <p:cNvSpPr txBox="1"/>
          <p:nvPr/>
        </p:nvSpPr>
        <p:spPr>
          <a:xfrm>
            <a:off x="1298245" y="3747727"/>
            <a:ext cx="3417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Solution: </a:t>
            </a:r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provide methods to retrieve specifications of activity data, specifically focusing on how to make data visualized in the front end  </a:t>
            </a:r>
            <a:endParaRPr lang="en-US" sz="2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519EC1-1C15-A742-B56D-AE39F3B59F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987665" y="4887130"/>
            <a:ext cx="2827159" cy="9773"/>
          </a:xfrm>
          <a:prstGeom prst="straightConnector1">
            <a:avLst/>
          </a:prstGeom>
          <a:ln w="31750">
            <a:solidFill>
              <a:schemeClr val="accent4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0C314C-27BD-4D4D-B51C-68246445FBC7}"/>
              </a:ext>
            </a:extLst>
          </p:cNvPr>
          <p:cNvSpPr txBox="1"/>
          <p:nvPr/>
        </p:nvSpPr>
        <p:spPr>
          <a:xfrm>
            <a:off x="1298245" y="1823987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More flexible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D0E6D3-2268-BC46-845C-99CDB85708DC}"/>
              </a:ext>
            </a:extLst>
          </p:cNvPr>
          <p:cNvGrpSpPr/>
          <p:nvPr/>
        </p:nvGrpSpPr>
        <p:grpSpPr>
          <a:xfrm>
            <a:off x="380520" y="1682275"/>
            <a:ext cx="816418" cy="787455"/>
            <a:chOff x="380519" y="1572685"/>
            <a:chExt cx="917725" cy="8970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22F2CD-886C-14A7-B82C-234D9A438C88}"/>
                </a:ext>
              </a:extLst>
            </p:cNvPr>
            <p:cNvSpPr/>
            <p:nvPr/>
          </p:nvSpPr>
          <p:spPr>
            <a:xfrm>
              <a:off x="380519" y="1572685"/>
              <a:ext cx="917725" cy="897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Gymnast: Rings with solid fill">
              <a:extLst>
                <a:ext uri="{FF2B5EF4-FFF2-40B4-BE49-F238E27FC236}">
                  <a16:creationId xmlns:a16="http://schemas.microsoft.com/office/drawing/2014/main" id="{6B350D54-74F6-3011-6D99-6BE6764D7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313" y="1710113"/>
              <a:ext cx="622190" cy="62219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07E53-A245-6841-AD0C-1667159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560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Optimization Solutions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705050-49C1-5542-AF7D-FB222F6624DA}"/>
              </a:ext>
            </a:extLst>
          </p:cNvPr>
          <p:cNvGrpSpPr/>
          <p:nvPr/>
        </p:nvGrpSpPr>
        <p:grpSpPr>
          <a:xfrm>
            <a:off x="3451508" y="2137641"/>
            <a:ext cx="6012599" cy="3444455"/>
            <a:chOff x="2180681" y="1852110"/>
            <a:chExt cx="7287571" cy="390063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1F1533-3984-7E49-AA72-217927876BE7}"/>
                </a:ext>
              </a:extLst>
            </p:cNvPr>
            <p:cNvSpPr/>
            <p:nvPr/>
          </p:nvSpPr>
          <p:spPr>
            <a:xfrm>
              <a:off x="2180681" y="1852110"/>
              <a:ext cx="7287571" cy="3900638"/>
            </a:xfrm>
            <a:prstGeom prst="rect">
              <a:avLst/>
            </a:prstGeom>
            <a:solidFill>
              <a:srgbClr val="008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E4B4C3-4A8F-8849-BE34-4BBC85EB2F4F}"/>
                </a:ext>
              </a:extLst>
            </p:cNvPr>
            <p:cNvSpPr/>
            <p:nvPr/>
          </p:nvSpPr>
          <p:spPr>
            <a:xfrm>
              <a:off x="2602994" y="2304711"/>
              <a:ext cx="1339888" cy="970474"/>
            </a:xfrm>
            <a:prstGeom prst="rect">
              <a:avLst/>
            </a:prstGeom>
            <a:solidFill>
              <a:srgbClr val="D3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Garmin API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&lt;&lt;API&gt;&gt;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C2FE96-35C8-5D4A-9E68-801A5775E1A7}"/>
                </a:ext>
              </a:extLst>
            </p:cNvPr>
            <p:cNvSpPr/>
            <p:nvPr/>
          </p:nvSpPr>
          <p:spPr>
            <a:xfrm>
              <a:off x="2636642" y="4129202"/>
              <a:ext cx="1443312" cy="1175944"/>
            </a:xfrm>
            <a:prstGeom prst="rect">
              <a:avLst/>
            </a:prstGeom>
            <a:solidFill>
              <a:srgbClr val="D3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activityDetails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/epochs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73B63D-71EE-4A4B-ABB5-B5D38923FE53}"/>
                </a:ext>
              </a:extLst>
            </p:cNvPr>
            <p:cNvSpPr/>
            <p:nvPr/>
          </p:nvSpPr>
          <p:spPr>
            <a:xfrm>
              <a:off x="5030164" y="2306074"/>
              <a:ext cx="1534555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(React)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B5F466-54CE-2E42-9762-8A63889D26B0}"/>
                </a:ext>
              </a:extLst>
            </p:cNvPr>
            <p:cNvSpPr/>
            <p:nvPr/>
          </p:nvSpPr>
          <p:spPr>
            <a:xfrm>
              <a:off x="7670258" y="2330359"/>
              <a:ext cx="1339887" cy="970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&lt;&lt;Input&gt;&gt;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55AB52-DA1D-2C46-8D67-BCE5384140BB}"/>
                </a:ext>
              </a:extLst>
            </p:cNvPr>
            <p:cNvSpPr/>
            <p:nvPr/>
          </p:nvSpPr>
          <p:spPr>
            <a:xfrm>
              <a:off x="5018318" y="4258928"/>
              <a:ext cx="1534555" cy="1030097"/>
            </a:xfrm>
            <a:prstGeom prst="rect">
              <a:avLst/>
            </a:prstGeom>
            <a:solidFill>
              <a:srgbClr val="F9BC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Backend (Java)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956E87-3D09-4E40-8F90-A40D0ED3DB31}"/>
                </a:ext>
              </a:extLst>
            </p:cNvPr>
            <p:cNvSpPr/>
            <p:nvPr/>
          </p:nvSpPr>
          <p:spPr>
            <a:xfrm>
              <a:off x="7601105" y="4193655"/>
              <a:ext cx="1541469" cy="9944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&lt;&lt;Database&gt;&gt;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FF0315-B8E2-7849-9C63-0C168A353B27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3272938" y="3275185"/>
              <a:ext cx="0" cy="935783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0751609-A70B-AF47-BE4C-7D2B776CBBD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079954" y="4717174"/>
              <a:ext cx="934933" cy="11788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E480F7-4E10-FE46-A55F-E8930315127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70" y="3288510"/>
              <a:ext cx="0" cy="92245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3D24624-1165-434B-A7EE-12E14D21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393" y="3267432"/>
              <a:ext cx="0" cy="943535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B6E06F-67D9-5944-9FE9-5466F05478B9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19" y="2613198"/>
              <a:ext cx="110553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454FD5-0A7E-CF49-90FE-01E64D501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284" y="3085368"/>
              <a:ext cx="111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8255DF-9872-254E-BEA8-51F07D5E8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2082" y="4880830"/>
              <a:ext cx="1089023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638E2A9-7635-D64F-AE31-14F9B9496E87}"/>
                </a:ext>
              </a:extLst>
            </p:cNvPr>
            <p:cNvCxnSpPr>
              <a:cxnSpLocks/>
            </p:cNvCxnSpPr>
            <p:nvPr/>
          </p:nvCxnSpPr>
          <p:spPr>
            <a:xfrm>
              <a:off x="6552538" y="4434032"/>
              <a:ext cx="1048567" cy="0"/>
            </a:xfrm>
            <a:prstGeom prst="straightConnector1">
              <a:avLst/>
            </a:prstGeom>
            <a:ln w="25400">
              <a:solidFill>
                <a:srgbClr val="BC7DE9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8E5325-F8BC-004C-8A07-6CB205F25195}"/>
                </a:ext>
              </a:extLst>
            </p:cNvPr>
            <p:cNvSpPr txBox="1"/>
            <p:nvPr/>
          </p:nvSpPr>
          <p:spPr>
            <a:xfrm>
              <a:off x="3330343" y="3341131"/>
              <a:ext cx="1000126" cy="522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 to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portal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0EF921-600C-2640-B3F4-30C9A02C2D2C}"/>
                </a:ext>
              </a:extLst>
            </p:cNvPr>
            <p:cNvSpPr txBox="1"/>
            <p:nvPr/>
          </p:nvSpPr>
          <p:spPr>
            <a:xfrm>
              <a:off x="4121420" y="4823474"/>
              <a:ext cx="934934" cy="5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2A1566-4A84-2E4D-A43A-2BDEA2B64D5F}"/>
                </a:ext>
              </a:extLst>
            </p:cNvPr>
            <p:cNvSpPr txBox="1"/>
            <p:nvPr/>
          </p:nvSpPr>
          <p:spPr>
            <a:xfrm>
              <a:off x="6093557" y="3508591"/>
              <a:ext cx="87276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23D1C5-6403-864B-B5CF-31AF840A2850}"/>
                </a:ext>
              </a:extLst>
            </p:cNvPr>
            <p:cNvSpPr txBox="1"/>
            <p:nvPr/>
          </p:nvSpPr>
          <p:spPr>
            <a:xfrm>
              <a:off x="4600981" y="3475994"/>
              <a:ext cx="934933" cy="52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920036-E3C0-FB4D-9599-DF9E64334ED2}"/>
                </a:ext>
              </a:extLst>
            </p:cNvPr>
            <p:cNvSpPr txBox="1"/>
            <p:nvPr/>
          </p:nvSpPr>
          <p:spPr>
            <a:xfrm>
              <a:off x="6711110" y="3146945"/>
              <a:ext cx="87276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A7CCE4-14AD-264D-B1CE-9AE0F1A6F63B}"/>
                </a:ext>
              </a:extLst>
            </p:cNvPr>
            <p:cNvSpPr txBox="1"/>
            <p:nvPr/>
          </p:nvSpPr>
          <p:spPr>
            <a:xfrm>
              <a:off x="6704447" y="2213170"/>
              <a:ext cx="853331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9BB0EE-7A24-B44F-AC7F-889AFD0E1163}"/>
                </a:ext>
              </a:extLst>
            </p:cNvPr>
            <p:cNvSpPr txBox="1"/>
            <p:nvPr/>
          </p:nvSpPr>
          <p:spPr>
            <a:xfrm>
              <a:off x="6507621" y="4939859"/>
              <a:ext cx="915504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Retrieve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764161-F994-D043-8269-9981DFC4D2FB}"/>
                </a:ext>
              </a:extLst>
            </p:cNvPr>
            <p:cNvSpPr txBox="1"/>
            <p:nvPr/>
          </p:nvSpPr>
          <p:spPr>
            <a:xfrm>
              <a:off x="6339996" y="4049313"/>
              <a:ext cx="1348775" cy="31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Save/Require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84B22B5-7646-9442-969C-2BA3832702F1}"/>
                </a:ext>
              </a:extLst>
            </p:cNvPr>
            <p:cNvSpPr/>
            <p:nvPr/>
          </p:nvSpPr>
          <p:spPr>
            <a:xfrm>
              <a:off x="2829512" y="3509644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7D50FF-7860-1B40-8904-CE66F15F5D7B}"/>
                </a:ext>
              </a:extLst>
            </p:cNvPr>
            <p:cNvSpPr/>
            <p:nvPr/>
          </p:nvSpPr>
          <p:spPr>
            <a:xfrm>
              <a:off x="4330468" y="434528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C04428-63B1-DA4C-ABD9-7CC8647C9927}"/>
                </a:ext>
              </a:extLst>
            </p:cNvPr>
            <p:cNvSpPr/>
            <p:nvPr/>
          </p:nvSpPr>
          <p:spPr>
            <a:xfrm>
              <a:off x="4469402" y="3564583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59E8182-20A1-C84B-A4A5-AA20D78AADEF}"/>
                </a:ext>
              </a:extLst>
            </p:cNvPr>
            <p:cNvSpPr/>
            <p:nvPr/>
          </p:nvSpPr>
          <p:spPr>
            <a:xfrm>
              <a:off x="5763747" y="3551458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725267F-EE7C-E143-AF40-32E450CDFE58}"/>
                </a:ext>
              </a:extLst>
            </p:cNvPr>
            <p:cNvSpPr/>
            <p:nvPr/>
          </p:nvSpPr>
          <p:spPr>
            <a:xfrm>
              <a:off x="6968367" y="283025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5CA43A-6944-A449-B173-1EDBE513F321}"/>
                </a:ext>
              </a:extLst>
            </p:cNvPr>
            <p:cNvSpPr/>
            <p:nvPr/>
          </p:nvSpPr>
          <p:spPr>
            <a:xfrm>
              <a:off x="6996842" y="203884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C8073B-AE05-3C4E-80E6-23A18EB01746}"/>
                </a:ext>
              </a:extLst>
            </p:cNvPr>
            <p:cNvSpPr/>
            <p:nvPr/>
          </p:nvSpPr>
          <p:spPr>
            <a:xfrm>
              <a:off x="7323221" y="389910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D7AEFE-F19E-424A-B2CF-20E42FE5F6A9}"/>
                </a:ext>
              </a:extLst>
            </p:cNvPr>
            <p:cNvSpPr/>
            <p:nvPr/>
          </p:nvSpPr>
          <p:spPr>
            <a:xfrm>
              <a:off x="6914203" y="4568102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E3EB0E6-FBBB-BE48-9BC5-2B31860F3619}"/>
              </a:ext>
            </a:extLst>
          </p:cNvPr>
          <p:cNvSpPr txBox="1"/>
          <p:nvPr/>
        </p:nvSpPr>
        <p:spPr>
          <a:xfrm>
            <a:off x="1555884" y="1597028"/>
            <a:ext cx="7955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Add significant test functions to facilitate error detections in the future </a:t>
            </a:r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7F1CAD-AC9E-CF4B-95FE-58C1216A12F5}"/>
              </a:ext>
            </a:extLst>
          </p:cNvPr>
          <p:cNvSpPr/>
          <p:nvPr/>
        </p:nvSpPr>
        <p:spPr>
          <a:xfrm>
            <a:off x="3716044" y="4054852"/>
            <a:ext cx="1368236" cy="122556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68AD4E-1CC4-2748-B2A7-46B0B4D0099F}"/>
              </a:ext>
            </a:extLst>
          </p:cNvPr>
          <p:cNvCxnSpPr>
            <a:cxnSpLocks/>
          </p:cNvCxnSpPr>
          <p:nvPr/>
        </p:nvCxnSpPr>
        <p:spPr>
          <a:xfrm>
            <a:off x="3138696" y="4678041"/>
            <a:ext cx="546596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3F4E3C6-66B9-9D4F-854A-E57B3CFCA424}"/>
              </a:ext>
            </a:extLst>
          </p:cNvPr>
          <p:cNvSpPr/>
          <p:nvPr/>
        </p:nvSpPr>
        <p:spPr>
          <a:xfrm>
            <a:off x="5728939" y="4168345"/>
            <a:ext cx="1396754" cy="111584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F9AF39-558E-1C4D-8AD7-7ED19B81EDE6}"/>
              </a:ext>
            </a:extLst>
          </p:cNvPr>
          <p:cNvCxnSpPr>
            <a:cxnSpLocks/>
          </p:cNvCxnSpPr>
          <p:nvPr/>
        </p:nvCxnSpPr>
        <p:spPr>
          <a:xfrm>
            <a:off x="3049628" y="2939596"/>
            <a:ext cx="577119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9C4BA-47C9-7148-8397-29C97C4ED0DC}"/>
              </a:ext>
            </a:extLst>
          </p:cNvPr>
          <p:cNvSpPr/>
          <p:nvPr/>
        </p:nvSpPr>
        <p:spPr>
          <a:xfrm>
            <a:off x="7862787" y="4099973"/>
            <a:ext cx="1396754" cy="111584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4E425E-B417-0549-AC4E-38A1025B5E18}"/>
              </a:ext>
            </a:extLst>
          </p:cNvPr>
          <p:cNvSpPr/>
          <p:nvPr/>
        </p:nvSpPr>
        <p:spPr>
          <a:xfrm>
            <a:off x="3698021" y="2402099"/>
            <a:ext cx="1349396" cy="111604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A9920F-140B-7846-9BB5-2FCEA599E89E}"/>
              </a:ext>
            </a:extLst>
          </p:cNvPr>
          <p:cNvSpPr txBox="1"/>
          <p:nvPr/>
        </p:nvSpPr>
        <p:spPr>
          <a:xfrm>
            <a:off x="429988" y="4037099"/>
            <a:ext cx="3003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UpComingDataProcess</a:t>
            </a:r>
            <a:endParaRPr lang="en-US" b="1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  <a:p>
            <a:r>
              <a:rPr lang="en-US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Test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9F9DD-CA15-7E42-8514-40D6992BA736}"/>
              </a:ext>
            </a:extLst>
          </p:cNvPr>
          <p:cNvSpPr txBox="1"/>
          <p:nvPr/>
        </p:nvSpPr>
        <p:spPr>
          <a:xfrm>
            <a:off x="416873" y="3218427"/>
            <a:ext cx="341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dirty="0"/>
              <a:t>Check whether can connect successfully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BB533-BBAB-6E4C-8EA3-BCA7EFE883DE}"/>
              </a:ext>
            </a:extLst>
          </p:cNvPr>
          <p:cNvSpPr txBox="1"/>
          <p:nvPr/>
        </p:nvSpPr>
        <p:spPr>
          <a:xfrm>
            <a:off x="455532" y="4592464"/>
            <a:ext cx="284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Check whether the data format same from API changed</a:t>
            </a:r>
            <a:endParaRPr lang="zh-CN" altLang="en-US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65C072-0962-B547-8CC5-A0C8A1C929E7}"/>
              </a:ext>
            </a:extLst>
          </p:cNvPr>
          <p:cNvSpPr txBox="1"/>
          <p:nvPr/>
        </p:nvSpPr>
        <p:spPr>
          <a:xfrm>
            <a:off x="411588" y="2824168"/>
            <a:ext cx="13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AuthTest</a:t>
            </a:r>
            <a:endParaRPr lang="en-US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60274A-BD04-3F44-9AAB-5D5BF8353E0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427316" y="5284190"/>
            <a:ext cx="0" cy="588857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8F7420F-03BF-E34B-BDC1-14C23CFCC53B}"/>
              </a:ext>
            </a:extLst>
          </p:cNvPr>
          <p:cNvSpPr txBox="1"/>
          <p:nvPr/>
        </p:nvSpPr>
        <p:spPr>
          <a:xfrm>
            <a:off x="4384862" y="5627355"/>
            <a:ext cx="171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FunctionTest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B7A180-2349-1146-8166-AA9B24C8F51D}"/>
              </a:ext>
            </a:extLst>
          </p:cNvPr>
          <p:cNvSpPr txBox="1"/>
          <p:nvPr/>
        </p:nvSpPr>
        <p:spPr>
          <a:xfrm>
            <a:off x="4412130" y="5953629"/>
            <a:ext cx="407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dirty="0"/>
              <a:t>Check whether the new added function</a:t>
            </a:r>
          </a:p>
          <a:p>
            <a:r>
              <a:rPr lang="en-US" altLang="zh-CN" dirty="0"/>
              <a:t>can work or not</a:t>
            </a:r>
            <a:endParaRPr lang="zh-CN" alt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DB0DA4D-87E9-1340-9BB4-30C3C5748829}"/>
              </a:ext>
            </a:extLst>
          </p:cNvPr>
          <p:cNvCxnSpPr>
            <a:cxnSpLocks/>
          </p:cNvCxnSpPr>
          <p:nvPr/>
        </p:nvCxnSpPr>
        <p:spPr>
          <a:xfrm>
            <a:off x="9232906" y="4715711"/>
            <a:ext cx="556863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90C4FC-CAF9-0B40-BAA3-91B73D51A84E}"/>
              </a:ext>
            </a:extLst>
          </p:cNvPr>
          <p:cNvSpPr txBox="1"/>
          <p:nvPr/>
        </p:nvSpPr>
        <p:spPr>
          <a:xfrm>
            <a:off x="9969345" y="4355842"/>
            <a:ext cx="1977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b="1" dirty="0" err="1"/>
              <a:t>databaseTest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Check whether can connect to database</a:t>
            </a:r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7BB4BD-D5D6-434B-B8EE-039C70161967}"/>
              </a:ext>
            </a:extLst>
          </p:cNvPr>
          <p:cNvSpPr txBox="1"/>
          <p:nvPr/>
        </p:nvSpPr>
        <p:spPr>
          <a:xfrm>
            <a:off x="1515783" y="1180429"/>
            <a:ext cx="26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l Nile" pitchFamily="2" charset="-78"/>
                <a:cs typeface="Al Nile" pitchFamily="2" charset="-78"/>
              </a:rPr>
              <a:t>More sustainable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708A3-3ADD-3645-9D4C-CD47ECAB272C}"/>
              </a:ext>
            </a:extLst>
          </p:cNvPr>
          <p:cNvGrpSpPr/>
          <p:nvPr/>
        </p:nvGrpSpPr>
        <p:grpSpPr>
          <a:xfrm>
            <a:off x="649909" y="1242220"/>
            <a:ext cx="845823" cy="799748"/>
            <a:chOff x="491910" y="1083131"/>
            <a:chExt cx="917725" cy="89704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B35188-6BDF-8247-EC91-4A139DBE0BBA}"/>
                </a:ext>
              </a:extLst>
            </p:cNvPr>
            <p:cNvSpPr/>
            <p:nvPr/>
          </p:nvSpPr>
          <p:spPr>
            <a:xfrm>
              <a:off x="491910" y="1083131"/>
              <a:ext cx="917725" cy="897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Graphic 77" descr="Body builder with solid fill">
              <a:extLst>
                <a:ext uri="{FF2B5EF4-FFF2-40B4-BE49-F238E27FC236}">
                  <a16:creationId xmlns:a16="http://schemas.microsoft.com/office/drawing/2014/main" id="{65FEE282-3970-4EA4-54DA-A397E2DA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2833" y="1206009"/>
              <a:ext cx="655877" cy="655877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C1413-1E84-8A42-B614-5D6590D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8F758BE-14E1-4C44-873C-30BC848C5CF9}"/>
              </a:ext>
            </a:extLst>
          </p:cNvPr>
          <p:cNvSpPr/>
          <p:nvPr/>
        </p:nvSpPr>
        <p:spPr>
          <a:xfrm>
            <a:off x="1274247" y="1907259"/>
            <a:ext cx="3183209" cy="31744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79031-C058-F04A-A451-86CBA384D19C}"/>
              </a:ext>
            </a:extLst>
          </p:cNvPr>
          <p:cNvSpPr txBox="1"/>
          <p:nvPr/>
        </p:nvSpPr>
        <p:spPr>
          <a:xfrm>
            <a:off x="2865851" y="3032797"/>
            <a:ext cx="5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Demo Time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E82117-B9D6-1B42-9534-5651ADA0E970}"/>
              </a:ext>
            </a:extLst>
          </p:cNvPr>
          <p:cNvSpPr/>
          <p:nvPr/>
        </p:nvSpPr>
        <p:spPr>
          <a:xfrm>
            <a:off x="4173690" y="1434729"/>
            <a:ext cx="567531" cy="552524"/>
          </a:xfrm>
          <a:prstGeom prst="ellipse">
            <a:avLst/>
          </a:prstGeom>
          <a:solidFill>
            <a:srgbClr val="D6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C1095-CC78-F346-A53A-E013F5E8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4C09A-77FD-9248-A73C-32D6CF770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56" y="2614523"/>
            <a:ext cx="5087687" cy="3460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D31EE-13E7-E446-A3EB-4D4519B45EBD}"/>
              </a:ext>
            </a:extLst>
          </p:cNvPr>
          <p:cNvSpPr txBox="1"/>
          <p:nvPr/>
        </p:nvSpPr>
        <p:spPr>
          <a:xfrm>
            <a:off x="4644383" y="1663783"/>
            <a:ext cx="3456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l Nile" pitchFamily="2" charset="-78"/>
                <a:cs typeface="Al Nile" pitchFamily="2" charset="-78"/>
              </a:rPr>
              <a:t>Thank You 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A55F32-6F48-8F4A-ABD0-80E30C67F7F8}"/>
              </a:ext>
            </a:extLst>
          </p:cNvPr>
          <p:cNvSpPr/>
          <p:nvPr/>
        </p:nvSpPr>
        <p:spPr>
          <a:xfrm>
            <a:off x="-1104336" y="4846966"/>
            <a:ext cx="3183209" cy="31744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EA6903-49C0-0643-A5C7-621A27288F72}"/>
              </a:ext>
            </a:extLst>
          </p:cNvPr>
          <p:cNvSpPr/>
          <p:nvPr/>
        </p:nvSpPr>
        <p:spPr>
          <a:xfrm>
            <a:off x="10600396" y="1663783"/>
            <a:ext cx="2850910" cy="2919284"/>
          </a:xfrm>
          <a:prstGeom prst="ellips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28C84A-8290-774C-9728-F97035BAAB88}"/>
              </a:ext>
            </a:extLst>
          </p:cNvPr>
          <p:cNvSpPr/>
          <p:nvPr/>
        </p:nvSpPr>
        <p:spPr>
          <a:xfrm>
            <a:off x="756722" y="3675486"/>
            <a:ext cx="567531" cy="5525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B7D891-440A-B346-A590-8692A54DDE70}"/>
              </a:ext>
            </a:extLst>
          </p:cNvPr>
          <p:cNvSpPr/>
          <p:nvPr/>
        </p:nvSpPr>
        <p:spPr>
          <a:xfrm>
            <a:off x="10032865" y="688771"/>
            <a:ext cx="567531" cy="552524"/>
          </a:xfrm>
          <a:prstGeom prst="ellips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FD036E-4840-7E41-951D-65022EA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284A22AF-FDBE-9E48-88C4-5E2F234C0109}"/>
              </a:ext>
            </a:extLst>
          </p:cNvPr>
          <p:cNvSpPr/>
          <p:nvPr/>
        </p:nvSpPr>
        <p:spPr>
          <a:xfrm>
            <a:off x="706935" y="2318383"/>
            <a:ext cx="645970" cy="652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728C30-42CB-8C48-B07A-D72385F3757C}"/>
              </a:ext>
            </a:extLst>
          </p:cNvPr>
          <p:cNvSpPr/>
          <p:nvPr/>
        </p:nvSpPr>
        <p:spPr>
          <a:xfrm>
            <a:off x="3484180" y="2886425"/>
            <a:ext cx="712250" cy="711106"/>
          </a:xfrm>
          <a:prstGeom prst="ellipse">
            <a:avLst/>
          </a:prstGeom>
          <a:solidFill>
            <a:srgbClr val="BC7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E503CF-4A0D-5C4D-A96F-75FD8170E028}"/>
              </a:ext>
            </a:extLst>
          </p:cNvPr>
          <p:cNvSpPr/>
          <p:nvPr/>
        </p:nvSpPr>
        <p:spPr>
          <a:xfrm>
            <a:off x="6964187" y="1024132"/>
            <a:ext cx="985838" cy="98211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6CE4E-91E6-9044-82E8-D1B15ABC3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85" b="12485"/>
          <a:stretch/>
        </p:blipFill>
        <p:spPr>
          <a:xfrm>
            <a:off x="9995243" y="2580186"/>
            <a:ext cx="1491326" cy="1491326"/>
          </a:xfrm>
          <a:prstGeom prst="ellipse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70FC7B6-5897-1243-ADDE-FEFFCB124C58}"/>
              </a:ext>
            </a:extLst>
          </p:cNvPr>
          <p:cNvSpPr/>
          <p:nvPr/>
        </p:nvSpPr>
        <p:spPr>
          <a:xfrm>
            <a:off x="-952906" y="4455606"/>
            <a:ext cx="3120442" cy="3184896"/>
          </a:xfrm>
          <a:prstGeom prst="ellips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97D09-6361-AB4A-AB32-193A1BAA7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123437" y="1494471"/>
            <a:ext cx="1447800" cy="14478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8D5F6-5B9B-494A-B210-5445EB5CDF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2" b="4152"/>
          <a:stretch/>
        </p:blipFill>
        <p:spPr>
          <a:xfrm>
            <a:off x="3819415" y="3043639"/>
            <a:ext cx="1447800" cy="1447800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27EA4C-79FF-A940-8CD5-3A08027765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58" b="20490"/>
          <a:stretch/>
        </p:blipFill>
        <p:spPr>
          <a:xfrm>
            <a:off x="5903980" y="1132386"/>
            <a:ext cx="1482561" cy="1447800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1CE709-0B68-9747-B362-1B7EBB1EC0DC}"/>
              </a:ext>
            </a:extLst>
          </p:cNvPr>
          <p:cNvSpPr txBox="1"/>
          <p:nvPr/>
        </p:nvSpPr>
        <p:spPr>
          <a:xfrm>
            <a:off x="1006497" y="3463286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Product Owner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EFFF3-7CA9-4A48-B882-D31710E4D591}"/>
              </a:ext>
            </a:extLst>
          </p:cNvPr>
          <p:cNvSpPr txBox="1"/>
          <p:nvPr/>
        </p:nvSpPr>
        <p:spPr>
          <a:xfrm>
            <a:off x="1259776" y="3093954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Lee Guo Yi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277C6C-A6C4-C441-804B-5FC0E38B68EA}"/>
              </a:ext>
            </a:extLst>
          </p:cNvPr>
          <p:cNvSpPr txBox="1"/>
          <p:nvPr/>
        </p:nvSpPr>
        <p:spPr>
          <a:xfrm>
            <a:off x="6327705" y="27161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Li Qi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63030-B844-6D49-9C9F-FA351AFD7860}"/>
              </a:ext>
            </a:extLst>
          </p:cNvPr>
          <p:cNvSpPr txBox="1"/>
          <p:nvPr/>
        </p:nvSpPr>
        <p:spPr>
          <a:xfrm>
            <a:off x="5907451" y="3057312"/>
            <a:ext cx="15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Backend Lead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3D31C-5A1E-714B-B262-1C3A25615BA4}"/>
              </a:ext>
            </a:extLst>
          </p:cNvPr>
          <p:cNvSpPr txBox="1"/>
          <p:nvPr/>
        </p:nvSpPr>
        <p:spPr>
          <a:xfrm>
            <a:off x="4070792" y="4737645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Felix Wu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A79C2-2A51-9746-9331-E488FF3A3E9A}"/>
              </a:ext>
            </a:extLst>
          </p:cNvPr>
          <p:cNvSpPr txBox="1"/>
          <p:nvPr/>
        </p:nvSpPr>
        <p:spPr>
          <a:xfrm>
            <a:off x="3788490" y="5031863"/>
            <a:ext cx="154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Scrum 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8FC6BE-CEAD-EA45-9AC1-D910CA6FBDD8}"/>
              </a:ext>
            </a:extLst>
          </p:cNvPr>
          <p:cNvSpPr txBox="1"/>
          <p:nvPr/>
        </p:nvSpPr>
        <p:spPr>
          <a:xfrm>
            <a:off x="7542673" y="502571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Gary Zhang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2766B-B6D9-9944-950C-E7B187D67046}"/>
              </a:ext>
            </a:extLst>
          </p:cNvPr>
          <p:cNvSpPr txBox="1"/>
          <p:nvPr/>
        </p:nvSpPr>
        <p:spPr>
          <a:xfrm>
            <a:off x="7386541" y="5319928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Frontend Lead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D0D43-2BEC-9640-AA75-772F46EF56B8}"/>
              </a:ext>
            </a:extLst>
          </p:cNvPr>
          <p:cNvSpPr txBox="1"/>
          <p:nvPr/>
        </p:nvSpPr>
        <p:spPr>
          <a:xfrm>
            <a:off x="10120383" y="421588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Sirui Liang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86A38-CC83-694A-99DA-59A8B80DC60D}"/>
              </a:ext>
            </a:extLst>
          </p:cNvPr>
          <p:cNvSpPr txBox="1"/>
          <p:nvPr/>
        </p:nvSpPr>
        <p:spPr>
          <a:xfrm>
            <a:off x="9995243" y="4552979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Quality Control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D67E9-A575-A045-9003-8865352D065B}"/>
              </a:ext>
            </a:extLst>
          </p:cNvPr>
          <p:cNvSpPr txBox="1"/>
          <p:nvPr/>
        </p:nvSpPr>
        <p:spPr>
          <a:xfrm>
            <a:off x="607315" y="316246"/>
            <a:ext cx="247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l Nile" pitchFamily="2" charset="-78"/>
                <a:cs typeface="Al Nile" pitchFamily="2" charset="-78"/>
              </a:rPr>
              <a:t>Our Team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BD9C38-F433-434A-B095-460055C7C384}"/>
              </a:ext>
            </a:extLst>
          </p:cNvPr>
          <p:cNvSpPr/>
          <p:nvPr/>
        </p:nvSpPr>
        <p:spPr>
          <a:xfrm>
            <a:off x="11196087" y="-333934"/>
            <a:ext cx="1681679" cy="16912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AFBDF-B363-EB4B-82A2-9E796FD8B0C8}"/>
              </a:ext>
            </a:extLst>
          </p:cNvPr>
          <p:cNvSpPr/>
          <p:nvPr/>
        </p:nvSpPr>
        <p:spPr>
          <a:xfrm>
            <a:off x="9386189" y="5556734"/>
            <a:ext cx="564573" cy="5645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0FF42-4526-8243-88E8-0AE4980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B3005-22EE-BD46-AB28-FB9F350978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69" b="6169"/>
          <a:stretch/>
        </p:blipFill>
        <p:spPr>
          <a:xfrm>
            <a:off x="7352405" y="3470221"/>
            <a:ext cx="1491327" cy="14913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312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4D31EE-13E7-E446-A3EB-4D4519B45EBD}"/>
              </a:ext>
            </a:extLst>
          </p:cNvPr>
          <p:cNvSpPr txBox="1"/>
          <p:nvPr/>
        </p:nvSpPr>
        <p:spPr>
          <a:xfrm>
            <a:off x="4018741" y="3013501"/>
            <a:ext cx="3419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l Nile" pitchFamily="2" charset="-78"/>
                <a:cs typeface="Al Nile" pitchFamily="2" charset="-78"/>
              </a:rPr>
              <a:t>Questions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A55F32-6F48-8F4A-ABD0-80E30C67F7F8}"/>
              </a:ext>
            </a:extLst>
          </p:cNvPr>
          <p:cNvSpPr/>
          <p:nvPr/>
        </p:nvSpPr>
        <p:spPr>
          <a:xfrm>
            <a:off x="-1228322" y="4831468"/>
            <a:ext cx="3183209" cy="31744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EA6903-49C0-0643-A5C7-621A27288F72}"/>
              </a:ext>
            </a:extLst>
          </p:cNvPr>
          <p:cNvSpPr/>
          <p:nvPr/>
        </p:nvSpPr>
        <p:spPr>
          <a:xfrm>
            <a:off x="10600396" y="1663783"/>
            <a:ext cx="2850910" cy="2919284"/>
          </a:xfrm>
          <a:prstGeom prst="ellips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28C84A-8290-774C-9728-F97035BAAB88}"/>
              </a:ext>
            </a:extLst>
          </p:cNvPr>
          <p:cNvSpPr/>
          <p:nvPr/>
        </p:nvSpPr>
        <p:spPr>
          <a:xfrm>
            <a:off x="632736" y="3783423"/>
            <a:ext cx="567531" cy="5525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B7D891-440A-B346-A590-8692A54DDE70}"/>
              </a:ext>
            </a:extLst>
          </p:cNvPr>
          <p:cNvSpPr/>
          <p:nvPr/>
        </p:nvSpPr>
        <p:spPr>
          <a:xfrm>
            <a:off x="10032865" y="688771"/>
            <a:ext cx="567531" cy="552524"/>
          </a:xfrm>
          <a:prstGeom prst="ellipse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A4341-0CB0-8142-B107-C12FD4B3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8F758BE-14E1-4C44-873C-30BC848C5CF9}"/>
              </a:ext>
            </a:extLst>
          </p:cNvPr>
          <p:cNvSpPr/>
          <p:nvPr/>
        </p:nvSpPr>
        <p:spPr>
          <a:xfrm>
            <a:off x="-2034637" y="792956"/>
            <a:ext cx="4500563" cy="52720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79031-C058-F04A-A451-86CBA384D19C}"/>
              </a:ext>
            </a:extLst>
          </p:cNvPr>
          <p:cNvSpPr txBox="1"/>
          <p:nvPr/>
        </p:nvSpPr>
        <p:spPr>
          <a:xfrm>
            <a:off x="858036" y="2551836"/>
            <a:ext cx="318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Table of </a:t>
            </a:r>
          </a:p>
          <a:p>
            <a:r>
              <a:rPr lang="en-US" sz="54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Contents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E79BC-5E9E-2747-9A8F-C3BE4BE8BCD0}"/>
              </a:ext>
            </a:extLst>
          </p:cNvPr>
          <p:cNvSpPr/>
          <p:nvPr/>
        </p:nvSpPr>
        <p:spPr>
          <a:xfrm>
            <a:off x="5729287" y="1054894"/>
            <a:ext cx="828675" cy="8715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F8017-CA9F-1244-9417-68E6070A5F45}"/>
              </a:ext>
            </a:extLst>
          </p:cNvPr>
          <p:cNvSpPr/>
          <p:nvPr/>
        </p:nvSpPr>
        <p:spPr>
          <a:xfrm>
            <a:off x="5729288" y="2313661"/>
            <a:ext cx="828675" cy="8715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FC1BCD-EF7F-8C42-91C6-2F9DA0B241B9}"/>
              </a:ext>
            </a:extLst>
          </p:cNvPr>
          <p:cNvSpPr/>
          <p:nvPr/>
        </p:nvSpPr>
        <p:spPr>
          <a:xfrm>
            <a:off x="5729288" y="4931568"/>
            <a:ext cx="828675" cy="8715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8568A-72E5-834D-9F4A-EF0B8845C334}"/>
              </a:ext>
            </a:extLst>
          </p:cNvPr>
          <p:cNvSpPr txBox="1"/>
          <p:nvPr/>
        </p:nvSpPr>
        <p:spPr>
          <a:xfrm>
            <a:off x="6750843" y="1318020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Intro of this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6CC56-B7F6-9448-8C64-F00DB90C3375}"/>
              </a:ext>
            </a:extLst>
          </p:cNvPr>
          <p:cNvSpPr txBox="1"/>
          <p:nvPr/>
        </p:nvSpPr>
        <p:spPr>
          <a:xfrm>
            <a:off x="6750843" y="2457042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C6E64-421E-1742-9A59-73A05C6ADC26}"/>
              </a:ext>
            </a:extLst>
          </p:cNvPr>
          <p:cNvSpPr txBox="1"/>
          <p:nvPr/>
        </p:nvSpPr>
        <p:spPr>
          <a:xfrm>
            <a:off x="6750843" y="5218331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Demo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BFD62-7DFD-4F44-8803-23EACCE375F2}"/>
              </a:ext>
            </a:extLst>
          </p:cNvPr>
          <p:cNvSpPr txBox="1"/>
          <p:nvPr/>
        </p:nvSpPr>
        <p:spPr>
          <a:xfrm>
            <a:off x="6750843" y="3167390"/>
            <a:ext cx="327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Backend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BA99A-9AB8-7A44-A4A7-73C523FD3C18}"/>
              </a:ext>
            </a:extLst>
          </p:cNvPr>
          <p:cNvSpPr txBox="1"/>
          <p:nvPr/>
        </p:nvSpPr>
        <p:spPr>
          <a:xfrm>
            <a:off x="6750843" y="3794733"/>
            <a:ext cx="338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Frontend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F349E-51B4-9B4A-A776-3D66623F147D}"/>
              </a:ext>
            </a:extLst>
          </p:cNvPr>
          <p:cNvSpPr txBox="1"/>
          <p:nvPr/>
        </p:nvSpPr>
        <p:spPr>
          <a:xfrm>
            <a:off x="6750843" y="4396428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Optimization Solutions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893F1-CAF3-C44A-BB1B-B5993EF1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8F758BE-14E1-4C44-873C-30BC848C5CF9}"/>
              </a:ext>
            </a:extLst>
          </p:cNvPr>
          <p:cNvSpPr/>
          <p:nvPr/>
        </p:nvSpPr>
        <p:spPr>
          <a:xfrm>
            <a:off x="1274247" y="1907259"/>
            <a:ext cx="3183209" cy="31744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79031-C058-F04A-A451-86CBA384D19C}"/>
              </a:ext>
            </a:extLst>
          </p:cNvPr>
          <p:cNvSpPr txBox="1"/>
          <p:nvPr/>
        </p:nvSpPr>
        <p:spPr>
          <a:xfrm>
            <a:off x="2700959" y="3042286"/>
            <a:ext cx="5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Introduction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E82117-B9D6-1B42-9534-5651ADA0E970}"/>
              </a:ext>
            </a:extLst>
          </p:cNvPr>
          <p:cNvSpPr/>
          <p:nvPr/>
        </p:nvSpPr>
        <p:spPr>
          <a:xfrm>
            <a:off x="7017116" y="2473376"/>
            <a:ext cx="582898" cy="56890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6FBE7-CB38-B440-9357-2D520DFD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rgbClr val="00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6550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l Nile" pitchFamily="2" charset="-78"/>
                <a:cs typeface="Al Nile" pitchFamily="2" charset="-78"/>
              </a:rPr>
              <a:t>What is this project about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8DA34-CF35-6747-9B07-3D3639FA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13" y="3292679"/>
            <a:ext cx="1117600" cy="111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F792C3-6F83-FB43-8611-670A608A1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04" y="3273575"/>
            <a:ext cx="1117600" cy="11558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14D68E4-7FC1-664B-A11E-FC2C7B4FA604}"/>
              </a:ext>
            </a:extLst>
          </p:cNvPr>
          <p:cNvGrpSpPr/>
          <p:nvPr/>
        </p:nvGrpSpPr>
        <p:grpSpPr>
          <a:xfrm>
            <a:off x="5357338" y="2890118"/>
            <a:ext cx="1920341" cy="1929743"/>
            <a:chOff x="5357338" y="2890118"/>
            <a:chExt cx="1920341" cy="19297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F4C886-7C77-6E43-8754-EDBE150B18A8}"/>
                </a:ext>
              </a:extLst>
            </p:cNvPr>
            <p:cNvGrpSpPr/>
            <p:nvPr/>
          </p:nvGrpSpPr>
          <p:grpSpPr>
            <a:xfrm>
              <a:off x="5357338" y="2890118"/>
              <a:ext cx="1920341" cy="1929743"/>
              <a:chOff x="6509157" y="3169488"/>
              <a:chExt cx="1300163" cy="1284395"/>
            </a:xfrm>
            <a:solidFill>
              <a:srgbClr val="3728EC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BEFDE0-78F2-214C-A134-DC845E4BEC21}"/>
                  </a:ext>
                </a:extLst>
              </p:cNvPr>
              <p:cNvSpPr/>
              <p:nvPr/>
            </p:nvSpPr>
            <p:spPr>
              <a:xfrm>
                <a:off x="6509157" y="3169488"/>
                <a:ext cx="1300163" cy="1284395"/>
              </a:xfrm>
              <a:prstGeom prst="ellipse">
                <a:avLst/>
              </a:prstGeom>
              <a:solidFill>
                <a:srgbClr val="00A7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Graphic 14" descr="Internet Of Things outline">
                <a:extLst>
                  <a:ext uri="{FF2B5EF4-FFF2-40B4-BE49-F238E27FC236}">
                    <a16:creationId xmlns:a16="http://schemas.microsoft.com/office/drawing/2014/main" id="{3C667AFC-D3C5-AE4B-93CC-3D3D60EC8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36477" y="3254145"/>
                <a:ext cx="1063354" cy="1063354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CF5D3-CB59-ED4E-88AF-40AD63959B03}"/>
                </a:ext>
              </a:extLst>
            </p:cNvPr>
            <p:cNvSpPr txBox="1"/>
            <p:nvPr/>
          </p:nvSpPr>
          <p:spPr>
            <a:xfrm>
              <a:off x="5841562" y="3717593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Connect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DEF5DE-A987-794F-A265-C27A109ADF0E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4391913" y="3851479"/>
            <a:ext cx="965425" cy="351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4790B1-C118-BC48-A1A0-3F592E077A53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 flipV="1">
            <a:off x="7277679" y="3851479"/>
            <a:ext cx="1207625" cy="3511"/>
          </a:xfrm>
          <a:prstGeom prst="line">
            <a:avLst/>
          </a:prstGeom>
          <a:ln w="28575">
            <a:solidFill>
              <a:srgbClr val="00A7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Swimming with solid fill">
            <a:extLst>
              <a:ext uri="{FF2B5EF4-FFF2-40B4-BE49-F238E27FC236}">
                <a16:creationId xmlns:a16="http://schemas.microsoft.com/office/drawing/2014/main" id="{4C5332DF-241D-A34A-9E1A-AD7AE599AA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70690" y="4247594"/>
            <a:ext cx="642196" cy="642196"/>
          </a:xfrm>
          <a:prstGeom prst="rect">
            <a:avLst/>
          </a:prstGeom>
        </p:spPr>
      </p:pic>
      <p:pic>
        <p:nvPicPr>
          <p:cNvPr id="35" name="Graphic 34" descr="Cycling with solid fill">
            <a:extLst>
              <a:ext uri="{FF2B5EF4-FFF2-40B4-BE49-F238E27FC236}">
                <a16:creationId xmlns:a16="http://schemas.microsoft.com/office/drawing/2014/main" id="{F29A777B-099B-CC41-A581-69DE0FBB38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3686" y="3481982"/>
            <a:ext cx="600077" cy="600077"/>
          </a:xfrm>
          <a:prstGeom prst="rect">
            <a:avLst/>
          </a:prstGeom>
        </p:spPr>
      </p:pic>
      <p:pic>
        <p:nvPicPr>
          <p:cNvPr id="37" name="Graphic 36" descr="Run with solid fill">
            <a:extLst>
              <a:ext uri="{FF2B5EF4-FFF2-40B4-BE49-F238E27FC236}">
                <a16:creationId xmlns:a16="http://schemas.microsoft.com/office/drawing/2014/main" id="{028118A6-3341-EB4F-AA44-28A3B173F6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79488" y="2616831"/>
            <a:ext cx="600076" cy="60007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47A088-4B01-FA48-80AB-A3537124D42C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3012965" y="3851479"/>
            <a:ext cx="261348" cy="1023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682ABF-5474-6A40-ACC0-B3B273F0DD36}"/>
              </a:ext>
            </a:extLst>
          </p:cNvPr>
          <p:cNvSpPr/>
          <p:nvPr/>
        </p:nvSpPr>
        <p:spPr>
          <a:xfrm>
            <a:off x="1027796" y="2439291"/>
            <a:ext cx="1985169" cy="2844845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AD3CA4-AC36-F842-A221-B35B58E509BD}"/>
              </a:ext>
            </a:extLst>
          </p:cNvPr>
          <p:cNvSpPr txBox="1"/>
          <p:nvPr/>
        </p:nvSpPr>
        <p:spPr>
          <a:xfrm>
            <a:off x="1309335" y="2561452"/>
            <a:ext cx="137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67C26"/>
                </a:solidFill>
                <a:latin typeface="Al Nile" pitchFamily="2" charset="-78"/>
                <a:cs typeface="Al Nile" pitchFamily="2" charset="-78"/>
              </a:rPr>
              <a:t>Dashboard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D91855-6B04-C04B-97A5-7553FC931C6A}"/>
              </a:ext>
            </a:extLst>
          </p:cNvPr>
          <p:cNvSpPr/>
          <p:nvPr/>
        </p:nvSpPr>
        <p:spPr>
          <a:xfrm>
            <a:off x="5848931" y="1717507"/>
            <a:ext cx="960068" cy="94772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E5BB98-CFC1-0040-A3E0-4381EB6332DE}"/>
              </a:ext>
            </a:extLst>
          </p:cNvPr>
          <p:cNvSpPr txBox="1"/>
          <p:nvPr/>
        </p:nvSpPr>
        <p:spPr>
          <a:xfrm>
            <a:off x="4508281" y="5828361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Flexible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A78E80-AEDB-B84A-921E-1A1B072D7268}"/>
              </a:ext>
            </a:extLst>
          </p:cNvPr>
          <p:cNvSpPr txBox="1"/>
          <p:nvPr/>
        </p:nvSpPr>
        <p:spPr>
          <a:xfrm>
            <a:off x="6947993" y="582800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dirty="0"/>
              <a:t>Scalable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5D7253-131B-CE49-B941-01C8ABB9C06A}"/>
              </a:ext>
            </a:extLst>
          </p:cNvPr>
          <p:cNvSpPr txBox="1"/>
          <p:nvPr/>
        </p:nvSpPr>
        <p:spPr>
          <a:xfrm>
            <a:off x="5630767" y="136082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dirty="0"/>
              <a:t>Sustainable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711D9C-42D2-844D-8691-F029AA19B013}"/>
              </a:ext>
            </a:extLst>
          </p:cNvPr>
          <p:cNvSpPr/>
          <p:nvPr/>
        </p:nvSpPr>
        <p:spPr>
          <a:xfrm>
            <a:off x="6946178" y="4678781"/>
            <a:ext cx="1071339" cy="10312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1389D4-4223-A744-8F72-DCAE90639E24}"/>
              </a:ext>
            </a:extLst>
          </p:cNvPr>
          <p:cNvSpPr/>
          <p:nvPr/>
        </p:nvSpPr>
        <p:spPr>
          <a:xfrm>
            <a:off x="4457710" y="4712843"/>
            <a:ext cx="1059745" cy="10256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4C039-9D82-8741-85A4-CB42A67E2362}"/>
              </a:ext>
            </a:extLst>
          </p:cNvPr>
          <p:cNvSpPr txBox="1"/>
          <p:nvPr/>
        </p:nvSpPr>
        <p:spPr>
          <a:xfrm>
            <a:off x="10145327" y="47705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9A1671-BF40-7941-BB57-8B7101CC147E}"/>
              </a:ext>
            </a:extLst>
          </p:cNvPr>
          <p:cNvCxnSpPr>
            <a:cxnSpLocks/>
          </p:cNvCxnSpPr>
          <p:nvPr/>
        </p:nvCxnSpPr>
        <p:spPr>
          <a:xfrm flipV="1">
            <a:off x="9532561" y="3216907"/>
            <a:ext cx="546927" cy="596366"/>
          </a:xfrm>
          <a:prstGeom prst="line">
            <a:avLst/>
          </a:prstGeom>
          <a:ln w="28575">
            <a:solidFill>
              <a:srgbClr val="00A7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DDD8E2-19DE-4540-8F81-4F78C120DBBF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9602904" y="3851479"/>
            <a:ext cx="467786" cy="717213"/>
          </a:xfrm>
          <a:prstGeom prst="line">
            <a:avLst/>
          </a:prstGeom>
          <a:ln w="28575">
            <a:solidFill>
              <a:srgbClr val="00A7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E7C394-9A8F-974C-9D3F-09D5222B432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9602904" y="3782021"/>
            <a:ext cx="710782" cy="69458"/>
          </a:xfrm>
          <a:prstGeom prst="line">
            <a:avLst/>
          </a:prstGeom>
          <a:ln w="28575">
            <a:solidFill>
              <a:srgbClr val="00A7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Research with solid fill">
            <a:extLst>
              <a:ext uri="{FF2B5EF4-FFF2-40B4-BE49-F238E27FC236}">
                <a16:creationId xmlns:a16="http://schemas.microsoft.com/office/drawing/2014/main" id="{D51ED156-1147-7346-B920-82D46D6BBE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34943" y="4531665"/>
            <a:ext cx="570874" cy="570874"/>
          </a:xfrm>
          <a:prstGeom prst="rect">
            <a:avLst/>
          </a:prstGeom>
        </p:spPr>
      </p:pic>
      <p:pic>
        <p:nvPicPr>
          <p:cNvPr id="42" name="Graphic 41" descr="Statistics with solid fill">
            <a:extLst>
              <a:ext uri="{FF2B5EF4-FFF2-40B4-BE49-F238E27FC236}">
                <a16:creationId xmlns:a16="http://schemas.microsoft.com/office/drawing/2014/main" id="{BF3356A3-81E1-5B4E-9031-0C5F9CA336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85717" y="3735672"/>
            <a:ext cx="671792" cy="671792"/>
          </a:xfrm>
          <a:prstGeom prst="rect">
            <a:avLst/>
          </a:prstGeom>
        </p:spPr>
      </p:pic>
      <p:pic>
        <p:nvPicPr>
          <p:cNvPr id="43" name="Graphic 42" descr="Pie chart with solid fill">
            <a:extLst>
              <a:ext uri="{FF2B5EF4-FFF2-40B4-BE49-F238E27FC236}">
                <a16:creationId xmlns:a16="http://schemas.microsoft.com/office/drawing/2014/main" id="{228EB73C-A4A9-C848-8B78-9A9696E311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85978" y="3000661"/>
            <a:ext cx="671531" cy="6715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C070AA-B807-C146-94FE-8282FED9197C}"/>
              </a:ext>
            </a:extLst>
          </p:cNvPr>
          <p:cNvSpPr txBox="1"/>
          <p:nvPr/>
        </p:nvSpPr>
        <p:spPr>
          <a:xfrm>
            <a:off x="3237092" y="2894150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dirty="0" err="1">
                <a:solidFill>
                  <a:srgbClr val="FFC000"/>
                </a:solidFill>
              </a:rPr>
              <a:t>CoachingMate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0DF81A-8AA8-404D-8F89-48BB382D8E17}"/>
              </a:ext>
            </a:extLst>
          </p:cNvPr>
          <p:cNvSpPr txBox="1"/>
          <p:nvPr/>
        </p:nvSpPr>
        <p:spPr>
          <a:xfrm>
            <a:off x="8237870" y="287003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dirty="0">
                <a:solidFill>
                  <a:srgbClr val="00A7E6"/>
                </a:solidFill>
              </a:rPr>
              <a:t>Garmin API</a:t>
            </a:r>
          </a:p>
        </p:txBody>
      </p:sp>
      <p:pic>
        <p:nvPicPr>
          <p:cNvPr id="45" name="Graphic 44" descr="Gymnast: Rings with solid fill">
            <a:extLst>
              <a:ext uri="{FF2B5EF4-FFF2-40B4-BE49-F238E27FC236}">
                <a16:creationId xmlns:a16="http://schemas.microsoft.com/office/drawing/2014/main" id="{2B57FF6A-F8FB-3AEA-EC32-4CB27E47FA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26393" y="4870432"/>
            <a:ext cx="728183" cy="728183"/>
          </a:xfrm>
          <a:prstGeom prst="rect">
            <a:avLst/>
          </a:prstGeom>
        </p:spPr>
      </p:pic>
      <p:pic>
        <p:nvPicPr>
          <p:cNvPr id="46" name="Graphic 45" descr="Aspiration with solid fill">
            <a:extLst>
              <a:ext uri="{FF2B5EF4-FFF2-40B4-BE49-F238E27FC236}">
                <a16:creationId xmlns:a16="http://schemas.microsoft.com/office/drawing/2014/main" id="{8BFFFBBD-C73F-2F5D-2C79-CEF142462F5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6295" y="4852189"/>
            <a:ext cx="681330" cy="681330"/>
          </a:xfrm>
          <a:prstGeom prst="rect">
            <a:avLst/>
          </a:prstGeom>
        </p:spPr>
      </p:pic>
      <p:pic>
        <p:nvPicPr>
          <p:cNvPr id="47" name="Graphic 46" descr="Body builder with solid fill">
            <a:extLst>
              <a:ext uri="{FF2B5EF4-FFF2-40B4-BE49-F238E27FC236}">
                <a16:creationId xmlns:a16="http://schemas.microsoft.com/office/drawing/2014/main" id="{75D4C684-4F2A-36F9-2F67-179E1F37EF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71036" y="1848147"/>
            <a:ext cx="709586" cy="7095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F69E7-D26A-3C46-8321-7CB12AAD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8F758BE-14E1-4C44-873C-30BC848C5CF9}"/>
              </a:ext>
            </a:extLst>
          </p:cNvPr>
          <p:cNvSpPr/>
          <p:nvPr/>
        </p:nvSpPr>
        <p:spPr>
          <a:xfrm>
            <a:off x="1274247" y="1907259"/>
            <a:ext cx="3183209" cy="31744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79031-C058-F04A-A451-86CBA384D19C}"/>
              </a:ext>
            </a:extLst>
          </p:cNvPr>
          <p:cNvSpPr txBox="1"/>
          <p:nvPr/>
        </p:nvSpPr>
        <p:spPr>
          <a:xfrm>
            <a:off x="2700959" y="3042286"/>
            <a:ext cx="5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Development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E82117-B9D6-1B42-9534-5651ADA0E970}"/>
              </a:ext>
            </a:extLst>
          </p:cNvPr>
          <p:cNvSpPr/>
          <p:nvPr/>
        </p:nvSpPr>
        <p:spPr>
          <a:xfrm>
            <a:off x="1411171" y="1907259"/>
            <a:ext cx="717431" cy="7153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E8790-A321-6F48-906E-784E690B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8ADD9B-5D0C-3540-AD05-9A34868F0B5F}"/>
              </a:ext>
            </a:extLst>
          </p:cNvPr>
          <p:cNvGrpSpPr/>
          <p:nvPr/>
        </p:nvGrpSpPr>
        <p:grpSpPr>
          <a:xfrm>
            <a:off x="2090540" y="1716221"/>
            <a:ext cx="8010920" cy="4321449"/>
            <a:chOff x="2180681" y="1792430"/>
            <a:chExt cx="7287571" cy="38075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B62424-6261-594A-9138-2CF44AA2BB15}"/>
                </a:ext>
              </a:extLst>
            </p:cNvPr>
            <p:cNvSpPr/>
            <p:nvPr/>
          </p:nvSpPr>
          <p:spPr>
            <a:xfrm>
              <a:off x="2180681" y="1792430"/>
              <a:ext cx="7287571" cy="3807538"/>
            </a:xfrm>
            <a:prstGeom prst="rect">
              <a:avLst/>
            </a:prstGeom>
            <a:solidFill>
              <a:srgbClr val="008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2CB0A6-7FF0-AB42-A9D4-42192897199D}"/>
                </a:ext>
              </a:extLst>
            </p:cNvPr>
            <p:cNvSpPr/>
            <p:nvPr/>
          </p:nvSpPr>
          <p:spPr>
            <a:xfrm>
              <a:off x="2602994" y="2304711"/>
              <a:ext cx="1339888" cy="970474"/>
            </a:xfrm>
            <a:prstGeom prst="rect">
              <a:avLst/>
            </a:prstGeom>
            <a:solidFill>
              <a:srgbClr val="BC7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Garmin API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&lt;&lt;API&gt;&gt;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36E043-0D90-8A4D-8254-2A5C9EB7BDB5}"/>
                </a:ext>
              </a:extLst>
            </p:cNvPr>
            <p:cNvSpPr/>
            <p:nvPr/>
          </p:nvSpPr>
          <p:spPr>
            <a:xfrm>
              <a:off x="2636642" y="4129202"/>
              <a:ext cx="1297007" cy="1139921"/>
            </a:xfrm>
            <a:prstGeom prst="rect">
              <a:avLst/>
            </a:prstGeom>
            <a:solidFill>
              <a:srgbClr val="BC7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activityDetails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/epochs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391F31-C43B-334F-BA95-712A41EC0E8A}"/>
                </a:ext>
              </a:extLst>
            </p:cNvPr>
            <p:cNvSpPr/>
            <p:nvPr/>
          </p:nvSpPr>
          <p:spPr>
            <a:xfrm>
              <a:off x="5030164" y="2306074"/>
              <a:ext cx="1534555" cy="970474"/>
            </a:xfrm>
            <a:prstGeom prst="rect">
              <a:avLst/>
            </a:prstGeom>
            <a:solidFill>
              <a:srgbClr val="82C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(React)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70C6DE-49E2-9241-98FA-E48747030D28}"/>
                </a:ext>
              </a:extLst>
            </p:cNvPr>
            <p:cNvSpPr/>
            <p:nvPr/>
          </p:nvSpPr>
          <p:spPr>
            <a:xfrm>
              <a:off x="7670258" y="2330359"/>
              <a:ext cx="1339887" cy="970474"/>
            </a:xfrm>
            <a:prstGeom prst="rect">
              <a:avLst/>
            </a:prstGeom>
            <a:solidFill>
              <a:srgbClr val="BC7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&lt;&lt;Input&gt;&gt;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23F56B-421E-5944-9C2B-6EAD72666EBA}"/>
                </a:ext>
              </a:extLst>
            </p:cNvPr>
            <p:cNvSpPr/>
            <p:nvPr/>
          </p:nvSpPr>
          <p:spPr>
            <a:xfrm>
              <a:off x="5017729" y="4193655"/>
              <a:ext cx="1485247" cy="994464"/>
            </a:xfrm>
            <a:prstGeom prst="rect">
              <a:avLst/>
            </a:prstGeom>
            <a:solidFill>
              <a:srgbClr val="E3A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 (Java)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&lt;&lt;Server&gt;&gt;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F899E95-18D1-8E43-A240-F5CAF45C0E83}"/>
                </a:ext>
              </a:extLst>
            </p:cNvPr>
            <p:cNvSpPr/>
            <p:nvPr/>
          </p:nvSpPr>
          <p:spPr>
            <a:xfrm>
              <a:off x="7601105" y="4193655"/>
              <a:ext cx="1541469" cy="994464"/>
            </a:xfrm>
            <a:prstGeom prst="rect">
              <a:avLst/>
            </a:prstGeom>
            <a:solidFill>
              <a:srgbClr val="85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&lt;&lt;Database&gt;&gt;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169C1A8-234F-8C49-97D6-538B5E8A5EFB}"/>
                </a:ext>
              </a:extLst>
            </p:cNvPr>
            <p:cNvCxnSpPr>
              <a:cxnSpLocks/>
              <a:stCxn id="3" idx="2"/>
              <a:endCxn id="46" idx="0"/>
            </p:cNvCxnSpPr>
            <p:nvPr/>
          </p:nvCxnSpPr>
          <p:spPr>
            <a:xfrm>
              <a:off x="3272938" y="3275185"/>
              <a:ext cx="12208" cy="854017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F0EE5B8-B81D-9342-A1DC-2081ECF8227D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 flipV="1">
              <a:off x="3933649" y="4690887"/>
              <a:ext cx="1084080" cy="8275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088A91-3E93-604B-AC55-C3D14D6A5C5C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70" y="3288510"/>
              <a:ext cx="0" cy="92245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8CE15E2-56B4-DE4C-82AE-19066E32F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393" y="3267432"/>
              <a:ext cx="0" cy="943535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4384076-30B4-3F46-AD90-944A5BFB2B5E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19" y="2613198"/>
              <a:ext cx="110553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C1DE5C-B194-8148-AF48-A31725B1A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284" y="3085368"/>
              <a:ext cx="111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069CD28-BD15-4149-9530-A8FB2FF39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2082" y="4880830"/>
              <a:ext cx="1089023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EC4F89-B5CB-904C-AFE9-839F71E96966}"/>
                </a:ext>
              </a:extLst>
            </p:cNvPr>
            <p:cNvCxnSpPr>
              <a:cxnSpLocks/>
            </p:cNvCxnSpPr>
            <p:nvPr/>
          </p:nvCxnSpPr>
          <p:spPr>
            <a:xfrm>
              <a:off x="6552538" y="4434032"/>
              <a:ext cx="1048567" cy="0"/>
            </a:xfrm>
            <a:prstGeom prst="straightConnector1">
              <a:avLst/>
            </a:prstGeom>
            <a:ln w="25400">
              <a:solidFill>
                <a:srgbClr val="BC7DE9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3CFAF7-2EC5-BC49-8288-40531C238546}"/>
                </a:ext>
              </a:extLst>
            </p:cNvPr>
            <p:cNvSpPr txBox="1"/>
            <p:nvPr/>
          </p:nvSpPr>
          <p:spPr>
            <a:xfrm>
              <a:off x="3330343" y="3341131"/>
              <a:ext cx="1000125" cy="46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 to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portal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26D066-6EBC-D249-A656-D215415BCA1F}"/>
                </a:ext>
              </a:extLst>
            </p:cNvPr>
            <p:cNvSpPr txBox="1"/>
            <p:nvPr/>
          </p:nvSpPr>
          <p:spPr>
            <a:xfrm>
              <a:off x="4079625" y="4782338"/>
              <a:ext cx="792126" cy="46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33AAAE9-06BB-8E4E-A70D-A607DDFDD638}"/>
                </a:ext>
              </a:extLst>
            </p:cNvPr>
            <p:cNvSpPr txBox="1"/>
            <p:nvPr/>
          </p:nvSpPr>
          <p:spPr>
            <a:xfrm>
              <a:off x="6160851" y="3508591"/>
              <a:ext cx="738172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6D044D-5A6F-744E-BB10-60BA673D707D}"/>
                </a:ext>
              </a:extLst>
            </p:cNvPr>
            <p:cNvSpPr txBox="1"/>
            <p:nvPr/>
          </p:nvSpPr>
          <p:spPr>
            <a:xfrm>
              <a:off x="4672385" y="3475995"/>
              <a:ext cx="792126" cy="46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6B5FBAD-D4D0-CC46-9D1B-B1F4D20138D7}"/>
                </a:ext>
              </a:extLst>
            </p:cNvPr>
            <p:cNvSpPr txBox="1"/>
            <p:nvPr/>
          </p:nvSpPr>
          <p:spPr>
            <a:xfrm>
              <a:off x="6778404" y="3146945"/>
              <a:ext cx="738172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3384EBC-272D-6B42-8B75-39D6EF74BA06}"/>
                </a:ext>
              </a:extLst>
            </p:cNvPr>
            <p:cNvSpPr txBox="1"/>
            <p:nvPr/>
          </p:nvSpPr>
          <p:spPr>
            <a:xfrm>
              <a:off x="6770775" y="2213170"/>
              <a:ext cx="720673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7CCF341-D327-ED4E-A2B3-941AF730B23C}"/>
                </a:ext>
              </a:extLst>
            </p:cNvPr>
            <p:cNvSpPr txBox="1"/>
            <p:nvPr/>
          </p:nvSpPr>
          <p:spPr>
            <a:xfrm>
              <a:off x="6578059" y="4939859"/>
              <a:ext cx="774627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Retrieve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45E633-9D8F-A44B-A557-D9ADCE81289A}"/>
                </a:ext>
              </a:extLst>
            </p:cNvPr>
            <p:cNvSpPr txBox="1"/>
            <p:nvPr/>
          </p:nvSpPr>
          <p:spPr>
            <a:xfrm>
              <a:off x="6436767" y="4049313"/>
              <a:ext cx="1155233" cy="271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Save/Require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A97ED8C-E07B-B546-8CF5-43CEFDA96728}"/>
                </a:ext>
              </a:extLst>
            </p:cNvPr>
            <p:cNvSpPr/>
            <p:nvPr/>
          </p:nvSpPr>
          <p:spPr>
            <a:xfrm>
              <a:off x="2829512" y="3509644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8BD3E02-EBE7-AA4F-ABF8-679895196F3B}"/>
                </a:ext>
              </a:extLst>
            </p:cNvPr>
            <p:cNvSpPr/>
            <p:nvPr/>
          </p:nvSpPr>
          <p:spPr>
            <a:xfrm>
              <a:off x="4330468" y="434528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9C857B-EFF5-6446-9D05-9C2D6EBF54F1}"/>
                </a:ext>
              </a:extLst>
            </p:cNvPr>
            <p:cNvSpPr/>
            <p:nvPr/>
          </p:nvSpPr>
          <p:spPr>
            <a:xfrm>
              <a:off x="4469402" y="3564583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036FB2C-4E39-DE42-9FA1-8D10AA8CCB52}"/>
                </a:ext>
              </a:extLst>
            </p:cNvPr>
            <p:cNvSpPr/>
            <p:nvPr/>
          </p:nvSpPr>
          <p:spPr>
            <a:xfrm>
              <a:off x="5763747" y="3551458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455975A-70DA-1B44-B4D4-60225A3CEF0C}"/>
                </a:ext>
              </a:extLst>
            </p:cNvPr>
            <p:cNvSpPr/>
            <p:nvPr/>
          </p:nvSpPr>
          <p:spPr>
            <a:xfrm>
              <a:off x="6968367" y="283025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9CBA097-0FDF-814B-80AC-D85239A9ADFC}"/>
                </a:ext>
              </a:extLst>
            </p:cNvPr>
            <p:cNvSpPr/>
            <p:nvPr/>
          </p:nvSpPr>
          <p:spPr>
            <a:xfrm>
              <a:off x="6996842" y="2038844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A51D56C-B2F9-D645-B171-11BD40EC2B95}"/>
                </a:ext>
              </a:extLst>
            </p:cNvPr>
            <p:cNvSpPr/>
            <p:nvPr/>
          </p:nvSpPr>
          <p:spPr>
            <a:xfrm>
              <a:off x="7323221" y="3899102"/>
              <a:ext cx="216908" cy="225499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CD08D76-6CDB-EC4D-AA53-EAA3D471B7E5}"/>
                </a:ext>
              </a:extLst>
            </p:cNvPr>
            <p:cNvSpPr/>
            <p:nvPr/>
          </p:nvSpPr>
          <p:spPr>
            <a:xfrm>
              <a:off x="6914203" y="4568102"/>
              <a:ext cx="216908" cy="225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4203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Overall structure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312946-16A3-A842-BE43-9F3D551FE625}"/>
              </a:ext>
            </a:extLst>
          </p:cNvPr>
          <p:cNvSpPr txBox="1"/>
          <p:nvPr/>
        </p:nvSpPr>
        <p:spPr>
          <a:xfrm>
            <a:off x="205829" y="3492643"/>
            <a:ext cx="165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Backend flow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75CBE9-0B91-E747-AB5D-A2E98144059F}"/>
              </a:ext>
            </a:extLst>
          </p:cNvPr>
          <p:cNvSpPr txBox="1"/>
          <p:nvPr/>
        </p:nvSpPr>
        <p:spPr>
          <a:xfrm>
            <a:off x="10254185" y="3512614"/>
            <a:ext cx="17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Frontend flow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FDFC04-3494-7CC2-68EA-CCCE02764985}"/>
              </a:ext>
            </a:extLst>
          </p:cNvPr>
          <p:cNvSpPr/>
          <p:nvPr/>
        </p:nvSpPr>
        <p:spPr>
          <a:xfrm>
            <a:off x="368877" y="3912724"/>
            <a:ext cx="238438" cy="255935"/>
          </a:xfrm>
          <a:prstGeom prst="ellipse">
            <a:avLst/>
          </a:prstGeom>
          <a:solidFill>
            <a:srgbClr val="A16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069D64-52E6-FE0D-7117-A27D62A8D154}"/>
              </a:ext>
            </a:extLst>
          </p:cNvPr>
          <p:cNvSpPr/>
          <p:nvPr/>
        </p:nvSpPr>
        <p:spPr>
          <a:xfrm>
            <a:off x="847600" y="3913283"/>
            <a:ext cx="238438" cy="255935"/>
          </a:xfrm>
          <a:prstGeom prst="ellipse">
            <a:avLst/>
          </a:prstGeom>
          <a:solidFill>
            <a:srgbClr val="A16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DD3B7A9-913A-E8D4-1BE4-E9B9CFC56B6F}"/>
              </a:ext>
            </a:extLst>
          </p:cNvPr>
          <p:cNvSpPr/>
          <p:nvPr/>
        </p:nvSpPr>
        <p:spPr>
          <a:xfrm>
            <a:off x="1322194" y="3896974"/>
            <a:ext cx="238438" cy="255935"/>
          </a:xfrm>
          <a:prstGeom prst="ellipse">
            <a:avLst/>
          </a:prstGeom>
          <a:solidFill>
            <a:srgbClr val="A16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6730B0-C762-D7F4-EBFC-7DA76BCCC435}"/>
              </a:ext>
            </a:extLst>
          </p:cNvPr>
          <p:cNvSpPr/>
          <p:nvPr/>
        </p:nvSpPr>
        <p:spPr>
          <a:xfrm>
            <a:off x="10278629" y="3897634"/>
            <a:ext cx="238438" cy="2559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58334C-801A-2B1A-B30B-B22212A73597}"/>
              </a:ext>
            </a:extLst>
          </p:cNvPr>
          <p:cNvSpPr/>
          <p:nvPr/>
        </p:nvSpPr>
        <p:spPr>
          <a:xfrm>
            <a:off x="10669467" y="3905179"/>
            <a:ext cx="238438" cy="2559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3AAFE84-88C3-AF14-A4C6-2E3894C1654A}"/>
              </a:ext>
            </a:extLst>
          </p:cNvPr>
          <p:cNvSpPr/>
          <p:nvPr/>
        </p:nvSpPr>
        <p:spPr>
          <a:xfrm>
            <a:off x="11032849" y="3905178"/>
            <a:ext cx="238438" cy="2559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40C726-233B-8F97-B596-2B24F55E43C3}"/>
              </a:ext>
            </a:extLst>
          </p:cNvPr>
          <p:cNvSpPr/>
          <p:nvPr/>
        </p:nvSpPr>
        <p:spPr>
          <a:xfrm>
            <a:off x="11389804" y="3914419"/>
            <a:ext cx="238438" cy="2559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0F7563-87D9-E910-4057-505621FE4240}"/>
              </a:ext>
            </a:extLst>
          </p:cNvPr>
          <p:cNvSpPr/>
          <p:nvPr/>
        </p:nvSpPr>
        <p:spPr>
          <a:xfrm>
            <a:off x="11712845" y="3921651"/>
            <a:ext cx="238438" cy="2559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2862-E50A-DD4B-9D71-AF6BB87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3452-E3B6-5942-8041-23447D529068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35B8B-7C83-EF4C-B516-8EC5BB59ED24}"/>
              </a:ext>
            </a:extLst>
          </p:cNvPr>
          <p:cNvSpPr txBox="1"/>
          <p:nvPr/>
        </p:nvSpPr>
        <p:spPr>
          <a:xfrm>
            <a:off x="607315" y="316246"/>
            <a:ext cx="3337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Backend flow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7E6AC9-A596-C146-BC78-A56688B4B28F}"/>
              </a:ext>
            </a:extLst>
          </p:cNvPr>
          <p:cNvSpPr/>
          <p:nvPr/>
        </p:nvSpPr>
        <p:spPr>
          <a:xfrm>
            <a:off x="607315" y="2010403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1B0B1F-3E8D-7644-A278-4DEB3327E0C0}"/>
              </a:ext>
            </a:extLst>
          </p:cNvPr>
          <p:cNvSpPr txBox="1"/>
          <p:nvPr/>
        </p:nvSpPr>
        <p:spPr>
          <a:xfrm>
            <a:off x="1195178" y="1940960"/>
            <a:ext cx="38322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Garmin API publishes the data to the URL portal.</a:t>
            </a:r>
            <a:br>
              <a:rPr lang="en-US" altLang="zh-CN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</a:br>
            <a:endParaRPr lang="en-US" sz="2000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BEDC55-ACE7-534A-8401-9718CA538DE6}"/>
              </a:ext>
            </a:extLst>
          </p:cNvPr>
          <p:cNvSpPr/>
          <p:nvPr/>
        </p:nvSpPr>
        <p:spPr>
          <a:xfrm>
            <a:off x="572487" y="3448582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9010D3-6487-B34E-B8DC-58DE9F1DCFB3}"/>
              </a:ext>
            </a:extLst>
          </p:cNvPr>
          <p:cNvSpPr txBox="1"/>
          <p:nvPr/>
        </p:nvSpPr>
        <p:spPr>
          <a:xfrm>
            <a:off x="1193831" y="3306453"/>
            <a:ext cx="36815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he </a:t>
            </a:r>
            <a:r>
              <a:rPr lang="en-US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Backend Server 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  <a:t>will then post the data.</a:t>
            </a:r>
            <a:br>
              <a:rPr lang="en-US" altLang="zh-CN" sz="2000" dirty="0">
                <a:solidFill>
                  <a:schemeClr val="bg1"/>
                </a:solidFill>
                <a:effectLst/>
                <a:latin typeface="Al Nile" pitchFamily="2" charset="-78"/>
                <a:cs typeface="Al Nile" pitchFamily="2" charset="-78"/>
              </a:rPr>
            </a:br>
            <a:endParaRPr lang="en-US" sz="2000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2985D49-1A3A-3344-B57B-F3A8DF43F3DF}"/>
              </a:ext>
            </a:extLst>
          </p:cNvPr>
          <p:cNvSpPr/>
          <p:nvPr/>
        </p:nvSpPr>
        <p:spPr>
          <a:xfrm>
            <a:off x="572487" y="4920442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16885E-AC4A-504E-B60A-EA36B29B8FB8}"/>
              </a:ext>
            </a:extLst>
          </p:cNvPr>
          <p:cNvSpPr txBox="1"/>
          <p:nvPr/>
        </p:nvSpPr>
        <p:spPr>
          <a:xfrm>
            <a:off x="1218547" y="4665445"/>
            <a:ext cx="3656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Backend Server sends the posted data to the MongoDB database and save it as different API data formats</a:t>
            </a:r>
            <a:endParaRPr lang="en-US" sz="2000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95E635-44C7-9946-81B1-BBC0BB6B5793}"/>
              </a:ext>
            </a:extLst>
          </p:cNvPr>
          <p:cNvGrpSpPr/>
          <p:nvPr/>
        </p:nvGrpSpPr>
        <p:grpSpPr>
          <a:xfrm>
            <a:off x="5294925" y="1845614"/>
            <a:ext cx="6710808" cy="3895619"/>
            <a:chOff x="5294925" y="1845614"/>
            <a:chExt cx="6710808" cy="38956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795EB6-8918-0845-9E07-25AE9E549879}"/>
                </a:ext>
              </a:extLst>
            </p:cNvPr>
            <p:cNvSpPr/>
            <p:nvPr/>
          </p:nvSpPr>
          <p:spPr>
            <a:xfrm>
              <a:off x="5294925" y="1845614"/>
              <a:ext cx="6710808" cy="3895619"/>
            </a:xfrm>
            <a:prstGeom prst="rect">
              <a:avLst/>
            </a:prstGeom>
            <a:solidFill>
              <a:srgbClr val="008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1720B7-5235-3D4B-BC4E-556DB5AF6B1E}"/>
                </a:ext>
              </a:extLst>
            </p:cNvPr>
            <p:cNvSpPr/>
            <p:nvPr/>
          </p:nvSpPr>
          <p:spPr>
            <a:xfrm>
              <a:off x="5674894" y="2369746"/>
              <a:ext cx="1205543" cy="992924"/>
            </a:xfrm>
            <a:prstGeom prst="rect">
              <a:avLst/>
            </a:prstGeom>
            <a:solidFill>
              <a:srgbClr val="BC7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Garmin API</a:t>
              </a:r>
            </a:p>
            <a:p>
              <a:pPr algn="ctr"/>
              <a:r>
                <a:rPr lang="en-US" dirty="0"/>
                <a:t>&lt;&lt;API&gt;&gt;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4BD5C2-4FF8-BD4A-A2D3-C0A8E4778EC0}"/>
                </a:ext>
              </a:extLst>
            </p:cNvPr>
            <p:cNvSpPr/>
            <p:nvPr/>
          </p:nvSpPr>
          <p:spPr>
            <a:xfrm>
              <a:off x="5705169" y="4236443"/>
              <a:ext cx="1166961" cy="1166291"/>
            </a:xfrm>
            <a:prstGeom prst="rect">
              <a:avLst/>
            </a:prstGeom>
            <a:solidFill>
              <a:srgbClr val="BC7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/activity</a:t>
              </a: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activityDetails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/epochs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D184371-BD23-BA47-B5C7-0A1AF81C0EBD}"/>
                </a:ext>
              </a:extLst>
            </p:cNvPr>
            <p:cNvSpPr/>
            <p:nvPr/>
          </p:nvSpPr>
          <p:spPr>
            <a:xfrm>
              <a:off x="7858702" y="2371140"/>
              <a:ext cx="1380691" cy="992924"/>
            </a:xfrm>
            <a:prstGeom prst="rect">
              <a:avLst/>
            </a:prstGeom>
            <a:solidFill>
              <a:srgbClr val="00B0F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55000"/>
                    </a:schemeClr>
                  </a:solidFill>
                </a:rPr>
                <a:t>Frontend</a:t>
              </a:r>
            </a:p>
            <a:p>
              <a:pPr algn="ctr"/>
              <a:r>
                <a:rPr lang="en-US" dirty="0">
                  <a:solidFill>
                    <a:schemeClr val="lt1">
                      <a:alpha val="55000"/>
                    </a:schemeClr>
                  </a:solidFill>
                </a:rPr>
                <a:t>(React)</a:t>
              </a:r>
            </a:p>
            <a:p>
              <a:pPr algn="ctr"/>
              <a:r>
                <a:rPr lang="en-US" dirty="0">
                  <a:solidFill>
                    <a:schemeClr val="lt1">
                      <a:alpha val="55000"/>
                    </a:schemeClr>
                  </a:solidFill>
                </a:rPr>
                <a:t>&lt;&lt;Server&gt;&gt;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E89E95-5A26-0448-AAC5-71679E9A2793}"/>
                </a:ext>
              </a:extLst>
            </p:cNvPr>
            <p:cNvSpPr/>
            <p:nvPr/>
          </p:nvSpPr>
          <p:spPr>
            <a:xfrm>
              <a:off x="10234085" y="2395987"/>
              <a:ext cx="1205542" cy="992924"/>
            </a:xfrm>
            <a:prstGeom prst="rect">
              <a:avLst/>
            </a:prstGeom>
            <a:solidFill>
              <a:srgbClr val="D696FF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55000"/>
                    </a:schemeClr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lt1">
                      <a:alpha val="55000"/>
                    </a:schemeClr>
                  </a:solidFill>
                </a:rPr>
                <a:t>&lt;&lt;Input&gt;&gt;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33A9A9-E38D-5F49-B52D-03901DF00183}"/>
                </a:ext>
              </a:extLst>
            </p:cNvPr>
            <p:cNvSpPr/>
            <p:nvPr/>
          </p:nvSpPr>
          <p:spPr>
            <a:xfrm>
              <a:off x="7847514" y="4302387"/>
              <a:ext cx="1380691" cy="101746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Backend (Java)</a:t>
              </a:r>
            </a:p>
            <a:p>
              <a:pPr algn="ctr"/>
              <a:r>
                <a:rPr lang="en-US" dirty="0"/>
                <a:t>&lt;&lt;Server&gt;&gt;</a:t>
              </a:r>
            </a:p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917A11-D957-2748-A102-6A4A3CECA77D}"/>
                </a:ext>
              </a:extLst>
            </p:cNvPr>
            <p:cNvSpPr/>
            <p:nvPr/>
          </p:nvSpPr>
          <p:spPr>
            <a:xfrm>
              <a:off x="10171864" y="4302387"/>
              <a:ext cx="1579869" cy="1017469"/>
            </a:xfrm>
            <a:prstGeom prst="rect">
              <a:avLst/>
            </a:prstGeom>
            <a:solidFill>
              <a:srgbClr val="85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MongoDB</a:t>
              </a:r>
            </a:p>
            <a:p>
              <a:pPr algn="ctr"/>
              <a:r>
                <a:rPr lang="en-US" dirty="0"/>
                <a:t>&lt;&lt;Database&gt;&gt;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A06A1-FC54-F74B-8E45-7931B702C6A5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6277666" y="3362670"/>
              <a:ext cx="10984" cy="873773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4A6147-4024-2D40-B524-1794B9606B88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 flipV="1">
              <a:off x="6872130" y="4811122"/>
              <a:ext cx="975384" cy="8467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632192D-E782-E74A-A0BB-F0A0B2210162}"/>
                </a:ext>
              </a:extLst>
            </p:cNvPr>
            <p:cNvCxnSpPr>
              <a:cxnSpLocks/>
            </p:cNvCxnSpPr>
            <p:nvPr/>
          </p:nvCxnSpPr>
          <p:spPr>
            <a:xfrm>
              <a:off x="8850124" y="3376303"/>
              <a:ext cx="0" cy="943796"/>
            </a:xfrm>
            <a:prstGeom prst="straightConnector1">
              <a:avLst/>
            </a:prstGeom>
            <a:ln w="25400">
              <a:solidFill>
                <a:schemeClr val="accent2">
                  <a:alpha val="55000"/>
                </a:schemeClr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C8FDF2C-1D45-EA44-B85E-C19E1F6439E3}"/>
                </a:ext>
              </a:extLst>
            </p:cNvPr>
            <p:cNvCxnSpPr>
              <a:cxnSpLocks/>
            </p:cNvCxnSpPr>
            <p:nvPr/>
          </p:nvCxnSpPr>
          <p:spPr>
            <a:xfrm>
              <a:off x="9239393" y="2685369"/>
              <a:ext cx="994691" cy="0"/>
            </a:xfrm>
            <a:prstGeom prst="straightConnector1">
              <a:avLst/>
            </a:prstGeom>
            <a:ln w="25400">
              <a:solidFill>
                <a:schemeClr val="accent2">
                  <a:alpha val="55000"/>
                </a:schemeClr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049EB26-5A16-FF4C-AF5D-82BBDFD0E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205" y="3168462"/>
              <a:ext cx="1005879" cy="0"/>
            </a:xfrm>
            <a:prstGeom prst="straightConnector1">
              <a:avLst/>
            </a:prstGeom>
            <a:ln w="25400">
              <a:solidFill>
                <a:schemeClr val="accent2">
                  <a:alpha val="55000"/>
                </a:schemeClr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5DCE85-0FBB-E34E-92C8-41D28FF62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034" y="5005459"/>
              <a:ext cx="979831" cy="0"/>
            </a:xfrm>
            <a:prstGeom prst="straightConnector1">
              <a:avLst/>
            </a:prstGeom>
            <a:solidFill>
              <a:schemeClr val="accent2">
                <a:alpha val="55000"/>
              </a:schemeClr>
            </a:solidFill>
            <a:ln w="25400">
              <a:solidFill>
                <a:schemeClr val="accent2">
                  <a:alpha val="55000"/>
                </a:schemeClr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E84DB1-900D-B649-838A-5FC9E2C659A8}"/>
                </a:ext>
              </a:extLst>
            </p:cNvPr>
            <p:cNvCxnSpPr>
              <a:cxnSpLocks/>
            </p:cNvCxnSpPr>
            <p:nvPr/>
          </p:nvCxnSpPr>
          <p:spPr>
            <a:xfrm>
              <a:off x="9228434" y="4548325"/>
              <a:ext cx="943431" cy="0"/>
            </a:xfrm>
            <a:prstGeom prst="straightConnector1">
              <a:avLst/>
            </a:prstGeom>
            <a:ln w="25400">
              <a:solidFill>
                <a:srgbClr val="D391FF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2FF204-64E4-CE46-B524-8C935384CD47}"/>
                </a:ext>
              </a:extLst>
            </p:cNvPr>
            <p:cNvSpPr txBox="1"/>
            <p:nvPr/>
          </p:nvSpPr>
          <p:spPr>
            <a:xfrm>
              <a:off x="6329315" y="3430142"/>
              <a:ext cx="899847" cy="53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 to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portal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AF360C-0F5C-954A-9F72-6D0B4806E1D2}"/>
                </a:ext>
              </a:extLst>
            </p:cNvPr>
            <p:cNvSpPr txBox="1"/>
            <p:nvPr/>
          </p:nvSpPr>
          <p:spPr>
            <a:xfrm>
              <a:off x="6924446" y="4904689"/>
              <a:ext cx="870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35E115-225D-4E4F-ABA6-3FE8FECF9E59}"/>
                </a:ext>
              </a:extLst>
            </p:cNvPr>
            <p:cNvSpPr txBox="1"/>
            <p:nvPr/>
          </p:nvSpPr>
          <p:spPr>
            <a:xfrm>
              <a:off x="8802379" y="360147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0A8BE5C-3464-8746-8299-84FAF4345E97}"/>
                </a:ext>
              </a:extLst>
            </p:cNvPr>
            <p:cNvSpPr txBox="1"/>
            <p:nvPr/>
          </p:nvSpPr>
          <p:spPr>
            <a:xfrm>
              <a:off x="7457773" y="3568125"/>
              <a:ext cx="870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Portal </a:t>
              </a:r>
            </a:p>
            <a:p>
              <a:r>
                <a:rPr lang="en-US" sz="1400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363B55-A738-894B-80D9-E76BF2922E9A}"/>
                </a:ext>
              </a:extLst>
            </p:cNvPr>
            <p:cNvSpPr txBox="1"/>
            <p:nvPr/>
          </p:nvSpPr>
          <p:spPr>
            <a:xfrm>
              <a:off x="9358012" y="323146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1400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BA9989-E5F7-4742-BF5A-4C56B1972DA9}"/>
                </a:ext>
              </a:extLst>
            </p:cNvPr>
            <p:cNvSpPr txBox="1"/>
            <p:nvPr/>
          </p:nvSpPr>
          <p:spPr>
            <a:xfrm>
              <a:off x="9352894" y="2276087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CD905D-1678-C346-8595-904EEE1278AB}"/>
                </a:ext>
              </a:extLst>
            </p:cNvPr>
            <p:cNvSpPr txBox="1"/>
            <p:nvPr/>
          </p:nvSpPr>
          <p:spPr>
            <a:xfrm>
              <a:off x="9174118" y="506585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bg1">
                      <a:alpha val="5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Retrieve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A3273E-22B3-7341-82E1-2EA0FA3E7A47}"/>
                </a:ext>
              </a:extLst>
            </p:cNvPr>
            <p:cNvSpPr txBox="1"/>
            <p:nvPr/>
          </p:nvSpPr>
          <p:spPr>
            <a:xfrm>
              <a:off x="9347255" y="4154706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7795CFC-0836-B745-9994-AAEDA0301F24}"/>
                </a:ext>
              </a:extLst>
            </p:cNvPr>
            <p:cNvSpPr/>
            <p:nvPr/>
          </p:nvSpPr>
          <p:spPr>
            <a:xfrm>
              <a:off x="5878700" y="3602553"/>
              <a:ext cx="195160" cy="230716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163ACE-6713-C14F-8AB4-303F293EE582}"/>
                </a:ext>
              </a:extLst>
            </p:cNvPr>
            <p:cNvSpPr/>
            <p:nvPr/>
          </p:nvSpPr>
          <p:spPr>
            <a:xfrm>
              <a:off x="7229162" y="4457522"/>
              <a:ext cx="195160" cy="230716"/>
            </a:xfrm>
            <a:prstGeom prst="ellipse">
              <a:avLst/>
            </a:prstGeom>
            <a:solidFill>
              <a:srgbClr val="A16F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346426B-442A-7C4F-AC4C-DAED91074A9D}"/>
                </a:ext>
              </a:extLst>
            </p:cNvPr>
            <p:cNvSpPr/>
            <p:nvPr/>
          </p:nvSpPr>
          <p:spPr>
            <a:xfrm>
              <a:off x="7354165" y="3658763"/>
              <a:ext cx="195160" cy="230716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495"/>
                    </a:schemeClr>
                  </a:solidFill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CA11D95-B94B-A348-A995-2966D00E47F3}"/>
                </a:ext>
              </a:extLst>
            </p:cNvPr>
            <p:cNvSpPr/>
            <p:nvPr/>
          </p:nvSpPr>
          <p:spPr>
            <a:xfrm>
              <a:off x="8518732" y="3645334"/>
              <a:ext cx="195160" cy="230716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495"/>
                    </a:schemeClr>
                  </a:solidFill>
                </a:rPr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18E42E1-8C5B-424C-AA31-95B8C774EC7D}"/>
                </a:ext>
              </a:extLst>
            </p:cNvPr>
            <p:cNvSpPr/>
            <p:nvPr/>
          </p:nvSpPr>
          <p:spPr>
            <a:xfrm>
              <a:off x="9602569" y="2907446"/>
              <a:ext cx="195160" cy="230716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495"/>
                    </a:schemeClr>
                  </a:solidFill>
                </a:rPr>
                <a:t>1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A28F865-A694-DD48-92C4-F6DFC75564EB}"/>
                </a:ext>
              </a:extLst>
            </p:cNvPr>
            <p:cNvSpPr/>
            <p:nvPr/>
          </p:nvSpPr>
          <p:spPr>
            <a:xfrm>
              <a:off x="9628189" y="2097728"/>
              <a:ext cx="195160" cy="230716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495"/>
                    </a:schemeClr>
                  </a:solidFill>
                </a:rPr>
                <a:t>5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00A15A4-A60C-5C42-90D8-893DFDDDEE4B}"/>
                </a:ext>
              </a:extLst>
            </p:cNvPr>
            <p:cNvSpPr/>
            <p:nvPr/>
          </p:nvSpPr>
          <p:spPr>
            <a:xfrm>
              <a:off x="9921844" y="4001020"/>
              <a:ext cx="195160" cy="230716"/>
            </a:xfrm>
            <a:prstGeom prst="ellipse">
              <a:avLst/>
            </a:prstGeom>
            <a:solidFill>
              <a:srgbClr val="BC7C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36DB1F6-DF72-E840-B188-92198718E9D2}"/>
                </a:ext>
              </a:extLst>
            </p:cNvPr>
            <p:cNvSpPr/>
            <p:nvPr/>
          </p:nvSpPr>
          <p:spPr>
            <a:xfrm>
              <a:off x="9553836" y="4685497"/>
              <a:ext cx="195160" cy="230716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lt1">
                      <a:alpha val="5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C0A6590-44C8-BE4F-886D-25A15EFF6438}"/>
              </a:ext>
            </a:extLst>
          </p:cNvPr>
          <p:cNvCxnSpPr>
            <a:cxnSpLocks/>
          </p:cNvCxnSpPr>
          <p:nvPr/>
        </p:nvCxnSpPr>
        <p:spPr>
          <a:xfrm flipV="1">
            <a:off x="8254242" y="3362670"/>
            <a:ext cx="0" cy="939717"/>
          </a:xfrm>
          <a:prstGeom prst="straightConnector1">
            <a:avLst/>
          </a:prstGeom>
          <a:ln w="25400">
            <a:solidFill>
              <a:schemeClr val="accent2">
                <a:alpha val="55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63C49-36E5-3742-94E2-92E0B39C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6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BC6627-5F02-DB4A-B9D7-76B67BCB65E4}"/>
              </a:ext>
            </a:extLst>
          </p:cNvPr>
          <p:cNvSpPr txBox="1"/>
          <p:nvPr/>
        </p:nvSpPr>
        <p:spPr>
          <a:xfrm>
            <a:off x="1031198" y="1864361"/>
            <a:ext cx="341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sz="2000" b="1" dirty="0"/>
              <a:t>Front controller layer</a:t>
            </a:r>
            <a:endParaRPr lang="zh-CN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46FB9-0ADD-234A-A397-172DEEF9CA93}"/>
              </a:ext>
            </a:extLst>
          </p:cNvPr>
          <p:cNvSpPr txBox="1"/>
          <p:nvPr/>
        </p:nvSpPr>
        <p:spPr>
          <a:xfrm>
            <a:off x="1043851" y="2263321"/>
            <a:ext cx="341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sz="2000" dirty="0"/>
              <a:t>Handle data flow from </a:t>
            </a:r>
            <a:r>
              <a:rPr lang="en-US" altLang="zh-CN" sz="2000" dirty="0" err="1"/>
              <a:t>GarminAPI</a:t>
            </a:r>
            <a:endParaRPr lang="zh-CN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07962-D77B-F148-B7B8-11BBD70A39F0}"/>
              </a:ext>
            </a:extLst>
          </p:cNvPr>
          <p:cNvSpPr txBox="1"/>
          <p:nvPr/>
        </p:nvSpPr>
        <p:spPr>
          <a:xfrm>
            <a:off x="1022204" y="3369489"/>
            <a:ext cx="341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sz="2000" b="1" dirty="0"/>
              <a:t>Data interface access layer</a:t>
            </a:r>
            <a:endParaRPr lang="zh-CN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582D7-752C-0545-B794-655B903B5C56}"/>
              </a:ext>
            </a:extLst>
          </p:cNvPr>
          <p:cNvSpPr txBox="1"/>
          <p:nvPr/>
        </p:nvSpPr>
        <p:spPr>
          <a:xfrm>
            <a:off x="1022204" y="4027893"/>
            <a:ext cx="341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sz="2000" dirty="0"/>
              <a:t>Read and write to database</a:t>
            </a:r>
            <a:endParaRPr lang="zh-CN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DE774-235F-CB4A-A337-F3B20253709D}"/>
              </a:ext>
            </a:extLst>
          </p:cNvPr>
          <p:cNvSpPr txBox="1"/>
          <p:nvPr/>
        </p:nvSpPr>
        <p:spPr>
          <a:xfrm>
            <a:off x="1043851" y="4974790"/>
            <a:ext cx="341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sz="2000" b="1" dirty="0"/>
              <a:t>Data service interface layer</a:t>
            </a:r>
            <a:endParaRPr lang="zh-CN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B83C5-0A42-4B40-A228-AD31AD613516}"/>
              </a:ext>
            </a:extLst>
          </p:cNvPr>
          <p:cNvSpPr txBox="1"/>
          <p:nvPr/>
        </p:nvSpPr>
        <p:spPr>
          <a:xfrm>
            <a:off x="1043851" y="5515608"/>
            <a:ext cx="341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l Nile" pitchFamily="2" charset="-78"/>
                <a:cs typeface="Al Nile" pitchFamily="2" charset="-78"/>
              </a:defRPr>
            </a:lvl1pPr>
          </a:lstStyle>
          <a:p>
            <a:r>
              <a:rPr lang="en-US" altLang="zh-CN" sz="2000" dirty="0"/>
              <a:t>Preprocess data and response data</a:t>
            </a:r>
            <a:endParaRPr lang="zh-CN" alt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F58443-B601-D343-A363-7ABD4F157C7E}"/>
              </a:ext>
            </a:extLst>
          </p:cNvPr>
          <p:cNvSpPr/>
          <p:nvPr/>
        </p:nvSpPr>
        <p:spPr>
          <a:xfrm>
            <a:off x="0" y="155839"/>
            <a:ext cx="385763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D740E-FAE6-C24D-9F0B-B126B50B2456}"/>
              </a:ext>
            </a:extLst>
          </p:cNvPr>
          <p:cNvSpPr txBox="1"/>
          <p:nvPr/>
        </p:nvSpPr>
        <p:spPr>
          <a:xfrm>
            <a:off x="607315" y="316246"/>
            <a:ext cx="6457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Backend structure details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C50C1E-F674-5548-A4D8-E2907D37CFC1}"/>
              </a:ext>
            </a:extLst>
          </p:cNvPr>
          <p:cNvGrpSpPr/>
          <p:nvPr/>
        </p:nvGrpSpPr>
        <p:grpSpPr>
          <a:xfrm>
            <a:off x="4851352" y="1374618"/>
            <a:ext cx="3081867" cy="4866554"/>
            <a:chOff x="4711585" y="1324966"/>
            <a:chExt cx="3081867" cy="48665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C96A1A-8C65-534D-92A2-BA5F601540DA}"/>
                </a:ext>
              </a:extLst>
            </p:cNvPr>
            <p:cNvGrpSpPr/>
            <p:nvPr/>
          </p:nvGrpSpPr>
          <p:grpSpPr>
            <a:xfrm>
              <a:off x="4711585" y="1331654"/>
              <a:ext cx="3081867" cy="4859866"/>
              <a:chOff x="4555062" y="978132"/>
              <a:chExt cx="3081867" cy="485986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F12B0E-C95D-3040-AE8E-00FB6D42B2AD}"/>
                  </a:ext>
                </a:extLst>
              </p:cNvPr>
              <p:cNvSpPr/>
              <p:nvPr/>
            </p:nvSpPr>
            <p:spPr>
              <a:xfrm>
                <a:off x="4555062" y="978132"/>
                <a:ext cx="3081867" cy="4859866"/>
              </a:xfrm>
              <a:prstGeom prst="rect">
                <a:avLst/>
              </a:prstGeom>
              <a:solidFill>
                <a:srgbClr val="0089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14AEE7-C7CE-BF46-B522-C436207C338F}"/>
                  </a:ext>
                </a:extLst>
              </p:cNvPr>
              <p:cNvSpPr/>
              <p:nvPr/>
            </p:nvSpPr>
            <p:spPr>
              <a:xfrm>
                <a:off x="5249332" y="1524000"/>
                <a:ext cx="1693333" cy="1016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1E59D5-2EC5-0940-BDA5-E7648E48A892}"/>
                  </a:ext>
                </a:extLst>
              </p:cNvPr>
              <p:cNvSpPr/>
              <p:nvPr/>
            </p:nvSpPr>
            <p:spPr>
              <a:xfrm>
                <a:off x="5249330" y="2971800"/>
                <a:ext cx="1693333" cy="1016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Dao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4BBD9-6E17-014D-A959-E20DC348918D}"/>
                  </a:ext>
                </a:extLst>
              </p:cNvPr>
              <p:cNvSpPr/>
              <p:nvPr/>
            </p:nvSpPr>
            <p:spPr>
              <a:xfrm>
                <a:off x="5249330" y="4419600"/>
                <a:ext cx="1693333" cy="1016000"/>
              </a:xfrm>
              <a:prstGeom prst="rect">
                <a:avLst/>
              </a:prstGeom>
              <a:solidFill>
                <a:srgbClr val="88D2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E662D4-847F-4645-A293-4C07855E4E25}"/>
                </a:ext>
              </a:extLst>
            </p:cNvPr>
            <p:cNvSpPr txBox="1"/>
            <p:nvPr/>
          </p:nvSpPr>
          <p:spPr>
            <a:xfrm>
              <a:off x="5703329" y="132496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Classes</a:t>
              </a:r>
            </a:p>
          </p:txBody>
        </p:sp>
      </p:grpSp>
      <p:pic>
        <p:nvPicPr>
          <p:cNvPr id="20" name="图片 8">
            <a:extLst>
              <a:ext uri="{FF2B5EF4-FFF2-40B4-BE49-F238E27FC236}">
                <a16:creationId xmlns:a16="http://schemas.microsoft.com/office/drawing/2014/main" id="{5E1DEF73-5AD0-684E-A93F-0BA53E5A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711" y="1773577"/>
            <a:ext cx="1958974" cy="979487"/>
          </a:xfrm>
          <a:prstGeom prst="rect">
            <a:avLst/>
          </a:prstGeom>
        </p:spPr>
      </p:pic>
      <p:pic>
        <p:nvPicPr>
          <p:cNvPr id="21" name="图片 10">
            <a:extLst>
              <a:ext uri="{FF2B5EF4-FFF2-40B4-BE49-F238E27FC236}">
                <a16:creationId xmlns:a16="http://schemas.microsoft.com/office/drawing/2014/main" id="{E7A488BE-B292-764E-8C37-63E5DCE0E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711" y="5251000"/>
            <a:ext cx="2102195" cy="5877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918DA4-52F6-314D-94EC-103D08E196DA}"/>
              </a:ext>
            </a:extLst>
          </p:cNvPr>
          <p:cNvCxnSpPr>
            <a:cxnSpLocks/>
          </p:cNvCxnSpPr>
          <p:nvPr/>
        </p:nvCxnSpPr>
        <p:spPr>
          <a:xfrm>
            <a:off x="7933219" y="5485711"/>
            <a:ext cx="1205764" cy="0"/>
          </a:xfrm>
          <a:prstGeom prst="straightConnector1">
            <a:avLst/>
          </a:prstGeom>
          <a:ln w="41275">
            <a:solidFill>
              <a:srgbClr val="0089DE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6EC602-A342-C04D-A1E1-D51FCEDD0CD4}"/>
              </a:ext>
            </a:extLst>
          </p:cNvPr>
          <p:cNvSpPr txBox="1"/>
          <p:nvPr/>
        </p:nvSpPr>
        <p:spPr>
          <a:xfrm>
            <a:off x="8113813" y="49901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Al Nile" pitchFamily="2" charset="-78"/>
                <a:cs typeface="Al Nile" pitchFamily="2" charset="-78"/>
              </a:rPr>
              <a:t>Deploy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6D80D0-2826-4443-AFEB-C2B026841ED3}"/>
              </a:ext>
            </a:extLst>
          </p:cNvPr>
          <p:cNvCxnSpPr>
            <a:cxnSpLocks/>
          </p:cNvCxnSpPr>
          <p:nvPr/>
        </p:nvCxnSpPr>
        <p:spPr>
          <a:xfrm flipH="1">
            <a:off x="7887440" y="2263321"/>
            <a:ext cx="1384606" cy="0"/>
          </a:xfrm>
          <a:prstGeom prst="straightConnector1">
            <a:avLst/>
          </a:prstGeom>
          <a:ln w="41275">
            <a:solidFill>
              <a:srgbClr val="0089DE"/>
            </a:solidFill>
            <a:prstDash val="solid"/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15E833-B429-CC4A-A6DE-6EF73A4B3395}"/>
              </a:ext>
            </a:extLst>
          </p:cNvPr>
          <p:cNvSpPr txBox="1"/>
          <p:nvPr/>
        </p:nvSpPr>
        <p:spPr>
          <a:xfrm>
            <a:off x="7933218" y="17715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  <a:t>Framework</a:t>
            </a:r>
            <a:endParaRPr lang="en-US" dirty="0">
              <a:solidFill>
                <a:schemeClr val="bg1"/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4A1671-C197-0448-BF05-F5D3912FBF78}"/>
              </a:ext>
            </a:extLst>
          </p:cNvPr>
          <p:cNvSpPr/>
          <p:nvPr/>
        </p:nvSpPr>
        <p:spPr>
          <a:xfrm>
            <a:off x="521584" y="1854803"/>
            <a:ext cx="378524" cy="410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91EE2D-E2BF-C14D-BD7B-4680ED2FD228}"/>
              </a:ext>
            </a:extLst>
          </p:cNvPr>
          <p:cNvSpPr/>
          <p:nvPr/>
        </p:nvSpPr>
        <p:spPr>
          <a:xfrm>
            <a:off x="539200" y="3359388"/>
            <a:ext cx="378524" cy="4102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198D2D-DA63-4B4D-91A1-0E5D34432F34}"/>
              </a:ext>
            </a:extLst>
          </p:cNvPr>
          <p:cNvSpPr/>
          <p:nvPr/>
        </p:nvSpPr>
        <p:spPr>
          <a:xfrm>
            <a:off x="543867" y="4946148"/>
            <a:ext cx="378524" cy="410211"/>
          </a:xfrm>
          <a:prstGeom prst="ellipse">
            <a:avLst/>
          </a:prstGeom>
          <a:solidFill>
            <a:srgbClr val="88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2F0AC2-9A72-304F-88B8-1AD7B559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6F3-06A2-5C4C-A7D8-0EAD205802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868</Words>
  <Application>Microsoft Macintosh PowerPoint</Application>
  <PresentationFormat>Widescreen</PresentationFormat>
  <Paragraphs>401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Al Nile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Sirui Liang</dc:creator>
  <cp:lastModifiedBy>Sirui Liang</cp:lastModifiedBy>
  <cp:revision>77</cp:revision>
  <dcterms:created xsi:type="dcterms:W3CDTF">2022-05-19T08:18:34Z</dcterms:created>
  <dcterms:modified xsi:type="dcterms:W3CDTF">2022-05-25T03:32:19Z</dcterms:modified>
</cp:coreProperties>
</file>