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4FCA-538E-44CD-B03E-8A4ED14E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A8A-5887-4642-ADD4-8B08DC3C6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0A5A-8AA2-4E0D-9731-0490438D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6E01-63DF-477E-BBC8-9DA8F05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4AB3-3539-49B9-9B97-E7FE9E2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832-BEB8-49C1-9F95-B4A5FFAD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2EE3-C8A7-4254-8D38-804BD094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7480-687E-44A7-A7ED-2B151DF3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A575-BA64-41EA-8A97-15BC3B58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7017-025B-46F9-82FF-9652806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AE3C-BC70-4911-9857-08D1745D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40D70-D4D5-43FD-A024-8CAC1499C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D527-9DCA-4027-9999-7B16646D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3900-EEDF-48A4-BFCE-AABBE996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3304-E43C-4B37-B63D-04329E4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9741-075A-4B5B-8746-E3E1BFAC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19CF-86E2-4DAB-916E-248F5D73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35FE-AA06-406B-99D2-20AE50C4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0ABC-34C1-4548-A278-CB0A8C69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0B71-A0B5-4728-938F-6B369F1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870D-0016-4AA2-AD47-ECC57022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2A31-7E4E-44A4-B502-4A3AD199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ECD5-6B02-4D82-824A-3EA19BBB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E1A0-5876-4C16-AE8E-851308B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3202-7439-45D4-B713-0830262D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3CE-EAC3-4211-988E-64179FF0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CF64-76C9-46C9-A385-FCA51EA24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F211-8AFA-4A1E-AC37-4930CB2D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ACFC-7BB9-4143-85E0-BCCA6633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7DF3-2620-4493-A095-1F0E62F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52C94-D503-4464-8AEC-4A6E8BEA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91F4-0986-4EB8-B0ED-D452D06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A724-7855-4AD1-80BE-13080421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1694C-83D5-470D-A95A-FDAFE1BB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D585F-D924-4DC6-B955-E9419700A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A85CC-CD86-4292-A654-7B1DC7D48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F40F2-9638-4DD2-9BAA-37B6F3A8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F6916-950D-406F-ABD3-33B82B0D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42A0E-4FFC-4B05-8199-FB66AC60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4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AC4D-7580-4BFC-A5F5-8A9200E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1A415-8276-407F-BCD7-8BE344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4FA48-3AB5-4876-9D7A-2D1AF128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2A3A9-360E-4251-8828-8DE8200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7219A-5EF2-4CA0-B4FF-9E6384CB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4E7F4-EE64-44AF-A139-3BB3E84E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4AA0-1587-470B-AAB1-08F19AD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CE1F-6AED-4AAD-9A19-5BC13335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18D7-6CB6-46BC-84A0-B95A167A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D847-74D7-4546-8CB2-5F6F3763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B4A01-CDF9-4BF2-BC97-634BDDCE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B62A-72F3-47AE-9905-5B51006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1F21-F96E-41A5-824F-C94D50B4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FAB7-7850-4FB6-ABD6-33AE51C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FC536-B047-40B8-968F-125AAFD2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6C8A-AE6D-4D2A-8A57-33E902CD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D952-494D-4FE0-B74C-5DE121C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D912-3B36-4A54-9C4C-7A10F884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B49C-1B65-4F00-90DC-83B1A738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0C58-42DE-43EE-90DF-F829BE56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204D-3A5B-4A21-9920-F49F8642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4093-5488-4B0C-B29B-1E8BE060F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20CD-9CEF-4DF6-9B1B-E5C8D7DA2D0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E68E-4D4B-48DC-9F32-98795DE1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82BC-045C-48DA-9229-5ED9426C5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C8DF-4AFE-4DF4-AA3A-1C9DA60A6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wireless-world.com/Terminology/BLE-Advertising-and-Data-Packet-Format.html#:~:text=Access%20Address%3A%20For%20all%20advertising%20packet%20is%20uses,is%20used%20in%20a%20%22connection%20request%20%28CONNECT_REQ%29%22%20message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B5A99-746A-43C0-943C-F89BF69912BB}"/>
              </a:ext>
            </a:extLst>
          </p:cNvPr>
          <p:cNvSpPr txBox="1"/>
          <p:nvPr/>
        </p:nvSpPr>
        <p:spPr>
          <a:xfrm>
            <a:off x="210573" y="118827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u="sng" dirty="0"/>
              <a:t>A correct BLE stream</a:t>
            </a:r>
            <a:endParaRPr lang="zh-CN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5132E-4A09-48C8-8A20-8BD6AD5D899D}"/>
              </a:ext>
            </a:extLst>
          </p:cNvPr>
          <p:cNvSpPr txBox="1"/>
          <p:nvPr/>
        </p:nvSpPr>
        <p:spPr>
          <a:xfrm>
            <a:off x="405352" y="999241"/>
            <a:ext cx="107088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/>
              <a:t>Advertising: </a:t>
            </a:r>
          </a:p>
          <a:p>
            <a:r>
              <a:rPr lang="en-GB" altLang="zh-CN" sz="2400" dirty="0"/>
              <a:t>	preamble: 10101010 (if the first bit of Access Address is 1 )</a:t>
            </a:r>
          </a:p>
          <a:p>
            <a:r>
              <a:rPr lang="en-GB" altLang="zh-CN" sz="2400" dirty="0"/>
              <a:t>	preamble: 01010101 (if the first bit of Access Address is </a:t>
            </a:r>
            <a:r>
              <a:rPr lang="en-GB" altLang="zh-CN" sz="2400" b="1" dirty="0"/>
              <a:t>0</a:t>
            </a:r>
            <a:r>
              <a:rPr lang="en-GB" altLang="zh-CN" sz="2400" dirty="0"/>
              <a:t> )</a:t>
            </a:r>
          </a:p>
          <a:p>
            <a:endParaRPr lang="en-GB" altLang="zh-CN" sz="2400" dirty="0"/>
          </a:p>
          <a:p>
            <a:r>
              <a:rPr lang="en-GB" altLang="zh-CN" sz="2400" dirty="0"/>
              <a:t>	Access Address: 0x8E89BED6 (for advertising it’s a fixed pattern)</a:t>
            </a:r>
          </a:p>
          <a:p>
            <a:r>
              <a:rPr lang="en-GB" altLang="zh-CN" sz="2400" dirty="0"/>
              <a:t>		   </a:t>
            </a:r>
            <a:r>
              <a:rPr lang="en-GB" altLang="zh-CN" sz="2400" dirty="0">
                <a:sym typeface="Wingdings" panose="05000000000000000000" pitchFamily="2" charset="2"/>
              </a:rPr>
              <a:t></a:t>
            </a:r>
            <a:r>
              <a:rPr lang="en-GB" altLang="zh-CN" sz="2400" dirty="0"/>
              <a:t>1000 1110 1000 1001 1011 1110 1101 0110 </a:t>
            </a:r>
          </a:p>
          <a:p>
            <a:r>
              <a:rPr lang="en-GB" altLang="zh-CN" sz="2400" dirty="0">
                <a:hlinkClick r:id="rId2"/>
              </a:rPr>
              <a:t>BLE Advertising packet format | BLE Data packet format (rfwireless-world.com)</a:t>
            </a:r>
            <a:endParaRPr lang="zh-CN" altLang="en-US" sz="2400" dirty="0"/>
          </a:p>
          <a:p>
            <a:endParaRPr lang="en-GB" altLang="zh-CN" sz="2400" dirty="0"/>
          </a:p>
          <a:p>
            <a:r>
              <a:rPr lang="en-GB" altLang="zh-CN" sz="2400" dirty="0"/>
              <a:t>     So we need to find the sequence of </a:t>
            </a:r>
            <a:r>
              <a:rPr lang="en-GB" altLang="zh-CN" sz="2400" b="1" dirty="0"/>
              <a:t>preamble</a:t>
            </a:r>
            <a:r>
              <a:rPr lang="en-GB" altLang="zh-CN" sz="2400" dirty="0"/>
              <a:t> and </a:t>
            </a:r>
            <a:r>
              <a:rPr lang="en-GB" altLang="zh-CN" sz="2400" b="1" dirty="0"/>
              <a:t>access address </a:t>
            </a:r>
            <a:r>
              <a:rPr lang="en-GB" altLang="zh-CN" sz="2400" dirty="0"/>
              <a:t>after finished demodulation, to judge if it’s a BLE packet.</a:t>
            </a:r>
          </a:p>
          <a:p>
            <a:endParaRPr lang="en-GB" altLang="zh-CN" sz="2400" dirty="0"/>
          </a:p>
          <a:p>
            <a:r>
              <a:rPr lang="en-GB" altLang="zh-CN" sz="2400" dirty="0"/>
              <a:t>	In theory, that is :  </a:t>
            </a:r>
            <a:r>
              <a:rPr lang="en-GB" altLang="zh-CN" sz="2400" u="sng" dirty="0"/>
              <a:t>0101 0101</a:t>
            </a:r>
            <a:r>
              <a:rPr lang="en-GB" altLang="zh-CN" sz="2400" dirty="0"/>
              <a:t> </a:t>
            </a:r>
            <a:r>
              <a:rPr lang="en-GB" altLang="zh-CN" sz="2400" u="sng" dirty="0"/>
              <a:t>1000 1110 1000 1001 1011 1110 1101 0110 </a:t>
            </a:r>
          </a:p>
          <a:p>
            <a:endParaRPr lang="en-GB" altLang="zh-CN" sz="2400" u="sng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1C0931-955A-4A17-AFAD-C2C7D66A7D07}"/>
              </a:ext>
            </a:extLst>
          </p:cNvPr>
          <p:cNvSpPr/>
          <p:nvPr/>
        </p:nvSpPr>
        <p:spPr>
          <a:xfrm>
            <a:off x="9088244" y="2007220"/>
            <a:ext cx="2214494" cy="1056490"/>
          </a:xfrm>
          <a:custGeom>
            <a:avLst/>
            <a:gdLst>
              <a:gd name="connsiteX0" fmla="*/ 47134 w 1395234"/>
              <a:gd name="connsiteY0" fmla="*/ 1074656 h 1074656"/>
              <a:gd name="connsiteX1" fmla="*/ 1395167 w 1395234"/>
              <a:gd name="connsiteY1" fmla="*/ 876693 h 1074656"/>
              <a:gd name="connsiteX2" fmla="*/ 0 w 1395234"/>
              <a:gd name="connsiteY2" fmla="*/ 0 h 107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234" h="1074656">
                <a:moveTo>
                  <a:pt x="47134" y="1074656"/>
                </a:moveTo>
                <a:cubicBezTo>
                  <a:pt x="725078" y="1065229"/>
                  <a:pt x="1403023" y="1055802"/>
                  <a:pt x="1395167" y="876693"/>
                </a:cubicBezTo>
                <a:cubicBezTo>
                  <a:pt x="1387311" y="697584"/>
                  <a:pt x="693655" y="34879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76F03-2B27-4978-B58C-39CA9B7C3186}"/>
              </a:ext>
            </a:extLst>
          </p:cNvPr>
          <p:cNvSpPr txBox="1"/>
          <p:nvPr/>
        </p:nvSpPr>
        <p:spPr>
          <a:xfrm>
            <a:off x="10117318" y="1851523"/>
            <a:ext cx="56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rgbClr val="FF0000"/>
                </a:solidFill>
              </a:rPr>
              <a:t>LSB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1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B5A99-746A-43C0-943C-F89BF69912BB}"/>
              </a:ext>
            </a:extLst>
          </p:cNvPr>
          <p:cNvSpPr txBox="1"/>
          <p:nvPr/>
        </p:nvSpPr>
        <p:spPr>
          <a:xfrm>
            <a:off x="0" y="239043"/>
            <a:ext cx="1221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u="sng" dirty="0"/>
              <a:t>Packet formats of </a:t>
            </a:r>
            <a:r>
              <a:rPr lang="en-GB" altLang="zh-CN" sz="3200" u="sng" dirty="0" err="1"/>
              <a:t>ibeacon</a:t>
            </a:r>
            <a:r>
              <a:rPr lang="en-GB" altLang="zh-CN" sz="3200" u="sng" dirty="0"/>
              <a:t> and </a:t>
            </a:r>
            <a:r>
              <a:rPr lang="en-GB" altLang="zh-CN" sz="3200" u="sng" dirty="0" err="1"/>
              <a:t>Eddystone</a:t>
            </a:r>
            <a:r>
              <a:rPr lang="en-GB" altLang="zh-CN" sz="3200" u="sng" dirty="0"/>
              <a:t>-UID in advertising channel</a:t>
            </a:r>
            <a:endParaRPr lang="zh-CN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5132E-4A09-48C8-8A20-8BD6AD5D899D}"/>
              </a:ext>
            </a:extLst>
          </p:cNvPr>
          <p:cNvSpPr txBox="1"/>
          <p:nvPr/>
        </p:nvSpPr>
        <p:spPr>
          <a:xfrm>
            <a:off x="358327" y="131522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/>
              <a:t>In general:	</a:t>
            </a:r>
            <a:endParaRPr lang="en-GB" altLang="zh-CN" sz="2400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4668A5-F58B-4D23-A0EF-89213ECC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6077"/>
              </p:ext>
            </p:extLst>
          </p:nvPr>
        </p:nvGraphicFramePr>
        <p:xfrm>
          <a:off x="3058160" y="129080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0202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9734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9945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546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Preamble</a:t>
                      </a:r>
                    </a:p>
                    <a:p>
                      <a:r>
                        <a:rPr lang="en-GB" altLang="zh-CN" dirty="0"/>
                        <a:t>(1 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Access Address</a:t>
                      </a:r>
                    </a:p>
                    <a:p>
                      <a:r>
                        <a:rPr lang="en-GB" altLang="zh-CN" dirty="0"/>
                        <a:t>(4 Bytes)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PDU</a:t>
                      </a:r>
                    </a:p>
                    <a:p>
                      <a:r>
                        <a:rPr lang="en-GB" altLang="zh-CN" dirty="0"/>
                        <a:t>(2-39 Bytes)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CRC</a:t>
                      </a:r>
                    </a:p>
                    <a:p>
                      <a:r>
                        <a:rPr lang="en-GB" altLang="zh-CN" dirty="0"/>
                        <a:t>(3 Bytes)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480059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C881EF-EF44-4287-B9DD-97114227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05428"/>
              </p:ext>
            </p:extLst>
          </p:nvPr>
        </p:nvGraphicFramePr>
        <p:xfrm>
          <a:off x="4175760" y="2459566"/>
          <a:ext cx="58115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73">
                  <a:extLst>
                    <a:ext uri="{9D8B030D-6E8A-4147-A177-3AD203B41FA5}">
                      <a16:colId xmlns:a16="http://schemas.microsoft.com/office/drawing/2014/main" val="1265023381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1025052374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1359574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Header</a:t>
                      </a:r>
                    </a:p>
                    <a:p>
                      <a:r>
                        <a:rPr lang="en-GB" altLang="zh-CN" dirty="0"/>
                        <a:t>(2 Bytes)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MAC address</a:t>
                      </a:r>
                    </a:p>
                    <a:p>
                      <a:r>
                        <a:rPr lang="en-GB" altLang="zh-CN" dirty="0"/>
                        <a:t>(6 Bytes)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Data</a:t>
                      </a:r>
                    </a:p>
                    <a:p>
                      <a:r>
                        <a:rPr lang="en-GB" altLang="zh-CN" dirty="0"/>
                        <a:t>(0-31 Bytes)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5188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8DE9D4-DE03-424F-B244-F6C1C05BE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57851"/>
              </p:ext>
            </p:extLst>
          </p:nvPr>
        </p:nvGraphicFramePr>
        <p:xfrm>
          <a:off x="3058160" y="390742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154014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31143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4185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4115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81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iBeacon prefix 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(9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Proximity UUID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(16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Major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(2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Minor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(2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Tx power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(2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9063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1C0DAF-F799-473E-8752-ED7F0EF6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20943"/>
              </p:ext>
            </p:extLst>
          </p:nvPr>
        </p:nvGraphicFramePr>
        <p:xfrm>
          <a:off x="3058159" y="5494281"/>
          <a:ext cx="8128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469041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4638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9266590"/>
                    </a:ext>
                  </a:extLst>
                </a:gridCol>
                <a:gridCol w="1442719">
                  <a:extLst>
                    <a:ext uri="{9D8B030D-6E8A-4147-A177-3AD203B41FA5}">
                      <a16:colId xmlns:a16="http://schemas.microsoft.com/office/drawing/2014/main" val="267310741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115335486"/>
                    </a:ext>
                  </a:extLst>
                </a:gridCol>
                <a:gridCol w="1270002">
                  <a:extLst>
                    <a:ext uri="{9D8B030D-6E8A-4147-A177-3AD203B41FA5}">
                      <a16:colId xmlns:a16="http://schemas.microsoft.com/office/drawing/2014/main" val="404829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Prefix data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(11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Frame type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(1 Byte)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Ranging data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(1 Byte)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Namespace ID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(10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Instance ID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(6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Reserved</a:t>
                      </a:r>
                    </a:p>
                    <a:p>
                      <a:r>
                        <a:rPr lang="en-GB" altLang="zh-CN" dirty="0">
                          <a:solidFill>
                            <a:sysClr val="windowText" lastClr="000000"/>
                          </a:solidFill>
                        </a:rPr>
                        <a:t>(2 Bytes)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85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E14F69-5118-4EAD-A4CC-C20B57DBD70A}"/>
              </a:ext>
            </a:extLst>
          </p:cNvPr>
          <p:cNvSpPr txBox="1"/>
          <p:nvPr/>
        </p:nvSpPr>
        <p:spPr>
          <a:xfrm>
            <a:off x="3058158" y="3491408"/>
            <a:ext cx="14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iBeacon</a:t>
            </a:r>
            <a:endParaRPr lang="en-GB" altLang="zh-CN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EA8D2-8FBB-43E5-AC37-B801FDDB0B1E}"/>
              </a:ext>
            </a:extLst>
          </p:cNvPr>
          <p:cNvSpPr txBox="1"/>
          <p:nvPr/>
        </p:nvSpPr>
        <p:spPr>
          <a:xfrm>
            <a:off x="3058158" y="5007003"/>
            <a:ext cx="289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 err="1"/>
              <a:t>Eddystone</a:t>
            </a:r>
            <a:r>
              <a:rPr lang="en-GB" altLang="zh-CN" sz="2400" b="1" dirty="0"/>
              <a:t>-UID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850F0D0-29A4-4C2B-AA8A-2F155A6A574E}"/>
              </a:ext>
            </a:extLst>
          </p:cNvPr>
          <p:cNvSpPr/>
          <p:nvPr/>
        </p:nvSpPr>
        <p:spPr>
          <a:xfrm rot="16200000">
            <a:off x="6918959" y="-642499"/>
            <a:ext cx="345440" cy="5811519"/>
          </a:xfrm>
          <a:prstGeom prst="rightBrace">
            <a:avLst>
              <a:gd name="adj1" fmla="val 8333"/>
              <a:gd name="adj2" fmla="val 636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DA337D0-6986-4650-925C-78F387D5B2C3}"/>
              </a:ext>
            </a:extLst>
          </p:cNvPr>
          <p:cNvSpPr/>
          <p:nvPr/>
        </p:nvSpPr>
        <p:spPr>
          <a:xfrm rot="16200000">
            <a:off x="6949442" y="-699663"/>
            <a:ext cx="345440" cy="8128001"/>
          </a:xfrm>
          <a:prstGeom prst="rightBrace">
            <a:avLst>
              <a:gd name="adj1" fmla="val 8333"/>
              <a:gd name="adj2" fmla="val 7250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1DA30-1573-4846-833B-A23318AF669D}"/>
              </a:ext>
            </a:extLst>
          </p:cNvPr>
          <p:cNvSpPr/>
          <p:nvPr/>
        </p:nvSpPr>
        <p:spPr>
          <a:xfrm>
            <a:off x="3058158" y="3537058"/>
            <a:ext cx="8128000" cy="2871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B5A99-746A-43C0-943C-F89BF69912BB}"/>
              </a:ext>
            </a:extLst>
          </p:cNvPr>
          <p:cNvSpPr txBox="1"/>
          <p:nvPr/>
        </p:nvSpPr>
        <p:spPr>
          <a:xfrm>
            <a:off x="210573" y="118827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u="sng" dirty="0" err="1"/>
              <a:t>Eddystone</a:t>
            </a:r>
            <a:r>
              <a:rPr lang="en-GB" altLang="zh-CN" sz="3200" u="sng" dirty="0"/>
              <a:t>-UID</a:t>
            </a:r>
            <a:endParaRPr lang="zh-CN" altLang="en-US" sz="3200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EF910-981C-49C8-89F6-3C2D03B827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6670" y="7050"/>
            <a:ext cx="5731510" cy="1005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83B581-346E-4BE9-8151-E75B97E9143C}"/>
              </a:ext>
            </a:extLst>
          </p:cNvPr>
          <p:cNvSpPr txBox="1"/>
          <p:nvPr/>
        </p:nvSpPr>
        <p:spPr>
          <a:xfrm flipH="1">
            <a:off x="330673" y="1098062"/>
            <a:ext cx="57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2.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DFE7E-BDE9-4262-B22A-5F9438711E0A}"/>
              </a:ext>
            </a:extLst>
          </p:cNvPr>
          <p:cNvGrpSpPr/>
          <p:nvPr/>
        </p:nvGrpSpPr>
        <p:grpSpPr>
          <a:xfrm>
            <a:off x="6336408" y="1451313"/>
            <a:ext cx="5737225" cy="2233191"/>
            <a:chOff x="6250554" y="1779930"/>
            <a:chExt cx="5737225" cy="2233191"/>
          </a:xfrm>
        </p:grpSpPr>
        <p:pic>
          <p:nvPicPr>
            <p:cNvPr id="1030" name="Picture 23">
              <a:extLst>
                <a:ext uri="{FF2B5EF4-FFF2-40B4-BE49-F238E27FC236}">
                  <a16:creationId xmlns:a16="http://schemas.microsoft.com/office/drawing/2014/main" id="{1B27145F-8F9E-4E01-9864-C1C9FD04A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54" y="1779930"/>
              <a:ext cx="5737225" cy="930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25">
              <a:extLst>
                <a:ext uri="{FF2B5EF4-FFF2-40B4-BE49-F238E27FC236}">
                  <a16:creationId xmlns:a16="http://schemas.microsoft.com/office/drawing/2014/main" id="{F15A52CF-BE42-442B-A40B-F71BD99E9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54" y="3076496"/>
              <a:ext cx="5730875" cy="936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71CD722A-8672-4832-89B0-7C507015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54" y="3646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9399D-E823-4E4C-A0DA-DEB18066908F}"/>
              </a:ext>
            </a:extLst>
          </p:cNvPr>
          <p:cNvSpPr txBox="1"/>
          <p:nvPr/>
        </p:nvSpPr>
        <p:spPr>
          <a:xfrm flipH="1">
            <a:off x="6369463" y="1078196"/>
            <a:ext cx="57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3.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50D53-56D9-405B-B819-31E44679CE1E}"/>
              </a:ext>
            </a:extLst>
          </p:cNvPr>
          <p:cNvGrpSpPr/>
          <p:nvPr/>
        </p:nvGrpSpPr>
        <p:grpSpPr>
          <a:xfrm>
            <a:off x="6369463" y="4361872"/>
            <a:ext cx="5730875" cy="2338387"/>
            <a:chOff x="6250554" y="4358030"/>
            <a:chExt cx="5730875" cy="2338387"/>
          </a:xfrm>
        </p:grpSpPr>
        <p:pic>
          <p:nvPicPr>
            <p:cNvPr id="1034" name="Picture 31">
              <a:extLst>
                <a:ext uri="{FF2B5EF4-FFF2-40B4-BE49-F238E27FC236}">
                  <a16:creationId xmlns:a16="http://schemas.microsoft.com/office/drawing/2014/main" id="{1C3145F0-5B41-4220-95FD-EA3F9D3A9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54" y="4358030"/>
              <a:ext cx="5730875" cy="936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32">
              <a:extLst>
                <a:ext uri="{FF2B5EF4-FFF2-40B4-BE49-F238E27FC236}">
                  <a16:creationId xmlns:a16="http://schemas.microsoft.com/office/drawing/2014/main" id="{741B1FA9-A1E7-46FE-BA10-A6D877F04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54" y="5766142"/>
              <a:ext cx="5730875" cy="930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505ED3F9-0570-4979-B060-47DDD812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54" y="52946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680FF75-C08F-4CC9-A5E4-B16F6043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54" y="6224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671C1-41F0-467B-B0E0-B6924095A5C2}"/>
              </a:ext>
            </a:extLst>
          </p:cNvPr>
          <p:cNvSpPr txBox="1"/>
          <p:nvPr/>
        </p:nvSpPr>
        <p:spPr>
          <a:xfrm flipH="1">
            <a:off x="6392425" y="4003800"/>
            <a:ext cx="57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4.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9C9360-53A9-40A7-B253-B4A9240435DE}"/>
              </a:ext>
            </a:extLst>
          </p:cNvPr>
          <p:cNvGrpSpPr/>
          <p:nvPr/>
        </p:nvGrpSpPr>
        <p:grpSpPr>
          <a:xfrm>
            <a:off x="241828" y="4363898"/>
            <a:ext cx="5737225" cy="2305031"/>
            <a:chOff x="210571" y="4372317"/>
            <a:chExt cx="5737225" cy="2305031"/>
          </a:xfrm>
        </p:grpSpPr>
        <p:pic>
          <p:nvPicPr>
            <p:cNvPr id="1039" name="Picture 27">
              <a:extLst>
                <a:ext uri="{FF2B5EF4-FFF2-40B4-BE49-F238E27FC236}">
                  <a16:creationId xmlns:a16="http://schemas.microsoft.com/office/drawing/2014/main" id="{223F4193-F860-49FE-99E1-A6567DA51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71" y="4372317"/>
              <a:ext cx="5737225" cy="930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8">
              <a:extLst>
                <a:ext uri="{FF2B5EF4-FFF2-40B4-BE49-F238E27FC236}">
                  <a16:creationId xmlns:a16="http://schemas.microsoft.com/office/drawing/2014/main" id="{CFA41B46-7B93-4028-9F18-FD6DB6FAE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71" y="5755010"/>
              <a:ext cx="5730875" cy="922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7">
            <a:extLst>
              <a:ext uri="{FF2B5EF4-FFF2-40B4-BE49-F238E27FC236}">
                <a16:creationId xmlns:a16="http://schemas.microsoft.com/office/drawing/2014/main" id="{3FACF524-683B-4321-95E5-28A99AB8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1" y="6224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07D45D-E223-40B9-97B1-D6151EB31077}"/>
              </a:ext>
            </a:extLst>
          </p:cNvPr>
          <p:cNvSpPr txBox="1"/>
          <p:nvPr/>
        </p:nvSpPr>
        <p:spPr>
          <a:xfrm flipH="1">
            <a:off x="192192" y="4003800"/>
            <a:ext cx="57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5.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57681F-146D-4D02-9ED4-EA28C6650795}"/>
              </a:ext>
            </a:extLst>
          </p:cNvPr>
          <p:cNvSpPr txBox="1"/>
          <p:nvPr/>
        </p:nvSpPr>
        <p:spPr>
          <a:xfrm flipH="1">
            <a:off x="983004" y="1098062"/>
            <a:ext cx="16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I/Q waveforms 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B6F102-7301-4685-9160-04A3F4396F1D}"/>
              </a:ext>
            </a:extLst>
          </p:cNvPr>
          <p:cNvSpPr txBox="1"/>
          <p:nvPr/>
        </p:nvSpPr>
        <p:spPr>
          <a:xfrm flipH="1">
            <a:off x="935343" y="2364417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Before down sample 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29BCC-173B-4490-8107-A63C9B1C9ECD}"/>
              </a:ext>
            </a:extLst>
          </p:cNvPr>
          <p:cNvSpPr txBox="1"/>
          <p:nvPr/>
        </p:nvSpPr>
        <p:spPr>
          <a:xfrm flipH="1">
            <a:off x="6943503" y="1079716"/>
            <a:ext cx="215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I/Q waveforms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6B0FD-0901-4F23-90A4-1B3A2B003EDA}"/>
              </a:ext>
            </a:extLst>
          </p:cNvPr>
          <p:cNvSpPr txBox="1"/>
          <p:nvPr/>
        </p:nvSpPr>
        <p:spPr>
          <a:xfrm flipH="1">
            <a:off x="6869914" y="2393943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Before down sample </a:t>
            </a:r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A58C0-FDC9-4A54-80DF-C80199E9052D}"/>
              </a:ext>
            </a:extLst>
          </p:cNvPr>
          <p:cNvSpPr txBox="1"/>
          <p:nvPr/>
        </p:nvSpPr>
        <p:spPr>
          <a:xfrm flipH="1">
            <a:off x="658678" y="4012406"/>
            <a:ext cx="251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I/Q waveforms </a:t>
            </a:r>
            <a:endParaRPr lang="zh-CN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58A519-5264-4A71-AC86-156AF10A5E91}"/>
              </a:ext>
            </a:extLst>
          </p:cNvPr>
          <p:cNvSpPr txBox="1"/>
          <p:nvPr/>
        </p:nvSpPr>
        <p:spPr>
          <a:xfrm flipH="1">
            <a:off x="618614" y="5335472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Before down sample 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440F9E-EEE4-4585-93BF-DD9DC9BBF31F}"/>
              </a:ext>
            </a:extLst>
          </p:cNvPr>
          <p:cNvSpPr txBox="1"/>
          <p:nvPr/>
        </p:nvSpPr>
        <p:spPr>
          <a:xfrm flipH="1">
            <a:off x="6855110" y="3964627"/>
            <a:ext cx="308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I/Q waveforms 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396B3C-395E-42CD-B81A-FA018F094BCD}"/>
              </a:ext>
            </a:extLst>
          </p:cNvPr>
          <p:cNvSpPr txBox="1"/>
          <p:nvPr/>
        </p:nvSpPr>
        <p:spPr>
          <a:xfrm flipH="1">
            <a:off x="6684945" y="5377259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Before down sample 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EC9026-C5D4-4DB4-A461-4A5730EE37BF}"/>
              </a:ext>
            </a:extLst>
          </p:cNvPr>
          <p:cNvSpPr/>
          <p:nvPr/>
        </p:nvSpPr>
        <p:spPr>
          <a:xfrm>
            <a:off x="113122" y="1098062"/>
            <a:ext cx="5982878" cy="27103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1B9906-0CAE-4732-BB41-5A10DA99BE1A}"/>
              </a:ext>
            </a:extLst>
          </p:cNvPr>
          <p:cNvSpPr/>
          <p:nvPr/>
        </p:nvSpPr>
        <p:spPr>
          <a:xfrm>
            <a:off x="6151607" y="1079385"/>
            <a:ext cx="5982878" cy="27103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5515C6-1D67-4E61-8D1F-0840FC8ECB82}"/>
              </a:ext>
            </a:extLst>
          </p:cNvPr>
          <p:cNvSpPr/>
          <p:nvPr/>
        </p:nvSpPr>
        <p:spPr>
          <a:xfrm>
            <a:off x="113122" y="4050390"/>
            <a:ext cx="5982878" cy="27103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4BA5AC-A1FF-452B-BA08-68BCCC375250}"/>
              </a:ext>
            </a:extLst>
          </p:cNvPr>
          <p:cNvSpPr/>
          <p:nvPr/>
        </p:nvSpPr>
        <p:spPr>
          <a:xfrm>
            <a:off x="6151607" y="4031713"/>
            <a:ext cx="5982878" cy="27103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29AF4-901D-41AF-8262-EE664B896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629" y="1443376"/>
            <a:ext cx="5787231" cy="93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4AA54-9152-45C9-BFF8-FDF6FC982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658" y="2754520"/>
            <a:ext cx="5731045" cy="9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B5A99-746A-43C0-943C-F89BF69912BB}"/>
              </a:ext>
            </a:extLst>
          </p:cNvPr>
          <p:cNvSpPr txBox="1"/>
          <p:nvPr/>
        </p:nvSpPr>
        <p:spPr>
          <a:xfrm>
            <a:off x="210573" y="118827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u="sng" dirty="0" err="1"/>
              <a:t>Eddystone</a:t>
            </a:r>
            <a:r>
              <a:rPr lang="en-GB" altLang="zh-CN" sz="3200" u="sng" dirty="0"/>
              <a:t>-UID</a:t>
            </a:r>
            <a:endParaRPr lang="zh-CN" altLang="en-US" sz="3200" u="sng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05ED3F9-0570-4979-B060-47DDD812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54" y="52946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680FF75-C08F-4CC9-A5E4-B16F6043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54" y="6224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2" name="Picture 21">
            <a:extLst>
              <a:ext uri="{FF2B5EF4-FFF2-40B4-BE49-F238E27FC236}">
                <a16:creationId xmlns:a16="http://schemas.microsoft.com/office/drawing/2014/main" id="{48EB6964-CCFE-4E61-98E7-8A0F108F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2" y="1031265"/>
            <a:ext cx="5730875" cy="944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6EA4A-90F0-488A-B2F9-FD4BCF6B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14" y="463378"/>
            <a:ext cx="5733572" cy="16095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277BD0-F8A9-4D02-AE0B-0D4265AB4627}"/>
              </a:ext>
            </a:extLst>
          </p:cNvPr>
          <p:cNvSpPr txBox="1"/>
          <p:nvPr/>
        </p:nvSpPr>
        <p:spPr>
          <a:xfrm flipH="1">
            <a:off x="332028" y="661933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Before down sample </a:t>
            </a:r>
            <a:endParaRPr lang="zh-CN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FC8140-21CC-45EA-B5EA-EF54CBF018CC}"/>
              </a:ext>
            </a:extLst>
          </p:cNvPr>
          <p:cNvSpPr txBox="1"/>
          <p:nvPr/>
        </p:nvSpPr>
        <p:spPr>
          <a:xfrm flipH="1">
            <a:off x="6371794" y="88994"/>
            <a:ext cx="325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After down sample 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930C5-E595-45B3-A357-4F5B90F44DEB}"/>
              </a:ext>
            </a:extLst>
          </p:cNvPr>
          <p:cNvSpPr txBox="1"/>
          <p:nvPr/>
        </p:nvSpPr>
        <p:spPr>
          <a:xfrm>
            <a:off x="528323" y="2006424"/>
            <a:ext cx="90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After down sample: </a:t>
            </a:r>
            <a:r>
              <a:rPr lang="zh-CN" altLang="en-US" dirty="0"/>
              <a:t> </a:t>
            </a:r>
            <a:r>
              <a:rPr lang="en-GB" altLang="zh-CN" dirty="0"/>
              <a:t>00 01010101 0110 1011 0111 1101 1001 0001 0111 0001 1111 1010</a:t>
            </a:r>
            <a:endParaRPr lang="zh-CN" alt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6B7E568-C576-4DCD-82EF-5D61B518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27797"/>
              </p:ext>
            </p:extLst>
          </p:nvPr>
        </p:nvGraphicFramePr>
        <p:xfrm>
          <a:off x="662436" y="2375756"/>
          <a:ext cx="105580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808">
                  <a:extLst>
                    <a:ext uri="{9D8B030D-6E8A-4147-A177-3AD203B41FA5}">
                      <a16:colId xmlns:a16="http://schemas.microsoft.com/office/drawing/2014/main" val="2163364133"/>
                    </a:ext>
                  </a:extLst>
                </a:gridCol>
                <a:gridCol w="1231316">
                  <a:extLst>
                    <a:ext uri="{9D8B030D-6E8A-4147-A177-3AD203B41FA5}">
                      <a16:colId xmlns:a16="http://schemas.microsoft.com/office/drawing/2014/main" val="3703061657"/>
                    </a:ext>
                  </a:extLst>
                </a:gridCol>
                <a:gridCol w="6374269">
                  <a:extLst>
                    <a:ext uri="{9D8B030D-6E8A-4147-A177-3AD203B41FA5}">
                      <a16:colId xmlns:a16="http://schemas.microsoft.com/office/drawing/2014/main" val="3156356039"/>
                    </a:ext>
                  </a:extLst>
                </a:gridCol>
                <a:gridCol w="1979628">
                  <a:extLst>
                    <a:ext uri="{9D8B030D-6E8A-4147-A177-3AD203B41FA5}">
                      <a16:colId xmlns:a16="http://schemas.microsoft.com/office/drawing/2014/main" val="345825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Preamble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Access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 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8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0101010</a:t>
                      </a:r>
                      <a:r>
                        <a:rPr lang="en-GB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0110 1011 0111 1101 1001 0001 0111 000</a:t>
                      </a:r>
                      <a:r>
                        <a:rPr lang="en-GB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1111 1010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0x55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0x6B7D9171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9855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D6EC9-3DA1-4452-B1A9-C3AC0C9D8CBD}"/>
              </a:ext>
            </a:extLst>
          </p:cNvPr>
          <p:cNvGrpSpPr/>
          <p:nvPr/>
        </p:nvGrpSpPr>
        <p:grpSpPr>
          <a:xfrm>
            <a:off x="2917151" y="5547121"/>
            <a:ext cx="8133694" cy="1200329"/>
            <a:chOff x="563045" y="5509654"/>
            <a:chExt cx="10151338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4AC69A-8006-4743-A23A-E7B5A94B6C7C}"/>
                </a:ext>
              </a:extLst>
            </p:cNvPr>
            <p:cNvSpPr txBox="1"/>
            <p:nvPr/>
          </p:nvSpPr>
          <p:spPr>
            <a:xfrm>
              <a:off x="563045" y="5509654"/>
              <a:ext cx="1015133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1800" dirty="0"/>
                <a:t>0x8E89BED6 == 1000 1110 1000 1001 1011 1110 1101 0110             </a:t>
              </a:r>
              <a:r>
                <a:rPr lang="en-GB" altLang="zh-CN" sz="1800" dirty="0">
                  <a:solidFill>
                    <a:srgbClr val="FF0000"/>
                  </a:solidFill>
                </a:rPr>
                <a:t>original </a:t>
              </a:r>
            </a:p>
            <a:p>
              <a:endParaRPr lang="en-GB" altLang="zh-CN" dirty="0"/>
            </a:p>
            <a:p>
              <a:r>
                <a:rPr lang="en-GB" altLang="zh-CN" dirty="0"/>
                <a:t>0x6B7D9171</a:t>
              </a:r>
              <a:r>
                <a:rPr lang="zh-CN" altLang="en-US" dirty="0"/>
                <a:t> </a:t>
              </a:r>
              <a:r>
                <a:rPr lang="en-GB" altLang="zh-CN" dirty="0"/>
                <a:t>==</a:t>
              </a:r>
              <a:r>
                <a:rPr lang="zh-CN" altLang="en-US" dirty="0"/>
                <a:t> </a:t>
              </a:r>
              <a:r>
                <a:rPr lang="en-GB" altLang="zh-CN" dirty="0"/>
                <a:t>0110 1011 0111 1101 1001 0001 0111 000</a:t>
              </a:r>
              <a:r>
                <a:rPr lang="en-GB" altLang="zh-CN" b="0" dirty="0"/>
                <a:t>1       </a:t>
              </a:r>
              <a:r>
                <a:rPr lang="en-GB" altLang="zh-CN" b="0" dirty="0">
                  <a:solidFill>
                    <a:srgbClr val="FF0000"/>
                  </a:solidFill>
                </a:rPr>
                <a:t>final</a:t>
              </a:r>
              <a:endParaRPr lang="zh-CN" altLang="en-US" b="0" dirty="0">
                <a:solidFill>
                  <a:srgbClr val="FF0000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79719E-13A7-4830-8EDC-C60273090C06}"/>
                </a:ext>
              </a:extLst>
            </p:cNvPr>
            <p:cNvSpPr/>
            <p:nvPr/>
          </p:nvSpPr>
          <p:spPr>
            <a:xfrm flipV="1">
              <a:off x="8120068" y="5709696"/>
              <a:ext cx="815009" cy="537815"/>
            </a:xfrm>
            <a:custGeom>
              <a:avLst/>
              <a:gdLst>
                <a:gd name="connsiteX0" fmla="*/ 47134 w 1395234"/>
                <a:gd name="connsiteY0" fmla="*/ 1074656 h 1074656"/>
                <a:gd name="connsiteX1" fmla="*/ 1395167 w 1395234"/>
                <a:gd name="connsiteY1" fmla="*/ 876693 h 1074656"/>
                <a:gd name="connsiteX2" fmla="*/ 0 w 1395234"/>
                <a:gd name="connsiteY2" fmla="*/ 0 h 107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5234" h="1074656">
                  <a:moveTo>
                    <a:pt x="47134" y="1074656"/>
                  </a:moveTo>
                  <a:cubicBezTo>
                    <a:pt x="725078" y="1065229"/>
                    <a:pt x="1403023" y="1055802"/>
                    <a:pt x="1395167" y="876693"/>
                  </a:cubicBezTo>
                  <a:cubicBezTo>
                    <a:pt x="1387311" y="697584"/>
                    <a:pt x="693655" y="34879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2E119-CD18-41BC-AD6C-629F7338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51" y="3635899"/>
            <a:ext cx="6048589" cy="16813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D6811C-B1C2-4B5F-BFD8-C506AD5B3814}"/>
              </a:ext>
            </a:extLst>
          </p:cNvPr>
          <p:cNvSpPr/>
          <p:nvPr/>
        </p:nvSpPr>
        <p:spPr>
          <a:xfrm>
            <a:off x="1310513" y="408433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>
                <a:solidFill>
                  <a:srgbClr val="FF0000"/>
                </a:solidFill>
              </a:rPr>
              <a:t>Then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C6812-F15D-424F-8401-7415DFCE7018}"/>
              </a:ext>
            </a:extLst>
          </p:cNvPr>
          <p:cNvSpPr/>
          <p:nvPr/>
        </p:nvSpPr>
        <p:spPr>
          <a:xfrm>
            <a:off x="735496" y="5558870"/>
            <a:ext cx="148941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>
                <a:solidFill>
                  <a:srgbClr val="FF0000"/>
                </a:solidFill>
              </a:rPr>
              <a:t>So, actually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138C37-48A8-42EE-815D-AEAEA821E244}"/>
              </a:ext>
            </a:extLst>
          </p:cNvPr>
          <p:cNvSpPr/>
          <p:nvPr/>
        </p:nvSpPr>
        <p:spPr>
          <a:xfrm>
            <a:off x="2224913" y="3766930"/>
            <a:ext cx="428836" cy="1527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B3DBA88-6203-4952-91CB-C36760B9A961}"/>
              </a:ext>
            </a:extLst>
          </p:cNvPr>
          <p:cNvSpPr/>
          <p:nvPr/>
        </p:nvSpPr>
        <p:spPr>
          <a:xfrm>
            <a:off x="2232686" y="5573309"/>
            <a:ext cx="428836" cy="827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2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338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Ganyong</dc:creator>
  <cp:lastModifiedBy>Mo Ganyong</cp:lastModifiedBy>
  <cp:revision>67</cp:revision>
  <dcterms:created xsi:type="dcterms:W3CDTF">2022-06-21T17:34:28Z</dcterms:created>
  <dcterms:modified xsi:type="dcterms:W3CDTF">2022-08-12T04:56:34Z</dcterms:modified>
</cp:coreProperties>
</file>