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6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F35C6-EED5-48B2-96CB-4DF7500FB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A3E39A-5FE5-42EA-A1A0-2C8AB45E1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29A8C7-E0E6-441C-AD03-6ADC470C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C22F-344D-4D79-BABD-79DA042244C8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85BD8-D507-45A7-9D0C-7FA91D4AC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5B019-0CCB-487C-AD93-41903F5F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BC7E-D905-4B78-8A60-BF66AF95B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10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DCBCC-AFDE-40C7-B54D-F0A08B1DB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7ECFF4-8781-4F2D-B805-8AF789EA0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A4A0F6-6D9B-4140-B270-51EF7D64A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C22F-344D-4D79-BABD-79DA042244C8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F4060E-D1C7-4A64-8A57-D2B51E91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FDDF1-D122-4BD0-B195-66CF000C5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BC7E-D905-4B78-8A60-BF66AF95B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7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1F5643-CB5F-4109-8C79-48874CC5D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E1BBED-66B4-4C14-B703-9B070E45B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BAB5A1-866F-49CF-B53E-5A43BF74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C22F-344D-4D79-BABD-79DA042244C8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173E6C-39F4-4520-8751-5C475BCC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6A0ED2-3EAE-4C7E-8634-8D075BC1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BC7E-D905-4B78-8A60-BF66AF95B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9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1DDCF-3228-41EE-AA59-1AF873C7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68EB1-D004-42C2-83C4-0DDC47D82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B8A824-E1A7-417E-A21C-F54CE7C2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C22F-344D-4D79-BABD-79DA042244C8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B6DA5-8145-46C2-8D05-68279E52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528E55-E86A-4209-AA50-C9E621CB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BC7E-D905-4B78-8A60-BF66AF95B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77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04D0D-14C4-4CCD-9D3E-4C6C4C092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3133E7-D489-452E-BD34-D38CE91A8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80B88B-C0E0-4D8E-A0B9-D1604EDA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C22F-344D-4D79-BABD-79DA042244C8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3E0BD-76EB-44F5-844D-A8F796CE6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385C9-3B05-4CBB-B7AE-ECB22670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BC7E-D905-4B78-8A60-BF66AF95B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9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B8CEF-7DC7-474D-9E4C-B1A1583F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8F6EB-89F8-4B45-9465-C34C1BA10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1B4553-D5DD-4FEF-93FB-DE424B243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E91387-9360-4CAA-A617-64CBFF901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C22F-344D-4D79-BABD-79DA042244C8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38221A-95D9-42BD-B064-E819E1E2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F501E0-F99C-415C-A84F-C4D3D443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BC7E-D905-4B78-8A60-BF66AF95B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12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71980-9927-494E-BDC3-17B44731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6512D5-0CF7-4D0B-BA30-80BDB84B6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76AF8F-E2DF-4A76-8D23-5495781E7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65587B-1E42-45BB-91EE-A144F0737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4E1024-D412-4126-AE30-37AF6D098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195101-4683-4688-8B9D-1E25175D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C22F-344D-4D79-BABD-79DA042244C8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E30F0E-6266-4CA6-9910-71B3A163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A74207-9DED-4E8F-826C-185EE080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BC7E-D905-4B78-8A60-BF66AF95B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60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22B3A-6105-4AB1-AEB5-CEE73D34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6263BC-333D-4DC3-B82A-890B3043A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C22F-344D-4D79-BABD-79DA042244C8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71398C-048A-4C42-B9E0-D1D41C01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955177-0AEB-4238-8AC1-C2CB3B53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BC7E-D905-4B78-8A60-BF66AF95B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40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19D95B-96CD-4940-95D0-9CC2AA56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C22F-344D-4D79-BABD-79DA042244C8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B31AC4-DE04-43A7-B7BA-D41EA7CB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B4420B-3675-4D84-A173-7645D30C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BC7E-D905-4B78-8A60-BF66AF95B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76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34BD1-0427-4701-B9E4-E33861C4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E0DD6-A5F3-4BEF-8426-71D72F71A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FDAA31-444D-466F-8433-C20C3C701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2F8909-3A48-4842-9689-2734A8D4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C22F-344D-4D79-BABD-79DA042244C8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D7919D-EDFC-40B8-AE50-EFD1A3A2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EB9E27-923A-4C58-AB8E-4C45EC60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BC7E-D905-4B78-8A60-BF66AF95B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55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8F01B-429F-4F77-9946-B7BD3658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9FC0BA-4543-493A-9671-91E4DA0DE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3ED2B6-7A5C-48DC-9D6C-667FA4988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837B78-E59E-4380-8E1F-A674211BB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C22F-344D-4D79-BABD-79DA042244C8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90F801-A57D-4B63-838B-1AF45457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99E280-7751-45C7-838C-E3E46D29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BC7E-D905-4B78-8A60-BF66AF95B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05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921B12-1D45-428F-ABB5-6F7F3E2C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76CEF4-732F-4B31-93C9-23160E5DA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2E7A54-B66D-461A-B097-C8166E2D7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DC22F-344D-4D79-BABD-79DA042244C8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18771F-6773-449A-B8A0-5435CD687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3A3E8-89EC-4B77-80DD-F8ABC6FEC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BC7E-D905-4B78-8A60-BF66AF95B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83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mnisci.com/technical-glossary/relational-database" TargetMode="External"/><Relationship Id="rId7" Type="http://schemas.openxmlformats.org/officeDocument/2006/relationships/hyperlink" Target="https://poem23.com/2672" TargetMode="External"/><Relationship Id="rId2" Type="http://schemas.openxmlformats.org/officeDocument/2006/relationships/hyperlink" Target="https://mariadb.com/kb/en/understanding-the-network-database-mode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r.clustrix.com/the-future-of-the-database/" TargetMode="External"/><Relationship Id="rId5" Type="http://schemas.openxmlformats.org/officeDocument/2006/relationships/hyperlink" Target="https://m.blog.naver.com/PostView.nhn?blogId=tomatosoft&amp;logNo=220910427994&amp;proxyReferer=https:%2F%2Fwww.google.com%2F" TargetMode="External"/><Relationship Id="rId4" Type="http://schemas.openxmlformats.org/officeDocument/2006/relationships/hyperlink" Target="https://www.isaacbigdata.com/from-oracle-db-to-cassandra-nosql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F23BC3C-A47C-4312-A76E-55EBF2241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en-US" altLang="ko-KR" sz="5600" dirty="0">
                <a:solidFill>
                  <a:srgbClr val="FFFFFF"/>
                </a:solidFill>
              </a:rPr>
              <a:t>DB and</a:t>
            </a:r>
            <a:r>
              <a:rPr lang="ko-KR" altLang="en-US" sz="5600" dirty="0">
                <a:solidFill>
                  <a:srgbClr val="FFFFFF"/>
                </a:solidFill>
              </a:rPr>
              <a:t> </a:t>
            </a:r>
            <a:r>
              <a:rPr lang="en-US" altLang="ko-KR" sz="5600" dirty="0">
                <a:solidFill>
                  <a:srgbClr val="FFFFFF"/>
                </a:solidFill>
              </a:rPr>
              <a:t>DBMS</a:t>
            </a:r>
            <a:endParaRPr lang="ko-KR" altLang="en-US" sz="5600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170982-9BF9-4D4E-B36C-6656E98F7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4473360"/>
            <a:ext cx="9469211" cy="865639"/>
          </a:xfrm>
        </p:spPr>
        <p:txBody>
          <a:bodyPr anchor="ctr">
            <a:normAutofit/>
          </a:bodyPr>
          <a:lstStyle/>
          <a:p>
            <a:r>
              <a:rPr lang="en-US" altLang="ko-KR" sz="2800">
                <a:solidFill>
                  <a:srgbClr val="000000"/>
                </a:solidFill>
              </a:rPr>
              <a:t>SNU Linguistics &amp; CSE Jeong Daeyong</a:t>
            </a:r>
          </a:p>
        </p:txBody>
      </p:sp>
    </p:spTree>
    <p:extLst>
      <p:ext uri="{BB962C8B-B14F-4D97-AF65-F5344CB8AC3E}">
        <p14:creationId xmlns:p14="http://schemas.microsoft.com/office/powerpoint/2010/main" val="249260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F8694-F6F4-41FB-82D2-06C1016B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Types of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7E312-D961-4EC5-ACD1-088856049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4. Non-relational DB or NoSQL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</a:p>
          <a:p>
            <a:pPr marL="0" indent="0">
              <a:buNone/>
            </a:pPr>
            <a:r>
              <a:rPr lang="en-US" altLang="ko-KR" sz="2000" dirty="0"/>
              <a:t>	for gigantic, atypical data</a:t>
            </a:r>
          </a:p>
          <a:p>
            <a:pPr marL="0" indent="0">
              <a:buNone/>
            </a:pPr>
            <a:r>
              <a:rPr lang="en-US" altLang="ko-KR" sz="2000" dirty="0"/>
              <a:t>	no schema, nor relation embodied</a:t>
            </a:r>
          </a:p>
          <a:p>
            <a:pPr marL="0" indent="0">
              <a:buNone/>
            </a:pPr>
            <a:r>
              <a:rPr lang="en-US" altLang="ko-KR" sz="2000" dirty="0"/>
              <a:t>	table-&gt;collection / record-&gt;documents</a:t>
            </a:r>
          </a:p>
          <a:p>
            <a:pPr marL="0" indent="0">
              <a:buNone/>
            </a:pPr>
            <a:r>
              <a:rPr lang="en-US" altLang="ko-KR" sz="2000" dirty="0"/>
              <a:t>	CAP replaces ACID</a:t>
            </a:r>
          </a:p>
          <a:p>
            <a:pPr marL="0" indent="0">
              <a:buNone/>
            </a:pPr>
            <a:r>
              <a:rPr lang="en-US" altLang="ko-KR" sz="2000" dirty="0"/>
              <a:t>	21C  / MongoDB, Redis, Cassandra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pros) </a:t>
            </a:r>
          </a:p>
          <a:p>
            <a:pPr marL="0" indent="0">
              <a:buNone/>
            </a:pPr>
            <a:r>
              <a:rPr lang="en-US" altLang="ko-KR" sz="2000" dirty="0"/>
              <a:t>		easy to handle atypical data</a:t>
            </a:r>
          </a:p>
          <a:p>
            <a:pPr marL="0" indent="0">
              <a:buNone/>
            </a:pPr>
            <a:r>
              <a:rPr lang="en-US" altLang="ko-KR" sz="2000" dirty="0"/>
              <a:t>		flexible structure</a:t>
            </a:r>
          </a:p>
          <a:p>
            <a:pPr marL="0" indent="0">
              <a:buNone/>
            </a:pPr>
            <a:r>
              <a:rPr lang="en-US" altLang="ko-KR" sz="2000" dirty="0"/>
              <a:t>		scalability</a:t>
            </a:r>
          </a:p>
          <a:p>
            <a:pPr marL="0" indent="0">
              <a:buNone/>
            </a:pPr>
            <a:r>
              <a:rPr lang="en-US" altLang="ko-KR" sz="2000" dirty="0"/>
              <a:t>	cons)</a:t>
            </a:r>
          </a:p>
          <a:p>
            <a:pPr marL="0" indent="0">
              <a:buNone/>
            </a:pPr>
            <a:r>
              <a:rPr lang="en-US" altLang="ko-KR" sz="2000" dirty="0"/>
              <a:t>		each data not secured</a:t>
            </a:r>
          </a:p>
          <a:p>
            <a:pPr marL="0" indent="0">
              <a:buNone/>
            </a:pPr>
            <a:r>
              <a:rPr lang="en-US" altLang="ko-KR" sz="2000" dirty="0"/>
              <a:t>		low portability</a:t>
            </a:r>
          </a:p>
          <a:p>
            <a:pPr marL="0" indent="0">
              <a:buNone/>
            </a:pPr>
            <a:r>
              <a:rPr lang="en-US" altLang="ko-KR" sz="2000" dirty="0"/>
              <a:t>		data dependency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40AD80-E62B-45FC-9F85-5E07B46BC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321" y="1139666"/>
            <a:ext cx="4595479" cy="548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9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F8694-F6F4-41FB-82D2-06C1016B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Types of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7E312-D961-4EC5-ACD1-088856049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4. Non-relational DB or NoSQL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</a:p>
          <a:p>
            <a:pPr marL="0" indent="0">
              <a:buNone/>
            </a:pPr>
            <a:r>
              <a:rPr lang="en-US" altLang="ko-KR" sz="2000" dirty="0"/>
              <a:t>	Q. What is CAP?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</a:p>
          <a:p>
            <a:pPr marL="0" indent="0">
              <a:buNone/>
            </a:pPr>
            <a:r>
              <a:rPr lang="en-US" altLang="ko-KR" sz="2000" dirty="0"/>
              <a:t>	Q. What is </a:t>
            </a:r>
            <a:r>
              <a:rPr lang="en-US" altLang="ko-KR" sz="2000" dirty="0" err="1"/>
              <a:t>Sharding</a:t>
            </a:r>
            <a:r>
              <a:rPr lang="en-US" altLang="ko-KR" sz="2000" dirty="0"/>
              <a:t>?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Q. How each types of NoSQL differs?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</a:p>
          <a:p>
            <a:pPr marL="0" indent="0">
              <a:buNone/>
            </a:pPr>
            <a:r>
              <a:rPr lang="en-US" altLang="ko-KR" sz="2000" dirty="0"/>
              <a:t>	Q. Why is NoSQL fast?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72822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F8694-F6F4-41FB-82D2-06C1016B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Recent trend of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7E312-D961-4EC5-ACD1-088856049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/>
              <a:t>DB Market</a:t>
            </a:r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Hierarchical &amp; Network DB is not used anymore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Relational DB for Finance, Human-resource, Stock-tracking…</a:t>
            </a:r>
          </a:p>
          <a:p>
            <a:pPr marL="457200" lvl="1" indent="0">
              <a:buNone/>
            </a:pPr>
            <a:r>
              <a:rPr lang="en-US" altLang="ko-KR" sz="2000" dirty="0"/>
              <a:t>Non-relational DB for Bigdata, SNS…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Worldwide DB market size : 55 billion$ </a:t>
            </a:r>
          </a:p>
          <a:p>
            <a:pPr marL="457200" lvl="1" indent="0">
              <a:buNone/>
            </a:pPr>
            <a:r>
              <a:rPr lang="en-US" altLang="ko-KR" sz="2000" dirty="0"/>
              <a:t>Domestic DB market size : 600 million$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Relational DB much exceeds Non-relational in sales figure.</a:t>
            </a:r>
          </a:p>
          <a:p>
            <a:pPr marL="457200" lvl="1" indent="0">
              <a:buNone/>
            </a:pPr>
            <a:r>
              <a:rPr lang="en-US" altLang="ko-KR" sz="2000" dirty="0"/>
              <a:t>Non-relational is growing rapidly in occupancy ratio. (6:4)</a:t>
            </a:r>
          </a:p>
          <a:p>
            <a:pPr marL="457200" lvl="1" indent="0">
              <a:buNone/>
            </a:pPr>
            <a:r>
              <a:rPr lang="en-US" altLang="ko-KR" sz="2000" dirty="0"/>
              <a:t>(sales figure depends on being opensource or not)</a:t>
            </a:r>
          </a:p>
        </p:txBody>
      </p:sp>
    </p:spTree>
    <p:extLst>
      <p:ext uri="{BB962C8B-B14F-4D97-AF65-F5344CB8AC3E}">
        <p14:creationId xmlns:p14="http://schemas.microsoft.com/office/powerpoint/2010/main" val="1241004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F8694-F6F4-41FB-82D2-06C1016B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Recent trend of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7E312-D961-4EC5-ACD1-088856049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/>
              <a:t>DB Market</a:t>
            </a:r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1800" dirty="0"/>
              <a:t>Overall score(sales figure, popularity, market share)</a:t>
            </a:r>
          </a:p>
          <a:p>
            <a:pPr marL="457200" indent="-457200">
              <a:buAutoNum type="arabicPeriod"/>
            </a:pP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FE9F31-F033-473D-805A-B6CEA2031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60" r="20774"/>
          <a:stretch/>
        </p:blipFill>
        <p:spPr>
          <a:xfrm>
            <a:off x="838200" y="3137846"/>
            <a:ext cx="6016831" cy="318745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9339034-599E-4FE4-B8F1-30551E541FF1}"/>
              </a:ext>
            </a:extLst>
          </p:cNvPr>
          <p:cNvGrpSpPr/>
          <p:nvPr/>
        </p:nvGrpSpPr>
        <p:grpSpPr>
          <a:xfrm>
            <a:off x="7290454" y="1693830"/>
            <a:ext cx="3903044" cy="4633707"/>
            <a:chOff x="0" y="844094"/>
            <a:chExt cx="4354614" cy="516981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6E76817-6AA8-4424-9F43-F1E2366B8E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" r="74917"/>
            <a:stretch/>
          </p:blipFill>
          <p:spPr>
            <a:xfrm>
              <a:off x="0" y="846594"/>
              <a:ext cx="3058160" cy="516731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BCB43C5-D520-425E-9D2B-3FA8E994D5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8917" t="48"/>
            <a:stretch/>
          </p:blipFill>
          <p:spPr>
            <a:xfrm>
              <a:off x="3003334" y="844094"/>
              <a:ext cx="1351280" cy="516731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1F0385D-B6DB-4063-B271-27C1F2BB1DD0}"/>
              </a:ext>
            </a:extLst>
          </p:cNvPr>
          <p:cNvSpPr txBox="1"/>
          <p:nvPr/>
        </p:nvSpPr>
        <p:spPr>
          <a:xfrm>
            <a:off x="7290454" y="1154820"/>
            <a:ext cx="404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Market share score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96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F8694-F6F4-41FB-82D2-06C1016B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Recent trend of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7E312-D961-4EC5-ACD1-088856049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/>
              <a:t>DB Market : Domestic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Most of Korean major companies prefer Oracle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</a:p>
          <a:p>
            <a:pPr marL="0" indent="0">
              <a:buNone/>
            </a:pPr>
            <a:r>
              <a:rPr lang="en-US" altLang="ko-KR" sz="2000" dirty="0"/>
              <a:t>Small or Venture business prefer MySQL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</a:p>
          <a:p>
            <a:pPr marL="0" indent="0">
              <a:buNone/>
            </a:pPr>
            <a:r>
              <a:rPr lang="en-US" altLang="ko-KR" sz="2000" dirty="0"/>
              <a:t>More </a:t>
            </a:r>
            <a:r>
              <a:rPr lang="en-US" altLang="ko-KR" sz="2000" dirty="0" err="1"/>
              <a:t>inc.</a:t>
            </a:r>
            <a:r>
              <a:rPr lang="en-US" altLang="ko-KR" sz="2000" dirty="0"/>
              <a:t> are looking for new DB other than MySQL</a:t>
            </a:r>
          </a:p>
          <a:p>
            <a:pPr marL="0" indent="0">
              <a:buNone/>
            </a:pPr>
            <a:r>
              <a:rPr lang="en-US" altLang="ko-KR" sz="2000" dirty="0"/>
              <a:t>b/c of hostile policy of Oracle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</a:p>
          <a:p>
            <a:pPr marL="0" indent="0">
              <a:buNone/>
            </a:pPr>
            <a:r>
              <a:rPr lang="en-US" altLang="ko-KR" sz="2000" dirty="0"/>
              <a:t>PostgreSQL &amp; MariaDB gained popularity instead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8CDFBE-973F-410C-A8E5-77AA90F89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447" y="1940560"/>
            <a:ext cx="4914541" cy="370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41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F8694-F6F4-41FB-82D2-06C1016B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Recent trend of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7E312-D961-4EC5-ACD1-088856049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dirty="0"/>
              <a:t>2. Future of DB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Non-relational DB VS Relational DB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Most of experts expect superiority of Relational DB in future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Relational DB will advance to handle atypical, big data with ease (scale-out)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Brand new DB might appear bridging Relational and Non-relational DB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+) more security issue, full-automatic DB management.. Etc.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612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19903-C80E-446D-9999-641E0653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A3A0A2B-75AF-45BD-8CD6-8529001C7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4" r="124" b="39079"/>
          <a:stretch/>
        </p:blipFill>
        <p:spPr>
          <a:xfrm>
            <a:off x="1044829" y="299293"/>
            <a:ext cx="4773793" cy="625941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304436-DDB8-412F-9DF1-107198FBAE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0" t="59555" r="369" b="6769"/>
          <a:stretch/>
        </p:blipFill>
        <p:spPr>
          <a:xfrm>
            <a:off x="6373380" y="1234158"/>
            <a:ext cx="5464428" cy="47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78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954AB-0C29-4E36-8C8B-920E224F4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82654D-D5B4-4EB3-AD58-832833B8E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dirty="0">
                <a:hlinkClick r:id="rId2"/>
              </a:rPr>
              <a:t>https://mariadb.com/kb/en/understanding-the-network-database-model/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https://www.omnisci.com/technical-glossary/relational-database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https://www.isaacbigdata.com/from-oracle-db-to-cassandra-nosql/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https://m.blog.naver.com/PostView.nhn?blogId=tomatosoft&amp;logNo=220910427994&amp;proxyReferer=https:%2F%2Fwww.google.com%2F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https://kr.clustrix.com/the-future-of-the-database/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https://poem23.com/2672</a:t>
            </a:r>
            <a:endParaRPr lang="en-US" altLang="ko-KR" dirty="0"/>
          </a:p>
          <a:p>
            <a:r>
              <a:rPr lang="en-US" altLang="ko-KR" dirty="0"/>
              <a:t>http://www.dbguide.net/db.db?cmd=view&amp;boardUid=186825&amp;boardConfigUid=9&amp;categoryUid=216&amp;boardIdx=155&amp;boardStep=1</a:t>
            </a:r>
          </a:p>
          <a:p>
            <a:r>
              <a:rPr lang="en-US" altLang="ko-KR" dirty="0"/>
              <a:t>https://m.blog.naver.com/shakey7/221558533513</a:t>
            </a:r>
          </a:p>
          <a:p>
            <a:r>
              <a:rPr lang="en-US" altLang="ko-KR" dirty="0"/>
              <a:t>https://coding-factory.tistory.com/226</a:t>
            </a:r>
          </a:p>
          <a:p>
            <a:r>
              <a:rPr lang="en-US" altLang="ko-KR" dirty="0"/>
              <a:t>https://www.astera.com/type/blog/database-management-software/</a:t>
            </a:r>
          </a:p>
          <a:p>
            <a:r>
              <a:rPr lang="en-US" altLang="ko-KR" dirty="0"/>
              <a:t>https://velog.io/@dnjscksdn98/Database-%EB%8D%B0%EC%9D%B4%ED%84%B0%EB%B2%A0%EC%9D%B4%EC%8A%A4%EB%9E%80</a:t>
            </a:r>
          </a:p>
          <a:p>
            <a:r>
              <a:rPr lang="en-US" altLang="ko-KR" dirty="0"/>
              <a:t>https://www.oracle.com/kr/database/what-is-database.html</a:t>
            </a:r>
          </a:p>
          <a:p>
            <a:r>
              <a:rPr lang="en-US" altLang="ko-KR" dirty="0"/>
              <a:t>https://www.oracle.com/kr/database/what-is-a-relational-database</a:t>
            </a:r>
          </a:p>
          <a:p>
            <a:r>
              <a:rPr lang="en-US" altLang="ko-KR" dirty="0"/>
              <a:t>http://www.tcpschool.com/mysql/DB</a:t>
            </a:r>
          </a:p>
          <a:p>
            <a:r>
              <a:rPr lang="en-US" altLang="ko-KR" dirty="0"/>
              <a:t>https://ourcstory.tistory.com/30</a:t>
            </a:r>
          </a:p>
          <a:p>
            <a:r>
              <a:rPr lang="en-US" altLang="ko-KR" dirty="0"/>
              <a:t>https://m.blog.naver.com/PostView.nhn?blogId=haideskiller&amp;logNo=221002843370&amp;proxyReferer=https:%2F%2Fwww.google.com%2F</a:t>
            </a:r>
          </a:p>
          <a:p>
            <a:r>
              <a:rPr lang="en-US" altLang="ko-KR" dirty="0"/>
              <a:t>https://www.rfwireless-world.com/Terminology/Advantages-and-Disadvantages-of-RDBMS.html#:~:text=Drawbacks%20or%20disadvantages%20of%20RDBMS,-Following%20are%20the&amp;text=%E2%9E%A8Complex%20software%20refers%20to,to%20recover%20the%20lost%20data.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17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283A28C-98BA-4F84-8A02-8DA4193F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Table of contents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A6E0E-090D-41F4-AA5A-AA8FD16AB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</a:rPr>
              <a:t>DB</a:t>
            </a:r>
            <a:r>
              <a:rPr lang="ko-KR" altLang="en-US" sz="2400" dirty="0">
                <a:solidFill>
                  <a:srgbClr val="000000"/>
                </a:solidFill>
              </a:rPr>
              <a:t> </a:t>
            </a:r>
            <a:r>
              <a:rPr lang="en-US" altLang="ko-KR" sz="2400" dirty="0">
                <a:solidFill>
                  <a:srgbClr val="000000"/>
                </a:solidFill>
              </a:rPr>
              <a:t>and</a:t>
            </a:r>
            <a:r>
              <a:rPr lang="ko-KR" altLang="en-US" sz="2400" dirty="0">
                <a:solidFill>
                  <a:srgbClr val="000000"/>
                </a:solidFill>
              </a:rPr>
              <a:t> </a:t>
            </a:r>
            <a:r>
              <a:rPr lang="en-US" altLang="ko-KR" sz="2400" dirty="0">
                <a:solidFill>
                  <a:srgbClr val="000000"/>
                </a:solidFill>
              </a:rPr>
              <a:t>DBMS</a:t>
            </a:r>
          </a:p>
          <a:p>
            <a:pPr marL="514350" indent="-514350">
              <a:buAutoNum type="arabicPeriod"/>
            </a:pPr>
            <a:endParaRPr lang="en-US" altLang="ko-KR" sz="2400" dirty="0">
              <a:solidFill>
                <a:srgbClr val="000000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</a:rPr>
              <a:t>Types of DB</a:t>
            </a:r>
          </a:p>
          <a:p>
            <a:pPr marL="971550" lvl="1" indent="-514350">
              <a:buAutoNum type="arabicPeriod"/>
            </a:pPr>
            <a:r>
              <a:rPr lang="en-US" altLang="ko-KR" dirty="0">
                <a:solidFill>
                  <a:srgbClr val="000000"/>
                </a:solidFill>
              </a:rPr>
              <a:t>Hierarchical DB</a:t>
            </a:r>
          </a:p>
          <a:p>
            <a:pPr marL="971550" lvl="1" indent="-514350">
              <a:buAutoNum type="arabicPeriod"/>
            </a:pPr>
            <a:r>
              <a:rPr lang="en-US" altLang="ko-KR" dirty="0">
                <a:solidFill>
                  <a:srgbClr val="000000"/>
                </a:solidFill>
              </a:rPr>
              <a:t>Network DB</a:t>
            </a:r>
          </a:p>
          <a:p>
            <a:pPr marL="971550" lvl="1" indent="-514350">
              <a:buAutoNum type="arabicPeriod"/>
            </a:pPr>
            <a:r>
              <a:rPr lang="en-US" altLang="ko-KR" dirty="0">
                <a:solidFill>
                  <a:srgbClr val="000000"/>
                </a:solidFill>
              </a:rPr>
              <a:t>Relational DB (SQL)</a:t>
            </a:r>
          </a:p>
          <a:p>
            <a:pPr marL="971550" lvl="1" indent="-514350">
              <a:buAutoNum type="arabicPeriod"/>
            </a:pPr>
            <a:r>
              <a:rPr lang="en-US" altLang="ko-KR" dirty="0">
                <a:solidFill>
                  <a:srgbClr val="000000"/>
                </a:solidFill>
              </a:rPr>
              <a:t>Non relational DB (NoSQL)</a:t>
            </a:r>
          </a:p>
          <a:p>
            <a:pPr marL="971550" lvl="1" indent="-514350">
              <a:buAutoNum type="arabicPeriod"/>
            </a:pPr>
            <a:endParaRPr lang="en-US" altLang="ko-KR" dirty="0">
              <a:solidFill>
                <a:srgbClr val="000000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</a:rPr>
              <a:t>Recent trend of DB</a:t>
            </a:r>
          </a:p>
          <a:p>
            <a:pPr marL="971550" lvl="1" indent="-514350">
              <a:buAutoNum type="arabicPeriod"/>
            </a:pPr>
            <a:r>
              <a:rPr lang="en-US" altLang="ko-KR" dirty="0">
                <a:solidFill>
                  <a:srgbClr val="000000"/>
                </a:solidFill>
              </a:rPr>
              <a:t>DB Market</a:t>
            </a:r>
          </a:p>
          <a:p>
            <a:pPr marL="971550" lvl="1" indent="-514350">
              <a:buAutoNum type="arabicPeriod"/>
            </a:pPr>
            <a:r>
              <a:rPr lang="en-US" altLang="ko-KR" dirty="0">
                <a:solidFill>
                  <a:srgbClr val="000000"/>
                </a:solidFill>
              </a:rPr>
              <a:t>Future of DB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91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7F28A-8217-4C52-9A23-EACAA741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DB and DBMS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800F7-1D34-42BA-9217-7E7806B4F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DB (</a:t>
            </a:r>
            <a:r>
              <a:rPr lang="en-US" altLang="ko-KR" sz="2000" dirty="0" err="1"/>
              <a:t>DataBase</a:t>
            </a:r>
            <a:r>
              <a:rPr lang="en-US" altLang="ko-KR" sz="20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- A set of integrated, systemized data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- to be shared and managed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- ex) A list of employees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DBMS (</a:t>
            </a:r>
            <a:r>
              <a:rPr lang="en-US" altLang="ko-KR" sz="2000" dirty="0" err="1"/>
              <a:t>DataBase</a:t>
            </a:r>
            <a:r>
              <a:rPr lang="en-US" altLang="ko-KR" sz="2000" dirty="0"/>
              <a:t> Management System)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- A middleware for managing DB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- to resolve data dependency &amp; data redundancy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- minimalized redundancy, easy maintenance, robust security, consistency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	- ex) MySQL, MongoDB</a:t>
            </a:r>
          </a:p>
        </p:txBody>
      </p:sp>
    </p:spTree>
    <p:extLst>
      <p:ext uri="{BB962C8B-B14F-4D97-AF65-F5344CB8AC3E}">
        <p14:creationId xmlns:p14="http://schemas.microsoft.com/office/powerpoint/2010/main" val="181928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F8694-F6F4-41FB-82D2-06C1016B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DB and DBMS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7E312-D961-4EC5-ACD1-088856049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Q) What does it mean by “data dependency and redundancy”?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Q) What is a middleware?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Q) Can we handle DB without DBMS?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Q) Is MS Excel DBMS?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170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F8694-F6F4-41FB-82D2-06C1016B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Types of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7E312-D961-4EC5-ACD1-088856049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Literal meaning of “type of DB” varies.</a:t>
            </a:r>
          </a:p>
          <a:p>
            <a:pPr marL="0" indent="0">
              <a:buNone/>
            </a:pPr>
            <a:r>
              <a:rPr lang="en-US" altLang="ko-KR" sz="2000" dirty="0"/>
              <a:t>	ex) People, Animal, Products …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The type of DB refers to the methodology of DBMS that chains data.</a:t>
            </a:r>
          </a:p>
          <a:p>
            <a:pPr marL="0" indent="0">
              <a:buNone/>
            </a:pPr>
            <a:r>
              <a:rPr lang="en-US" altLang="ko-KR" sz="2000" dirty="0"/>
              <a:t>	Hierarchical, Network, Relation, Non-relation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2056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F8694-F6F4-41FB-82D2-06C1016B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Types of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7E312-D961-4EC5-ACD1-088856049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dirty="0"/>
              <a:t>1. Hierarchical DB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</a:p>
          <a:p>
            <a:pPr marL="0" indent="0">
              <a:buNone/>
            </a:pPr>
            <a:r>
              <a:rPr lang="en-US" altLang="ko-KR" sz="2000" dirty="0"/>
              <a:t>	Data are hierarchical and vertically dependent </a:t>
            </a:r>
          </a:p>
          <a:p>
            <a:pPr marL="0" indent="0">
              <a:buNone/>
            </a:pPr>
            <a:r>
              <a:rPr lang="en-US" altLang="ko-KR" sz="2000" dirty="0"/>
              <a:t>	Tree structure.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Mid~late</a:t>
            </a:r>
            <a:r>
              <a:rPr lang="en-US" altLang="ko-KR" sz="2000" dirty="0"/>
              <a:t> 20C</a:t>
            </a:r>
          </a:p>
          <a:p>
            <a:pPr marL="0" indent="0">
              <a:buNone/>
            </a:pPr>
            <a:r>
              <a:rPr lang="en-US" altLang="ko-KR" sz="2000" dirty="0"/>
              <a:t>	ex) IMS, RDM </a:t>
            </a:r>
            <a:r>
              <a:rPr lang="en-US" altLang="ko-KR" sz="2000" dirty="0" err="1"/>
              <a:t>Moblie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pros) </a:t>
            </a:r>
          </a:p>
          <a:p>
            <a:pPr marL="0" indent="0">
              <a:buNone/>
            </a:pPr>
            <a:r>
              <a:rPr lang="en-US" altLang="ko-KR" sz="2000" dirty="0"/>
              <a:t>		simple and fast</a:t>
            </a:r>
          </a:p>
          <a:p>
            <a:pPr marL="0" indent="0">
              <a:buNone/>
            </a:pPr>
            <a:r>
              <a:rPr lang="en-US" altLang="ko-KR" sz="2000" dirty="0"/>
              <a:t>		predictable future data usage</a:t>
            </a:r>
          </a:p>
          <a:p>
            <a:pPr marL="0" indent="0">
              <a:buNone/>
            </a:pPr>
            <a:r>
              <a:rPr lang="en-US" altLang="ko-KR" sz="2000" dirty="0"/>
              <a:t>	cons)</a:t>
            </a:r>
          </a:p>
          <a:p>
            <a:pPr marL="0" indent="0">
              <a:buNone/>
            </a:pPr>
            <a:r>
              <a:rPr lang="en-US" altLang="ko-KR" sz="2000" dirty="0"/>
              <a:t>		insertion and amendment</a:t>
            </a:r>
          </a:p>
          <a:p>
            <a:pPr marL="0" indent="0">
              <a:buNone/>
            </a:pPr>
            <a:r>
              <a:rPr lang="en-US" altLang="ko-KR" sz="2000" dirty="0"/>
              <a:t>		many-to-many relation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4561B6-14B5-4314-9712-9167D2597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217" y="2935705"/>
            <a:ext cx="5476150" cy="266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9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F8694-F6F4-41FB-82D2-06C1016B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Types of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7E312-D961-4EC5-ACD1-088856049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2. Network</a:t>
            </a:r>
            <a:r>
              <a:rPr lang="ko-KR" altLang="en-US" sz="2000" dirty="0"/>
              <a:t> </a:t>
            </a:r>
            <a:r>
              <a:rPr lang="en-US" altLang="ko-KR" sz="2000" dirty="0"/>
              <a:t>DB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</a:p>
          <a:p>
            <a:pPr marL="0" indent="0">
              <a:buNone/>
            </a:pPr>
            <a:r>
              <a:rPr lang="en-US" altLang="ko-KR" sz="2000" dirty="0"/>
              <a:t>	Nodes and paths enable data to be freely connected 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Mid~late</a:t>
            </a:r>
            <a:r>
              <a:rPr lang="en-US" altLang="ko-KR" sz="2000" dirty="0"/>
              <a:t> 20C</a:t>
            </a:r>
          </a:p>
          <a:p>
            <a:pPr marL="0" indent="0">
              <a:buNone/>
            </a:pPr>
            <a:r>
              <a:rPr lang="en-US" altLang="ko-KR" sz="2000" dirty="0"/>
              <a:t>	ex) IDS, IMAGE, IDMS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pros) </a:t>
            </a:r>
          </a:p>
          <a:p>
            <a:pPr marL="0" indent="0">
              <a:buNone/>
            </a:pPr>
            <a:r>
              <a:rPr lang="en-US" altLang="ko-KR" sz="2000" dirty="0"/>
              <a:t>		many-to-many relation</a:t>
            </a:r>
          </a:p>
          <a:p>
            <a:pPr marL="0" indent="0">
              <a:buNone/>
            </a:pPr>
            <a:r>
              <a:rPr lang="en-US" altLang="ko-KR" sz="2000" dirty="0"/>
              <a:t>		solve prob. of hierarchical DB</a:t>
            </a:r>
          </a:p>
          <a:p>
            <a:pPr marL="0" indent="0">
              <a:buNone/>
            </a:pPr>
            <a:r>
              <a:rPr lang="en-US" altLang="ko-KR" sz="2000" dirty="0"/>
              <a:t>	cons)</a:t>
            </a:r>
          </a:p>
          <a:p>
            <a:pPr marL="0" indent="0">
              <a:buNone/>
            </a:pPr>
            <a:r>
              <a:rPr lang="en-US" altLang="ko-KR" sz="2000" dirty="0"/>
              <a:t>		complicated composition</a:t>
            </a:r>
          </a:p>
          <a:p>
            <a:pPr marL="0" indent="0">
              <a:buNone/>
            </a:pPr>
            <a:r>
              <a:rPr lang="en-US" altLang="ko-KR" sz="2000" dirty="0"/>
              <a:t>		data dependency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B872F3-921F-4808-86AD-7F5AFC7F9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977" y="2836445"/>
            <a:ext cx="48577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6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F8694-F6F4-41FB-82D2-06C1016B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Types of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7E312-D961-4EC5-ACD1-088856049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20" y="1690688"/>
            <a:ext cx="10515600" cy="51673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3. Relational DB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table, record, field</a:t>
            </a:r>
          </a:p>
          <a:p>
            <a:pPr marL="0" indent="0">
              <a:buNone/>
            </a:pPr>
            <a:r>
              <a:rPr lang="en-US" altLang="ko-KR" sz="2000" dirty="0"/>
              <a:t>	relation embodied with overlapping field</a:t>
            </a:r>
          </a:p>
          <a:p>
            <a:pPr marL="0" indent="0">
              <a:buNone/>
            </a:pPr>
            <a:r>
              <a:rPr lang="en-US" altLang="ko-KR" sz="2000" dirty="0"/>
              <a:t>	use Structure Query Language</a:t>
            </a:r>
          </a:p>
          <a:p>
            <a:pPr marL="0" indent="0">
              <a:buNone/>
            </a:pPr>
            <a:r>
              <a:rPr lang="en-US" altLang="ko-KR" sz="2000" dirty="0"/>
              <a:t>	late 20C ~ / Oracle, MySQL, SQLite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pros) </a:t>
            </a:r>
          </a:p>
          <a:p>
            <a:pPr marL="0" indent="0">
              <a:buNone/>
            </a:pPr>
            <a:r>
              <a:rPr lang="en-US" altLang="ko-KR" sz="2000" dirty="0"/>
              <a:t>		fast, multiple usage</a:t>
            </a:r>
          </a:p>
          <a:p>
            <a:pPr marL="0" indent="0">
              <a:buNone/>
            </a:pPr>
            <a:r>
              <a:rPr lang="en-US" altLang="ko-KR" sz="2000" dirty="0"/>
              <a:t>		easy to express relation</a:t>
            </a:r>
          </a:p>
          <a:p>
            <a:pPr marL="0" indent="0">
              <a:buNone/>
            </a:pPr>
            <a:r>
              <a:rPr lang="en-US" altLang="ko-KR" sz="2000" dirty="0"/>
              <a:t>		stable DB (ACID observation)</a:t>
            </a:r>
          </a:p>
          <a:p>
            <a:pPr marL="0" indent="0">
              <a:buNone/>
            </a:pPr>
            <a:r>
              <a:rPr lang="en-US" altLang="ko-KR" sz="2000" dirty="0"/>
              <a:t>	cons)</a:t>
            </a:r>
          </a:p>
          <a:p>
            <a:pPr marL="0" indent="0">
              <a:buNone/>
            </a:pPr>
            <a:r>
              <a:rPr lang="en-US" altLang="ko-KR" sz="2000" dirty="0"/>
              <a:t>		improper for big data</a:t>
            </a:r>
          </a:p>
          <a:p>
            <a:pPr marL="0" indent="0">
              <a:buNone/>
            </a:pPr>
            <a:r>
              <a:rPr lang="en-US" altLang="ko-KR" sz="2000" dirty="0"/>
              <a:t>		difficult to change the schema</a:t>
            </a:r>
          </a:p>
          <a:p>
            <a:pPr marL="0" indent="0">
              <a:buNone/>
            </a:pPr>
            <a:r>
              <a:rPr lang="en-US" altLang="ko-KR" sz="2000" dirty="0"/>
              <a:t>		relatively high query cost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241371-7197-46EB-8E41-6604E9F9E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9" y="3016251"/>
            <a:ext cx="6490389" cy="314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0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F8694-F6F4-41FB-82D2-06C1016B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Types of 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7E312-D961-4EC5-ACD1-088856049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51673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dirty="0"/>
              <a:t>3. Relational DB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</a:p>
          <a:p>
            <a:pPr marL="0" indent="0">
              <a:buNone/>
            </a:pPr>
            <a:r>
              <a:rPr lang="en-US" altLang="ko-KR" sz="2000" dirty="0"/>
              <a:t>	Q. What is transaction?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Q. What is ACID?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Q. Is ACID not observed without relational DB?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Q. Why is relational DB </a:t>
            </a:r>
            <a:r>
              <a:rPr lang="en-US" altLang="ko-KR" sz="2000" dirty="0" err="1"/>
              <a:t>inapproporiate</a:t>
            </a:r>
            <a:r>
              <a:rPr lang="en-US" altLang="ko-KR" sz="2000" dirty="0"/>
              <a:t> for big data?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Q. So, is relational DB fast?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Q. What is ORM?</a:t>
            </a:r>
          </a:p>
        </p:txBody>
      </p:sp>
    </p:spTree>
    <p:extLst>
      <p:ext uri="{BB962C8B-B14F-4D97-AF65-F5344CB8AC3E}">
        <p14:creationId xmlns:p14="http://schemas.microsoft.com/office/powerpoint/2010/main" val="654877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1149</Words>
  <Application>Microsoft Office PowerPoint</Application>
  <PresentationFormat>와이드스크린</PresentationFormat>
  <Paragraphs>187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DB and DBMS</vt:lpstr>
      <vt:lpstr>Table of contents</vt:lpstr>
      <vt:lpstr>1. DB and DBMS</vt:lpstr>
      <vt:lpstr>1. DB and DBMS</vt:lpstr>
      <vt:lpstr>2. Types of DB</vt:lpstr>
      <vt:lpstr>2. Types of DB</vt:lpstr>
      <vt:lpstr>2. Types of DB</vt:lpstr>
      <vt:lpstr>2. Types of DB</vt:lpstr>
      <vt:lpstr>2. Types of DB</vt:lpstr>
      <vt:lpstr>2. Types of DB</vt:lpstr>
      <vt:lpstr>2. Types of DB</vt:lpstr>
      <vt:lpstr>3. Recent trend of DB</vt:lpstr>
      <vt:lpstr>3. Recent trend of DB</vt:lpstr>
      <vt:lpstr>3. Recent trend of DB</vt:lpstr>
      <vt:lpstr>3. Recent trend of DB</vt:lpstr>
      <vt:lpstr>PowerPoint 프레젠테이션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and DBMS</dc:title>
  <dc:creator>Jung Daeyong</dc:creator>
  <cp:lastModifiedBy>Jung Daeyong</cp:lastModifiedBy>
  <cp:revision>15</cp:revision>
  <dcterms:created xsi:type="dcterms:W3CDTF">2020-10-26T08:03:12Z</dcterms:created>
  <dcterms:modified xsi:type="dcterms:W3CDTF">2020-10-26T10:47:47Z</dcterms:modified>
</cp:coreProperties>
</file>