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4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4" r:id="rId16"/>
    <p:sldId id="286" r:id="rId17"/>
    <p:sldId id="276" r:id="rId18"/>
    <p:sldId id="281" r:id="rId19"/>
    <p:sldId id="282" r:id="rId20"/>
    <p:sldId id="287" r:id="rId21"/>
    <p:sldId id="283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7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0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1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9B61-690A-4CCE-AEC1-B32C751A2850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PostView.nhn?blogId=blogpyh&amp;logNo=220020363988&amp;proxyReferer=https:%2F%2Fwww.google.com%2F" TargetMode="External"/><Relationship Id="rId13" Type="http://schemas.openxmlformats.org/officeDocument/2006/relationships/hyperlink" Target="https://junshock5.tistory.com/118?category=875035" TargetMode="External"/><Relationship Id="rId18" Type="http://schemas.openxmlformats.org/officeDocument/2006/relationships/hyperlink" Target="https://medium.com/@AskSnehasish/what-is-a-callback-function-and-how-to-use-it-93e140119859" TargetMode="External"/><Relationship Id="rId3" Type="http://schemas.openxmlformats.org/officeDocument/2006/relationships/hyperlink" Target="https://www.fasthosts.co.uk/blog/client-side-vs-server-side-scripting/#:~:text=The%20most%20popular%20server%2Dside,customised%20content%20to%20the%20user" TargetMode="External"/><Relationship Id="rId7" Type="http://schemas.openxmlformats.org/officeDocument/2006/relationships/hyperlink" Target="https://pathas.tistory.com/176" TargetMode="External"/><Relationship Id="rId12" Type="http://schemas.openxmlformats.org/officeDocument/2006/relationships/hyperlink" Target="https://logical-code.tistory.com/30" TargetMode="External"/><Relationship Id="rId17" Type="http://schemas.openxmlformats.org/officeDocument/2006/relationships/hyperlink" Target="https://poiemaweb.com/js-async" TargetMode="External"/><Relationship Id="rId2" Type="http://schemas.openxmlformats.org/officeDocument/2006/relationships/hyperlink" Target="https://hpitos.tistory.com/7" TargetMode="External"/><Relationship Id="rId16" Type="http://schemas.openxmlformats.org/officeDocument/2006/relationships/hyperlink" Target="https://velog.io/@thms200/Event-Loop-%EC%9D%B4%EB%B2%A4%ED%8A%B8-%EB%A3%A8%ED%94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raccoon-developer.tistory.com/12" TargetMode="External"/><Relationship Id="rId11" Type="http://schemas.openxmlformats.org/officeDocument/2006/relationships/hyperlink" Target="https://jusungpark.tistory.com/15" TargetMode="External"/><Relationship Id="rId5" Type="http://schemas.openxmlformats.org/officeDocument/2006/relationships/hyperlink" Target="https://wikidocs.net/22322#:~:text=%EC%84%9C%EB%B2%84%20%EC%82%AC%EC%9D%B4%EB%93%9C%20%EC%8A%A4%ED%81%AC%EB%A6%BD%ED%8A%B8%EB%8A%94%20%ED%94%84%EB%A1%9C%EA%B7%B8%EB%9E%A8,%EC%9D%B4%EA%B3%A0%2C%20%EC%8B%A4%EC%8B%9C%EA%B0%84%EC%9D%98%20%EC%9D%98%EB%AF%B8%EC%9D%B4%EB%8B%A4" TargetMode="External"/><Relationship Id="rId15" Type="http://schemas.openxmlformats.org/officeDocument/2006/relationships/hyperlink" Target="https://pro-self-studier.tistory.com/89" TargetMode="External"/><Relationship Id="rId10" Type="http://schemas.openxmlformats.org/officeDocument/2006/relationships/hyperlink" Target="https://medium.com/@chrisjune_13837/web-%EC%9B%B9%EC%84%9C%EB%B2%84-%EC%95%B1%EC%84%9C%EB%B2%84-was-app%EC%9D%B4%EB%9E%80-692909a0d363" TargetMode="External"/><Relationship Id="rId4" Type="http://schemas.openxmlformats.org/officeDocument/2006/relationships/hyperlink" Target="https://conol.tistory.com/9" TargetMode="External"/><Relationship Id="rId9" Type="http://schemas.openxmlformats.org/officeDocument/2006/relationships/hyperlink" Target="https://includestdio.tistory.com/25#:~:text=%EC%A3%BC%EB%A1%9C%20%EC%A0%95%EC%A0%81%20%EC%9E%90%EC%9B%90%EC%9D%B8%20HTML,%EC%84%9C%EB%B2%84%EC%97%90%20%EC%9A%94%EC%B2%AD%EC%9D%84%20%EB%84%98%EA%B9%81%EB%8B%88%EB%8B%A4.&amp;text=%EC%9B%B9%20%EC%84%9C%EB%B2%84%EB%A1%9C%EB%B6%80%ED%84%B0%20%EC%9A%94%EC%B2%AD%EC%9D%84,%EC%9B%B9%20%EC%84%9C%EB%B2%84%EB%A1%9C%20%EB%B0%98%ED%99%98%ED%95%A9%EB%8B%88%EB%8B%A4" TargetMode="External"/><Relationship Id="rId14" Type="http://schemas.openxmlformats.org/officeDocument/2006/relationships/hyperlink" Target="https://dheldh77.tistory.com/entry/%EB%84%A4%ED%8A%B8%EC%9B%8C%ED%81%AC-%EC%8B%B1%EA%B8%80%EC%8A%A4%EB%A0%88%EB%93%9C-%EC%84%9C%EB%B2%84%EC%99%80-%EB%A9%80%ED%8B%B0%EC%8A%A4%EB%A0%88%EB%93%9C-%EC%84%9C%EB%B2%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9F16-1B1F-4ADA-B88E-F0D1886AB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Server Language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ED497-E5FE-417A-90AA-778272639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SNU Linguistics &amp; CSE </a:t>
            </a:r>
          </a:p>
          <a:p>
            <a:r>
              <a:rPr lang="en-US" altLang="ko-KR" dirty="0" err="1"/>
              <a:t>Jeong</a:t>
            </a:r>
            <a:r>
              <a:rPr lang="en-US" altLang="ko-KR" dirty="0"/>
              <a:t> Daeyong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36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Server side script language - JSP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Java Server Pages</a:t>
            </a:r>
          </a:p>
          <a:p>
            <a:pPr>
              <a:buFontTx/>
              <a:buChar char="-"/>
            </a:pPr>
            <a:r>
              <a:rPr lang="en-US" altLang="ko-KR" sz="2400" dirty="0"/>
              <a:t>Based on Java / Servlet</a:t>
            </a:r>
          </a:p>
          <a:p>
            <a:pPr>
              <a:buFontTx/>
              <a:buChar char="-"/>
            </a:pPr>
            <a:r>
              <a:rPr lang="en-US" altLang="ko-KR" sz="2400" dirty="0"/>
              <a:t>Used for internal system constructions in major companies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Unique mechanism : servlet container checks or creates 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 files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Pro) Platform independency / structural, systematic (OOP-</a:t>
            </a:r>
            <a:r>
              <a:rPr lang="en-US" altLang="ko-KR" sz="2400" dirty="0" err="1"/>
              <a:t>ish</a:t>
            </a:r>
            <a:r>
              <a:rPr lang="en-US" altLang="ko-KR" sz="2400" dirty="0"/>
              <a:t>) / Java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available </a:t>
            </a:r>
          </a:p>
          <a:p>
            <a:pPr>
              <a:buFontTx/>
              <a:buChar char="-"/>
            </a:pPr>
            <a:r>
              <a:rPr lang="en-US" altLang="ko-KR" sz="2400" dirty="0"/>
              <a:t>Con) Compile process takes time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4599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Server side script language - ASP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sz="2400" dirty="0"/>
              <a:t>Active Server Pages</a:t>
            </a:r>
          </a:p>
          <a:p>
            <a:pPr>
              <a:buFontTx/>
              <a:buChar char="-"/>
            </a:pPr>
            <a:r>
              <a:rPr lang="en-US" altLang="ko-KR" sz="2400" dirty="0"/>
              <a:t>Based on Window OS</a:t>
            </a:r>
          </a:p>
          <a:p>
            <a:pPr>
              <a:buFontTx/>
              <a:buChar char="-"/>
            </a:pPr>
            <a:r>
              <a:rPr lang="en-US" altLang="ko-KR" sz="2400" dirty="0"/>
              <a:t>Used for private / small-sized company server, but on downtrend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Unique mechanism : asp.dll executes asp source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Pro) Support from MS / supports multiple languages</a:t>
            </a:r>
          </a:p>
          <a:p>
            <a:pPr>
              <a:buFontTx/>
              <a:buChar char="-"/>
            </a:pPr>
            <a:r>
              <a:rPr lang="en-US" altLang="ko-KR" sz="2400" dirty="0"/>
              <a:t>Con) High license cost / platform dependency 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Q) What is DLL?</a:t>
            </a:r>
          </a:p>
        </p:txBody>
      </p:sp>
    </p:spTree>
    <p:extLst>
      <p:ext uri="{BB962C8B-B14F-4D97-AF65-F5344CB8AC3E}">
        <p14:creationId xmlns:p14="http://schemas.microsoft.com/office/powerpoint/2010/main" val="194836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Server side script language - PHP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Hypertext </a:t>
            </a:r>
            <a:r>
              <a:rPr lang="en-US" altLang="ko-KR" sz="2400" dirty="0" err="1"/>
              <a:t>PreProcessor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Based on C</a:t>
            </a:r>
          </a:p>
          <a:p>
            <a:pPr>
              <a:buFontTx/>
              <a:buChar char="-"/>
            </a:pPr>
            <a:r>
              <a:rPr lang="en-US" altLang="ko-KR" sz="2400" dirty="0"/>
              <a:t>Most of web servers are developed with PHP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Unique mechanism : PHP parser executes the request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Pro) easy grammar / open source / SQL friendly</a:t>
            </a:r>
          </a:p>
          <a:p>
            <a:pPr>
              <a:buFontTx/>
              <a:buChar char="-"/>
            </a:pPr>
            <a:r>
              <a:rPr lang="en-US" altLang="ko-KR" sz="2400" dirty="0"/>
              <a:t>Con) old-fashioned / hard to design complex classes (not OOP-</a:t>
            </a:r>
            <a:r>
              <a:rPr lang="en-US" altLang="ko-KR" sz="2400" dirty="0" err="1"/>
              <a:t>ish</a:t>
            </a:r>
            <a:r>
              <a:rPr lang="en-US" altLang="ko-KR" sz="2400" dirty="0"/>
              <a:t>) / low security</a:t>
            </a:r>
          </a:p>
          <a:p>
            <a:pPr>
              <a:buFontTx/>
              <a:buChar char="-"/>
            </a:pPr>
            <a:r>
              <a:rPr lang="en-US" altLang="ko-KR" sz="2400" dirty="0"/>
              <a:t>From PHP5, OOP-</a:t>
            </a:r>
            <a:r>
              <a:rPr lang="en-US" altLang="ko-KR" sz="2400" dirty="0" err="1"/>
              <a:t>ish</a:t>
            </a:r>
            <a:r>
              <a:rPr lang="en-US" altLang="ko-KR" sz="2400" dirty="0"/>
              <a:t> properties are added constantly</a:t>
            </a:r>
          </a:p>
        </p:txBody>
      </p:sp>
    </p:spTree>
    <p:extLst>
      <p:ext uri="{BB962C8B-B14F-4D97-AF65-F5344CB8AC3E}">
        <p14:creationId xmlns:p14="http://schemas.microsoft.com/office/powerpoint/2010/main" val="31150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Server side script language - Node.js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Based on JavaScript</a:t>
            </a:r>
          </a:p>
          <a:p>
            <a:pPr>
              <a:buFontTx/>
              <a:buChar char="-"/>
            </a:pPr>
            <a:r>
              <a:rPr lang="en-US" altLang="ko-KR" sz="2400" dirty="0"/>
              <a:t>No WAS needed</a:t>
            </a:r>
          </a:p>
          <a:p>
            <a:pPr>
              <a:buFontTx/>
              <a:buChar char="-"/>
            </a:pPr>
            <a:r>
              <a:rPr lang="en-US" altLang="ko-KR" sz="2400" dirty="0"/>
              <a:t>Asynchronous I/O , Single thread event loop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Unique mechanism : event loop interacts with thread pool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Pro) highly expandable / full-stack development / Json-friendly / potential growth (Chrome V8)</a:t>
            </a:r>
          </a:p>
          <a:p>
            <a:pPr>
              <a:buFontTx/>
              <a:buChar char="-"/>
            </a:pPr>
            <a:r>
              <a:rPr lang="en-US" altLang="ko-KR" sz="2400" dirty="0"/>
              <a:t>Con) memory inefficiency </a:t>
            </a:r>
          </a:p>
        </p:txBody>
      </p:sp>
    </p:spTree>
    <p:extLst>
      <p:ext uri="{BB962C8B-B14F-4D97-AF65-F5344CB8AC3E}">
        <p14:creationId xmlns:p14="http://schemas.microsoft.com/office/powerpoint/2010/main" val="341929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Server side script language - Python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Multi-purpose language</a:t>
            </a:r>
          </a:p>
          <a:p>
            <a:pPr>
              <a:buFontTx/>
              <a:buChar char="-"/>
            </a:pPr>
            <a:r>
              <a:rPr lang="en-US" altLang="ko-KR" sz="2400" dirty="0"/>
              <a:t>Not famous in Korea yet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Unique mechanism : Nginx for static page, WSGI for dynamic page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Pro) very easy language / many libraries (productivity up)</a:t>
            </a:r>
          </a:p>
          <a:p>
            <a:pPr>
              <a:buFontTx/>
              <a:buChar char="-"/>
            </a:pPr>
            <a:r>
              <a:rPr lang="en-US" altLang="ko-KR" sz="2400" dirty="0"/>
              <a:t>Con) slow (property of Python)</a:t>
            </a:r>
          </a:p>
        </p:txBody>
      </p:sp>
    </p:spTree>
    <p:extLst>
      <p:ext uri="{BB962C8B-B14F-4D97-AF65-F5344CB8AC3E}">
        <p14:creationId xmlns:p14="http://schemas.microsoft.com/office/powerpoint/2010/main" val="310798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Advanced concepts on server – Servlet and Servlet container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600" dirty="0"/>
              <a:t>Servlet : Java’s Multithread, Improved CGI</a:t>
            </a:r>
          </a:p>
          <a:p>
            <a:pPr>
              <a:buFontTx/>
              <a:buChar char="-"/>
            </a:pPr>
            <a:r>
              <a:rPr lang="en-US" altLang="ko-KR" sz="2600" dirty="0"/>
              <a:t>Dynamic page : WAS / Static page : Web server</a:t>
            </a:r>
          </a:p>
          <a:p>
            <a:pPr>
              <a:buFontTx/>
              <a:buChar char="-"/>
            </a:pPr>
            <a:r>
              <a:rPr lang="en-US" altLang="ko-KR" sz="2600" dirty="0"/>
              <a:t>Servlet is located btw them and client, check whether the request is dynamic or static</a:t>
            </a:r>
          </a:p>
          <a:p>
            <a:pPr>
              <a:buFontTx/>
              <a:buChar char="-"/>
            </a:pPr>
            <a:endParaRPr lang="en-US" altLang="ko-KR" sz="2600" dirty="0"/>
          </a:p>
          <a:p>
            <a:pPr>
              <a:buFontTx/>
              <a:buChar char="-"/>
            </a:pPr>
            <a:r>
              <a:rPr lang="en-US" altLang="ko-KR" sz="2600" dirty="0"/>
              <a:t>Servlet container : manages Servlets, creates threads for Servlet.</a:t>
            </a:r>
          </a:p>
          <a:p>
            <a:pPr>
              <a:buFontTx/>
              <a:buChar char="-"/>
            </a:pPr>
            <a:r>
              <a:rPr lang="en-US" altLang="ko-KR" sz="2600" dirty="0"/>
              <a:t>Servlet container Ex) WAS Tomcat, WAS </a:t>
            </a:r>
            <a:r>
              <a:rPr lang="en-US" altLang="ko-KR" sz="2600" dirty="0" err="1"/>
              <a:t>Apachi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5642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Advanced concepts on server – Servlet and Servlet container </a:t>
            </a: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BB7F64D-C4DB-4754-9E35-F6A5CE0A8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810" y="1825625"/>
            <a:ext cx="8798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Advanced concepts on server - Thread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Thread : a unit of work using memory and CPU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Node.js uses </a:t>
            </a:r>
            <a:r>
              <a:rPr lang="en-US" altLang="ko-KR" sz="2400" dirty="0" err="1"/>
              <a:t>Singlethread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== single call stack: A single thread iterates event loop, executes request itself or calls another thread from </a:t>
            </a:r>
            <a:r>
              <a:rPr lang="en-US" altLang="ko-KR" sz="2400" dirty="0" err="1"/>
              <a:t>threadpool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Most Web servers including Spring use Multithread (Servlet &amp; Servlet container)</a:t>
            </a:r>
          </a:p>
          <a:p>
            <a:pPr>
              <a:buFontTx/>
              <a:buChar char="-"/>
            </a:pPr>
            <a:r>
              <a:rPr lang="en-US" altLang="ko-KR" sz="2400" dirty="0"/>
              <a:t>Each of thread execute client’s requests respectively</a:t>
            </a:r>
          </a:p>
          <a:p>
            <a:pPr>
              <a:buFontTx/>
              <a:buChar char="-"/>
            </a:pPr>
            <a:r>
              <a:rPr lang="en-US" altLang="ko-KR" sz="2400" dirty="0"/>
              <a:t>== multiple call stacks</a:t>
            </a:r>
          </a:p>
          <a:p>
            <a:pPr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5974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Advanced concepts on server – Event Loop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Node.js</a:t>
            </a:r>
          </a:p>
          <a:p>
            <a:pPr>
              <a:buFontTx/>
              <a:buChar char="-"/>
            </a:pPr>
            <a:r>
              <a:rPr lang="en-US" altLang="ko-KR" sz="2400" dirty="0"/>
              <a:t>To maximize the efficiency of single thread</a:t>
            </a:r>
          </a:p>
          <a:p>
            <a:pPr>
              <a:buFontTx/>
              <a:buChar char="-"/>
            </a:pPr>
            <a:r>
              <a:rPr lang="en-US" altLang="ko-KR" sz="2400" dirty="0"/>
              <a:t>Special mechanism of managing Call Stack and Callback Queue.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Operation : </a:t>
            </a:r>
          </a:p>
          <a:p>
            <a:pPr marL="0" indent="0">
              <a:buNone/>
            </a:pPr>
            <a:r>
              <a:rPr lang="en-US" altLang="ko-KR" sz="2400" dirty="0"/>
              <a:t>Codes to be executed are stacked in Call Stack. -&gt; </a:t>
            </a:r>
          </a:p>
          <a:p>
            <a:pPr marL="0" indent="0">
              <a:buNone/>
            </a:pPr>
            <a:r>
              <a:rPr lang="en-US" altLang="ko-KR" sz="2400" dirty="0"/>
              <a:t>Asynchronous ones are requested to Web API -&gt; </a:t>
            </a:r>
          </a:p>
          <a:p>
            <a:pPr marL="0" indent="0">
              <a:buNone/>
            </a:pPr>
            <a:r>
              <a:rPr lang="en-US" altLang="ko-KR" sz="2400" dirty="0"/>
              <a:t>Web API enqueue them to Callback Queue -&gt; </a:t>
            </a:r>
          </a:p>
          <a:p>
            <a:pPr marL="0" indent="0">
              <a:buNone/>
            </a:pPr>
            <a:r>
              <a:rPr lang="en-US" altLang="ko-KR" sz="2400" dirty="0"/>
              <a:t>If Call </a:t>
            </a:r>
            <a:r>
              <a:rPr lang="en-US" altLang="ko-KR" sz="2400" dirty="0" err="1"/>
              <a:t>Satck</a:t>
            </a:r>
            <a:r>
              <a:rPr lang="en-US" altLang="ko-KR" sz="2400" dirty="0"/>
              <a:t> is empty, Event Loop brings them to Call Stack again.</a:t>
            </a:r>
          </a:p>
        </p:txBody>
      </p:sp>
    </p:spTree>
    <p:extLst>
      <p:ext uri="{BB962C8B-B14F-4D97-AF65-F5344CB8AC3E}">
        <p14:creationId xmlns:p14="http://schemas.microsoft.com/office/powerpoint/2010/main" val="227875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Advanced concepts on server – Event Loop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88B9B-8864-44DB-B2D3-E1BD124B7B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0486"/>
            <a:ext cx="9884261" cy="49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4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Server and its mechanism</a:t>
            </a:r>
          </a:p>
          <a:p>
            <a:pPr marL="0" indent="0">
              <a:buNone/>
            </a:pPr>
            <a:r>
              <a:rPr lang="en-US" altLang="ko-KR" sz="1700" dirty="0"/>
              <a:t>1.1. Concept of server</a:t>
            </a:r>
          </a:p>
          <a:p>
            <a:pPr marL="0" indent="0">
              <a:buNone/>
            </a:pPr>
            <a:r>
              <a:rPr lang="en-US" altLang="ko-KR" sz="1700" dirty="0"/>
              <a:t>1.2. Server mechanism </a:t>
            </a:r>
          </a:p>
          <a:p>
            <a:pPr marL="0" indent="0">
              <a:buNone/>
            </a:pPr>
            <a:r>
              <a:rPr lang="en-US" altLang="ko-KR" sz="1700" dirty="0"/>
              <a:t>1.3. Server and Internet</a:t>
            </a:r>
          </a:p>
          <a:p>
            <a:pPr marL="0" indent="0">
              <a:buNone/>
            </a:pPr>
            <a:r>
              <a:rPr lang="en-US" altLang="ko-KR" sz="1700" dirty="0"/>
              <a:t>1.4. Server OS</a:t>
            </a:r>
          </a:p>
          <a:p>
            <a:pPr marL="0" indent="0">
              <a:buNone/>
            </a:pPr>
            <a:r>
              <a:rPr lang="en-US" altLang="ko-KR" sz="1700" dirty="0"/>
              <a:t>1.5. Web Application Server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2400" dirty="0"/>
              <a:t>2. Server side script language</a:t>
            </a:r>
          </a:p>
          <a:p>
            <a:pPr marL="0" indent="0">
              <a:buNone/>
            </a:pPr>
            <a:r>
              <a:rPr lang="en-US" altLang="ko-KR" sz="1700" dirty="0"/>
              <a:t>2.1. JSP</a:t>
            </a:r>
          </a:p>
          <a:p>
            <a:pPr marL="0" indent="0">
              <a:buNone/>
            </a:pPr>
            <a:r>
              <a:rPr lang="en-US" altLang="ko-KR" sz="1700" dirty="0"/>
              <a:t>2.2. ASP</a:t>
            </a:r>
          </a:p>
          <a:p>
            <a:pPr marL="0" indent="0">
              <a:buNone/>
            </a:pPr>
            <a:r>
              <a:rPr lang="en-US" altLang="ko-KR" sz="1700" dirty="0"/>
              <a:t>2.3. PHP</a:t>
            </a:r>
          </a:p>
          <a:p>
            <a:pPr marL="0" indent="0">
              <a:buNone/>
            </a:pPr>
            <a:r>
              <a:rPr lang="en-US" altLang="ko-KR" sz="1700" dirty="0"/>
              <a:t>2.4. Node.js</a:t>
            </a:r>
          </a:p>
          <a:p>
            <a:pPr marL="0" indent="0">
              <a:buNone/>
            </a:pPr>
            <a:r>
              <a:rPr lang="en-US" altLang="ko-KR" sz="1700" dirty="0"/>
              <a:t>2.5. Python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2400" dirty="0"/>
              <a:t>3. Advanced concepts on server</a:t>
            </a:r>
          </a:p>
          <a:p>
            <a:pPr marL="0" indent="0">
              <a:buNone/>
            </a:pPr>
            <a:r>
              <a:rPr lang="en-US" altLang="ko-KR" sz="1800" dirty="0"/>
              <a:t>3.1. Servlet and Servlet container</a:t>
            </a:r>
          </a:p>
          <a:p>
            <a:pPr marL="0" indent="0">
              <a:buNone/>
            </a:pPr>
            <a:r>
              <a:rPr lang="en-US" altLang="ko-KR" sz="1800" dirty="0"/>
              <a:t>3.2. Thread</a:t>
            </a:r>
          </a:p>
          <a:p>
            <a:pPr marL="0" indent="0">
              <a:buNone/>
            </a:pPr>
            <a:r>
              <a:rPr lang="en-US" altLang="ko-KR" sz="1800" dirty="0"/>
              <a:t>3.3. Event loop</a:t>
            </a:r>
          </a:p>
          <a:p>
            <a:pPr marL="0" indent="0">
              <a:buNone/>
            </a:pPr>
            <a:r>
              <a:rPr lang="en-US" altLang="ko-KR" sz="1800" dirty="0"/>
              <a:t>3.4. Callback method</a:t>
            </a:r>
          </a:p>
          <a:p>
            <a:pPr marL="0" indent="0">
              <a:buNone/>
            </a:pPr>
            <a:r>
              <a:rPr lang="en-US" altLang="ko-KR" sz="1800" dirty="0"/>
              <a:t>3.5. Synchronous, Asynchronous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56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Advanced concepts on server – Callback Method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A method that comes in argument position.</a:t>
            </a:r>
          </a:p>
          <a:p>
            <a:pPr>
              <a:buFontTx/>
              <a:buChar char="-"/>
            </a:pPr>
            <a:r>
              <a:rPr lang="en-US" altLang="ko-KR" sz="2400" dirty="0"/>
              <a:t>Called and executed inside the method(function).</a:t>
            </a:r>
          </a:p>
          <a:p>
            <a:pPr>
              <a:buFontTx/>
              <a:buChar char="-"/>
            </a:pPr>
            <a:r>
              <a:rPr lang="en-US" altLang="ko-KR" sz="2400" dirty="0"/>
              <a:t>Ex) </a:t>
            </a:r>
            <a:r>
              <a:rPr lang="en-US" altLang="ko-KR" sz="2400" dirty="0" err="1"/>
              <a:t>Collections.sort</a:t>
            </a:r>
            <a:r>
              <a:rPr lang="en-US" altLang="ko-KR" sz="2400" dirty="0"/>
              <a:t>(~,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Asynchronous method’s return values are often omitted b/c asynchronous methods are returned last.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869D22-4833-4D19-89BA-AEA2434A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17" y="4238702"/>
            <a:ext cx="5944352" cy="26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0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Advanced concepts on server – Synchronous / Asynchronous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Synchronous : Executes requests in a linear, serial order.</a:t>
            </a:r>
          </a:p>
          <a:p>
            <a:pPr>
              <a:buFontTx/>
              <a:buChar char="-"/>
            </a:pPr>
            <a:r>
              <a:rPr lang="en-US" altLang="ko-KR" sz="2400" dirty="0"/>
              <a:t>While a task is being executed, others stay “Blocking”</a:t>
            </a:r>
          </a:p>
          <a:p>
            <a:pPr>
              <a:buFontTx/>
              <a:buChar char="-"/>
            </a:pPr>
            <a:r>
              <a:rPr lang="en-US" altLang="ko-KR" sz="2400" dirty="0"/>
              <a:t>Ex) Convenient Store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Asynchronous : Executes requests in parallel way.</a:t>
            </a:r>
          </a:p>
          <a:p>
            <a:pPr>
              <a:buFontTx/>
              <a:buChar char="-"/>
            </a:pPr>
            <a:r>
              <a:rPr lang="en-US" altLang="ko-KR" sz="2400" dirty="0"/>
              <a:t>Each of tasks are under “Non-blocking” condition.</a:t>
            </a:r>
          </a:p>
          <a:p>
            <a:pPr>
              <a:buFontTx/>
              <a:buChar char="-"/>
            </a:pPr>
            <a:r>
              <a:rPr lang="en-US" altLang="ko-KR" sz="2400" dirty="0"/>
              <a:t>Ex) Subway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Q) Isn’t Asynchronous always better? </a:t>
            </a:r>
          </a:p>
        </p:txBody>
      </p:sp>
    </p:spTree>
    <p:extLst>
      <p:ext uri="{BB962C8B-B14F-4D97-AF65-F5344CB8AC3E}">
        <p14:creationId xmlns:p14="http://schemas.microsoft.com/office/powerpoint/2010/main" val="95233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62424-8D00-4F5B-9E35-B0D7E747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References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D3F9E-A19D-4282-AF4F-38046E90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901"/>
            <a:ext cx="12192000" cy="604947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u="sng" dirty="0">
                <a:hlinkClick r:id="rId2"/>
              </a:rPr>
              <a:t>https://hpitos.tistory.com/7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3"/>
              </a:rPr>
              <a:t>https://www.fasthosts.co.uk/blog/client-side-vs-server-side-scripting/#:~:text=The%20most%20popular%20server%2Dside,customised%20content%20to%20the%20user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4"/>
              </a:rPr>
              <a:t>https://conol.tistory.com/9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5"/>
              </a:rPr>
              <a:t>https://wikidocs.net/22322#:~:text=%EC%84%9C%EB%B2%84%20%EC%82%AC%EC%9D%B4%EB%93%9C%20%EC%8A%A4%ED%81%AC%EB%A6%BD%ED%8A%B8%EB%8A%94%20%ED%94%84%EB%A1%9C%EA%B7%B8%EB%9E%A8,%EC%9D%B4%EA%B3%A0%2C%20%EC%8B%A4%EC%8B%9C%EA%B0%84%EC%9D%98%20%EC%9D%98%EB%AF%B8%EC%9D%B4%EB%8B%A4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6"/>
              </a:rPr>
              <a:t>https://imraccoon-developer.tistory.com/12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7"/>
              </a:rPr>
              <a:t>https://pathas.tistory.com/176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8"/>
              </a:rPr>
              <a:t>https://m.blog.naver.com/PostView.nhn?blogId=blogpyh&amp;logNo=220020363988&amp;proxyReferer=https:%2F%2Fwww.google.com%2F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9"/>
              </a:rPr>
              <a:t>https://includestdio.tistory.com/25#:~:text=%EC%A3%BC%EB%A1%9C%20%EC%A0%95%EC%A0%81%20%EC%9E%90%EC%9B%90%EC%9D%B8%20HTML,%EC%84%9C%EB%B2%84%EC%97%90%20%EC%9A%94%EC%B2%AD%EC%9D%84%20%EB%84%98%EA%B9%81%EB%8B%88%EB%8B%A4.&amp;text=%EC%9B%B9%20%EC%84%9C%EB%B2%84%EB%A1%9C%EB%B6%80%ED%84%B0%20%EC%9A%94%EC%B2%AD%EC%9D%84,%EC%9B%B9%20%EC%84%9C%EB%B2%84%EB%A1%9C%20%EB%B0%98%ED%99%98%ED%95%A9%EB%8B%88%EB%8B%A4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0"/>
              </a:rPr>
              <a:t>https://medium.com/@chrisjune_13837/web-%EC%9B%B9%EC%84%9C%EB%B2%84-%EC%95%B1%EC%84%9C%EB%B2%84-was-app%EC%9D%B4%EB%9E%80-692909a0d363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1"/>
              </a:rPr>
              <a:t>https://jusungpark.tistory.com/15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2"/>
              </a:rPr>
              <a:t>https://logical-code.tistory.com/30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3"/>
              </a:rPr>
              <a:t>https://junshock5.tistory.com/118?category=875035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4"/>
              </a:rPr>
              <a:t>https://dheldh77.tistory.com/entry/%EB%84%A4%ED%8A%B8%EC%9B%8C%ED%81%AC-%EC%8B%B1%EA%B8%80%EC%8A%A4%EB%A0%88%EB%93%9C-%EC%84%9C%EB%B2%84%EC%99%80-%EB%A9%80%ED%8B%B0%EC%8A%A4%EB%A0%88%EB%93%9C-%EC%84%9C%EB%B2%84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5"/>
              </a:rPr>
              <a:t>https://pro-self-studier.tistory.com/89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6"/>
              </a:rPr>
              <a:t>https://velog.io/@thms200/Event-Loop-%EC%9D%B4%EB%B2%A4%ED%8A%B8-%EB%A3%A8%ED%94%84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7"/>
              </a:rPr>
              <a:t>https://poiemaweb.com/js-async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u="sng" dirty="0">
                <a:hlinkClick r:id="rId18"/>
              </a:rPr>
              <a:t>https://medium.com/@AskSnehasish/what-is-a-callback-function-and-how-to-use-it-93e140119859</a:t>
            </a:r>
            <a:endParaRPr lang="ko-KR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03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Server and its mechanism - concept of server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Server : computer or device that provides services thru network</a:t>
            </a:r>
          </a:p>
          <a:p>
            <a:pPr>
              <a:buFontTx/>
              <a:buChar char="-"/>
            </a:pPr>
            <a:r>
              <a:rPr lang="en-US" altLang="ko-KR" sz="2400" dirty="0"/>
              <a:t>Client : be provided with services from server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Client sends “request” to server, server returns “response” to client.</a:t>
            </a:r>
          </a:p>
          <a:p>
            <a:pPr>
              <a:buFontTx/>
              <a:buChar char="-"/>
            </a:pPr>
            <a:r>
              <a:rPr lang="en-US" altLang="ko-KR" sz="2400" dirty="0"/>
              <a:t>Server-Client is a relative concept</a:t>
            </a:r>
          </a:p>
          <a:p>
            <a:pPr>
              <a:buFontTx/>
              <a:buChar char="-"/>
            </a:pPr>
            <a:r>
              <a:rPr lang="en-US" altLang="ko-KR" sz="2400" dirty="0"/>
              <a:t>Ex) www : browser – web server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Q) Is server just a computer?</a:t>
            </a:r>
          </a:p>
        </p:txBody>
      </p:sp>
    </p:spTree>
    <p:extLst>
      <p:ext uri="{BB962C8B-B14F-4D97-AF65-F5344CB8AC3E}">
        <p14:creationId xmlns:p14="http://schemas.microsoft.com/office/powerpoint/2010/main" val="301414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Server and its mechanism - mechanism 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Client side script implemented : sends a request to server</a:t>
            </a:r>
          </a:p>
          <a:p>
            <a:pPr>
              <a:buFontTx/>
              <a:buChar char="-"/>
            </a:pPr>
            <a:r>
              <a:rPr lang="en-US" altLang="ko-KR" sz="2400" dirty="0"/>
              <a:t>Server side script receives and executes it.</a:t>
            </a:r>
          </a:p>
          <a:p>
            <a:pPr>
              <a:buFontTx/>
              <a:buChar char="-"/>
            </a:pPr>
            <a:r>
              <a:rPr lang="en-US" altLang="ko-KR" sz="2400" dirty="0"/>
              <a:t>Server side script organize the result and sends back to client.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 mail website</a:t>
            </a:r>
          </a:p>
          <a:p>
            <a:pPr>
              <a:buFontTx/>
              <a:buChar char="-"/>
            </a:pPr>
            <a:r>
              <a:rPr lang="en-US" altLang="ko-KR" sz="2400" dirty="0"/>
              <a:t>Send button : client side script sends a request to server</a:t>
            </a:r>
          </a:p>
          <a:p>
            <a:pPr>
              <a:buFontTx/>
              <a:buChar char="-"/>
            </a:pPr>
            <a:r>
              <a:rPr lang="en-US" altLang="ko-KR" sz="2400" dirty="0"/>
              <a:t>Server executes the request with DB or other servers</a:t>
            </a:r>
          </a:p>
          <a:p>
            <a:pPr>
              <a:buFontTx/>
              <a:buChar char="-"/>
            </a:pPr>
            <a:r>
              <a:rPr lang="en-US" altLang="ko-KR" sz="2400" dirty="0"/>
              <a:t>Server side script codes are hidden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Q) HTTP source?</a:t>
            </a:r>
          </a:p>
        </p:txBody>
      </p:sp>
    </p:spTree>
    <p:extLst>
      <p:ext uri="{BB962C8B-B14F-4D97-AF65-F5344CB8AC3E}">
        <p14:creationId xmlns:p14="http://schemas.microsoft.com/office/powerpoint/2010/main" val="168229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Server and its mechanism - mechanism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Q) Frontend? Backend?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84187-C608-40B2-9A51-156555901D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20" y="2353259"/>
            <a:ext cx="9458380" cy="41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Server and its mechanism – Internet and server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Internet : network system connecting world-wide computers</a:t>
            </a:r>
          </a:p>
          <a:p>
            <a:pPr>
              <a:buFontTx/>
              <a:buChar char="-"/>
            </a:pPr>
            <a:r>
              <a:rPr lang="en-US" altLang="ko-KR" sz="2400" dirty="0"/>
              <a:t>WWW, Telnet, HTTP, FTP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Web is one of a service to achieve Internet’s goal</a:t>
            </a:r>
          </a:p>
          <a:p>
            <a:pPr>
              <a:buFontTx/>
              <a:buChar char="-"/>
            </a:pPr>
            <a:r>
              <a:rPr lang="en-US" altLang="ko-KR" sz="2400" dirty="0"/>
              <a:t>Web is based on Server-Client system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Internet == City</a:t>
            </a:r>
          </a:p>
          <a:p>
            <a:pPr>
              <a:buFontTx/>
              <a:buChar char="-"/>
            </a:pPr>
            <a:r>
              <a:rPr lang="en-US" altLang="ko-KR" sz="2400" dirty="0"/>
              <a:t>Web == House</a:t>
            </a:r>
          </a:p>
          <a:p>
            <a:pPr>
              <a:buFontTx/>
              <a:buChar char="-"/>
            </a:pPr>
            <a:r>
              <a:rPr lang="en-US" altLang="ko-KR" sz="2400" dirty="0"/>
              <a:t>Server-Client system == constructional material of the house</a:t>
            </a:r>
          </a:p>
        </p:txBody>
      </p:sp>
    </p:spTree>
    <p:extLst>
      <p:ext uri="{BB962C8B-B14F-4D97-AF65-F5344CB8AC3E}">
        <p14:creationId xmlns:p14="http://schemas.microsoft.com/office/powerpoint/2010/main" val="25818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Server and its mechanism - Server OS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Most of server uses server OS</a:t>
            </a:r>
          </a:p>
          <a:p>
            <a:pPr>
              <a:buFontTx/>
              <a:buChar char="-"/>
            </a:pPr>
            <a:r>
              <a:rPr lang="en-US" altLang="ko-KR" sz="2400" dirty="0"/>
              <a:t>Ex) Linux, Solaris, Window Server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Server OS properties are:</a:t>
            </a:r>
          </a:p>
          <a:p>
            <a:pPr marL="0" indent="0">
              <a:buNone/>
            </a:pPr>
            <a:r>
              <a:rPr lang="en-US" altLang="ko-KR" sz="2400" dirty="0"/>
              <a:t>No or optional GUI</a:t>
            </a:r>
          </a:p>
          <a:p>
            <a:pPr marL="0" indent="0">
              <a:buNone/>
            </a:pPr>
            <a:r>
              <a:rPr lang="en-US" altLang="ko-KR" sz="2400" dirty="0"/>
              <a:t>Advanced backup / networking service</a:t>
            </a:r>
          </a:p>
          <a:p>
            <a:pPr marL="0" indent="0">
              <a:buNone/>
            </a:pPr>
            <a:r>
              <a:rPr lang="en-US" altLang="ko-KR" sz="2400" dirty="0"/>
              <a:t>Clear data transmission btw. </a:t>
            </a:r>
            <a:r>
              <a:rPr lang="en-US" altLang="ko-KR" sz="2400" dirty="0" err="1"/>
              <a:t>volumn</a:t>
            </a:r>
            <a:r>
              <a:rPr lang="en-US" altLang="ko-KR" sz="2400" dirty="0"/>
              <a:t>, devices</a:t>
            </a:r>
          </a:p>
          <a:p>
            <a:pPr marL="0" indent="0">
              <a:buNone/>
            </a:pPr>
            <a:r>
              <a:rPr lang="en-US" altLang="ko-KR" sz="2400" dirty="0"/>
              <a:t>Robust security for data, resources</a:t>
            </a:r>
          </a:p>
        </p:txBody>
      </p:sp>
    </p:spTree>
    <p:extLst>
      <p:ext uri="{BB962C8B-B14F-4D97-AF65-F5344CB8AC3E}">
        <p14:creationId xmlns:p14="http://schemas.microsoft.com/office/powerpoint/2010/main" val="17656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Server and its mechanism - Web Application Server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Prob: demand for dynamic web page increased, previous web-container method + CGI burden memory.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Web Application Server : web server + web container</a:t>
            </a:r>
          </a:p>
          <a:p>
            <a:pPr>
              <a:buFontTx/>
              <a:buChar char="-"/>
            </a:pPr>
            <a:r>
              <a:rPr lang="en-US" altLang="ko-KR" sz="2400" dirty="0"/>
              <a:t>Web Server covers static web page request </a:t>
            </a:r>
          </a:p>
          <a:p>
            <a:pPr>
              <a:buFontTx/>
              <a:buChar char="-"/>
            </a:pPr>
            <a:r>
              <a:rPr lang="en-US" altLang="ko-KR" sz="2400" dirty="0"/>
              <a:t>WAS takes charge of dynamic web page between Web Server and Database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Ex) Tomcat, </a:t>
            </a:r>
            <a:r>
              <a:rPr lang="en-US" altLang="ko-KR" sz="2400" dirty="0" err="1"/>
              <a:t>uWsgi</a:t>
            </a:r>
            <a:r>
              <a:rPr lang="en-US" altLang="ko-KR" sz="2400" dirty="0"/>
              <a:t>, APACHE</a:t>
            </a:r>
          </a:p>
          <a:p>
            <a:pPr>
              <a:buFontTx/>
              <a:buChar char="-"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54DDB-DF03-4F28-909F-0142229913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5301045"/>
            <a:ext cx="10515600" cy="11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364F-56AC-4732-91D7-3C1D7B4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Server side script language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F49EA-3E44-4D6E-BC6A-26769265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Server-Client system uses script language. 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Compile language : Fast, easy debugging, platform dependent</a:t>
            </a:r>
          </a:p>
          <a:p>
            <a:pPr>
              <a:buFontTx/>
              <a:buChar char="-"/>
            </a:pPr>
            <a:r>
              <a:rPr lang="en-US" altLang="ko-KR" sz="2400" dirty="0"/>
              <a:t>Script language : Platform independent, easy, slow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Server developer’s ease &amp; cost &gt; efficiency of compile language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Q) Why is Java used as Server Language?</a:t>
            </a:r>
          </a:p>
          <a:p>
            <a:pPr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3251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2293</TotalTime>
  <Words>1776</Words>
  <Application>Microsoft Office PowerPoint</Application>
  <PresentationFormat>와이드스크린</PresentationFormat>
  <Paragraphs>191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Server and Server Language</vt:lpstr>
      <vt:lpstr>Table of Contents</vt:lpstr>
      <vt:lpstr>1. Server and its mechanism - concept of server</vt:lpstr>
      <vt:lpstr>1. Server and its mechanism - mechanism  </vt:lpstr>
      <vt:lpstr>1. Server and its mechanism - mechanism</vt:lpstr>
      <vt:lpstr>1. Server and its mechanism – Internet and server</vt:lpstr>
      <vt:lpstr>1. Server and its mechanism - Server OS</vt:lpstr>
      <vt:lpstr>1. Server and its mechanism - Web Application Server</vt:lpstr>
      <vt:lpstr>2. Server side script language </vt:lpstr>
      <vt:lpstr>2. Server side script language - JSP </vt:lpstr>
      <vt:lpstr>2. Server side script language - ASP </vt:lpstr>
      <vt:lpstr>2. Server side script language - PHP </vt:lpstr>
      <vt:lpstr>2. Server side script language - Node.js </vt:lpstr>
      <vt:lpstr>2. Server side script language - Python </vt:lpstr>
      <vt:lpstr>3. Advanced concepts on server – Servlet and Servlet container </vt:lpstr>
      <vt:lpstr>3. Advanced concepts on server – Servlet and Servlet container </vt:lpstr>
      <vt:lpstr>3. Advanced concepts on server - Thread </vt:lpstr>
      <vt:lpstr>3. Advanced concepts on server – Event Loop </vt:lpstr>
      <vt:lpstr>3. Advanced concepts on server – Event Loop</vt:lpstr>
      <vt:lpstr>3. Advanced concepts on server – Callback Method </vt:lpstr>
      <vt:lpstr>3. Advanced concepts on server – Synchronous / Asynchronous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and Server Language</dc:title>
  <dc:creator>Jung Daeyong</dc:creator>
  <cp:lastModifiedBy>Jung Daeyong</cp:lastModifiedBy>
  <cp:revision>38</cp:revision>
  <dcterms:created xsi:type="dcterms:W3CDTF">2020-10-30T15:02:23Z</dcterms:created>
  <dcterms:modified xsi:type="dcterms:W3CDTF">2020-11-02T09:44:27Z</dcterms:modified>
</cp:coreProperties>
</file>