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59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8DF"/>
    <a:srgbClr val="D1F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ase00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2060575"/>
            <a:ext cx="396240" cy="438785"/>
          </a:xfrm>
          <a:prstGeom prst="rect">
            <a:avLst/>
          </a:prstGeom>
        </p:spPr>
      </p:pic>
      <p:pic>
        <p:nvPicPr>
          <p:cNvPr id="2" name="图片 1" descr="case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5" y="2132330"/>
            <a:ext cx="452120" cy="511810"/>
          </a:xfrm>
          <a:prstGeom prst="rect">
            <a:avLst/>
          </a:prstGeom>
        </p:spPr>
      </p:pic>
      <p:pic>
        <p:nvPicPr>
          <p:cNvPr id="3" name="图片 2" descr="case0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2204720"/>
            <a:ext cx="464820" cy="518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30375" y="2204720"/>
            <a:ext cx="12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 rot="5400000">
            <a:off x="1715135" y="2313940"/>
            <a:ext cx="52959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" name="流程图: 过程 12"/>
          <p:cNvSpPr/>
          <p:nvPr/>
        </p:nvSpPr>
        <p:spPr>
          <a:xfrm rot="5400000">
            <a:off x="1866900" y="2314575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 rot="5400000">
            <a:off x="2228850" y="2286635"/>
            <a:ext cx="142875" cy="13208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+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46" name="流程图: 过程 45"/>
          <p:cNvSpPr/>
          <p:nvPr/>
        </p:nvSpPr>
        <p:spPr>
          <a:xfrm rot="5400000">
            <a:off x="1885315" y="3078480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7" name="流程图: 过程 46"/>
          <p:cNvSpPr/>
          <p:nvPr/>
        </p:nvSpPr>
        <p:spPr>
          <a:xfrm rot="5400000">
            <a:off x="2251075" y="2313940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 rot="5400000">
            <a:off x="2430145" y="29673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 rot="5400000">
            <a:off x="2838450" y="2979420"/>
            <a:ext cx="142875" cy="13208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+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53" name="流程图: 过程 52"/>
          <p:cNvSpPr/>
          <p:nvPr/>
        </p:nvSpPr>
        <p:spPr>
          <a:xfrm rot="5400000">
            <a:off x="2251075" y="3006725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 rot="5400000">
            <a:off x="2860675" y="29673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5" name="流程图: 过程 54"/>
          <p:cNvSpPr/>
          <p:nvPr/>
        </p:nvSpPr>
        <p:spPr>
          <a:xfrm rot="5400000">
            <a:off x="2430145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6" name="流程图: 过程 55"/>
          <p:cNvSpPr/>
          <p:nvPr/>
        </p:nvSpPr>
        <p:spPr>
          <a:xfrm rot="5400000">
            <a:off x="3088005" y="29673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7" name="流程图: 过程 56"/>
          <p:cNvSpPr/>
          <p:nvPr/>
        </p:nvSpPr>
        <p:spPr>
          <a:xfrm rot="5400000">
            <a:off x="3305175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 rot="5400000">
            <a:off x="3703955" y="3627120"/>
            <a:ext cx="142875" cy="13208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+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 rot="5400000">
            <a:off x="3726180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1" name="流程图: 过程 60"/>
          <p:cNvSpPr/>
          <p:nvPr/>
        </p:nvSpPr>
        <p:spPr>
          <a:xfrm rot="5400000">
            <a:off x="3295650" y="42627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2" name="流程图: 过程 61"/>
          <p:cNvSpPr/>
          <p:nvPr/>
        </p:nvSpPr>
        <p:spPr>
          <a:xfrm rot="5400000">
            <a:off x="3953510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3" name="流程图: 过程 62"/>
          <p:cNvSpPr/>
          <p:nvPr/>
        </p:nvSpPr>
        <p:spPr>
          <a:xfrm rot="5400000">
            <a:off x="3089275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4" name="流程图: 过程 63"/>
          <p:cNvSpPr/>
          <p:nvPr/>
        </p:nvSpPr>
        <p:spPr>
          <a:xfrm rot="5400000">
            <a:off x="4313555" y="42627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5" name="流程图: 过程 64"/>
          <p:cNvSpPr/>
          <p:nvPr/>
        </p:nvSpPr>
        <p:spPr>
          <a:xfrm rot="5400000">
            <a:off x="4828540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流程图: 过程 65"/>
          <p:cNvSpPr/>
          <p:nvPr/>
        </p:nvSpPr>
        <p:spPr>
          <a:xfrm rot="5400000">
            <a:off x="5227320" y="3627120"/>
            <a:ext cx="142875" cy="13208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+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67" name="流程图: 过程 66"/>
          <p:cNvSpPr/>
          <p:nvPr/>
        </p:nvSpPr>
        <p:spPr>
          <a:xfrm rot="5400000">
            <a:off x="5249545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0" name="流程图: 过程 69"/>
          <p:cNvSpPr/>
          <p:nvPr/>
        </p:nvSpPr>
        <p:spPr>
          <a:xfrm rot="5400000">
            <a:off x="4612640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8n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7" name="流程图: 过程 76"/>
          <p:cNvSpPr/>
          <p:nvPr/>
        </p:nvSpPr>
        <p:spPr>
          <a:xfrm rot="5400000">
            <a:off x="4828540" y="42627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>
          <a:xfrm rot="5400000">
            <a:off x="5934710" y="2962275"/>
            <a:ext cx="142875" cy="13208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+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81" name="流程图: 过程 80"/>
          <p:cNvSpPr/>
          <p:nvPr/>
        </p:nvSpPr>
        <p:spPr>
          <a:xfrm rot="5400000">
            <a:off x="5260975" y="2950210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6" name="流程图: 过程 85"/>
          <p:cNvSpPr/>
          <p:nvPr/>
        </p:nvSpPr>
        <p:spPr>
          <a:xfrm rot="5400000">
            <a:off x="5507355" y="2950210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 rot="5400000">
            <a:off x="5509895" y="361505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流程图: 过程 87"/>
          <p:cNvSpPr/>
          <p:nvPr/>
        </p:nvSpPr>
        <p:spPr>
          <a:xfrm rot="5400000">
            <a:off x="5969635" y="2950210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9" name="流程图: 过程 88"/>
          <p:cNvSpPr/>
          <p:nvPr/>
        </p:nvSpPr>
        <p:spPr>
          <a:xfrm rot="5400000">
            <a:off x="6510655" y="2286000"/>
            <a:ext cx="142875" cy="13208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+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90" name="流程图: 过程 89"/>
          <p:cNvSpPr/>
          <p:nvPr/>
        </p:nvSpPr>
        <p:spPr>
          <a:xfrm rot="5400000">
            <a:off x="5969635" y="2273935"/>
            <a:ext cx="528955" cy="156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93" name="流程图: 过程 92"/>
          <p:cNvSpPr/>
          <p:nvPr/>
        </p:nvSpPr>
        <p:spPr>
          <a:xfrm rot="5400000">
            <a:off x="6161405" y="2313940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94" name="流程图: 过程 93"/>
          <p:cNvSpPr/>
          <p:nvPr/>
        </p:nvSpPr>
        <p:spPr>
          <a:xfrm rot="5400000">
            <a:off x="6505575" y="2313940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95" name="流程图: 过程 94"/>
          <p:cNvSpPr/>
          <p:nvPr/>
        </p:nvSpPr>
        <p:spPr>
          <a:xfrm rot="5400000">
            <a:off x="6793865" y="2313940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97" name="流程图: 过程 96"/>
          <p:cNvSpPr/>
          <p:nvPr/>
        </p:nvSpPr>
        <p:spPr>
          <a:xfrm rot="5400000">
            <a:off x="6986270" y="2317750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2018030" y="2348230"/>
            <a:ext cx="75565" cy="755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右箭头 98"/>
          <p:cNvSpPr/>
          <p:nvPr/>
        </p:nvSpPr>
        <p:spPr>
          <a:xfrm>
            <a:off x="2556510" y="3007360"/>
            <a:ext cx="75565" cy="755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右箭头 99"/>
          <p:cNvSpPr/>
          <p:nvPr/>
        </p:nvSpPr>
        <p:spPr>
          <a:xfrm>
            <a:off x="3203575" y="3007995"/>
            <a:ext cx="75565" cy="7556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/>
        </p:nvSpPr>
        <p:spPr>
          <a:xfrm>
            <a:off x="4069080" y="3655695"/>
            <a:ext cx="75565" cy="7556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430905" y="3655695"/>
            <a:ext cx="75565" cy="755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4955540" y="3655695"/>
            <a:ext cx="75565" cy="755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5603875" y="3007360"/>
            <a:ext cx="75565" cy="755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>
            <a:off x="6312535" y="2314575"/>
            <a:ext cx="75565" cy="755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7" name="肘形连接符 106"/>
          <p:cNvCxnSpPr>
            <a:stCxn id="62" idx="3"/>
            <a:endCxn id="64" idx="2"/>
          </p:cNvCxnSpPr>
          <p:nvPr/>
        </p:nvCxnSpPr>
        <p:spPr>
          <a:xfrm rot="5400000" flipV="1">
            <a:off x="4168140" y="4008120"/>
            <a:ext cx="382905" cy="281940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4" idx="0"/>
            <a:endCxn id="95" idx="2"/>
          </p:cNvCxnSpPr>
          <p:nvPr/>
        </p:nvCxnSpPr>
        <p:spPr>
          <a:xfrm>
            <a:off x="6808470" y="2352040"/>
            <a:ext cx="21209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1" idx="3"/>
            <a:endCxn id="46" idx="2"/>
          </p:cNvCxnSpPr>
          <p:nvPr/>
        </p:nvCxnSpPr>
        <p:spPr>
          <a:xfrm rot="5400000" flipV="1">
            <a:off x="1795780" y="2800985"/>
            <a:ext cx="500380" cy="1320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53" idx="3"/>
            <a:endCxn id="55" idx="2"/>
          </p:cNvCxnSpPr>
          <p:nvPr/>
        </p:nvCxnSpPr>
        <p:spPr>
          <a:xfrm rot="5400000" flipV="1">
            <a:off x="2374265" y="3450590"/>
            <a:ext cx="383540" cy="1009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63" idx="3"/>
            <a:endCxn id="61" idx="2"/>
          </p:cNvCxnSpPr>
          <p:nvPr/>
        </p:nvCxnSpPr>
        <p:spPr>
          <a:xfrm rot="5400000" flipV="1">
            <a:off x="3227070" y="4084955"/>
            <a:ext cx="382905" cy="1282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81" idx="3"/>
            <a:endCxn id="87" idx="1"/>
          </p:cNvCxnSpPr>
          <p:nvPr/>
        </p:nvCxnSpPr>
        <p:spPr>
          <a:xfrm rot="5400000" flipV="1">
            <a:off x="5582285" y="3236595"/>
            <a:ext cx="135890" cy="24892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70" idx="3"/>
            <a:endCxn id="77" idx="1"/>
          </p:cNvCxnSpPr>
          <p:nvPr/>
        </p:nvCxnSpPr>
        <p:spPr>
          <a:xfrm rot="5400000" flipV="1">
            <a:off x="4926330" y="3909060"/>
            <a:ext cx="118745" cy="2159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流程图: 过程 118"/>
          <p:cNvSpPr/>
          <p:nvPr/>
        </p:nvSpPr>
        <p:spPr>
          <a:xfrm rot="5400000">
            <a:off x="6161405" y="2990215"/>
            <a:ext cx="528955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20" name="肘形连接符 119"/>
          <p:cNvCxnSpPr>
            <a:stCxn id="90" idx="3"/>
            <a:endCxn id="119" idx="1"/>
          </p:cNvCxnSpPr>
          <p:nvPr/>
        </p:nvCxnSpPr>
        <p:spPr>
          <a:xfrm rot="5400000" flipV="1">
            <a:off x="6256655" y="2594610"/>
            <a:ext cx="147320" cy="1917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46" idx="0"/>
            <a:endCxn id="14" idx="3"/>
          </p:cNvCxnSpPr>
          <p:nvPr/>
        </p:nvCxnSpPr>
        <p:spPr>
          <a:xfrm flipV="1">
            <a:off x="2188210" y="2424430"/>
            <a:ext cx="112395" cy="6927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0" idx="3"/>
            <a:endCxn id="55" idx="0"/>
          </p:cNvCxnSpPr>
          <p:nvPr/>
        </p:nvCxnSpPr>
        <p:spPr>
          <a:xfrm rot="5400000">
            <a:off x="2553970" y="3336290"/>
            <a:ext cx="575945" cy="1371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61" idx="0"/>
            <a:endCxn id="58" idx="3"/>
          </p:cNvCxnSpPr>
          <p:nvPr/>
        </p:nvCxnSpPr>
        <p:spPr>
          <a:xfrm flipV="1">
            <a:off x="3638550" y="3764915"/>
            <a:ext cx="137160" cy="575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7" idx="0"/>
            <a:endCxn id="66" idx="3"/>
          </p:cNvCxnSpPr>
          <p:nvPr/>
        </p:nvCxnSpPr>
        <p:spPr>
          <a:xfrm flipV="1">
            <a:off x="5171440" y="3764915"/>
            <a:ext cx="127635" cy="575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87" idx="0"/>
            <a:endCxn id="79" idx="3"/>
          </p:cNvCxnSpPr>
          <p:nvPr/>
        </p:nvCxnSpPr>
        <p:spPr>
          <a:xfrm flipV="1">
            <a:off x="5852795" y="3100070"/>
            <a:ext cx="153670" cy="59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19" idx="0"/>
            <a:endCxn id="89" idx="3"/>
          </p:cNvCxnSpPr>
          <p:nvPr/>
        </p:nvCxnSpPr>
        <p:spPr>
          <a:xfrm flipV="1">
            <a:off x="6464300" y="2423795"/>
            <a:ext cx="118110" cy="6045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" idx="0"/>
            <a:endCxn id="14" idx="2"/>
          </p:cNvCxnSpPr>
          <p:nvPr/>
        </p:nvCxnSpPr>
        <p:spPr>
          <a:xfrm>
            <a:off x="2169795" y="2353310"/>
            <a:ext cx="64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4" idx="0"/>
            <a:endCxn id="47" idx="2"/>
          </p:cNvCxnSpPr>
          <p:nvPr/>
        </p:nvCxnSpPr>
        <p:spPr>
          <a:xfrm flipV="1">
            <a:off x="2366645" y="2352675"/>
            <a:ext cx="11112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54" idx="2"/>
            <a:endCxn id="50" idx="0"/>
          </p:cNvCxnSpPr>
          <p:nvPr/>
        </p:nvCxnSpPr>
        <p:spPr>
          <a:xfrm flipH="1">
            <a:off x="2976245" y="3045460"/>
            <a:ext cx="7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49" idx="0"/>
            <a:endCxn id="50" idx="2"/>
          </p:cNvCxnSpPr>
          <p:nvPr/>
        </p:nvCxnSpPr>
        <p:spPr>
          <a:xfrm>
            <a:off x="2773045" y="3045460"/>
            <a:ext cx="7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58" idx="2"/>
            <a:endCxn id="57" idx="0"/>
          </p:cNvCxnSpPr>
          <p:nvPr/>
        </p:nvCxnSpPr>
        <p:spPr>
          <a:xfrm flipH="1">
            <a:off x="3648075" y="3693160"/>
            <a:ext cx="61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8" idx="0"/>
          </p:cNvCxnSpPr>
          <p:nvPr/>
        </p:nvCxnSpPr>
        <p:spPr>
          <a:xfrm flipH="1">
            <a:off x="3841750" y="3693160"/>
            <a:ext cx="7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66" idx="2"/>
            <a:endCxn id="65" idx="0"/>
          </p:cNvCxnSpPr>
          <p:nvPr/>
        </p:nvCxnSpPr>
        <p:spPr>
          <a:xfrm flipH="1">
            <a:off x="5171440" y="3693160"/>
            <a:ext cx="61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67" idx="2"/>
            <a:endCxn id="66" idx="0"/>
          </p:cNvCxnSpPr>
          <p:nvPr/>
        </p:nvCxnSpPr>
        <p:spPr>
          <a:xfrm flipH="1">
            <a:off x="5365115" y="3693160"/>
            <a:ext cx="7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79" idx="2"/>
            <a:endCxn id="86" idx="0"/>
          </p:cNvCxnSpPr>
          <p:nvPr/>
        </p:nvCxnSpPr>
        <p:spPr>
          <a:xfrm flipH="1">
            <a:off x="5850255" y="3028315"/>
            <a:ext cx="90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88" idx="2"/>
            <a:endCxn id="79" idx="0"/>
          </p:cNvCxnSpPr>
          <p:nvPr/>
        </p:nvCxnSpPr>
        <p:spPr>
          <a:xfrm flipH="1">
            <a:off x="6072505" y="3028315"/>
            <a:ext cx="83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89" idx="2"/>
            <a:endCxn id="93" idx="0"/>
          </p:cNvCxnSpPr>
          <p:nvPr/>
        </p:nvCxnSpPr>
        <p:spPr>
          <a:xfrm flipH="1">
            <a:off x="6464300" y="2352040"/>
            <a:ext cx="5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94" idx="2"/>
            <a:endCxn id="89" idx="0"/>
          </p:cNvCxnSpPr>
          <p:nvPr/>
        </p:nvCxnSpPr>
        <p:spPr>
          <a:xfrm flipH="1">
            <a:off x="6648450" y="2352040"/>
            <a:ext cx="83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62" idx="0"/>
            <a:endCxn id="70" idx="2"/>
          </p:cNvCxnSpPr>
          <p:nvPr/>
        </p:nvCxnSpPr>
        <p:spPr>
          <a:xfrm>
            <a:off x="4296410" y="3693160"/>
            <a:ext cx="5029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81" idx="2"/>
          </p:cNvCxnSpPr>
          <p:nvPr/>
        </p:nvCxnSpPr>
        <p:spPr>
          <a:xfrm flipV="1">
            <a:off x="3420110" y="3028315"/>
            <a:ext cx="202755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47" idx="0"/>
            <a:endCxn id="90" idx="2"/>
          </p:cNvCxnSpPr>
          <p:nvPr/>
        </p:nvCxnSpPr>
        <p:spPr>
          <a:xfrm>
            <a:off x="2553970" y="2352675"/>
            <a:ext cx="36023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64" idx="0"/>
            <a:endCxn id="70" idx="3"/>
          </p:cNvCxnSpPr>
          <p:nvPr/>
        </p:nvCxnSpPr>
        <p:spPr>
          <a:xfrm flipV="1">
            <a:off x="4656455" y="3957955"/>
            <a:ext cx="220980" cy="3829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67" idx="1"/>
            <a:endCxn id="81" idx="3"/>
          </p:cNvCxnSpPr>
          <p:nvPr/>
        </p:nvCxnSpPr>
        <p:spPr>
          <a:xfrm rot="16200000">
            <a:off x="5452110" y="3355340"/>
            <a:ext cx="135890" cy="114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88" idx="1"/>
            <a:endCxn id="90" idx="3"/>
          </p:cNvCxnSpPr>
          <p:nvPr/>
        </p:nvCxnSpPr>
        <p:spPr>
          <a:xfrm flipV="1">
            <a:off x="6234430" y="2616835"/>
            <a:ext cx="0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95" idx="0"/>
            <a:endCxn id="97" idx="2"/>
          </p:cNvCxnSpPr>
          <p:nvPr/>
        </p:nvCxnSpPr>
        <p:spPr>
          <a:xfrm>
            <a:off x="7096760" y="2352040"/>
            <a:ext cx="1162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1" name="右箭头 160"/>
          <p:cNvSpPr/>
          <p:nvPr/>
        </p:nvSpPr>
        <p:spPr>
          <a:xfrm>
            <a:off x="2051685" y="4797425"/>
            <a:ext cx="354330" cy="19304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右箭头 161"/>
          <p:cNvSpPr/>
          <p:nvPr/>
        </p:nvSpPr>
        <p:spPr>
          <a:xfrm>
            <a:off x="2051685" y="5149215"/>
            <a:ext cx="340360" cy="17716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2051685" y="5517515"/>
            <a:ext cx="3009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2051685" y="5805805"/>
            <a:ext cx="30099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2042795" y="6381115"/>
            <a:ext cx="310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640330" y="4776470"/>
            <a:ext cx="13366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3*3Cov * 2</a:t>
            </a:r>
            <a:endParaRPr lang="en-US" altLang="zh-CN" sz="800" b="1"/>
          </a:p>
        </p:txBody>
      </p:sp>
      <p:sp>
        <p:nvSpPr>
          <p:cNvPr id="167" name="文本框 166"/>
          <p:cNvSpPr txBox="1"/>
          <p:nvPr/>
        </p:nvSpPr>
        <p:spPr>
          <a:xfrm>
            <a:off x="2640330" y="5112385"/>
            <a:ext cx="13366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Squeeze and Excite </a:t>
            </a:r>
            <a:endParaRPr lang="en-US" altLang="zh-CN" sz="800" b="1"/>
          </a:p>
        </p:txBody>
      </p:sp>
      <p:sp>
        <p:nvSpPr>
          <p:cNvPr id="169" name="文本框 168"/>
          <p:cNvSpPr txBox="1"/>
          <p:nvPr/>
        </p:nvSpPr>
        <p:spPr>
          <a:xfrm>
            <a:off x="2640330" y="5410835"/>
            <a:ext cx="13366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ym typeface="+mn-ea"/>
              </a:rPr>
              <a:t>1*1Cov * 1</a:t>
            </a:r>
            <a:endParaRPr lang="en-US" altLang="zh-CN" sz="800" b="1"/>
          </a:p>
        </p:txBody>
      </p:sp>
      <p:sp>
        <p:nvSpPr>
          <p:cNvPr id="170" name="文本框 169"/>
          <p:cNvSpPr txBox="1"/>
          <p:nvPr/>
        </p:nvSpPr>
        <p:spPr>
          <a:xfrm>
            <a:off x="2640330" y="5699125"/>
            <a:ext cx="3112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ym typeface="+mn-ea"/>
              </a:rPr>
              <a:t>ASPP</a:t>
            </a:r>
            <a:endParaRPr lang="en-US" altLang="zh-CN" sz="800" b="1"/>
          </a:p>
        </p:txBody>
      </p:sp>
      <p:cxnSp>
        <p:nvCxnSpPr>
          <p:cNvPr id="171" name="直接箭头连接符 170"/>
          <p:cNvCxnSpPr>
            <a:stCxn id="47" idx="3"/>
            <a:endCxn id="53" idx="1"/>
          </p:cNvCxnSpPr>
          <p:nvPr/>
        </p:nvCxnSpPr>
        <p:spPr>
          <a:xfrm>
            <a:off x="2515870" y="2616835"/>
            <a:ext cx="0" cy="1638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56" idx="3"/>
            <a:endCxn id="63" idx="1"/>
          </p:cNvCxnSpPr>
          <p:nvPr/>
        </p:nvCxnSpPr>
        <p:spPr>
          <a:xfrm>
            <a:off x="3352800" y="3310255"/>
            <a:ext cx="1270" cy="1187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2051685" y="6093460"/>
            <a:ext cx="29273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640330" y="6237605"/>
            <a:ext cx="3112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ym typeface="+mn-ea"/>
              </a:rPr>
              <a:t>Upsample + Attention + Concatenate</a:t>
            </a:r>
            <a:endParaRPr lang="en-US" altLang="zh-CN" sz="800" b="1"/>
          </a:p>
        </p:txBody>
      </p:sp>
      <p:sp>
        <p:nvSpPr>
          <p:cNvPr id="178" name="文本框 177"/>
          <p:cNvSpPr txBox="1"/>
          <p:nvPr/>
        </p:nvSpPr>
        <p:spPr>
          <a:xfrm>
            <a:off x="2640330" y="5986780"/>
            <a:ext cx="3112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ym typeface="+mn-ea"/>
              </a:rPr>
              <a:t>Downsample</a:t>
            </a:r>
            <a:endParaRPr lang="en-US" altLang="zh-CN" sz="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流程图: 过程 46"/>
          <p:cNvSpPr/>
          <p:nvPr/>
        </p:nvSpPr>
        <p:spPr>
          <a:xfrm rot="5400000">
            <a:off x="3752850" y="1101725"/>
            <a:ext cx="823595" cy="1472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DenseNet Discriminator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 rot="5400000">
            <a:off x="3765550" y="5015865"/>
            <a:ext cx="823595" cy="1472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Conditional Generator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2135" y="778510"/>
            <a:ext cx="2312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prediction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[true/sythetic, cyst/non-cyst]: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555875" y="1844675"/>
            <a:ext cx="720090" cy="31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92090" y="1836420"/>
            <a:ext cx="575945" cy="31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468755"/>
            <a:ext cx="748030" cy="738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1949450"/>
            <a:ext cx="791845" cy="777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99795" y="908685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Real Images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996565"/>
            <a:ext cx="828040" cy="76136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810" y="3509645"/>
            <a:ext cx="733425" cy="7429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71775" y="4364990"/>
            <a:ext cx="319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Fake/Sythetic Images</a:t>
            </a:r>
            <a:endParaRPr lang="en-US" altLang="zh-CN"/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1081405" y="3606165"/>
            <a:ext cx="2717800" cy="149796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067810" y="4725035"/>
            <a:ext cx="0" cy="5041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067810" y="2371090"/>
            <a:ext cx="0" cy="5041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939790" y="1700530"/>
            <a:ext cx="1682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[0 0]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[1 0]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[0 1]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[1 1]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599565" y="5300980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Train</a:t>
            </a:r>
            <a:endParaRPr lang="en-US" altLang="zh-CN"/>
          </a:p>
        </p:txBody>
      </p:sp>
      <p:sp>
        <p:nvSpPr>
          <p:cNvPr id="41" name="流程图: 过程 40"/>
          <p:cNvSpPr/>
          <p:nvPr/>
        </p:nvSpPr>
        <p:spPr>
          <a:xfrm rot="5400000">
            <a:off x="6099175" y="5142865"/>
            <a:ext cx="247015" cy="1572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z: noise vector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 rot="5400000">
            <a:off x="6217285" y="4627245"/>
            <a:ext cx="262890" cy="1823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y: cyst indication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5003800" y="5557520"/>
            <a:ext cx="359410" cy="175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5003800" y="5819140"/>
            <a:ext cx="360045" cy="1301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 rot="5400000">
            <a:off x="2580005" y="5060950"/>
            <a:ext cx="247015" cy="1015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z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 rot="5400000">
            <a:off x="2291715" y="3824605"/>
            <a:ext cx="823595" cy="1472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Generator Network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3140710"/>
            <a:ext cx="733425" cy="7429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30" y="3122295"/>
            <a:ext cx="828040" cy="76136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0" y="3356610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Fake Images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700020" y="3860800"/>
            <a:ext cx="6350" cy="2159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87320" y="5045075"/>
            <a:ext cx="12700" cy="3276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/>
          <p:cNvSpPr/>
          <p:nvPr/>
        </p:nvSpPr>
        <p:spPr>
          <a:xfrm rot="5400000">
            <a:off x="4248150" y="1231900"/>
            <a:ext cx="823595" cy="1472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Discriminator Network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90" y="3152140"/>
            <a:ext cx="791845" cy="777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3171190"/>
            <a:ext cx="748030" cy="7385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700020" y="2060575"/>
            <a:ext cx="1007745" cy="9156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79745" y="1988820"/>
            <a:ext cx="894715" cy="9937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92315" y="3357245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Real Images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653915" y="1052830"/>
            <a:ext cx="12700" cy="3276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10610" y="548640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Real/Fake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492375"/>
            <a:ext cx="791845" cy="77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972435"/>
            <a:ext cx="5755005" cy="826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29000"/>
            <a:ext cx="791845" cy="79184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223645" y="3284855"/>
            <a:ext cx="28765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379970" y="3313430"/>
            <a:ext cx="28765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68260" y="303784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/>
              <a:t>Cyst</a:t>
            </a:r>
            <a:endParaRPr lang="en-US" altLang="zh-CN" sz="1200" b="1"/>
          </a:p>
        </p:txBody>
      </p:sp>
      <p:sp>
        <p:nvSpPr>
          <p:cNvPr id="12" name="文本框 11"/>
          <p:cNvSpPr txBox="1"/>
          <p:nvPr/>
        </p:nvSpPr>
        <p:spPr>
          <a:xfrm>
            <a:off x="7515860" y="3457575"/>
            <a:ext cx="109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/>
              <a:t>Non-Cyst</a:t>
            </a:r>
            <a:endParaRPr lang="en-US" altLang="zh-CN" sz="1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1340485"/>
            <a:ext cx="1161415" cy="866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1340485"/>
            <a:ext cx="1130935" cy="840105"/>
          </a:xfrm>
          <a:prstGeom prst="rect">
            <a:avLst/>
          </a:prstGeom>
        </p:spPr>
      </p:pic>
      <p:sp>
        <p:nvSpPr>
          <p:cNvPr id="6" name="流程图: 过程 5"/>
          <p:cNvSpPr/>
          <p:nvPr/>
        </p:nvSpPr>
        <p:spPr>
          <a:xfrm rot="5400000">
            <a:off x="4624070" y="2451100"/>
            <a:ext cx="624205" cy="1139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Encoder Block 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 rot="5400000">
            <a:off x="6261100" y="2451100"/>
            <a:ext cx="624205" cy="1139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Encoder Block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 rot="5400000">
            <a:off x="5513705" y="3567430"/>
            <a:ext cx="534670" cy="977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Concat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 rot="5400000">
            <a:off x="5641340" y="4447540"/>
            <a:ext cx="276225" cy="6864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CNN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2"/>
            <a:endCxn id="6" idx="1"/>
          </p:cNvCxnSpPr>
          <p:nvPr/>
        </p:nvCxnSpPr>
        <p:spPr>
          <a:xfrm flipH="1">
            <a:off x="4936490" y="2206625"/>
            <a:ext cx="635" cy="5022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1"/>
          </p:cNvCxnSpPr>
          <p:nvPr/>
        </p:nvCxnSpPr>
        <p:spPr>
          <a:xfrm flipH="1">
            <a:off x="6573520" y="2180590"/>
            <a:ext cx="4445" cy="5283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>
            <a:off x="4936490" y="3333115"/>
            <a:ext cx="844550" cy="4559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H="1">
            <a:off x="5781040" y="3333115"/>
            <a:ext cx="792480" cy="4559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5781040" y="4323715"/>
            <a:ext cx="15240" cy="3289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 rot="5400000">
            <a:off x="8141970" y="2451100"/>
            <a:ext cx="624205" cy="1139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Decoder Block 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9" idx="0"/>
            <a:endCxn id="15" idx="2"/>
          </p:cNvCxnSpPr>
          <p:nvPr/>
        </p:nvCxnSpPr>
        <p:spPr>
          <a:xfrm flipV="1">
            <a:off x="6122670" y="3021330"/>
            <a:ext cx="1762125" cy="1769745"/>
          </a:xfrm>
          <a:prstGeom prst="curvedConnector3">
            <a:avLst>
              <a:gd name="adj1" fmla="val 50018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845310"/>
            <a:ext cx="1161415" cy="866140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 rot="5400000">
            <a:off x="303530" y="2955925"/>
            <a:ext cx="624205" cy="1139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Encoder Block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3" idx="2"/>
            <a:endCxn id="25" idx="1"/>
          </p:cNvCxnSpPr>
          <p:nvPr/>
        </p:nvCxnSpPr>
        <p:spPr>
          <a:xfrm flipH="1">
            <a:off x="615950" y="2711450"/>
            <a:ext cx="635" cy="5022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过程 33"/>
          <p:cNvSpPr/>
          <p:nvPr/>
        </p:nvSpPr>
        <p:spPr>
          <a:xfrm rot="5400000">
            <a:off x="1732915" y="2955925"/>
            <a:ext cx="624205" cy="1139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Decoder Block 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25" idx="0"/>
            <a:endCxn id="34" idx="2"/>
          </p:cNvCxnSpPr>
          <p:nvPr/>
        </p:nvCxnSpPr>
        <p:spPr>
          <a:xfrm>
            <a:off x="1185545" y="3526155"/>
            <a:ext cx="29019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2915920" y="2853055"/>
            <a:ext cx="1151890" cy="72009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5605" y="83693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Without Hessian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5781040" y="83693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With Hessian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764540"/>
            <a:ext cx="5274310" cy="2782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90" y="764540"/>
            <a:ext cx="2091690" cy="240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5" y="1052195"/>
            <a:ext cx="947420" cy="78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325" y="2204720"/>
            <a:ext cx="945515" cy="7124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60" y="1308100"/>
            <a:ext cx="262255" cy="2717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60" y="2425065"/>
            <a:ext cx="262255" cy="271780"/>
          </a:xfrm>
          <a:prstGeom prst="rect">
            <a:avLst/>
          </a:prstGeom>
        </p:spPr>
      </p:pic>
      <p:sp>
        <p:nvSpPr>
          <p:cNvPr id="34" name="流程图: 过程 33"/>
          <p:cNvSpPr/>
          <p:nvPr/>
        </p:nvSpPr>
        <p:spPr>
          <a:xfrm rot="5400000">
            <a:off x="2987040" y="4222115"/>
            <a:ext cx="1243965" cy="1097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Siamese Net (excluding output layer) 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275" y="4032885"/>
            <a:ext cx="1090930" cy="14763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747520" y="5808345"/>
            <a:ext cx="101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+mn-lt"/>
                <a:ea typeface="+mn-ea"/>
              </a:rPr>
              <a:t>Extrated Features</a:t>
            </a:r>
            <a:endParaRPr lang="en-US" altLang="zh-CN" sz="1200" b="1">
              <a:latin typeface="+mn-lt"/>
              <a:ea typeface="+mn-ea"/>
            </a:endParaRPr>
          </a:p>
        </p:txBody>
      </p:sp>
      <p:sp>
        <p:nvSpPr>
          <p:cNvPr id="29" name="流程图: 过程 28"/>
          <p:cNvSpPr/>
          <p:nvPr/>
        </p:nvSpPr>
        <p:spPr>
          <a:xfrm rot="5400000">
            <a:off x="4956810" y="4410710"/>
            <a:ext cx="349885" cy="72136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Concat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6804025" y="4608830"/>
            <a:ext cx="297180" cy="24892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019925" y="4596765"/>
            <a:ext cx="101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+mn-lt"/>
                <a:ea typeface="+mn-ea"/>
              </a:rPr>
              <a:t>Similarity</a:t>
            </a:r>
            <a:endParaRPr lang="en-US" altLang="zh-CN" sz="1200" b="1">
              <a:latin typeface="+mn-lt"/>
              <a:ea typeface="+mn-ea"/>
            </a:endParaRPr>
          </a:p>
        </p:txBody>
      </p:sp>
      <p:cxnSp>
        <p:nvCxnSpPr>
          <p:cNvPr id="32" name="直接箭头连接符 31"/>
          <p:cNvCxnSpPr>
            <a:stCxn id="34" idx="0"/>
            <a:endCxn id="29" idx="2"/>
          </p:cNvCxnSpPr>
          <p:nvPr/>
        </p:nvCxnSpPr>
        <p:spPr>
          <a:xfrm>
            <a:off x="4157980" y="4771390"/>
            <a:ext cx="613410" cy="63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endCxn id="29" idx="3"/>
          </p:cNvCxnSpPr>
          <p:nvPr/>
        </p:nvCxnSpPr>
        <p:spPr>
          <a:xfrm flipV="1">
            <a:off x="2797810" y="4946650"/>
            <a:ext cx="2334260" cy="1160145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 rot="5400000">
            <a:off x="6125845" y="4410710"/>
            <a:ext cx="349885" cy="721360"/>
          </a:xfrm>
          <a:prstGeom prst="flowChartProcess">
            <a:avLst/>
          </a:prstGeom>
          <a:solidFill>
            <a:srgbClr val="E3F8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MLP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29" idx="0"/>
            <a:endCxn id="35" idx="2"/>
          </p:cNvCxnSpPr>
          <p:nvPr/>
        </p:nvCxnSpPr>
        <p:spPr>
          <a:xfrm>
            <a:off x="5492750" y="4771390"/>
            <a:ext cx="44767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885" y="3932555"/>
            <a:ext cx="1019175" cy="169799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685" y="4946650"/>
            <a:ext cx="493395" cy="49339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290" y="4099560"/>
            <a:ext cx="478790" cy="478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orInt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860800"/>
            <a:ext cx="2769235" cy="1025525"/>
          </a:xfrm>
          <a:prstGeom prst="rect">
            <a:avLst/>
          </a:prstGeom>
        </p:spPr>
      </p:pic>
      <p:pic>
        <p:nvPicPr>
          <p:cNvPr id="5" name="图片 4" descr="corIntro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03860"/>
            <a:ext cx="2791460" cy="102362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979295" y="1772285"/>
            <a:ext cx="439420" cy="175387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3805" y="2276475"/>
            <a:ext cx="19304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Correspondent</a:t>
            </a:r>
            <a:endParaRPr lang="en-US" altLang="zh-CN" sz="1400" b="1"/>
          </a:p>
          <a:p>
            <a:pPr algn="ctr"/>
            <a:r>
              <a:rPr lang="en-US" altLang="zh-CN" sz="1400" b="1"/>
              <a:t>Landmarks</a:t>
            </a:r>
            <a:endParaRPr lang="en-US" altLang="zh-CN" sz="1400" b="1"/>
          </a:p>
          <a:p>
            <a:pPr algn="ctr"/>
            <a:r>
              <a:rPr lang="en-US" altLang="zh-CN" sz="1400" b="1"/>
              <a:t>Detection</a:t>
            </a:r>
            <a:endParaRPr lang="en-US" altLang="zh-CN" sz="1400" b="1"/>
          </a:p>
        </p:txBody>
      </p:sp>
      <p:sp>
        <p:nvSpPr>
          <p:cNvPr id="9" name="下箭头 8"/>
          <p:cNvSpPr/>
          <p:nvPr/>
        </p:nvSpPr>
        <p:spPr>
          <a:xfrm>
            <a:off x="2051685" y="5119370"/>
            <a:ext cx="273685" cy="85979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57935" y="6092825"/>
            <a:ext cx="193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Registration Error</a:t>
            </a:r>
            <a:endParaRPr lang="en-US" altLang="zh-CN" sz="1400" b="1"/>
          </a:p>
        </p:txBody>
      </p:sp>
      <p:sp>
        <p:nvSpPr>
          <p:cNvPr id="12" name="右箭头 11"/>
          <p:cNvSpPr/>
          <p:nvPr/>
        </p:nvSpPr>
        <p:spPr>
          <a:xfrm>
            <a:off x="2915920" y="2564765"/>
            <a:ext cx="187198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workfl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5" y="1588135"/>
            <a:ext cx="3474720" cy="20212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86710" y="2289175"/>
            <a:ext cx="1930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/>
              <a:t>Workflow</a:t>
            </a:r>
            <a:endParaRPr lang="en-US" altLang="zh-CN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488315" y="128270"/>
            <a:ext cx="1930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/>
              <a:t>MRI</a:t>
            </a:r>
            <a:endParaRPr lang="en-US" altLang="zh-CN" sz="1200" b="1"/>
          </a:p>
        </p:txBody>
      </p:sp>
      <p:sp>
        <p:nvSpPr>
          <p:cNvPr id="16" name="文本框 15"/>
          <p:cNvSpPr txBox="1"/>
          <p:nvPr/>
        </p:nvSpPr>
        <p:spPr>
          <a:xfrm>
            <a:off x="2051685" y="128270"/>
            <a:ext cx="1930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/>
              <a:t>US</a:t>
            </a:r>
            <a:endParaRPr lang="en-US" altLang="zh-CN"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/>
  <Paragraphs>162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Ruoxi Gao</dc:creator>
  <cp:lastModifiedBy>高若xi</cp:lastModifiedBy>
  <cp:revision>8</cp:revision>
  <dcterms:created xsi:type="dcterms:W3CDTF">2021-05-11T23:49:00Z</dcterms:created>
  <dcterms:modified xsi:type="dcterms:W3CDTF">2021-08-06T11:42:34Z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A22EDE789EB64050AE597CBF5A092FB7</vt:lpwstr>
  </property>
</Properties>
</file>