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84" r:id="rId5"/>
    <p:sldId id="285" r:id="rId6"/>
    <p:sldId id="286" r:id="rId7"/>
    <p:sldId id="288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2" r:id="rId19"/>
    <p:sldId id="298" r:id="rId20"/>
    <p:sldId id="299" r:id="rId21"/>
    <p:sldId id="304" r:id="rId22"/>
    <p:sldId id="305" r:id="rId23"/>
    <p:sldId id="301" r:id="rId24"/>
    <p:sldId id="310" r:id="rId25"/>
    <p:sldId id="311" r:id="rId26"/>
    <p:sldId id="300" r:id="rId27"/>
    <p:sldId id="312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5DA9C-16CE-344B-9A28-06EE58903A64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1256C-9A09-5D4A-AF62-22438A1182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85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随着时代的变化</a:t>
            </a:r>
            <a:r>
              <a:rPr kumimoji="1" lang="en-US" altLang="zh-CN" dirty="0"/>
              <a:t>,</a:t>
            </a:r>
            <a:r>
              <a:rPr kumimoji="1" lang="zh-CN" altLang="en-US" dirty="0"/>
              <a:t> “云”这一主题在我们的生活中也变得越来越常见</a:t>
            </a:r>
            <a:endParaRPr kumimoji="1" lang="en-US" altLang="zh-CN" dirty="0"/>
          </a:p>
          <a:p>
            <a:r>
              <a:rPr kumimoji="1" lang="zh-CN" altLang="en-US" dirty="0"/>
              <a:t>相比于传统的作业批改程序来说</a:t>
            </a:r>
            <a:r>
              <a:rPr kumimoji="1" lang="en-US" altLang="zh-CN" dirty="0"/>
              <a:t>, </a:t>
            </a:r>
            <a:r>
              <a:rPr kumimoji="1" lang="zh-CN" altLang="en-US" dirty="0"/>
              <a:t>把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云</a:t>
            </a:r>
            <a:r>
              <a:rPr kumimoji="1" lang="en-US" altLang="zh-CN" dirty="0"/>
              <a:t>”</a:t>
            </a:r>
            <a:r>
              <a:rPr kumimoji="1" lang="zh-CN" altLang="en-US" dirty="0"/>
              <a:t>适用在作业平台上来说</a:t>
            </a:r>
            <a:endParaRPr kumimoji="1" lang="en-US" altLang="zh-CN" dirty="0"/>
          </a:p>
          <a:p>
            <a:r>
              <a:rPr kumimoji="1" lang="zh-CN" altLang="en-US" dirty="0"/>
              <a:t>不仅使得作业管理、通知等程序更方便</a:t>
            </a:r>
            <a:endParaRPr kumimoji="1" lang="en-US" altLang="zh-CN" dirty="0"/>
          </a:p>
          <a:p>
            <a:r>
              <a:rPr kumimoji="1" lang="zh-CN" altLang="en-US" dirty="0"/>
              <a:t>同时也能依托于现在的高新技术实现更多传统无法完成的功能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1256C-9A09-5D4A-AF62-22438A11824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57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那么看到我们的产品创新点</a:t>
            </a:r>
            <a:endParaRPr kumimoji="1" lang="en-US" altLang="zh-CN" dirty="0"/>
          </a:p>
          <a:p>
            <a:r>
              <a:rPr kumimoji="1" lang="zh-CN" altLang="en-US" dirty="0"/>
              <a:t>首先是支持多种的作业形式 简答题</a:t>
            </a:r>
            <a:r>
              <a:rPr kumimoji="1" lang="en-US" altLang="zh-CN" dirty="0"/>
              <a:t>/</a:t>
            </a:r>
            <a:r>
              <a:rPr kumimoji="1" lang="zh-CN" altLang="en-US" dirty="0"/>
              <a:t>选择题，同时可以用图片形式上传题目</a:t>
            </a:r>
            <a:endParaRPr kumimoji="1" lang="en-US" altLang="zh-CN" dirty="0"/>
          </a:p>
          <a:p>
            <a:r>
              <a:rPr kumimoji="1" lang="zh-CN" altLang="en-US" dirty="0"/>
              <a:t>其次我们着重于对图片形式的作业进行了优化：包括图片压缩</a:t>
            </a:r>
            <a:r>
              <a:rPr kumimoji="1" lang="en-US" altLang="zh-CN" dirty="0"/>
              <a:t>/</a:t>
            </a:r>
            <a:r>
              <a:rPr kumimoji="1" lang="zh-CN" altLang="en-US" dirty="0"/>
              <a:t>清晰度识别与优化，以及文字识别的功能， 稍后我们会描述</a:t>
            </a:r>
            <a:endParaRPr kumimoji="1" lang="en-US" altLang="zh-CN" dirty="0"/>
          </a:p>
          <a:p>
            <a:r>
              <a:rPr kumimoji="1" lang="zh-CN" altLang="en-US" dirty="0"/>
              <a:t>同时我们使用邮箱进行验证，类似于我们平时使用的</a:t>
            </a:r>
            <a:r>
              <a:rPr kumimoji="1" lang="en-US" altLang="zh-CN" dirty="0" err="1"/>
              <a:t>JAccount</a:t>
            </a:r>
            <a:r>
              <a:rPr kumimoji="1" lang="zh-CN" altLang="en-US" dirty="0"/>
              <a:t>类似 从</a:t>
            </a:r>
            <a:r>
              <a:rPr kumimoji="1" lang="en-US" altLang="zh-CN" dirty="0"/>
              <a:t>OC</a:t>
            </a:r>
            <a:r>
              <a:rPr kumimoji="1" lang="zh-CN" altLang="en-US" dirty="0"/>
              <a:t>中我们得到了利用邮件通知的灵感，在课程添加学生</a:t>
            </a:r>
            <a:r>
              <a:rPr kumimoji="1" lang="en-US" altLang="zh-CN" dirty="0"/>
              <a:t>/</a:t>
            </a:r>
            <a:r>
              <a:rPr kumimoji="1" lang="zh-CN" altLang="en-US" dirty="0"/>
              <a:t>发布新作业</a:t>
            </a:r>
            <a:r>
              <a:rPr kumimoji="1" lang="en-US" altLang="zh-CN" dirty="0"/>
              <a:t>/</a:t>
            </a:r>
            <a:r>
              <a:rPr kumimoji="1" lang="zh-CN" altLang="en-US" dirty="0"/>
              <a:t>批改作业后均会发送邮件通知学生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1256C-9A09-5D4A-AF62-22438A11824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85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整体的架构视图如图所示</a:t>
            </a:r>
            <a:endParaRPr kumimoji="1" lang="en-US" altLang="zh-CN" dirty="0"/>
          </a:p>
          <a:p>
            <a:r>
              <a:rPr kumimoji="1" lang="zh-CN" altLang="en-US" dirty="0"/>
              <a:t>共有三个模块：学生</a:t>
            </a:r>
            <a:r>
              <a:rPr kumimoji="1" lang="en-US" altLang="zh-CN" dirty="0"/>
              <a:t>/</a:t>
            </a:r>
            <a:r>
              <a:rPr kumimoji="1" lang="zh-CN" altLang="en-US" dirty="0"/>
              <a:t>教室</a:t>
            </a:r>
            <a:r>
              <a:rPr kumimoji="1" lang="en-US" altLang="zh-CN" dirty="0"/>
              <a:t>/</a:t>
            </a:r>
            <a:r>
              <a:rPr kumimoji="1" lang="zh-CN" altLang="en-US" dirty="0"/>
              <a:t>管理员</a:t>
            </a:r>
            <a:endParaRPr kumimoji="1" lang="en-US" altLang="zh-CN" dirty="0"/>
          </a:p>
          <a:p>
            <a:r>
              <a:rPr kumimoji="1" lang="zh-CN" altLang="en-US" dirty="0"/>
              <a:t>而细分功能则有个人信息维护</a:t>
            </a:r>
            <a:r>
              <a:rPr kumimoji="1" lang="en-US" altLang="zh-CN" dirty="0"/>
              <a:t>/</a:t>
            </a:r>
            <a:r>
              <a:rPr kumimoji="1" lang="zh-CN" altLang="en-US" dirty="0"/>
              <a:t>课程信息维护</a:t>
            </a:r>
            <a:r>
              <a:rPr kumimoji="1" lang="en-US" altLang="zh-CN" dirty="0"/>
              <a:t>/</a:t>
            </a:r>
            <a:r>
              <a:rPr kumimoji="1" lang="zh-CN" altLang="en-US" dirty="0"/>
              <a:t>系统公告浏览三类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1256C-9A09-5D4A-AF62-22438A11824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3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细分的子模块具体用例图如下</a:t>
            </a:r>
            <a:r>
              <a:rPr kumimoji="1" lang="en-US" altLang="zh-CN" dirty="0" err="1"/>
              <a:t>blablabla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1256C-9A09-5D4A-AF62-22438A11824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96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718523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799C-0CA4-9A4F-8EE4-02AF8F4DDBC8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C9E7D-C249-FB4F-B343-340B3A650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云作业平台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1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3.2.3. </a:t>
            </a:r>
            <a:r>
              <a:rPr lang="zh-CN" altLang="en-US" dirty="0"/>
              <a:t>架构设计包</a:t>
            </a:r>
            <a:r>
              <a:rPr lang="en-US" altLang="zh-CN" dirty="0"/>
              <a:t>(Business Service</a:t>
            </a:r>
            <a:r>
              <a:rPr lang="zh-CN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10</a:t>
            </a:fld>
            <a:endParaRPr lang="en-US" altLang="zh-CN" dirty="0"/>
          </a:p>
        </p:txBody>
      </p:sp>
      <p:pic>
        <p:nvPicPr>
          <p:cNvPr id="8" name="图片 7" descr="service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82" y="2551878"/>
            <a:ext cx="5962818" cy="3331844"/>
          </a:xfrm>
          <a:prstGeom prst="rect">
            <a:avLst/>
          </a:prstGeom>
        </p:spPr>
      </p:pic>
      <p:pic>
        <p:nvPicPr>
          <p:cNvPr id="10" name="图片 9" descr="Model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51878"/>
            <a:ext cx="5948680" cy="30867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8699" y="1548461"/>
            <a:ext cx="496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Business Service</a:t>
            </a:r>
            <a:r>
              <a:rPr lang="zh-CN" altLang="zh-CN" dirty="0"/>
              <a:t>层包括</a:t>
            </a:r>
            <a:r>
              <a:rPr lang="en-US" altLang="zh-CN" dirty="0"/>
              <a:t>Service</a:t>
            </a:r>
            <a:r>
              <a:rPr lang="zh-CN" altLang="zh-CN" dirty="0"/>
              <a:t>和</a:t>
            </a:r>
            <a:r>
              <a:rPr lang="en-US" altLang="zh-CN" dirty="0"/>
              <a:t>Model</a:t>
            </a:r>
            <a:r>
              <a:rPr lang="zh-CN" altLang="zh-CN" dirty="0"/>
              <a:t>两个子包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3.2.4. </a:t>
            </a:r>
            <a:r>
              <a:rPr lang="zh-CN" altLang="en-US" dirty="0"/>
              <a:t>架构设计包</a:t>
            </a:r>
            <a:r>
              <a:rPr lang="en-US" altLang="zh-CN" dirty="0"/>
              <a:t>(Middleware</a:t>
            </a:r>
            <a:r>
              <a:rPr lang="zh-CN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11</a:t>
            </a:fld>
            <a:endParaRPr lang="en-US" altLang="zh-CN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58699" y="2741836"/>
            <a:ext cx="6341191" cy="2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内容占位符 1"/>
          <p:cNvSpPr>
            <a:spLocks noGrp="1"/>
          </p:cNvSpPr>
          <p:nvPr>
            <p:ph sz="quarter" idx="10"/>
          </p:nvPr>
        </p:nvSpPr>
        <p:spPr>
          <a:xfrm>
            <a:off x="7651532" y="2781490"/>
            <a:ext cx="5801711" cy="3102232"/>
          </a:xfrm>
        </p:spPr>
        <p:txBody>
          <a:bodyPr/>
          <a:lstStyle/>
          <a:p>
            <a:r>
              <a:rPr lang="en-US" altLang="zh-CN" dirty="0"/>
              <a:t>SSM</a:t>
            </a:r>
            <a:r>
              <a:rPr lang="zh-CN" altLang="zh-CN" dirty="0"/>
              <a:t>框架</a:t>
            </a:r>
            <a:endParaRPr lang="en-US" altLang="zh-CN" dirty="0"/>
          </a:p>
          <a:p>
            <a:r>
              <a:rPr lang="en-US" altLang="zh-CN" dirty="0"/>
              <a:t>Spring</a:t>
            </a:r>
          </a:p>
          <a:p>
            <a:r>
              <a:rPr lang="en-US" altLang="zh-CN" dirty="0"/>
              <a:t>Spring MVC</a:t>
            </a:r>
          </a:p>
          <a:p>
            <a:r>
              <a:rPr lang="en-US" altLang="zh-CN" dirty="0" err="1"/>
              <a:t>Mybatis</a:t>
            </a:r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 </a:t>
            </a:r>
            <a:r>
              <a:rPr lang="zh-CN" altLang="en-US" dirty="0"/>
              <a:t>进程视图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12</a:t>
            </a:fld>
            <a:endParaRPr lang="en-US" altLang="zh-CN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7996" y="1548461"/>
            <a:ext cx="8074456" cy="27663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433431" y="4314825"/>
            <a:ext cx="5007030" cy="4641742"/>
          </a:xfrm>
        </p:spPr>
        <p:txBody>
          <a:bodyPr/>
          <a:lstStyle/>
          <a:p>
            <a:r>
              <a:rPr lang="zh-CN" altLang="zh-CN" dirty="0"/>
              <a:t>请求产生进程：用户访问所使用的浏览器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请求处理进程：</a:t>
            </a:r>
            <a:r>
              <a:rPr lang="en-US" altLang="zh-CN" dirty="0"/>
              <a:t>web</a:t>
            </a:r>
            <a:r>
              <a:rPr lang="zh-CN" altLang="zh-CN" dirty="0"/>
              <a:t>层各种任务，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数据库管理系统进程：</a:t>
            </a:r>
            <a:r>
              <a:rPr lang="en-US" altLang="zh-CN" dirty="0" err="1"/>
              <a:t>mysql</a:t>
            </a:r>
            <a:r>
              <a:rPr lang="zh-CN" altLang="zh-CN" dirty="0"/>
              <a:t>数据库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 </a:t>
            </a:r>
            <a:r>
              <a:rPr lang="zh-CN" altLang="en-US" dirty="0"/>
              <a:t>部署视图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096000" y="1548461"/>
            <a:ext cx="5007030" cy="4641742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sz="1600" dirty="0"/>
              <a:t>用户终端</a:t>
            </a: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zh-CN" altLang="zh-CN" sz="1600" dirty="0"/>
              <a:t>用户使用的电脑、手机等设备，用户通过浏览器访</a:t>
            </a:r>
            <a:r>
              <a:rPr lang="zh-CN" altLang="en-US" sz="1600" dirty="0"/>
              <a:t>   </a:t>
            </a:r>
            <a:r>
              <a:rPr lang="zh-CN" altLang="zh-CN" sz="1600" dirty="0"/>
              <a:t>问系统，按照用户身份的不同进行相应的操作。</a:t>
            </a:r>
          </a:p>
          <a:p>
            <a:pPr lvl="0"/>
            <a:r>
              <a:rPr lang="en-US" altLang="zh-CN" sz="1600" dirty="0"/>
              <a:t>Web</a:t>
            </a:r>
            <a:r>
              <a:rPr lang="zh-CN" altLang="zh-CN" sz="1600" dirty="0"/>
              <a:t>服务器</a:t>
            </a: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zh-CN" altLang="zh-CN" sz="1600" dirty="0"/>
              <a:t>前端系统通过</a:t>
            </a:r>
            <a:r>
              <a:rPr lang="en-US" altLang="zh-CN" sz="1600" dirty="0" err="1"/>
              <a:t>nginx</a:t>
            </a:r>
            <a:r>
              <a:rPr lang="zh-CN" altLang="zh-CN" sz="1600" dirty="0"/>
              <a:t>部署，根据用户的操作</a:t>
            </a:r>
            <a:r>
              <a:rPr lang="zh-CN" altLang="en-US" sz="1600" dirty="0"/>
              <a:t>向</a:t>
            </a:r>
            <a:r>
              <a:rPr lang="zh-CN" altLang="zh-CN" sz="1600" dirty="0"/>
              <a:t>后端发送相应的请求并向用户返回处理结果。</a:t>
            </a:r>
          </a:p>
          <a:p>
            <a:pPr lvl="0"/>
            <a:r>
              <a:rPr lang="zh-CN" altLang="zh-CN" sz="1600" dirty="0"/>
              <a:t>后端服务器</a:t>
            </a: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zh-CN" altLang="zh-CN" sz="1600" dirty="0"/>
              <a:t>后端系统通过</a:t>
            </a:r>
            <a:r>
              <a:rPr lang="en-US" altLang="zh-CN" sz="1600" dirty="0"/>
              <a:t>Tomcat</a:t>
            </a:r>
            <a:r>
              <a:rPr lang="zh-CN" altLang="zh-CN" sz="1600" dirty="0"/>
              <a:t>部署，处理各种业务，根据前端发送的请求进行业务处理。</a:t>
            </a:r>
            <a:r>
              <a:rPr lang="en-US" altLang="zh-CN" sz="1600" dirty="0"/>
              <a:t>	</a:t>
            </a:r>
            <a:r>
              <a:rPr lang="zh-CN" altLang="zh-CN" sz="1600" dirty="0"/>
              <a:t>后端系统通过</a:t>
            </a:r>
            <a:r>
              <a:rPr lang="en-US" altLang="zh-CN" sz="1600" dirty="0" err="1"/>
              <a:t>jdbc</a:t>
            </a:r>
            <a:r>
              <a:rPr lang="zh-CN" altLang="zh-CN" sz="1600" dirty="0"/>
              <a:t>和数据服务器连接</a:t>
            </a:r>
          </a:p>
          <a:p>
            <a:pPr lvl="0"/>
            <a:r>
              <a:rPr lang="zh-CN" altLang="zh-CN" sz="1600" dirty="0"/>
              <a:t>数据服务器</a:t>
            </a:r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zh-CN" altLang="zh-CN" sz="1600" dirty="0"/>
              <a:t>数据服务器运行</a:t>
            </a:r>
            <a:r>
              <a:rPr lang="en-US" altLang="zh-CN" sz="1600" dirty="0"/>
              <a:t>mysql8.0.22</a:t>
            </a:r>
            <a:r>
              <a:rPr lang="zh-CN" altLang="zh-CN" sz="1600" dirty="0"/>
              <a:t>数据库。其分为主数据服务器和业务数据服务器。主数据服务器负责处理用户信息、课程信息、学生成绩等主数据，着重读取和数据安全性优化；业务数据服务器负责处理题目和学生答题内容，着重读写速度优化，尤其是极短时间内的高并发读写。</a:t>
            </a:r>
          </a:p>
          <a:p>
            <a:endParaRPr lang="zh-CN" altLang="en-US" dirty="0"/>
          </a:p>
        </p:txBody>
      </p:sp>
      <p:pic>
        <p:nvPicPr>
          <p:cNvPr id="7" name="图片 6" descr="IMG_256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58699" y="1640424"/>
            <a:ext cx="4570730" cy="47332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3.5.1. </a:t>
            </a:r>
            <a:r>
              <a:rPr lang="zh-CN" altLang="en-US" dirty="0"/>
              <a:t>实现视图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727845" y="1411827"/>
            <a:ext cx="5007030" cy="4641742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开发架构的设计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zh-CN" dirty="0"/>
              <a:t>采用水平分割方案，将主要的三个包分为三组开发人员进行开发。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zh-CN" dirty="0"/>
              <a:t>将</a:t>
            </a:r>
            <a:r>
              <a:rPr lang="en-US" altLang="zh-CN" dirty="0" err="1"/>
              <a:t>WebPages</a:t>
            </a:r>
            <a:r>
              <a:rPr lang="zh-CN" altLang="zh-CN" dirty="0"/>
              <a:t>分给一组擅长页面制作，具有一定美工能力的开发者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zh-CN" dirty="0"/>
              <a:t>将</a:t>
            </a:r>
            <a:r>
              <a:rPr lang="en-US" altLang="zh-CN" dirty="0"/>
              <a:t>Spring Class</a:t>
            </a:r>
            <a:r>
              <a:rPr lang="zh-CN" altLang="zh-CN" dirty="0"/>
              <a:t>包分给对</a:t>
            </a:r>
            <a:r>
              <a:rPr lang="en-US" altLang="zh-CN" dirty="0"/>
              <a:t>Spring</a:t>
            </a:r>
            <a:r>
              <a:rPr lang="zh-CN" altLang="zh-CN" dirty="0"/>
              <a:t>框架实现业务逻辑非常熟练的开发者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zh-CN" altLang="zh-CN" dirty="0"/>
              <a:t>将</a:t>
            </a:r>
            <a:r>
              <a:rPr lang="en-US" altLang="zh-CN" dirty="0"/>
              <a:t>Hibernate Class</a:t>
            </a:r>
            <a:r>
              <a:rPr lang="zh-CN" altLang="zh-CN" dirty="0"/>
              <a:t>包分给对数据库结构与操作熟悉的开发者</a:t>
            </a:r>
            <a:r>
              <a:rPr lang="zh-CN" altLang="zh-CN" sz="1600" dirty="0"/>
              <a:t> 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7" y="1548461"/>
            <a:ext cx="5573936" cy="46417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3.5.2. </a:t>
            </a:r>
            <a:r>
              <a:rPr lang="zh-CN" altLang="en-US" dirty="0"/>
              <a:t>组件图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15</a:t>
            </a:fld>
            <a:endParaRPr lang="en-US" altLang="zh-CN" dirty="0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21" y="1488982"/>
            <a:ext cx="2981008" cy="4980941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5" y="1488982"/>
            <a:ext cx="411226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 </a:t>
            </a:r>
            <a:r>
              <a:rPr lang="zh-CN" altLang="en-US" dirty="0"/>
              <a:t>数据视图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16</a:t>
            </a:fld>
            <a:endParaRPr lang="en-US" altLang="zh-CN" dirty="0"/>
          </a:p>
        </p:txBody>
      </p:sp>
      <p:pic>
        <p:nvPicPr>
          <p:cNvPr id="7" name="图片 6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183857" y="1986010"/>
            <a:ext cx="6670366" cy="374212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7195082" y="1548461"/>
            <a:ext cx="4338219" cy="4241310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数据库中有</a:t>
            </a:r>
            <a:r>
              <a:rPr lang="en-US" altLang="zh-CN" dirty="0"/>
              <a:t>course</a:t>
            </a:r>
            <a:r>
              <a:rPr lang="zh-CN" altLang="zh-CN" dirty="0"/>
              <a:t>，</a:t>
            </a:r>
            <a:r>
              <a:rPr lang="en-US" altLang="zh-CN" dirty="0"/>
              <a:t>homework</a:t>
            </a:r>
            <a:r>
              <a:rPr lang="zh-CN" altLang="zh-CN" dirty="0"/>
              <a:t>，</a:t>
            </a:r>
            <a:r>
              <a:rPr lang="en-US" altLang="zh-CN" dirty="0" err="1"/>
              <a:t>stuHomework</a:t>
            </a:r>
            <a:r>
              <a:rPr lang="zh-CN" altLang="zh-CN" dirty="0"/>
              <a:t>，</a:t>
            </a:r>
            <a:r>
              <a:rPr lang="en-US" altLang="zh-CN" dirty="0"/>
              <a:t>user</a:t>
            </a:r>
            <a:r>
              <a:rPr lang="zh-CN" altLang="zh-CN" dirty="0"/>
              <a:t>，</a:t>
            </a:r>
            <a:r>
              <a:rPr lang="en-US" altLang="zh-CN" dirty="0"/>
              <a:t>notice</a:t>
            </a:r>
            <a:r>
              <a:rPr lang="zh-CN" altLang="zh-CN" dirty="0"/>
              <a:t>，</a:t>
            </a:r>
            <a:r>
              <a:rPr lang="en-US" altLang="zh-CN" dirty="0" err="1"/>
              <a:t>homeworkAnswer</a:t>
            </a:r>
            <a:r>
              <a:rPr lang="zh-CN" altLang="zh-CN" dirty="0"/>
              <a:t>六个类。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Notice</a:t>
            </a:r>
            <a:r>
              <a:rPr lang="zh-CN" altLang="zh-CN" dirty="0"/>
              <a:t>和</a:t>
            </a:r>
            <a:r>
              <a:rPr lang="en-US" altLang="zh-CN" dirty="0"/>
              <a:t>user</a:t>
            </a:r>
            <a:r>
              <a:rPr lang="zh-CN" altLang="zh-CN" dirty="0"/>
              <a:t>类是相对独立的两个类，</a:t>
            </a:r>
            <a:r>
              <a:rPr lang="en-US" altLang="zh-CN" dirty="0"/>
              <a:t>course</a:t>
            </a:r>
            <a:r>
              <a:rPr lang="zh-CN" altLang="zh-CN" dirty="0"/>
              <a:t>对</a:t>
            </a:r>
            <a:r>
              <a:rPr lang="en-US" altLang="zh-CN" dirty="0"/>
              <a:t>homework</a:t>
            </a:r>
            <a:r>
              <a:rPr lang="zh-CN" altLang="zh-CN" dirty="0"/>
              <a:t>是一对多的关系，每个课程可以布置多个</a:t>
            </a:r>
            <a:r>
              <a:rPr lang="en-US" altLang="zh-CN" dirty="0"/>
              <a:t>homework</a:t>
            </a:r>
          </a:p>
          <a:p>
            <a:endParaRPr lang="en-US" altLang="zh-CN" dirty="0"/>
          </a:p>
          <a:p>
            <a:r>
              <a:rPr lang="en-US" altLang="zh-CN" dirty="0"/>
              <a:t>homework</a:t>
            </a:r>
            <a:r>
              <a:rPr lang="zh-CN" altLang="zh-CN" dirty="0"/>
              <a:t>对</a:t>
            </a:r>
            <a:r>
              <a:rPr lang="en-US" altLang="zh-CN" dirty="0" err="1"/>
              <a:t>stuHomework</a:t>
            </a:r>
            <a:r>
              <a:rPr lang="zh-CN" altLang="zh-CN" dirty="0"/>
              <a:t>是一对多的关系，每个</a:t>
            </a:r>
            <a:r>
              <a:rPr lang="en-US" altLang="zh-CN" dirty="0"/>
              <a:t>homework</a:t>
            </a:r>
            <a:r>
              <a:rPr lang="zh-CN" altLang="zh-CN" dirty="0"/>
              <a:t>可以有多个学生提交的答案，并且每个</a:t>
            </a:r>
            <a:r>
              <a:rPr lang="en-US" altLang="zh-CN" dirty="0"/>
              <a:t>homework</a:t>
            </a:r>
            <a:r>
              <a:rPr lang="zh-CN" altLang="zh-CN" dirty="0"/>
              <a:t>有标准答案</a:t>
            </a:r>
            <a:r>
              <a:rPr lang="en-US" altLang="zh-CN" dirty="0" err="1"/>
              <a:t>homeworkAnswer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 </a:t>
            </a:r>
            <a:r>
              <a:rPr lang="zh-CN" altLang="en-US" dirty="0"/>
              <a:t>关键技术</a:t>
            </a:r>
            <a:r>
              <a:rPr lang="en-US" altLang="zh-CN" dirty="0"/>
              <a:t>-</a:t>
            </a:r>
            <a:r>
              <a:rPr lang="zh-CN" altLang="en-US" dirty="0"/>
              <a:t>图片压缩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效果图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D99F02-FCAF-8148-B60C-77D584937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95" y="1548461"/>
            <a:ext cx="4955570" cy="5309539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264C33E7-1B04-344B-ADC3-1C071840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18" y="1548460"/>
            <a:ext cx="4955570" cy="53095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 </a:t>
            </a:r>
            <a:r>
              <a:rPr lang="zh-CN" altLang="en-US" dirty="0"/>
              <a:t>关键技术</a:t>
            </a:r>
            <a:r>
              <a:rPr lang="en-US" altLang="zh-CN" dirty="0"/>
              <a:t>-</a:t>
            </a:r>
            <a:r>
              <a:rPr lang="zh-CN" altLang="en-US" dirty="0"/>
              <a:t>图片清晰度优化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91936" y="1653268"/>
            <a:ext cx="10115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对于图像清晰度不够，需要提升清晰度的问题，我们使用了谷歌提出来的</a:t>
            </a:r>
            <a:r>
              <a:rPr lang="en-US" altLang="zh-CN" sz="2400" b="1" i="0" dirty="0">
                <a:solidFill>
                  <a:srgbClr val="4F4F4F"/>
                </a:solidFill>
                <a:effectLst/>
                <a:latin typeface="PingFang SC"/>
              </a:rPr>
              <a:t>RAISR(Rapid and Accurate Super Image Resolution)</a:t>
            </a:r>
            <a:r>
              <a:rPr lang="zh-CN" altLang="en-US" sz="2400" dirty="0"/>
              <a:t>技术：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对于给定的图像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我们希望可以得到一个尺寸更大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且含有更多有意义的像素点和更高质量的图像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原理是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给定足够多的训练数据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训练数据为低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高分辨率图像对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我们可以学习一系列滤波器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使用这些滤波其可以处理训练数据以外的图像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而得到更高分辨率的图像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endParaRPr lang="en-US" altLang="zh-CN" sz="24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02" y="3882571"/>
            <a:ext cx="4965247" cy="28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CE0ECB6-3D50-BB44-9C9A-7DA82EFA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11200"/>
            <a:ext cx="9220200" cy="61468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 </a:t>
            </a:r>
            <a:r>
              <a:rPr lang="zh-CN" altLang="en-US" dirty="0"/>
              <a:t>关键技术</a:t>
            </a:r>
            <a:r>
              <a:rPr lang="en-US" altLang="zh-CN" dirty="0"/>
              <a:t>-</a:t>
            </a:r>
            <a:r>
              <a:rPr lang="zh-CN" altLang="en-US" dirty="0"/>
              <a:t>图片清晰度优化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云作业平台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孙云帆 高瑞泽 曹韫琪 伊丹翔 杨宇晗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 </a:t>
            </a:r>
            <a:r>
              <a:rPr lang="zh-CN" altLang="en-US" dirty="0"/>
              <a:t>关键技术</a:t>
            </a:r>
            <a:r>
              <a:rPr lang="en-US" altLang="zh-CN" dirty="0"/>
              <a:t>-</a:t>
            </a:r>
            <a:r>
              <a:rPr lang="zh-CN" altLang="en-US" dirty="0"/>
              <a:t>图片清晰度检测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91936" y="1857375"/>
            <a:ext cx="10115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对于图像清晰度的检测问题，我们是这么解决的：</a:t>
            </a:r>
            <a:endParaRPr lang="en-US" altLang="zh-CN" sz="2400" dirty="0"/>
          </a:p>
          <a:p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Pech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-Pacheco 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在 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2000 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年模式识别国际会议提出将图片中某一通道（一般用灰度值）通过拉普拉斯掩模做卷积运算，然后计算标准差，出来的值就可以代表图片清晰度。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拉普拉斯算子被用来测量图片的二阶导数，突出图片中强度快速变化的区域，也经常用于边缘检测。此外，此算法基于以下假设：如果图片具有较高方差，那么它就有较广的频响范围，代表着正常，聚焦准确的图片。但是如果图片具有有较小方差，那么它就有较窄的频响范围，意味着图片中的边缘数量很少。正如我们所知道的，图片越模糊，其边缘就越少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通过训练一定数量的图片得到方差的均值后，对于给定输入图片计算方差，如果小于则清晰度不通过，反之清晰度通过</a:t>
            </a:r>
            <a:endParaRPr lang="en-US" altLang="zh-CN" sz="24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 </a:t>
            </a:r>
            <a:r>
              <a:rPr lang="zh-CN" altLang="en-US" dirty="0"/>
              <a:t>关键技术</a:t>
            </a:r>
            <a:r>
              <a:rPr lang="en-US" altLang="zh-CN" dirty="0"/>
              <a:t>-</a:t>
            </a:r>
            <a:r>
              <a:rPr lang="zh-CN" altLang="en-US" dirty="0"/>
              <a:t>图片清晰度检测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21</a:t>
            </a:fld>
            <a:endParaRPr lang="en-US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15" y="1764394"/>
            <a:ext cx="5238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41" y="1764394"/>
            <a:ext cx="5238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46" y="4406101"/>
            <a:ext cx="4928508" cy="23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 </a:t>
            </a:r>
            <a:r>
              <a:rPr lang="zh-CN" altLang="en-US" dirty="0"/>
              <a:t>关键技术</a:t>
            </a:r>
            <a:r>
              <a:rPr lang="en-US" altLang="zh-CN" dirty="0"/>
              <a:t>-</a:t>
            </a:r>
            <a:r>
              <a:rPr lang="zh-CN" altLang="en-US" dirty="0"/>
              <a:t>图片文字提取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91936" y="1920293"/>
            <a:ext cx="1011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调用百度</a:t>
            </a:r>
            <a:r>
              <a:rPr lang="en-US" altLang="zh-CN" sz="2400" dirty="0"/>
              <a:t>AI</a:t>
            </a:r>
            <a:r>
              <a:rPr lang="zh-CN" altLang="en-US" sz="2400" dirty="0"/>
              <a:t>的文字识别</a:t>
            </a:r>
            <a:r>
              <a:rPr lang="en-US" altLang="zh-CN" sz="2400" dirty="0"/>
              <a:t>API</a:t>
            </a:r>
            <a:r>
              <a:rPr lang="zh-CN" altLang="en-US" sz="2400" dirty="0"/>
              <a:t>来实现，效果如下所示</a:t>
            </a:r>
            <a:endParaRPr lang="en-US" altLang="zh-CN" sz="24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77" y="2585274"/>
            <a:ext cx="2965602" cy="32386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5639"/>
            <a:ext cx="2965602" cy="30179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软件测试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38316" y="1707568"/>
            <a:ext cx="101155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我们对前后端都进行了单元测试：</a:t>
            </a:r>
          </a:p>
          <a:p>
            <a:endParaRPr lang="zh-CN" altLang="en-US" sz="2400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前端使用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jest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框架，编写了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206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测试用例，代码覆盖率达到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92%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，剩下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8%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几乎都是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axios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内嵌的返回函数。</a:t>
            </a:r>
          </a:p>
          <a:p>
            <a:endParaRPr lang="zh-CN" altLang="en-US" sz="2400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后端使用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Junit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框架，代码覆盖率达到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96%</a:t>
            </a:r>
            <a:r>
              <a:rPr lang="zh-CN" altLang="zh-CN" sz="2400" i="0" dirty="0">
                <a:solidFill>
                  <a:srgbClr val="4F4F4F"/>
                </a:solidFill>
                <a:effectLst/>
                <a:latin typeface="PingFang SC"/>
              </a:rPr>
              <a:t>，剩下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4%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为系统冗余设计的代码。</a:t>
            </a:r>
          </a:p>
          <a:p>
            <a:endParaRPr lang="zh-CN" altLang="en-US" sz="2400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我们同时还对软件进行了兼容性测试，观察了软件在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Chrome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sz="2400" i="0" dirty="0">
                <a:solidFill>
                  <a:srgbClr val="4F4F4F"/>
                </a:solidFill>
                <a:effectLst/>
                <a:latin typeface="PingFang SC"/>
              </a:rPr>
              <a:t>Edge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，火狐等主流浏览器上的表现。</a:t>
            </a:r>
          </a:p>
          <a:p>
            <a:endParaRPr lang="zh-CN" altLang="en-US" sz="2400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软件测试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38316" y="1707568"/>
            <a:ext cx="1011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效果如图（前端）：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2247265"/>
            <a:ext cx="11584305" cy="33185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软件测试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38316" y="1707568"/>
            <a:ext cx="1011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4F4F4F"/>
                </a:solidFill>
                <a:effectLst/>
                <a:latin typeface="PingFang SC"/>
              </a:rPr>
              <a:t>效果如图（后端）：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" y="2167890"/>
            <a:ext cx="10979150" cy="40792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经验教训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5" name="内容占位符 1"/>
          <p:cNvSpPr>
            <a:spLocks noGrp="1"/>
          </p:cNvSpPr>
          <p:nvPr>
            <p:ph sz="quarter" idx="10"/>
          </p:nvPr>
        </p:nvSpPr>
        <p:spPr>
          <a:xfrm>
            <a:off x="658174" y="1769761"/>
            <a:ext cx="11281578" cy="4452363"/>
          </a:xfrm>
        </p:spPr>
        <p:txBody>
          <a:bodyPr/>
          <a:lstStyle/>
          <a:p>
            <a:r>
              <a:rPr lang="zh-CN" altLang="zh-CN" dirty="0"/>
              <a:t>迭代计划的制定的前后置关系比较复杂，而且还需要考虑课程进度，之后在制定迭代计划时候</a:t>
            </a:r>
            <a:r>
              <a:rPr lang="zh-CN" altLang="en-US" dirty="0"/>
              <a:t>应充分考虑多方面因素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多人开发时对于共享的数据，接口等信息要及时协商好，避免因数据，接口等信息不同步而被迫返工，延迟开发进度</a:t>
            </a:r>
          </a:p>
          <a:p>
            <a:r>
              <a:rPr lang="zh-CN" altLang="zh-CN" dirty="0"/>
              <a:t>在前后端开发时，要事先定好接口的数据类型，对照接口进行代码的开发，避免因前后端数据不匹配而引发的各种问题</a:t>
            </a:r>
          </a:p>
          <a:p>
            <a:r>
              <a:rPr lang="en-US" altLang="zh-CN" dirty="0"/>
              <a:t> </a:t>
            </a:r>
            <a:r>
              <a:rPr lang="zh-CN" altLang="zh-CN" dirty="0"/>
              <a:t>在遇到环境配置问题时，若无法解决，及时考虑更换技术栈以避免进度风险</a:t>
            </a:r>
            <a:endParaRPr lang="en-US" altLang="zh-CN" dirty="0"/>
          </a:p>
          <a:p>
            <a:r>
              <a:rPr lang="zh-CN" altLang="en-US" dirty="0"/>
              <a:t>遇到进度风险时，应优先考虑完成优先级较高的需求，必要情况下可舍弃优先级较低的需求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D86B2B7-9838-C647-97B0-A7AADB1C4B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699" y="2118117"/>
            <a:ext cx="6644994" cy="26217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sz="2800" dirty="0"/>
              <a:t>前端部分： 曹韫琪、伊丹翔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后端部分： 高瑞泽、杨宇晗、曹韫琪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高级功能实现</a:t>
            </a:r>
            <a:r>
              <a:rPr lang="en-US" altLang="zh-CN" sz="2800" dirty="0"/>
              <a:t> :</a:t>
            </a:r>
            <a:r>
              <a:rPr lang="zh-CN" altLang="en-US" sz="2800" dirty="0"/>
              <a:t> 杨宇晗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前端测试：孙云帆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后端测试：高瑞泽</a:t>
            </a:r>
            <a:endParaRPr lang="en-US" altLang="zh-CN" sz="2800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85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89287" y="74541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4081784" y="115307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62824" y="71659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产品特色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389287" y="166538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4081784" y="207304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62824" y="163656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产品创新点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389287" y="258535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4081784" y="299302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62824" y="255654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架构设计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389287" y="350532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4081784" y="391299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62824" y="347651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关键技术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389287" y="442530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4081784" y="483296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389287" y="5292267"/>
            <a:ext cx="843427" cy="443226"/>
            <a:chOff x="666810" y="2586037"/>
            <a:chExt cx="468000" cy="245937"/>
          </a:xfrm>
        </p:grpSpPr>
        <p:sp>
          <p:nvSpPr>
            <p:cNvPr id="39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40" name="文本框 3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1" name="直接连接符 34"/>
          <p:cNvCxnSpPr>
            <a:stCxn id="39" idx="6"/>
          </p:cNvCxnSpPr>
          <p:nvPr/>
        </p:nvCxnSpPr>
        <p:spPr>
          <a:xfrm>
            <a:off x="4081784" y="569993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462824" y="5238687"/>
            <a:ext cx="43873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经验教训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462824" y="4371229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软件测试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8699" y="2137623"/>
            <a:ext cx="11162884" cy="4921498"/>
          </a:xfrm>
        </p:spPr>
        <p:txBody>
          <a:bodyPr/>
          <a:lstStyle/>
          <a:p>
            <a:r>
              <a:rPr lang="zh-CN" altLang="en-US" dirty="0"/>
              <a:t>顺应时代潮流，云服务，云作业平台的盛行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方便快捷且功能强大的在线作业管理平台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完备基础功能的同时提供</a:t>
            </a:r>
            <a:r>
              <a:rPr lang="zh-CN" altLang="zh-CN" dirty="0"/>
              <a:t>传统作业管理方式</a:t>
            </a:r>
            <a:r>
              <a:rPr lang="zh-CN" altLang="en-US" dirty="0"/>
              <a:t>难以实现</a:t>
            </a:r>
            <a:r>
              <a:rPr lang="zh-CN" altLang="zh-CN" dirty="0"/>
              <a:t>的高级功能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产品特色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58699" y="2137623"/>
            <a:ext cx="11162884" cy="4921498"/>
          </a:xfrm>
        </p:spPr>
        <p:txBody>
          <a:bodyPr/>
          <a:lstStyle/>
          <a:p>
            <a:r>
              <a:rPr lang="zh-CN" altLang="en-US" dirty="0"/>
              <a:t>支持多种作业形式，包括文字简答题，图片与选择题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针对图片作业形式进行了大量优化，包括图片压缩，清晰度调整与文字识别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通过邮箱进行验证，即保证了注册用户的可控性，也能够及时发送通知，提升用户体验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产品创新点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3.1.1. </a:t>
            </a:r>
            <a:r>
              <a:rPr lang="zh-CN" altLang="en-US" dirty="0"/>
              <a:t>整体架构设计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727078" y="5883721"/>
            <a:ext cx="441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1" dirty="0">
                <a:latin typeface="+mj-lt"/>
                <a:ea typeface="+mj-ea"/>
                <a:cs typeface="+mj-cs"/>
              </a:rPr>
              <a:t>整体用例视图</a:t>
            </a:r>
            <a:endParaRPr lang="en-US" altLang="zh-CN" sz="2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图片 8" descr="云作业平台"/>
          <p:cNvPicPr/>
          <p:nvPr/>
        </p:nvPicPr>
        <p:blipFill>
          <a:blip r:embed="rId3"/>
          <a:stretch>
            <a:fillRect/>
          </a:stretch>
        </p:blipFill>
        <p:spPr>
          <a:xfrm>
            <a:off x="2753711" y="1202527"/>
            <a:ext cx="6684578" cy="4452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3.1.2. </a:t>
            </a:r>
            <a:r>
              <a:rPr lang="zh-CN" altLang="en-US" dirty="0"/>
              <a:t>架构设计子模块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7</a:t>
            </a:fld>
            <a:endParaRPr lang="en-US" altLang="zh-CN" dirty="0"/>
          </a:p>
        </p:txBody>
      </p:sp>
      <p:pic>
        <p:nvPicPr>
          <p:cNvPr id="6" name="图片 5" descr="学生子模块"/>
          <p:cNvPicPr/>
          <p:nvPr/>
        </p:nvPicPr>
        <p:blipFill>
          <a:blip r:embed="rId3"/>
          <a:stretch>
            <a:fillRect/>
          </a:stretch>
        </p:blipFill>
        <p:spPr>
          <a:xfrm>
            <a:off x="192745" y="1932539"/>
            <a:ext cx="3937822" cy="3400048"/>
          </a:xfrm>
          <a:prstGeom prst="rect">
            <a:avLst/>
          </a:prstGeom>
        </p:spPr>
      </p:pic>
      <p:pic>
        <p:nvPicPr>
          <p:cNvPr id="8" name="图片 7" descr="教师子模块"/>
          <p:cNvPicPr/>
          <p:nvPr/>
        </p:nvPicPr>
        <p:blipFill>
          <a:blip r:embed="rId4"/>
          <a:stretch>
            <a:fillRect/>
          </a:stretch>
        </p:blipFill>
        <p:spPr>
          <a:xfrm>
            <a:off x="4130567" y="1932539"/>
            <a:ext cx="3693449" cy="3400048"/>
          </a:xfrm>
          <a:prstGeom prst="rect">
            <a:avLst/>
          </a:prstGeom>
        </p:spPr>
      </p:pic>
      <p:pic>
        <p:nvPicPr>
          <p:cNvPr id="10" name="图片 9" descr="管理员子模块"/>
          <p:cNvPicPr/>
          <p:nvPr/>
        </p:nvPicPr>
        <p:blipFill>
          <a:blip r:embed="rId5"/>
          <a:stretch>
            <a:fillRect/>
          </a:stretch>
        </p:blipFill>
        <p:spPr>
          <a:xfrm>
            <a:off x="8271640" y="1932539"/>
            <a:ext cx="3463235" cy="3400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3.2.1. </a:t>
            </a:r>
            <a:r>
              <a:rPr lang="zh-CN" altLang="en-US" dirty="0"/>
              <a:t>逻辑视图概述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8</a:t>
            </a:fld>
            <a:endParaRPr lang="en-US" altLang="zh-CN" dirty="0"/>
          </a:p>
        </p:txBody>
      </p:sp>
      <p:pic>
        <p:nvPicPr>
          <p:cNvPr id="6" name="图片 5" descr="总体架构图"/>
          <p:cNvPicPr/>
          <p:nvPr/>
        </p:nvPicPr>
        <p:blipFill>
          <a:blip r:embed="rId2"/>
          <a:stretch>
            <a:fillRect/>
          </a:stretch>
        </p:blipFill>
        <p:spPr>
          <a:xfrm>
            <a:off x="1152685" y="1769178"/>
            <a:ext cx="2042460" cy="4526518"/>
          </a:xfrm>
          <a:prstGeom prst="rect">
            <a:avLst/>
          </a:prstGeom>
        </p:spPr>
      </p:pic>
      <p:sp>
        <p:nvSpPr>
          <p:cNvPr id="8" name="内容占位符 1"/>
          <p:cNvSpPr>
            <a:spLocks noGrp="1"/>
          </p:cNvSpPr>
          <p:nvPr>
            <p:ph sz="quarter" idx="10"/>
          </p:nvPr>
        </p:nvSpPr>
        <p:spPr>
          <a:xfrm>
            <a:off x="4109545" y="2589375"/>
            <a:ext cx="7712038" cy="4084693"/>
          </a:xfrm>
        </p:spPr>
        <p:txBody>
          <a:bodyPr/>
          <a:lstStyle/>
          <a:p>
            <a:r>
              <a:rPr lang="zh-CN" altLang="zh-CN" dirty="0"/>
              <a:t>作业平台系统的逻辑视图主要由三层组成，分别是</a:t>
            </a:r>
            <a:r>
              <a:rPr lang="en-US" altLang="zh-CN" dirty="0"/>
              <a:t>Application</a:t>
            </a:r>
            <a:r>
              <a:rPr lang="zh-CN" altLang="zh-CN" dirty="0"/>
              <a:t>层，</a:t>
            </a:r>
            <a:r>
              <a:rPr lang="en-US" altLang="zh-CN" dirty="0"/>
              <a:t>Business Service</a:t>
            </a:r>
            <a:r>
              <a:rPr lang="zh-CN" altLang="zh-CN" dirty="0"/>
              <a:t>层以及</a:t>
            </a:r>
            <a:r>
              <a:rPr lang="en-US" altLang="zh-CN" dirty="0"/>
              <a:t>Middle</a:t>
            </a:r>
            <a:r>
              <a:rPr lang="zh-CN" altLang="zh-CN" dirty="0"/>
              <a:t>层。</a:t>
            </a:r>
          </a:p>
          <a:p>
            <a:r>
              <a:rPr lang="en-US" altLang="zh-CN" dirty="0"/>
              <a:t>Application</a:t>
            </a:r>
            <a:r>
              <a:rPr lang="zh-CN" altLang="zh-CN" dirty="0"/>
              <a:t>层主要由相应各种用户界面请求的动作类组成，它会调用</a:t>
            </a:r>
            <a:r>
              <a:rPr lang="en-US" altLang="zh-CN" dirty="0"/>
              <a:t>Business Service</a:t>
            </a:r>
            <a:r>
              <a:rPr lang="zh-CN" altLang="zh-CN" dirty="0"/>
              <a:t>层中的函数进行业务逻辑处理，同时根据结果显示不同的界面给用户。</a:t>
            </a:r>
          </a:p>
          <a:p>
            <a:r>
              <a:rPr lang="en-US" altLang="zh-CN" dirty="0"/>
              <a:t>Business Service</a:t>
            </a:r>
            <a:r>
              <a:rPr lang="zh-CN" altLang="zh-CN" dirty="0"/>
              <a:t>层主要完成实际的业务逻辑，同时包括与数据库的表对应的实体类，以及访问数据库的</a:t>
            </a:r>
            <a:r>
              <a:rPr lang="en-US" altLang="zh-CN" dirty="0"/>
              <a:t>DAO</a:t>
            </a:r>
            <a:r>
              <a:rPr lang="zh-CN" altLang="zh-CN" dirty="0"/>
              <a:t>类。</a:t>
            </a:r>
          </a:p>
          <a:p>
            <a:r>
              <a:rPr lang="en-US" altLang="zh-CN" dirty="0"/>
              <a:t>Middle</a:t>
            </a:r>
            <a:r>
              <a:rPr lang="zh-CN" altLang="zh-CN" dirty="0"/>
              <a:t>层为</a:t>
            </a:r>
            <a:r>
              <a:rPr lang="en-US" altLang="zh-CN" dirty="0"/>
              <a:t>SSM</a:t>
            </a:r>
            <a:r>
              <a:rPr lang="zh-CN" altLang="zh-CN" dirty="0"/>
              <a:t>框架的函数库。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3.2.2. </a:t>
            </a:r>
            <a:r>
              <a:rPr lang="zh-CN" altLang="en-US" dirty="0"/>
              <a:t>架构设计包</a:t>
            </a:r>
            <a:r>
              <a:rPr lang="en-US" altLang="zh-CN" dirty="0"/>
              <a:t>(Application)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734875" y="313201"/>
            <a:ext cx="348813" cy="276999"/>
          </a:xfrm>
        </p:spPr>
        <p:txBody>
          <a:bodyPr/>
          <a:lstStyle/>
          <a:p>
            <a:fld id="{D4CE0C3C-47D3-4455-AB34-8268314DB49D}" type="slidenum">
              <a:rPr lang="en-US" altLang="zh-CN" smtClean="0"/>
              <a:t>9</a:t>
            </a:fld>
            <a:endParaRPr lang="en-US" altLang="zh-CN" dirty="0"/>
          </a:p>
        </p:txBody>
      </p:sp>
      <p:pic>
        <p:nvPicPr>
          <p:cNvPr id="7" name="图片 6" descr="Application "/>
          <p:cNvPicPr/>
          <p:nvPr/>
        </p:nvPicPr>
        <p:blipFill>
          <a:blip r:embed="rId2"/>
          <a:stretch>
            <a:fillRect/>
          </a:stretch>
        </p:blipFill>
        <p:spPr>
          <a:xfrm>
            <a:off x="519058" y="1579406"/>
            <a:ext cx="7335696" cy="3726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56132" y="5409973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lang="en-US" altLang="zh-CN" sz="1400" dirty="0"/>
              <a:t>Application</a:t>
            </a:r>
            <a:r>
              <a:rPr lang="zh-CN" altLang="zh-CN" sz="1400" dirty="0"/>
              <a:t>层 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297091" y="2530922"/>
            <a:ext cx="352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</a:t>
            </a:r>
            <a:r>
              <a:rPr lang="zh-CN" altLang="zh-CN" dirty="0"/>
              <a:t>层由</a:t>
            </a:r>
            <a:r>
              <a:rPr lang="en-US" altLang="zh-CN" dirty="0"/>
              <a:t>4</a:t>
            </a:r>
            <a:r>
              <a:rPr lang="zh-CN" altLang="zh-CN" dirty="0"/>
              <a:t>个子包组成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这四个子包分别是</a:t>
            </a:r>
            <a:r>
              <a:rPr lang="en-US" altLang="zh-CN" dirty="0"/>
              <a:t>Authority Service</a:t>
            </a:r>
            <a:r>
              <a:rPr lang="zh-CN" altLang="zh-CN" dirty="0"/>
              <a:t>包</a:t>
            </a:r>
            <a:r>
              <a:rPr lang="en-US" altLang="zh-CN" dirty="0"/>
              <a:t>, Student Service</a:t>
            </a:r>
            <a:r>
              <a:rPr lang="zh-CN" altLang="zh-CN" dirty="0"/>
              <a:t>包</a:t>
            </a:r>
            <a:r>
              <a:rPr lang="en-US" altLang="zh-CN" dirty="0"/>
              <a:t>, Common Service</a:t>
            </a:r>
            <a:r>
              <a:rPr lang="zh-CN" altLang="zh-CN" dirty="0"/>
              <a:t>包</a:t>
            </a:r>
            <a:r>
              <a:rPr lang="en-US" altLang="zh-CN" dirty="0"/>
              <a:t>, Teacher Service</a:t>
            </a:r>
            <a:r>
              <a:rPr lang="zh-CN" altLang="zh-CN" dirty="0"/>
              <a:t>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这四个子包基本覆盖云作业平台的全部功能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1625</Words>
  <Application>Microsoft Macintosh PowerPoint</Application>
  <PresentationFormat>宽屏</PresentationFormat>
  <Paragraphs>168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-apple-system</vt:lpstr>
      <vt:lpstr>等线</vt:lpstr>
      <vt:lpstr>等线 Light</vt:lpstr>
      <vt:lpstr>微软雅黑</vt:lpstr>
      <vt:lpstr>PingFang SC</vt:lpstr>
      <vt:lpstr>Arial</vt:lpstr>
      <vt:lpstr>Office 主题​​</vt:lpstr>
      <vt:lpstr>云作业平台</vt:lpstr>
      <vt:lpstr>云作业平台</vt:lpstr>
      <vt:lpstr>目录 Contents</vt:lpstr>
      <vt:lpstr>1. 产品特色</vt:lpstr>
      <vt:lpstr>2. 产品创新点</vt:lpstr>
      <vt:lpstr>3.1.1. 整体架构设计</vt:lpstr>
      <vt:lpstr>3.1.2. 架构设计子模块</vt:lpstr>
      <vt:lpstr>3.2.1. 逻辑视图概述</vt:lpstr>
      <vt:lpstr>3.2.2. 架构设计包(Application)</vt:lpstr>
      <vt:lpstr>3.2.3. 架构设计包(Business Service )</vt:lpstr>
      <vt:lpstr>3.2.4. 架构设计包(Middleware )</vt:lpstr>
      <vt:lpstr>3.3. 进程视图</vt:lpstr>
      <vt:lpstr>3.4. 部署视图</vt:lpstr>
      <vt:lpstr>3.5.1. 实现视图</vt:lpstr>
      <vt:lpstr>3.5.2. 组件图</vt:lpstr>
      <vt:lpstr>3.6. 数据视图</vt:lpstr>
      <vt:lpstr>4.1. 关键技术-图片压缩</vt:lpstr>
      <vt:lpstr>4.2. 关键技术-图片清晰度优化</vt:lpstr>
      <vt:lpstr>4.2. 关键技术-图片清晰度优化</vt:lpstr>
      <vt:lpstr>4.3. 关键技术-图片清晰度检测</vt:lpstr>
      <vt:lpstr>4.3. 关键技术-图片清晰度检测</vt:lpstr>
      <vt:lpstr>4.4. 关键技术-图片文字提取</vt:lpstr>
      <vt:lpstr>5. 软件测试</vt:lpstr>
      <vt:lpstr>5. 软件测试</vt:lpstr>
      <vt:lpstr>5. 软件测试</vt:lpstr>
      <vt:lpstr>6. 经验教训</vt:lpstr>
      <vt:lpstr>成员分工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上海交通大学PPT模板（学术）</dc:title>
  <dc:creator>630659134@qq.com</dc:creator>
  <cp:lastModifiedBy>30200</cp:lastModifiedBy>
  <cp:revision>27</cp:revision>
  <dcterms:created xsi:type="dcterms:W3CDTF">2020-05-07T10:34:00Z</dcterms:created>
  <dcterms:modified xsi:type="dcterms:W3CDTF">2021-01-08T04:59:15Z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