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73" r:id="rId6"/>
    <p:sldId id="280" r:id="rId7"/>
    <p:sldId id="274" r:id="rId8"/>
    <p:sldId id="275" r:id="rId9"/>
    <p:sldId id="276" r:id="rId10"/>
    <p:sldId id="278" r:id="rId11"/>
    <p:sldId id="277" r:id="rId12"/>
    <p:sldId id="261" r:id="rId13"/>
    <p:sldId id="259" r:id="rId14"/>
    <p:sldId id="279" r:id="rId15"/>
    <p:sldId id="295" r:id="rId16"/>
    <p:sldId id="263" r:id="rId17"/>
    <p:sldId id="281" r:id="rId18"/>
    <p:sldId id="282" r:id="rId19"/>
    <p:sldId id="283" r:id="rId20"/>
    <p:sldId id="284" r:id="rId21"/>
    <p:sldId id="266" r:id="rId22"/>
  </p:sldIdLst>
  <p:sldSz cx="12192000" cy="6858000"/>
  <p:notesSz cx="6858000" cy="9144000"/>
  <p:embeddedFontLst>
    <p:embeddedFont>
      <p:font typeface="微软雅黑" panose="020B0503020204020204" charset="-122"/>
      <p:regular r:id="rId26"/>
    </p:embeddedFont>
    <p:embeddedFont>
      <p:font typeface="Aileron SemiBold" panose="00000700000000000000" charset="0"/>
      <p:bold r:id="rId27"/>
    </p:embeddedFont>
    <p:embeddedFont>
      <p:font typeface="Aileron Heavy" panose="00000A00000000000000" charset="0"/>
      <p:bold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4E"/>
    <a:srgbClr val="9A9B94"/>
    <a:srgbClr val="E9E9E5"/>
    <a:srgbClr val="D4D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73" y="261"/>
      </p:cViewPr>
      <p:guideLst>
        <p:guide orient="horz" pos="21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535B-AE05-4148-85BE-1002088F83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BC12-4620-4DBB-8D9B-F2A7ED8393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535B-AE05-4148-85BE-1002088F83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BC12-4620-4DBB-8D9B-F2A7ED8393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535B-AE05-4148-85BE-1002088F83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BC12-4620-4DBB-8D9B-F2A7ED8393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535B-AE05-4148-85BE-1002088F83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BC12-4620-4DBB-8D9B-F2A7ED8393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535B-AE05-4148-85BE-1002088F83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BC12-4620-4DBB-8D9B-F2A7ED8393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535B-AE05-4148-85BE-1002088F83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BC12-4620-4DBB-8D9B-F2A7ED8393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535B-AE05-4148-85BE-1002088F83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BC12-4620-4DBB-8D9B-F2A7ED8393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535B-AE05-4148-85BE-1002088F83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BC12-4620-4DBB-8D9B-F2A7ED8393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535B-AE05-4148-85BE-1002088F83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BC12-4620-4DBB-8D9B-F2A7ED8393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535B-AE05-4148-85BE-1002088F83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BC12-4620-4DBB-8D9B-F2A7ED8393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535B-AE05-4148-85BE-1002088F83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BC12-4620-4DBB-8D9B-F2A7ED8393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F535B-AE05-4148-85BE-1002088F83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CBC12-4620-4DBB-8D9B-F2A7ED83933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59573"/>
            <a:ext cx="12191999" cy="5738854"/>
          </a:xfrm>
          <a:prstGeom prst="rect">
            <a:avLst/>
          </a:prstGeom>
          <a:solidFill>
            <a:srgbClr val="D4D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41119" y="1433195"/>
            <a:ext cx="47548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云作业平台</a:t>
            </a:r>
            <a:endParaRPr lang="zh-CN" altLang="zh-CN" sz="40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95400" y="4632960"/>
            <a:ext cx="769239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小组成员：孙云帆、杨宇晗、伊丹翔、曹韫琪、高瑞泽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511300" y="3582035"/>
            <a:ext cx="4469765" cy="10795"/>
          </a:xfrm>
          <a:prstGeom prst="line">
            <a:avLst/>
          </a:prstGeom>
          <a:ln w="82550" cap="rnd">
            <a:solidFill>
              <a:schemeClr val="bg2">
                <a:lumMod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1877040" y="2225041"/>
            <a:ext cx="314960" cy="2407917"/>
          </a:xfrm>
          <a:prstGeom prst="rect">
            <a:avLst/>
          </a:prstGeom>
          <a:solidFill>
            <a:srgbClr val="525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95399" y="2431415"/>
            <a:ext cx="47548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40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技术原型迭代</a:t>
            </a:r>
            <a:r>
              <a:rPr lang="zh-CN" altLang="zh-CN" sz="40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答辩</a:t>
            </a:r>
            <a:endParaRPr lang="zh-CN" altLang="zh-CN" sz="40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399" y="3932852"/>
            <a:ext cx="6096000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第五组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730250" y="476250"/>
            <a:ext cx="2239645" cy="1203960"/>
          </a:xfrm>
          <a:prstGeom prst="roundRect">
            <a:avLst>
              <a:gd name="adj" fmla="val 22650"/>
            </a:avLst>
          </a:prstGeom>
          <a:solidFill>
            <a:srgbClr val="D4D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8330" y="848360"/>
            <a:ext cx="2484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数据视图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877040" y="2305314"/>
            <a:ext cx="314960" cy="2407917"/>
          </a:xfrm>
          <a:prstGeom prst="rect">
            <a:avLst/>
          </a:prstGeom>
          <a:solidFill>
            <a:srgbClr val="525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[3MHRG@RVUCP5TPO)[[3}C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1864995"/>
            <a:ext cx="10271760" cy="4335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559573"/>
            <a:ext cx="12191999" cy="5738854"/>
          </a:xfrm>
          <a:prstGeom prst="rect">
            <a:avLst/>
          </a:prstGeom>
          <a:solidFill>
            <a:srgbClr val="D4D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32381" y="3056869"/>
            <a:ext cx="3017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2524E"/>
                </a:solidFill>
                <a:latin typeface="+mj-ea"/>
                <a:ea typeface="+mj-ea"/>
              </a:rPr>
              <a:t>质量设计战术</a:t>
            </a:r>
            <a:endParaRPr lang="zh-CN" altLang="en-US" sz="2400" dirty="0">
              <a:solidFill>
                <a:srgbClr val="52524E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29740" y="2963593"/>
            <a:ext cx="95249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03</a:t>
            </a:r>
            <a:endParaRPr lang="zh-CN" altLang="en-US" sz="36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77040" y="2225041"/>
            <a:ext cx="314960" cy="2407917"/>
          </a:xfrm>
          <a:prstGeom prst="rect">
            <a:avLst/>
          </a:prstGeom>
          <a:solidFill>
            <a:srgbClr val="525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数据 1"/>
          <p:cNvSpPr/>
          <p:nvPr/>
        </p:nvSpPr>
        <p:spPr>
          <a:xfrm>
            <a:off x="833755" y="1190625"/>
            <a:ext cx="2428875" cy="721995"/>
          </a:xfrm>
          <a:prstGeom prst="flowChartInputOutput">
            <a:avLst/>
          </a:prstGeom>
          <a:solidFill>
            <a:srgbClr val="E9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数据 4"/>
          <p:cNvSpPr/>
          <p:nvPr/>
        </p:nvSpPr>
        <p:spPr>
          <a:xfrm>
            <a:off x="4814570" y="1198245"/>
            <a:ext cx="2563495" cy="721360"/>
          </a:xfrm>
          <a:prstGeom prst="flowChartInputOutput">
            <a:avLst/>
          </a:prstGeom>
          <a:solidFill>
            <a:srgbClr val="D4D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数据 5"/>
          <p:cNvSpPr/>
          <p:nvPr/>
        </p:nvSpPr>
        <p:spPr>
          <a:xfrm>
            <a:off x="8416290" y="1160145"/>
            <a:ext cx="2838450" cy="720725"/>
          </a:xfrm>
          <a:prstGeom prst="flowChartInputOutput">
            <a:avLst/>
          </a:prstGeom>
          <a:solidFill>
            <a:srgbClr val="9A9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25936" y="2225085"/>
            <a:ext cx="2814189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52524E"/>
                </a:solidFill>
              </a:rPr>
              <a:t>使用Prometheus+Grafana进行后端监控。</a:t>
            </a:r>
            <a:endParaRPr lang="zh-CN" altLang="en-US" b="1" dirty="0">
              <a:solidFill>
                <a:srgbClr val="52524E"/>
              </a:solidFill>
            </a:endParaRPr>
          </a:p>
          <a:p>
            <a:endParaRPr lang="zh-CN" altLang="en-US" b="1" dirty="0">
              <a:solidFill>
                <a:srgbClr val="52524E"/>
              </a:solidFill>
            </a:endParaRPr>
          </a:p>
          <a:p>
            <a:r>
              <a:rPr lang="zh-CN" altLang="en-US" b="1" dirty="0">
                <a:solidFill>
                  <a:srgbClr val="52524E"/>
                </a:solidFill>
              </a:rPr>
              <a:t>对后端处理时间过长的请求返回时间超时，避免长时间占用后端资源。</a:t>
            </a:r>
            <a:endParaRPr lang="zh-CN" altLang="en-US" b="1" dirty="0">
              <a:solidFill>
                <a:srgbClr val="52524E"/>
              </a:solidFill>
            </a:endParaRPr>
          </a:p>
          <a:p>
            <a:endParaRPr lang="zh-CN" altLang="en-US" b="1" dirty="0">
              <a:solidFill>
                <a:srgbClr val="52524E"/>
              </a:solidFill>
            </a:endParaRPr>
          </a:p>
          <a:p>
            <a:r>
              <a:rPr lang="zh-CN" altLang="en-US" b="1" dirty="0">
                <a:solidFill>
                  <a:srgbClr val="52524E"/>
                </a:solidFill>
              </a:rPr>
              <a:t>若数据库</a:t>
            </a:r>
            <a:r>
              <a:rPr lang="zh-CN" altLang="en-US" b="1" dirty="0">
                <a:solidFill>
                  <a:srgbClr val="52524E"/>
                </a:solidFill>
              </a:rPr>
              <a:t>发生故障，可以依靠备份数据库进行数据回滚，避免脏数据的影响。</a:t>
            </a:r>
            <a:endParaRPr lang="zh-CN" altLang="en-US" b="1" dirty="0">
              <a:solidFill>
                <a:srgbClr val="52524E"/>
              </a:solidFill>
            </a:endParaRPr>
          </a:p>
          <a:p>
            <a:endParaRPr lang="zh-CN" altLang="en-US" b="1" dirty="0">
              <a:solidFill>
                <a:srgbClr val="52524E"/>
              </a:solidFill>
            </a:endParaRPr>
          </a:p>
          <a:p>
            <a:r>
              <a:rPr lang="zh-CN" altLang="en-US" b="1" dirty="0">
                <a:solidFill>
                  <a:srgbClr val="52524E"/>
                </a:solidFill>
              </a:rPr>
              <a:t>使用token识别前端的请求，防止被非前端浏览器</a:t>
            </a:r>
            <a:r>
              <a:rPr lang="zh-CN" altLang="en-US" b="1" dirty="0">
                <a:solidFill>
                  <a:srgbClr val="52524E"/>
                </a:solidFill>
              </a:rPr>
              <a:t>调用接口。</a:t>
            </a:r>
            <a:endParaRPr lang="zh-CN" altLang="en-US" b="1" dirty="0">
              <a:solidFill>
                <a:srgbClr val="52524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89021" y="2225304"/>
            <a:ext cx="2814189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52524E"/>
                </a:solidFill>
              </a:rPr>
              <a:t>对存储的图片大小进行限制，并对</a:t>
            </a:r>
            <a:r>
              <a:rPr lang="en-US" altLang="zh-CN" b="1" dirty="0">
                <a:solidFill>
                  <a:srgbClr val="52524E"/>
                </a:solidFill>
              </a:rPr>
              <a:t>base64</a:t>
            </a:r>
            <a:r>
              <a:rPr lang="zh-CN" altLang="en-US" b="1" dirty="0">
                <a:solidFill>
                  <a:srgbClr val="52524E"/>
                </a:solidFill>
              </a:rPr>
              <a:t>进行压缩。</a:t>
            </a:r>
            <a:endParaRPr lang="zh-CN" altLang="en-US" b="1" dirty="0">
              <a:solidFill>
                <a:srgbClr val="52524E"/>
              </a:solidFill>
            </a:endParaRPr>
          </a:p>
          <a:p>
            <a:endParaRPr lang="zh-CN" altLang="en-US" b="1" dirty="0">
              <a:solidFill>
                <a:srgbClr val="52524E"/>
              </a:solidFill>
            </a:endParaRPr>
          </a:p>
          <a:p>
            <a:r>
              <a:rPr lang="zh-CN" altLang="en-US" b="1" dirty="0">
                <a:solidFill>
                  <a:srgbClr val="52524E"/>
                </a:solidFill>
              </a:rPr>
              <a:t>对数据库学号工号部分添加索引，对数据库部分表的结构进行优化。</a:t>
            </a:r>
            <a:endParaRPr lang="zh-CN" altLang="en-US" b="1" dirty="0">
              <a:solidFill>
                <a:srgbClr val="52524E"/>
              </a:solidFill>
            </a:endParaRPr>
          </a:p>
          <a:p>
            <a:endParaRPr lang="zh-CN" altLang="en-US" b="1" dirty="0">
              <a:solidFill>
                <a:srgbClr val="52524E"/>
              </a:solidFill>
            </a:endParaRPr>
          </a:p>
          <a:p>
            <a:r>
              <a:rPr lang="zh-CN" altLang="en-US" b="1" dirty="0">
                <a:solidFill>
                  <a:srgbClr val="52524E"/>
                </a:solidFill>
              </a:rPr>
              <a:t>存有数据库副本，暂时制定为每天凌晨</a:t>
            </a:r>
            <a:r>
              <a:rPr lang="en-US" altLang="zh-CN" b="1" dirty="0">
                <a:solidFill>
                  <a:srgbClr val="52524E"/>
                </a:solidFill>
              </a:rPr>
              <a:t>2</a:t>
            </a:r>
            <a:r>
              <a:rPr lang="zh-CN" altLang="en-US" b="1" dirty="0">
                <a:solidFill>
                  <a:srgbClr val="52524E"/>
                </a:solidFill>
              </a:rPr>
              <a:t>点自动备份</a:t>
            </a:r>
            <a:r>
              <a:rPr lang="zh-CN" altLang="en-US" b="1" dirty="0">
                <a:solidFill>
                  <a:srgbClr val="52524E"/>
                </a:solidFill>
              </a:rPr>
              <a:t>一次数据库。</a:t>
            </a:r>
            <a:endParaRPr lang="zh-CN" altLang="en-US" b="1" dirty="0">
              <a:solidFill>
                <a:srgbClr val="52524E"/>
              </a:solidFill>
            </a:endParaRPr>
          </a:p>
          <a:p>
            <a:endParaRPr lang="zh-CN" altLang="en-US" b="1" dirty="0">
              <a:solidFill>
                <a:srgbClr val="52524E"/>
              </a:solidFill>
            </a:endParaRPr>
          </a:p>
          <a:p>
            <a:r>
              <a:rPr lang="zh-CN" altLang="en-US" b="1" dirty="0">
                <a:solidFill>
                  <a:srgbClr val="52524E"/>
                </a:solidFill>
              </a:rPr>
              <a:t>后端最终会采用微服务架构。</a:t>
            </a:r>
            <a:endParaRPr lang="zh-CN" altLang="en-US" b="1" dirty="0">
              <a:solidFill>
                <a:srgbClr val="52524E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3169" y="431120"/>
            <a:ext cx="718313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52524E"/>
                </a:solidFill>
                <a:latin typeface="微软雅黑" panose="020B0503020204020204" charset="-122"/>
                <a:ea typeface="微软雅黑" panose="020B0503020204020204" charset="-122"/>
              </a:rPr>
              <a:t>质量设计战术：</a:t>
            </a:r>
            <a:endParaRPr lang="zh-CN" altLang="en-US" sz="2400" dirty="0">
              <a:solidFill>
                <a:srgbClr val="52524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2225041"/>
            <a:ext cx="314960" cy="2407917"/>
          </a:xfrm>
          <a:prstGeom prst="rect">
            <a:avLst/>
          </a:prstGeom>
          <a:solidFill>
            <a:srgbClr val="525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55040" y="1374775"/>
            <a:ext cx="2170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可用性设计战术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70805" y="1374775"/>
            <a:ext cx="201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性能设计战术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696960" y="1336675"/>
            <a:ext cx="2276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可测试性设计战术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16595" y="2225040"/>
            <a:ext cx="31197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b="1" dirty="0">
                <a:solidFill>
                  <a:srgbClr val="52524E"/>
                </a:solidFill>
              </a:rPr>
              <a:t>使用Cypress进行前端的端到端测试，要求覆盖95%以上的页面和按钮。</a:t>
            </a:r>
            <a:endParaRPr b="1" dirty="0">
              <a:solidFill>
                <a:srgbClr val="52524E"/>
              </a:solidFill>
            </a:endParaRPr>
          </a:p>
          <a:p>
            <a:endParaRPr b="1" dirty="0">
              <a:solidFill>
                <a:srgbClr val="52524E"/>
              </a:solidFill>
            </a:endParaRPr>
          </a:p>
          <a:p>
            <a:r>
              <a:rPr b="1" dirty="0">
                <a:solidFill>
                  <a:srgbClr val="52524E"/>
                </a:solidFill>
              </a:rPr>
              <a:t>使用Jest进行前端单元测试，要求</a:t>
            </a:r>
            <a:r>
              <a:rPr lang="en-US" b="1" dirty="0">
                <a:solidFill>
                  <a:srgbClr val="52524E"/>
                </a:solidFill>
              </a:rPr>
              <a:t>line</a:t>
            </a:r>
            <a:r>
              <a:rPr lang="zh-CN" altLang="en-US" b="1" dirty="0">
                <a:solidFill>
                  <a:srgbClr val="52524E"/>
                </a:solidFill>
              </a:rPr>
              <a:t>覆盖率</a:t>
            </a:r>
            <a:r>
              <a:rPr b="1" dirty="0">
                <a:solidFill>
                  <a:srgbClr val="52524E"/>
                </a:solidFill>
              </a:rPr>
              <a:t>达到95%。</a:t>
            </a:r>
            <a:endParaRPr b="1" dirty="0">
              <a:solidFill>
                <a:srgbClr val="52524E"/>
              </a:solidFill>
            </a:endParaRPr>
          </a:p>
          <a:p>
            <a:endParaRPr b="1" dirty="0">
              <a:solidFill>
                <a:srgbClr val="52524E"/>
              </a:solidFill>
            </a:endParaRPr>
          </a:p>
          <a:p>
            <a:r>
              <a:rPr b="1" dirty="0">
                <a:solidFill>
                  <a:srgbClr val="52524E"/>
                </a:solidFill>
              </a:rPr>
              <a:t>使用Junit进行后端单元测试，要求line</a:t>
            </a:r>
            <a:r>
              <a:rPr lang="zh-CN" b="1" dirty="0">
                <a:solidFill>
                  <a:srgbClr val="52524E"/>
                </a:solidFill>
              </a:rPr>
              <a:t>覆盖</a:t>
            </a:r>
            <a:r>
              <a:rPr b="1" dirty="0">
                <a:solidFill>
                  <a:srgbClr val="52524E"/>
                </a:solidFill>
              </a:rPr>
              <a:t>达到95%。</a:t>
            </a:r>
            <a:endParaRPr b="1" dirty="0">
              <a:solidFill>
                <a:srgbClr val="52524E"/>
              </a:solidFill>
            </a:endParaRPr>
          </a:p>
          <a:p>
            <a:endParaRPr b="1" dirty="0">
              <a:solidFill>
                <a:srgbClr val="52524E"/>
              </a:solidFill>
            </a:endParaRPr>
          </a:p>
          <a:p>
            <a:r>
              <a:rPr b="1" dirty="0">
                <a:solidFill>
                  <a:srgbClr val="52524E"/>
                </a:solidFill>
              </a:rPr>
              <a:t>使用Postman进行后端API接口测试，具体接口相应</a:t>
            </a:r>
            <a:r>
              <a:rPr lang="zh-CN" b="1" dirty="0">
                <a:solidFill>
                  <a:srgbClr val="52524E"/>
                </a:solidFill>
              </a:rPr>
              <a:t>时间在软件架构文档中进行了详细规范。</a:t>
            </a:r>
            <a:endParaRPr lang="zh-CN" b="1" dirty="0">
              <a:solidFill>
                <a:srgbClr val="52524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730250" y="476250"/>
            <a:ext cx="2239645" cy="1203960"/>
          </a:xfrm>
          <a:prstGeom prst="roundRect">
            <a:avLst>
              <a:gd name="adj" fmla="val 22650"/>
            </a:avLst>
          </a:prstGeom>
          <a:solidFill>
            <a:srgbClr val="D4D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8330" y="848360"/>
            <a:ext cx="2484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base64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压缩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877040" y="2305314"/>
            <a:ext cx="314960" cy="2407917"/>
          </a:xfrm>
          <a:prstGeom prst="rect">
            <a:avLst/>
          </a:prstGeom>
          <a:solidFill>
            <a:srgbClr val="525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[{3@JJJ(~3_L6W]3OLGC2}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2090" y="332740"/>
            <a:ext cx="4263390" cy="6192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2992120" y="154940"/>
            <a:ext cx="2239645" cy="1203960"/>
          </a:xfrm>
          <a:prstGeom prst="roundRect">
            <a:avLst>
              <a:gd name="adj" fmla="val 22650"/>
            </a:avLst>
          </a:prstGeom>
          <a:solidFill>
            <a:srgbClr val="D4D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70200" y="527050"/>
            <a:ext cx="2484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base64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压缩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877040" y="2305314"/>
            <a:ext cx="314960" cy="2407917"/>
          </a:xfrm>
          <a:prstGeom prst="rect">
            <a:avLst/>
          </a:prstGeom>
          <a:solidFill>
            <a:srgbClr val="525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O~Y5[UZRIK]L6LTJM2O1XT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340" y="1358900"/>
            <a:ext cx="5121910" cy="5488940"/>
          </a:xfrm>
          <a:prstGeom prst="rect">
            <a:avLst/>
          </a:prstGeom>
        </p:spPr>
      </p:pic>
      <p:pic>
        <p:nvPicPr>
          <p:cNvPr id="12" name="图片 11" descr="B2G91NQOPF`W5WB30T_9[}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120" y="1195705"/>
            <a:ext cx="5263515" cy="5642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559573"/>
            <a:ext cx="12191999" cy="5738854"/>
          </a:xfrm>
          <a:prstGeom prst="rect">
            <a:avLst/>
          </a:prstGeom>
          <a:solidFill>
            <a:srgbClr val="D4D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08581" y="3055599"/>
            <a:ext cx="3017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2524E"/>
                </a:solidFill>
                <a:latin typeface="+mj-ea"/>
                <a:ea typeface="+mj-ea"/>
              </a:rPr>
              <a:t>迭代评估报告</a:t>
            </a:r>
            <a:endParaRPr lang="zh-CN" altLang="en-US" sz="2400" dirty="0">
              <a:solidFill>
                <a:srgbClr val="52524E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29740" y="2963593"/>
            <a:ext cx="95249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04</a:t>
            </a:r>
            <a:endParaRPr lang="zh-CN" altLang="en-US" sz="36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77040" y="2225041"/>
            <a:ext cx="314960" cy="2407917"/>
          </a:xfrm>
          <a:prstGeom prst="rect">
            <a:avLst/>
          </a:prstGeom>
          <a:solidFill>
            <a:srgbClr val="525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730250" y="476250"/>
            <a:ext cx="2239645" cy="1203960"/>
          </a:xfrm>
          <a:prstGeom prst="roundRect">
            <a:avLst>
              <a:gd name="adj" fmla="val 22650"/>
            </a:avLst>
          </a:prstGeom>
          <a:solidFill>
            <a:srgbClr val="D4D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8330" y="848360"/>
            <a:ext cx="2484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完成的任务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877040" y="2305314"/>
            <a:ext cx="314960" cy="2407917"/>
          </a:xfrm>
          <a:prstGeom prst="rect">
            <a:avLst/>
          </a:prstGeom>
          <a:solidFill>
            <a:srgbClr val="525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92450" y="1680210"/>
            <a:ext cx="3738880" cy="46615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/>
              <a:t>更新Vision文档（</a:t>
            </a:r>
            <a:r>
              <a:rPr lang="en-US" altLang="zh-CN"/>
              <a:t>1.1</a:t>
            </a:r>
            <a:r>
              <a:rPr lang="zh-CN" altLang="en-US"/>
              <a:t>版本</a:t>
            </a:r>
            <a:r>
              <a:rPr lang="zh-CN" altLang="en-US"/>
              <a:t>）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更新软件需求规约（</a:t>
            </a:r>
            <a:r>
              <a:rPr lang="en-US" altLang="zh-CN"/>
              <a:t>1.1</a:t>
            </a:r>
            <a:r>
              <a:rPr lang="zh-CN" altLang="en-US"/>
              <a:t>版本</a:t>
            </a:r>
            <a:r>
              <a:rPr lang="zh-CN" altLang="en-US"/>
              <a:t>）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详细制定本次迭代的计划与分工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学习并掌握Google的Java编程规范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编写软件架构文档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更新软件架构文档（</a:t>
            </a:r>
            <a:r>
              <a:rPr lang="en-US" altLang="zh-CN"/>
              <a:t>1.2</a:t>
            </a:r>
            <a:r>
              <a:rPr lang="zh-CN" altLang="en-US"/>
              <a:t>版本</a:t>
            </a:r>
            <a:r>
              <a:rPr lang="zh-CN" altLang="en-US"/>
              <a:t>）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设计数据库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完成在线接口文档编辑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搭建后端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完善前端路由与美化前端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绘制设计模式UML图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730250" y="476250"/>
            <a:ext cx="2239645" cy="1203960"/>
          </a:xfrm>
          <a:prstGeom prst="roundRect">
            <a:avLst>
              <a:gd name="adj" fmla="val 22650"/>
            </a:avLst>
          </a:prstGeom>
          <a:solidFill>
            <a:srgbClr val="D4D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8330" y="848360"/>
            <a:ext cx="2484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迭代完成质量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877040" y="2305314"/>
            <a:ext cx="314960" cy="2407917"/>
          </a:xfrm>
          <a:prstGeom prst="rect">
            <a:avLst/>
          </a:prstGeom>
          <a:solidFill>
            <a:srgbClr val="525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69110" y="1917065"/>
            <a:ext cx="631571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t>在规定的时间内较高质量的完成了</a:t>
            </a:r>
            <a:r>
              <a:rPr lang="en-US" altLang="zh-CN"/>
              <a:t>Vision</a:t>
            </a:r>
            <a:r>
              <a:rPr lang="zh-CN" altLang="en-US"/>
              <a:t>文档</a:t>
            </a:r>
            <a:r>
              <a:rPr lang="zh-CN"/>
              <a:t>里的基本需求。</a:t>
            </a:r>
            <a:endParaRPr lang="zh-CN"/>
          </a:p>
          <a:p>
            <a:pPr algn="l" fontAlgn="auto">
              <a:lnSpc>
                <a:spcPct val="150000"/>
              </a:lnSpc>
            </a:pPr>
            <a:r>
              <a:rPr lang="zh-CN"/>
              <a:t>完成了部分期待需求。</a:t>
            </a:r>
            <a:endParaRPr lang="zh-CN"/>
          </a:p>
          <a:p>
            <a:pPr algn="l" fontAlgn="auto">
              <a:lnSpc>
                <a:spcPct val="150000"/>
              </a:lnSpc>
            </a:pPr>
            <a:r>
              <a:rPr lang="zh-CN">
                <a:sym typeface="+mn-ea"/>
              </a:rPr>
              <a:t>技术原型功能点覆盖完整，设计较为美观，完成质量较高。</a:t>
            </a:r>
            <a:endParaRPr lang="zh-CN"/>
          </a:p>
          <a:p>
            <a:pPr algn="l" fontAlgn="auto">
              <a:lnSpc>
                <a:spcPct val="150000"/>
              </a:lnSpc>
            </a:pPr>
            <a:r>
              <a:rPr lang="zh-CN"/>
              <a:t>在下一次迭代中要完成全部期待需求和一部分兴奋性需求。</a:t>
            </a:r>
            <a:endParaRPr lang="zh-CN"/>
          </a:p>
          <a:p>
            <a:pPr algn="l" fontAlgn="auto">
              <a:lnSpc>
                <a:spcPct val="150000"/>
              </a:lnSpc>
            </a:pPr>
            <a:endParaRPr lang="zh-CN"/>
          </a:p>
          <a:p>
            <a:pPr algn="l" fontAlgn="auto">
              <a:lnSpc>
                <a:spcPct val="150000"/>
              </a:lnSpc>
            </a:pP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730250" y="476250"/>
            <a:ext cx="2239645" cy="1203960"/>
          </a:xfrm>
          <a:prstGeom prst="roundRect">
            <a:avLst>
              <a:gd name="adj" fmla="val 22650"/>
            </a:avLst>
          </a:prstGeom>
          <a:solidFill>
            <a:srgbClr val="D4D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8330" y="848360"/>
            <a:ext cx="2484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评审/测试的结果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877040" y="2305314"/>
            <a:ext cx="314960" cy="2407917"/>
          </a:xfrm>
          <a:prstGeom prst="rect">
            <a:avLst/>
          </a:prstGeom>
          <a:solidFill>
            <a:srgbClr val="525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250" y="1932305"/>
            <a:ext cx="419354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t>小组内部对软件架构文档进行了评审</a:t>
            </a:r>
          </a:p>
          <a:p>
            <a:pPr algn="l" fontAlgn="auto">
              <a:lnSpc>
                <a:spcPct val="150000"/>
              </a:lnSpc>
            </a:pPr>
          </a:p>
          <a:p>
            <a:pPr algn="l" fontAlgn="auto">
              <a:lnSpc>
                <a:spcPct val="150000"/>
              </a:lnSpc>
            </a:pPr>
            <a:r>
              <a:t>小组内部对</a:t>
            </a:r>
            <a:r>
              <a:rPr lang="zh-CN"/>
              <a:t>在线</a:t>
            </a:r>
            <a:r>
              <a:t>API</a:t>
            </a:r>
            <a:r>
              <a:rPr>
                <a:sym typeface="+mn-ea"/>
              </a:rPr>
              <a:t>接口</a:t>
            </a:r>
            <a:r>
              <a:t>文档进行了评审</a:t>
            </a:r>
          </a:p>
          <a:p>
            <a:pPr algn="l" fontAlgn="auto">
              <a:lnSpc>
                <a:spcPct val="150000"/>
              </a:lnSpc>
            </a:pPr>
          </a:p>
          <a:p>
            <a:pPr algn="l" fontAlgn="auto">
              <a:lnSpc>
                <a:spcPct val="150000"/>
              </a:lnSpc>
            </a:pPr>
            <a:r>
              <a:t>对后端接口进行了可用性测试</a:t>
            </a:r>
          </a:p>
          <a:p>
            <a:pPr algn="l" fontAlgn="auto">
              <a:lnSpc>
                <a:spcPct val="150000"/>
              </a:lnSpc>
            </a:pPr>
          </a:p>
          <a:p>
            <a:pPr algn="l" fontAlgn="auto">
              <a:lnSpc>
                <a:spcPct val="150000"/>
              </a:lnSpc>
            </a:pPr>
            <a:r>
              <a:rPr>
                <a:sym typeface="+mn-ea"/>
              </a:rPr>
              <a:t>小组内部对迭代计划进行了评审</a:t>
            </a:r>
            <a:endParaRPr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730250" y="476250"/>
            <a:ext cx="2958465" cy="1188720"/>
          </a:xfrm>
          <a:prstGeom prst="roundRect">
            <a:avLst>
              <a:gd name="adj" fmla="val 22650"/>
            </a:avLst>
          </a:prstGeom>
          <a:solidFill>
            <a:srgbClr val="D4D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8330" y="848360"/>
            <a:ext cx="3080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经验和教训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877040" y="2305314"/>
            <a:ext cx="314960" cy="2407917"/>
          </a:xfrm>
          <a:prstGeom prst="rect">
            <a:avLst/>
          </a:prstGeom>
          <a:solidFill>
            <a:srgbClr val="525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9290" y="2037080"/>
            <a:ext cx="846582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 fontAlgn="auto">
              <a:lnSpc>
                <a:spcPct val="150000"/>
              </a:lnSpc>
            </a:pPr>
            <a:r>
              <a:rPr sz="1800"/>
              <a:t>多人开发时对于共享的数据，接口等信息要及时协商好，避免因数据，接口等信息不同步而被迫返工，延迟开发进度。</a:t>
            </a:r>
            <a:endParaRPr sz="1800"/>
          </a:p>
          <a:p>
            <a:pPr indent="457200" algn="l" fontAlgn="auto">
              <a:lnSpc>
                <a:spcPct val="150000"/>
              </a:lnSpc>
            </a:pPr>
            <a:endParaRPr sz="1800"/>
          </a:p>
          <a:p>
            <a:pPr indent="457200" algn="l" fontAlgn="auto">
              <a:lnSpc>
                <a:spcPct val="150000"/>
              </a:lnSpc>
            </a:pPr>
            <a:r>
              <a:rPr sz="1800"/>
              <a:t>迭代计划的制定的前后置关系比较复杂，而且还需要考虑课程进度，之后在制定迭代计划时候</a:t>
            </a:r>
            <a:r>
              <a:rPr lang="en-US" sz="1800"/>
              <a:t>z</a:t>
            </a:r>
            <a:r>
              <a:rPr lang="zh-CN" altLang="en-US" sz="1800"/>
              <a:t>还是应该根据课程安排随时更改迭代计划</a:t>
            </a:r>
            <a:r>
              <a:rPr sz="1800"/>
              <a:t>。</a:t>
            </a:r>
            <a:endParaRPr sz="1800"/>
          </a:p>
          <a:p>
            <a:pPr indent="457200" algn="l" fontAlgn="auto">
              <a:lnSpc>
                <a:spcPct val="150000"/>
              </a:lnSpc>
            </a:pPr>
            <a:endParaRPr sz="1800"/>
          </a:p>
          <a:p>
            <a:pPr indent="457200" algn="l" fontAlgn="auto">
              <a:lnSpc>
                <a:spcPct val="150000"/>
              </a:lnSpc>
            </a:pPr>
            <a:r>
              <a:rPr sz="1800"/>
              <a:t>在遇到环境配置问题时，若无法解决，及时考虑更换技术栈以避免进度风险。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52893"/>
            <a:ext cx="12191999" cy="5738854"/>
          </a:xfrm>
          <a:prstGeom prst="rect">
            <a:avLst/>
          </a:prstGeom>
          <a:solidFill>
            <a:srgbClr val="D4D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2225041"/>
            <a:ext cx="314960" cy="2407917"/>
          </a:xfrm>
          <a:prstGeom prst="rect">
            <a:avLst/>
          </a:prstGeom>
          <a:solidFill>
            <a:srgbClr val="525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92580" y="919714"/>
            <a:ext cx="140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目录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55596" y="2225019"/>
            <a:ext cx="3017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2524E"/>
                </a:solidFill>
                <a:latin typeface="+mj-ea"/>
                <a:ea typeface="+mj-ea"/>
              </a:rPr>
              <a:t>项目原型展示</a:t>
            </a:r>
            <a:endParaRPr lang="zh-CN" altLang="en-US" sz="2400" dirty="0">
              <a:solidFill>
                <a:srgbClr val="52524E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79261" y="2194539"/>
            <a:ext cx="3017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2524E"/>
                </a:solidFill>
                <a:latin typeface="+mj-ea"/>
                <a:ea typeface="+mj-ea"/>
              </a:rPr>
              <a:t>软件架构设计</a:t>
            </a:r>
            <a:endParaRPr lang="zh-CN" altLang="en-US" sz="2400" dirty="0">
              <a:solidFill>
                <a:srgbClr val="52524E"/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55596" y="4232965"/>
            <a:ext cx="3017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2524E"/>
                </a:solidFill>
                <a:latin typeface="+mj-ea"/>
                <a:ea typeface="+mj-ea"/>
              </a:rPr>
              <a:t>质量设计战术</a:t>
            </a:r>
            <a:endParaRPr lang="zh-CN" altLang="en-US" sz="2400" dirty="0">
              <a:solidFill>
                <a:srgbClr val="52524E"/>
              </a:solidFill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9261" y="4232963"/>
            <a:ext cx="3017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2524E"/>
                </a:solidFill>
                <a:latin typeface="+mj-ea"/>
                <a:ea typeface="+mj-ea"/>
              </a:rPr>
              <a:t>迭代评估报告</a:t>
            </a:r>
            <a:endParaRPr lang="zh-CN" altLang="en-US" sz="2400" dirty="0">
              <a:solidFill>
                <a:srgbClr val="52524E"/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34261" y="2225016"/>
            <a:ext cx="66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01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18859" y="2225316"/>
            <a:ext cx="66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02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8859" y="4232626"/>
            <a:ext cx="66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04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34261" y="4232626"/>
            <a:ext cx="66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03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59573"/>
            <a:ext cx="12191999" cy="5738854"/>
          </a:xfrm>
          <a:prstGeom prst="rect">
            <a:avLst/>
          </a:prstGeom>
          <a:solidFill>
            <a:srgbClr val="D4D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41119" y="2580640"/>
            <a:ext cx="47548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内容汇报完毕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747520" y="3860800"/>
            <a:ext cx="711200" cy="0"/>
          </a:xfrm>
          <a:prstGeom prst="line">
            <a:avLst/>
          </a:prstGeom>
          <a:ln w="82550" cap="rnd">
            <a:solidFill>
              <a:schemeClr val="bg2">
                <a:lumMod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1877040" y="2225041"/>
            <a:ext cx="314960" cy="2407917"/>
          </a:xfrm>
          <a:prstGeom prst="rect">
            <a:avLst/>
          </a:prstGeom>
          <a:solidFill>
            <a:srgbClr val="525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559573"/>
            <a:ext cx="12191999" cy="5738854"/>
          </a:xfrm>
          <a:prstGeom prst="rect">
            <a:avLst/>
          </a:prstGeom>
          <a:solidFill>
            <a:srgbClr val="D4D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17141" y="3003529"/>
            <a:ext cx="3017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2524E"/>
                </a:solidFill>
                <a:latin typeface="+mj-ea"/>
                <a:ea typeface="+mj-ea"/>
              </a:rPr>
              <a:t>项目原型展示</a:t>
            </a:r>
            <a:endParaRPr lang="zh-CN" altLang="en-US" sz="2400" dirty="0">
              <a:solidFill>
                <a:srgbClr val="52524E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10360" y="2910253"/>
            <a:ext cx="952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01</a:t>
            </a:r>
            <a:endParaRPr lang="zh-CN" altLang="en-US" sz="36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77040" y="2225041"/>
            <a:ext cx="314960" cy="2407917"/>
          </a:xfrm>
          <a:prstGeom prst="rect">
            <a:avLst/>
          </a:prstGeom>
          <a:solidFill>
            <a:srgbClr val="525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559573"/>
            <a:ext cx="12191999" cy="5738854"/>
          </a:xfrm>
          <a:prstGeom prst="rect">
            <a:avLst/>
          </a:prstGeom>
          <a:solidFill>
            <a:srgbClr val="D4D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17141" y="3003529"/>
            <a:ext cx="3017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2524E"/>
                </a:solidFill>
                <a:latin typeface="+mj-ea"/>
                <a:ea typeface="+mj-ea"/>
              </a:rPr>
              <a:t>软件架构设计</a:t>
            </a:r>
            <a:endParaRPr lang="zh-CN" altLang="en-US" sz="2400" dirty="0">
              <a:solidFill>
                <a:srgbClr val="52524E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10360" y="2910253"/>
            <a:ext cx="95249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02</a:t>
            </a:r>
            <a:endParaRPr lang="zh-CN" altLang="en-US" sz="36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77040" y="2225041"/>
            <a:ext cx="314960" cy="2407917"/>
          </a:xfrm>
          <a:prstGeom prst="rect">
            <a:avLst/>
          </a:prstGeom>
          <a:solidFill>
            <a:srgbClr val="525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730250" y="476250"/>
            <a:ext cx="2239645" cy="1203960"/>
          </a:xfrm>
          <a:prstGeom prst="roundRect">
            <a:avLst>
              <a:gd name="adj" fmla="val 22650"/>
            </a:avLst>
          </a:prstGeom>
          <a:solidFill>
            <a:srgbClr val="D4D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8330" y="848360"/>
            <a:ext cx="2484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编程规范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877040" y="2305314"/>
            <a:ext cx="314960" cy="2407917"/>
          </a:xfrm>
          <a:prstGeom prst="rect">
            <a:avLst/>
          </a:prstGeom>
          <a:solidFill>
            <a:srgbClr val="525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8330" y="1936750"/>
            <a:ext cx="30568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zh-CN" altLang="en-US"/>
              <a:t>Google的Java编程规范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IDEA</a:t>
            </a:r>
            <a:r>
              <a:rPr lang="zh-CN" altLang="en-US"/>
              <a:t>中导入intellij-java-google-style.xml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将后端代码自动格式化为符合编程规范的代码。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6360" y="848360"/>
            <a:ext cx="7771765" cy="4809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730250" y="476250"/>
            <a:ext cx="2468880" cy="1417320"/>
          </a:xfrm>
          <a:prstGeom prst="roundRect">
            <a:avLst>
              <a:gd name="adj" fmla="val 22650"/>
            </a:avLst>
          </a:prstGeom>
          <a:solidFill>
            <a:srgbClr val="D4D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65225" y="955040"/>
            <a:ext cx="1598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部署视图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877040" y="2305314"/>
            <a:ext cx="314960" cy="2407917"/>
          </a:xfrm>
          <a:prstGeom prst="rect">
            <a:avLst/>
          </a:prstGeom>
          <a:solidFill>
            <a:srgbClr val="525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图片 1" descr="IMG_256"/>
          <p:cNvPicPr/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5146040" y="887095"/>
            <a:ext cx="5625465" cy="5083175"/>
          </a:xfrm>
          <a:prstGeom prst="rect">
            <a:avLst/>
          </a:prstGeom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99160" y="2584450"/>
            <a:ext cx="42322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使用传统</a:t>
            </a:r>
            <a:r>
              <a:rPr lang="en-US" altLang="zh-CN"/>
              <a:t>B/S</a:t>
            </a:r>
            <a:r>
              <a:rPr lang="zh-CN" altLang="en-US"/>
              <a:t>架构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用户通过浏览器对云作业平台进行访问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目前用户登录和核心业务处理都在同一个云服务器上，之后会集成</a:t>
            </a:r>
            <a:r>
              <a:rPr lang="en-US" altLang="zh-CN"/>
              <a:t>Spring Cloud</a:t>
            </a:r>
            <a:r>
              <a:rPr lang="zh-CN" altLang="en-US"/>
              <a:t>后分成微服务模块部署到</a:t>
            </a:r>
            <a:r>
              <a:rPr lang="en-US" altLang="zh-CN"/>
              <a:t>K8s</a:t>
            </a:r>
            <a:r>
              <a:rPr lang="zh-CN" altLang="en-US"/>
              <a:t>上，也会同时修改部署视图。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数据库被分为主数据服务器（</a:t>
            </a:r>
            <a:r>
              <a:rPr lang="en-US" altLang="zh-CN"/>
              <a:t>MySQL</a:t>
            </a:r>
            <a:r>
              <a:rPr lang="zh-CN" altLang="en-US"/>
              <a:t>）和业务数据服务器（</a:t>
            </a:r>
            <a:r>
              <a:rPr lang="en-US" altLang="zh-CN"/>
              <a:t>MongoDB</a:t>
            </a:r>
            <a:r>
              <a:rPr lang="zh-CN" altLang="en-US"/>
              <a:t>）。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730250" y="476250"/>
            <a:ext cx="2468880" cy="1417320"/>
          </a:xfrm>
          <a:prstGeom prst="roundRect">
            <a:avLst>
              <a:gd name="adj" fmla="val 22650"/>
            </a:avLst>
          </a:prstGeom>
          <a:solidFill>
            <a:srgbClr val="D4D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65225" y="955040"/>
            <a:ext cx="1598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逻辑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视图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877040" y="2305314"/>
            <a:ext cx="314960" cy="2407917"/>
          </a:xfrm>
          <a:prstGeom prst="rect">
            <a:avLst/>
          </a:prstGeom>
          <a:solidFill>
            <a:srgbClr val="525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6" descr="总体架构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8920" y="565785"/>
            <a:ext cx="2538095" cy="57264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9160" y="2584450"/>
            <a:ext cx="478155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云作业平台系统的逻辑视图主要由三层组成，分别是Application层，Business Service层以及Midd</a:t>
            </a:r>
            <a:r>
              <a:rPr lang="en-US"/>
              <a:t>ware</a:t>
            </a:r>
            <a:r>
              <a:t>层。</a:t>
            </a:r>
          </a:p>
          <a:p>
            <a:r>
              <a:t>Application层主要由相应各种用户界面请求的动作类组成，它会调用Business Service层中的函数进行业务逻辑处理，同时根据结果显示不同的界面给用户。</a:t>
            </a:r>
          </a:p>
          <a:p>
            <a:r>
              <a:t>Business Service层主要完成实际的业务逻辑，同时包括与数据库的表对应的实体类，以及访问数据库的DAO类。</a:t>
            </a:r>
          </a:p>
          <a:p>
            <a:r>
              <a:t>Midd</a:t>
            </a:r>
            <a:r>
              <a:rPr lang="en-US"/>
              <a:t>ware</a:t>
            </a:r>
            <a:r>
              <a:t>层为</a:t>
            </a:r>
            <a:r>
              <a:rPr lang="zh-CN"/>
              <a:t>使用</a:t>
            </a:r>
            <a:r>
              <a:t>的函数库。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730250" y="476250"/>
            <a:ext cx="3187065" cy="1417320"/>
          </a:xfrm>
          <a:prstGeom prst="roundRect">
            <a:avLst>
              <a:gd name="adj" fmla="val 22650"/>
            </a:avLst>
          </a:prstGeom>
          <a:solidFill>
            <a:srgbClr val="D4D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85215" y="955040"/>
            <a:ext cx="2477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Application层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877040" y="2305314"/>
            <a:ext cx="314960" cy="2407917"/>
          </a:xfrm>
          <a:prstGeom prst="rect">
            <a:avLst/>
          </a:prstGeom>
          <a:solidFill>
            <a:srgbClr val="525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7" descr="Application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720" y="2513330"/>
            <a:ext cx="9560560" cy="3885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730250" y="476250"/>
            <a:ext cx="3187065" cy="1417320"/>
          </a:xfrm>
          <a:prstGeom prst="roundRect">
            <a:avLst>
              <a:gd name="adj" fmla="val 22650"/>
            </a:avLst>
          </a:prstGeom>
          <a:solidFill>
            <a:srgbClr val="D4D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82040" y="769620"/>
            <a:ext cx="24841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Business Service层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877040" y="2305314"/>
            <a:ext cx="314960" cy="2407917"/>
          </a:xfrm>
          <a:prstGeom prst="rect">
            <a:avLst/>
          </a:prstGeom>
          <a:solidFill>
            <a:srgbClr val="525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8" descr="serv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4840" y="2030730"/>
            <a:ext cx="8402320" cy="44773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43245" y="1433195"/>
            <a:ext cx="2811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Service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商业">
      <a:majorFont>
        <a:latin typeface="Aileron Heavy"/>
        <a:ea typeface="思源黑体 CN Heavy"/>
        <a:cs typeface=""/>
      </a:majorFont>
      <a:minorFont>
        <a:latin typeface="Aileron SemiBold"/>
        <a:ea typeface="方正楷体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1454</Words>
  <Application>WPS 演示</Application>
  <PresentationFormat>宽屏</PresentationFormat>
  <Paragraphs>155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Aileron SemiBold</vt:lpstr>
      <vt:lpstr>思源黑体 CN Heavy</vt:lpstr>
      <vt:lpstr>黑体</vt:lpstr>
      <vt:lpstr>方正楷体简体</vt:lpstr>
      <vt:lpstr>Aileron Heavy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宇博</dc:creator>
  <cp:lastModifiedBy>GDTOP</cp:lastModifiedBy>
  <cp:revision>40</cp:revision>
  <dcterms:created xsi:type="dcterms:W3CDTF">2020-10-27T09:32:00Z</dcterms:created>
  <dcterms:modified xsi:type="dcterms:W3CDTF">2020-11-20T08:23:18Z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