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5" r:id="rId2"/>
    <p:sldId id="381" r:id="rId3"/>
    <p:sldId id="347" r:id="rId4"/>
    <p:sldId id="365" r:id="rId5"/>
    <p:sldId id="371" r:id="rId6"/>
    <p:sldId id="372" r:id="rId7"/>
    <p:sldId id="376" r:id="rId8"/>
    <p:sldId id="380" r:id="rId9"/>
    <p:sldId id="374" r:id="rId10"/>
    <p:sldId id="377" r:id="rId11"/>
    <p:sldId id="373" r:id="rId12"/>
    <p:sldId id="366" r:id="rId13"/>
    <p:sldId id="367" r:id="rId14"/>
    <p:sldId id="375" r:id="rId15"/>
    <p:sldId id="378" r:id="rId16"/>
    <p:sldId id="325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4B183"/>
    <a:srgbClr val="FEFF00"/>
    <a:srgbClr val="F25F7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98753-FB2D-B696-77C0-ACDC2AEB1C06}" v="68" dt="2021-04-01T07:33:16.832"/>
    <p1510:client id="{ECBF9066-0589-4B68-97CF-78B9BA1B6175}" v="872" dt="2021-04-01T19:45:49.023"/>
    <p1510:client id="{F68DD304-9FA3-7F13-BDC9-0D97582A06C9}" v="1" dt="2021-04-02T01:14:42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914" autoAdjust="0"/>
  </p:normalViewPr>
  <p:slideViewPr>
    <p:cSldViewPr snapToGrid="0">
      <p:cViewPr varScale="1">
        <p:scale>
          <a:sx n="75" d="100"/>
          <a:sy n="75" d="100"/>
        </p:scale>
        <p:origin x="360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1B8CCE3-54A1-44B5-83AC-53FE7A0D4F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9E79C3-F01E-4014-A776-2B939DE240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529B0-2367-4102-B56E-4ABF6F3FEC06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6FA63-2210-4729-AA19-22ECC9927D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013AAC-A0BC-479A-8645-6C12142620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07EFF-E830-4C9F-9F04-1B5E1B101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56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791C7-7605-446C-A525-0C7404015C95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3EC3E-9FAF-4F2B-925C-C67D3874B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8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3EC3E-9FAF-4F2B-925C-C67D3874BB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38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모델을 통하여 치아의 위치를 나타내 본 결과들입니다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사랑니를 일부러 제외하고 </a:t>
            </a:r>
            <a:r>
              <a:rPr lang="ko-KR" altLang="en-US" dirty="0" err="1"/>
              <a:t>라벨링하였기에</a:t>
            </a:r>
            <a:r>
              <a:rPr lang="ko-KR" altLang="en-US" dirty="0"/>
              <a:t> 사랑니가 있음에도 사랑니를 제외하고 잘 나타내는 모습을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EC3E-9FAF-4F2B-925C-C67D3874BB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9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셋은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디텍션의</a:t>
            </a:r>
            <a:r>
              <a:rPr lang="ko-KR" altLang="en-US" dirty="0"/>
              <a:t> 경우는 인스턴스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통하여 만든 치아의 </a:t>
            </a:r>
            <a:r>
              <a:rPr lang="en-US" altLang="ko-KR" dirty="0"/>
              <a:t>mask</a:t>
            </a:r>
            <a:r>
              <a:rPr lang="ko-KR" altLang="en-US" dirty="0"/>
              <a:t>와 치아 </a:t>
            </a:r>
            <a:r>
              <a:rPr lang="en-US" altLang="ko-KR" dirty="0"/>
              <a:t>28</a:t>
            </a:r>
            <a:r>
              <a:rPr lang="ko-KR" altLang="en-US" dirty="0"/>
              <a:t>개가 다 있는 마스크로 부터 임의로 치아를 제거한 합성 데이터를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모델은 </a:t>
            </a:r>
            <a:r>
              <a:rPr lang="en-US" altLang="ko-KR" dirty="0"/>
              <a:t>Faster R-CNN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Faster R-CNN</a:t>
            </a:r>
            <a:r>
              <a:rPr lang="ko-KR" altLang="en-US" dirty="0"/>
              <a:t>은 </a:t>
            </a:r>
            <a:r>
              <a:rPr lang="en-US" altLang="ko-KR" dirty="0"/>
              <a:t>RPN</a:t>
            </a:r>
            <a:r>
              <a:rPr lang="ko-KR" altLang="en-US" dirty="0"/>
              <a:t>이라는 네트워크를 </a:t>
            </a:r>
            <a:r>
              <a:rPr lang="en-US" altLang="ko-KR" dirty="0"/>
              <a:t>CNN </a:t>
            </a:r>
            <a:r>
              <a:rPr lang="ko-KR" altLang="en-US" dirty="0"/>
              <a:t>내부에 넣어주어 </a:t>
            </a:r>
            <a:r>
              <a:rPr lang="en-US" altLang="ko-KR" dirty="0"/>
              <a:t>region proposal</a:t>
            </a:r>
            <a:r>
              <a:rPr lang="ko-KR" altLang="en-US" dirty="0"/>
              <a:t>의 속도를 개선시킨 모델입니다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EC3E-9FAF-4F2B-925C-C67D3874BB2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47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합성 데이터를 사용한 이유는 </a:t>
            </a:r>
            <a:r>
              <a:rPr lang="ko-KR" altLang="en-US" dirty="0" err="1"/>
              <a:t>딥러닝은</a:t>
            </a:r>
            <a:r>
              <a:rPr lang="ko-KR" altLang="en-US" dirty="0"/>
              <a:t> 많은 데이터에 의존하는데 우리의 데이터 셋은 매우 부족하였기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28</a:t>
            </a:r>
            <a:r>
              <a:rPr lang="ko-KR" altLang="en-US" dirty="0"/>
              <a:t>개의 치아가 모두 있는 마스크에서 랜덤하게 치아를 제거한 </a:t>
            </a:r>
            <a:r>
              <a:rPr lang="ko-KR" altLang="en-US" dirty="0" err="1"/>
              <a:t>합성이미지를</a:t>
            </a:r>
            <a:r>
              <a:rPr lang="ko-KR" altLang="en-US" dirty="0"/>
              <a:t> </a:t>
            </a:r>
            <a:r>
              <a:rPr lang="en-US" altLang="ko-KR" dirty="0"/>
              <a:t>37000</a:t>
            </a:r>
            <a:r>
              <a:rPr lang="ko-KR" altLang="en-US" dirty="0"/>
              <a:t>개 생성하여 사용하였습니다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EC3E-9FAF-4F2B-925C-C67D3874BB2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94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Detection</a:t>
            </a:r>
            <a:r>
              <a:rPr lang="ko-KR" altLang="en-US" dirty="0"/>
              <a:t>의 경우도 </a:t>
            </a:r>
            <a:r>
              <a:rPr lang="ko-KR" altLang="en-US" dirty="0" err="1"/>
              <a:t>아까의</a:t>
            </a:r>
            <a:r>
              <a:rPr lang="ko-KR" altLang="en-US" dirty="0"/>
              <a:t> 논문을 참고하여 다양한 실험을 해보고 싶었으나 시간이 부족하여 최대한 논문을 따라해보는 식으로 실험해보았습니다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설정 </a:t>
            </a:r>
            <a:r>
              <a:rPr lang="en-US" altLang="ko-KR" dirty="0"/>
              <a:t>1</a:t>
            </a:r>
            <a:r>
              <a:rPr lang="ko-KR" altLang="en-US" dirty="0"/>
              <a:t>은 논문과 동일한 모델</a:t>
            </a:r>
            <a:r>
              <a:rPr lang="en-US" altLang="ko-KR" dirty="0"/>
              <a:t>, </a:t>
            </a:r>
            <a:r>
              <a:rPr lang="ko-KR" altLang="en-US" dirty="0"/>
              <a:t>배치사이즈</a:t>
            </a:r>
            <a:r>
              <a:rPr lang="en-US" altLang="ko-KR" dirty="0"/>
              <a:t>, </a:t>
            </a:r>
            <a:r>
              <a:rPr lang="ko-KR" altLang="en-US" dirty="0" err="1"/>
              <a:t>러닝레이트</a:t>
            </a:r>
            <a:r>
              <a:rPr lang="en-US" altLang="ko-KR" dirty="0"/>
              <a:t>, </a:t>
            </a:r>
            <a:r>
              <a:rPr lang="ko-KR" altLang="en-US" dirty="0" err="1"/>
              <a:t>이터레이터를</a:t>
            </a:r>
            <a:r>
              <a:rPr lang="ko-KR" altLang="en-US" dirty="0"/>
              <a:t> 사용하였고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설정 </a:t>
            </a:r>
            <a:r>
              <a:rPr lang="en-US" altLang="ko-KR" dirty="0"/>
              <a:t>2</a:t>
            </a:r>
            <a:r>
              <a:rPr lang="ko-KR" altLang="en-US" dirty="0"/>
              <a:t>는 모델은 </a:t>
            </a:r>
            <a:r>
              <a:rPr lang="en-US" altLang="ko-KR" dirty="0"/>
              <a:t>Retina Net</a:t>
            </a:r>
            <a:r>
              <a:rPr lang="ko-KR" altLang="en-US" dirty="0"/>
              <a:t>을 사용하였고</a:t>
            </a:r>
            <a:r>
              <a:rPr lang="en-US" altLang="ko-KR" dirty="0"/>
              <a:t> </a:t>
            </a:r>
            <a:r>
              <a:rPr lang="en-US" altLang="ko-KR" dirty="0" err="1"/>
              <a:t>gpu</a:t>
            </a:r>
            <a:r>
              <a:rPr lang="ko-KR" altLang="en-US" dirty="0"/>
              <a:t> 메모리 부족으로 인하여</a:t>
            </a:r>
            <a:r>
              <a:rPr lang="en-US" altLang="ko-KR" dirty="0"/>
              <a:t> </a:t>
            </a:r>
            <a:r>
              <a:rPr lang="ko-KR" altLang="en-US" dirty="0"/>
              <a:t>배치사이즈는 </a:t>
            </a:r>
            <a:r>
              <a:rPr lang="en-US" altLang="ko-KR" dirty="0"/>
              <a:t>16</a:t>
            </a:r>
            <a:r>
              <a:rPr lang="ko-KR" altLang="en-US" dirty="0"/>
              <a:t>으로 변경하여 진행하였습니다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mAP</a:t>
            </a:r>
            <a:r>
              <a:rPr lang="ko-KR" altLang="en-US" dirty="0"/>
              <a:t>는 논문과 비슷하게 나왔으나 </a:t>
            </a:r>
            <a:r>
              <a:rPr lang="en-US" altLang="ko-KR" dirty="0"/>
              <a:t>AP [0.5]</a:t>
            </a:r>
            <a:r>
              <a:rPr lang="ko-KR" altLang="en-US" dirty="0"/>
              <a:t>의 경우는 </a:t>
            </a:r>
            <a:r>
              <a:rPr lang="en-US" altLang="ko-KR" dirty="0"/>
              <a:t>3%</a:t>
            </a:r>
            <a:r>
              <a:rPr lang="ko-KR" altLang="en-US" dirty="0"/>
              <a:t>정도 낮은 성능을 보였습니다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EC3E-9FAF-4F2B-925C-C67D3874BB2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05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EC3E-9FAF-4F2B-925C-C67D3874BB2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18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EC3E-9FAF-4F2B-925C-C67D3874BB2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5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EC3E-9FAF-4F2B-925C-C67D3874BB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13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 과제의 목적은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파노라마 이미지 만으로 임플란트의 </a:t>
            </a:r>
            <a:r>
              <a:rPr lang="ko-KR" altLang="en-US" dirty="0" err="1">
                <a:ea typeface="맑은 고딕"/>
              </a:rPr>
              <a:t>식립</a:t>
            </a:r>
            <a:r>
              <a:rPr lang="ko-KR" altLang="en-US" dirty="0">
                <a:ea typeface="맑은 고딕"/>
              </a:rPr>
              <a:t> 위치를 찾는 것 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그동안은 </a:t>
            </a:r>
            <a:r>
              <a:rPr lang="en-US" altLang="ko-KR" dirty="0">
                <a:ea typeface="맑은 고딕"/>
              </a:rPr>
              <a:t>CBCT, </a:t>
            </a:r>
            <a:r>
              <a:rPr lang="ko-KR" altLang="en-US" dirty="0">
                <a:ea typeface="맑은 고딕"/>
              </a:rPr>
              <a:t>파노라마 이미지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두개를 이용해서 임플란트의 위치를 진단했는데</a:t>
            </a:r>
            <a:r>
              <a:rPr lang="en-US" altLang="ko-KR" dirty="0">
                <a:ea typeface="맑은 고딕"/>
              </a:rPr>
              <a:t>, 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임플란트 위치 진단이 오직 파노라마</a:t>
            </a:r>
            <a:r>
              <a:rPr lang="en-US" altLang="ko-KR" dirty="0">
                <a:ea typeface="맑은 고딕"/>
              </a:rPr>
              <a:t> image </a:t>
            </a:r>
            <a:r>
              <a:rPr lang="ko-KR" altLang="en-US" dirty="0">
                <a:ea typeface="맑은 고딕"/>
              </a:rPr>
              <a:t>로만 가능하다면 절차도 간단하고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진단 비용도 줄어든다는 이점이 있을 것 이기 때문입니다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3EC3E-9FAF-4F2B-925C-C67D3874BB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0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과정은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첫번째로</a:t>
            </a:r>
            <a:r>
              <a:rPr lang="en-US" altLang="ko-KR" dirty="0"/>
              <a:t>, segmentation</a:t>
            </a:r>
            <a:r>
              <a:rPr lang="ko-KR" altLang="en-US" dirty="0"/>
              <a:t>모델이 파노라마 이미지에서 치아를 </a:t>
            </a:r>
            <a:r>
              <a:rPr lang="ko-KR" altLang="en-US" dirty="0" err="1"/>
              <a:t>세그멘트</a:t>
            </a:r>
            <a:r>
              <a:rPr lang="ko-KR" altLang="en-US" dirty="0"/>
              <a:t> 한 뒤에 치아의 마스크를 생성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다음 </a:t>
            </a:r>
            <a:r>
              <a:rPr lang="ko-KR" altLang="en-US" dirty="0" err="1"/>
              <a:t>디텍션</a:t>
            </a:r>
            <a:r>
              <a:rPr lang="ko-KR" altLang="en-US" dirty="0"/>
              <a:t> 모델이 치아의 마스크를 </a:t>
            </a:r>
            <a:r>
              <a:rPr lang="ko-KR" altLang="en-US" dirty="0" err="1"/>
              <a:t>인풋으로하여</a:t>
            </a:r>
            <a:r>
              <a:rPr lang="ko-KR" altLang="en-US" dirty="0"/>
              <a:t> 치아가 없는 지역을 예측합니다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과정을 거치기 때문에 </a:t>
            </a:r>
            <a:r>
              <a:rPr lang="ko-KR" altLang="en-US" dirty="0" err="1"/>
              <a:t>디텍션</a:t>
            </a:r>
            <a:r>
              <a:rPr lang="ko-KR" altLang="en-US" dirty="0"/>
              <a:t> 모델 뿐만이 아니라 인스턴스 </a:t>
            </a:r>
            <a:r>
              <a:rPr lang="ko-KR" altLang="en-US" dirty="0" err="1"/>
              <a:t>세그멘테이션</a:t>
            </a:r>
            <a:r>
              <a:rPr lang="ko-KR" altLang="en-US" dirty="0"/>
              <a:t> 모델도 사용하게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EC3E-9FAF-4F2B-925C-C67D3874BB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0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EC3E-9FAF-4F2B-925C-C67D3874BB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2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인스턴스 </a:t>
            </a:r>
            <a:r>
              <a:rPr lang="ko-KR" altLang="en-US" dirty="0" err="1"/>
              <a:t>세그멘테이션의</a:t>
            </a:r>
            <a:r>
              <a:rPr lang="ko-KR" altLang="en-US" dirty="0"/>
              <a:t> 경우는 사랑니를 제외한 </a:t>
            </a:r>
            <a:r>
              <a:rPr lang="en-US" altLang="ko-KR" dirty="0"/>
              <a:t>28</a:t>
            </a:r>
            <a:r>
              <a:rPr lang="ko-KR" altLang="en-US" dirty="0"/>
              <a:t>개의 치아를 </a:t>
            </a:r>
            <a:r>
              <a:rPr lang="ko-KR" altLang="en-US" dirty="0" err="1"/>
              <a:t>라벨링한</a:t>
            </a:r>
            <a:r>
              <a:rPr lang="ko-KR" altLang="en-US" dirty="0"/>
              <a:t> 데이터 셋을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모델은 </a:t>
            </a:r>
            <a:r>
              <a:rPr lang="en-US" altLang="ko-KR" dirty="0"/>
              <a:t>Mask R-CNN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Mask R-CNN</a:t>
            </a:r>
            <a:r>
              <a:rPr lang="ko-KR" altLang="en-US" dirty="0"/>
              <a:t>은 기존의 </a:t>
            </a:r>
            <a:r>
              <a:rPr lang="ko-KR" altLang="en-US" dirty="0" err="1"/>
              <a:t>디텍션</a:t>
            </a:r>
            <a:r>
              <a:rPr lang="ko-KR" altLang="en-US" dirty="0"/>
              <a:t> 모델인 </a:t>
            </a:r>
            <a:r>
              <a:rPr lang="en-US" altLang="ko-KR" dirty="0"/>
              <a:t>faster r-</a:t>
            </a:r>
            <a:r>
              <a:rPr lang="en-US" altLang="ko-KR" dirty="0" err="1"/>
              <a:t>cnn</a:t>
            </a:r>
            <a:r>
              <a:rPr lang="ko-KR" altLang="en-US" dirty="0"/>
              <a:t>을 개선시켜 </a:t>
            </a:r>
            <a:r>
              <a:rPr lang="ko-KR" altLang="en-US" dirty="0" err="1"/>
              <a:t>세그멘테이션이</a:t>
            </a:r>
            <a:r>
              <a:rPr lang="ko-KR" altLang="en-US" dirty="0"/>
              <a:t> 가능하도록 만든 모델입니다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EC3E-9FAF-4F2B-925C-C67D3874BB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6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설정하면서</a:t>
            </a:r>
            <a:r>
              <a:rPr lang="en-US" altLang="ko-KR" dirty="0"/>
              <a:t>, </a:t>
            </a:r>
            <a:r>
              <a:rPr lang="ko-KR" altLang="en-US" dirty="0"/>
              <a:t>한 논문을 참고하였습니다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논문은 이미지 분류에서 </a:t>
            </a:r>
            <a:r>
              <a:rPr lang="en-US" altLang="ko-KR" dirty="0"/>
              <a:t>CNN</a:t>
            </a:r>
            <a:r>
              <a:rPr lang="ko-KR" altLang="en-US" dirty="0"/>
              <a:t>을 사용할 때 써보면 좋은 트릭들을 알려주는 논문입니다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트릭들을 모아서 사용할 경우 </a:t>
            </a:r>
            <a:r>
              <a:rPr lang="en-US" altLang="ko-KR" dirty="0"/>
              <a:t>ResNet-50</a:t>
            </a:r>
            <a:r>
              <a:rPr lang="ko-KR" altLang="en-US" dirty="0"/>
              <a:t>에서 성능이 약 </a:t>
            </a:r>
            <a:r>
              <a:rPr lang="en-US" altLang="ko-KR" dirty="0"/>
              <a:t>4%</a:t>
            </a:r>
            <a:r>
              <a:rPr lang="ko-KR" altLang="en-US" dirty="0"/>
              <a:t>나 올랐으며 이는 다른 새로운 모델 구조의 성능들을 능가하는 수치라고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트릭들은 </a:t>
            </a:r>
            <a:r>
              <a:rPr lang="en-US" altLang="ko-KR" dirty="0"/>
              <a:t>Object Detection, </a:t>
            </a:r>
            <a:r>
              <a:rPr lang="en-US" altLang="ko-KR" dirty="0" err="1"/>
              <a:t>sementic</a:t>
            </a:r>
            <a:r>
              <a:rPr lang="en-US" altLang="ko-KR" dirty="0"/>
              <a:t> Segmentation</a:t>
            </a:r>
            <a:r>
              <a:rPr lang="ko-KR" altLang="en-US" dirty="0"/>
              <a:t>에서도 좋은 성능을 보였다고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관심있으신 분들은 한번 </a:t>
            </a:r>
            <a:r>
              <a:rPr lang="ko-KR" altLang="en-US" dirty="0" err="1"/>
              <a:t>살펴보셔도</a:t>
            </a:r>
            <a:r>
              <a:rPr lang="ko-KR" altLang="en-US" dirty="0"/>
              <a:t> 좋을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EC3E-9FAF-4F2B-925C-C67D3874BB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다양한 트릭들이 있었는데</a:t>
            </a:r>
            <a:r>
              <a:rPr lang="en-US" altLang="ko-KR" dirty="0"/>
              <a:t>, </a:t>
            </a:r>
            <a:r>
              <a:rPr lang="ko-KR" altLang="en-US" dirty="0"/>
              <a:t>이 트릭들에 대한 이해도나 실험들을 해볼 시간이 부족하여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Linear scaling Learning rate, learning rate warmup, Cosine Learning rate decay </a:t>
            </a:r>
            <a:r>
              <a:rPr lang="ko-KR" altLang="en-US" dirty="0"/>
              <a:t>이 세가지 트릭만을 사용해보았습니다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Linear scaling Learning rate</a:t>
            </a:r>
            <a:r>
              <a:rPr lang="ko-KR" altLang="en-US" dirty="0"/>
              <a:t>는 러닝 </a:t>
            </a:r>
            <a:r>
              <a:rPr lang="ko-KR" altLang="en-US" dirty="0" err="1"/>
              <a:t>레이트를</a:t>
            </a:r>
            <a:r>
              <a:rPr lang="ko-KR" altLang="en-US" dirty="0"/>
              <a:t> </a:t>
            </a:r>
            <a:r>
              <a:rPr lang="en-US" altLang="ko-KR" dirty="0"/>
              <a:t>0.1 * Batch Size / 256</a:t>
            </a:r>
            <a:r>
              <a:rPr lang="ko-KR" altLang="en-US" dirty="0"/>
              <a:t>을 하여 나온 숫자로 설정해주는 것이고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Learning rate warm up </a:t>
            </a:r>
            <a:r>
              <a:rPr lang="ko-KR" altLang="en-US" dirty="0"/>
              <a:t>은 학습 초반에 너무 큰 </a:t>
            </a:r>
            <a:r>
              <a:rPr lang="en-US" altLang="ko-KR" dirty="0"/>
              <a:t>learning rate</a:t>
            </a:r>
            <a:r>
              <a:rPr lang="ko-KR" altLang="en-US" dirty="0"/>
              <a:t>를 사용하면 수치적으로 불안정한 상태를 야기하기에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시작시에는 매우 작은 </a:t>
            </a:r>
            <a:r>
              <a:rPr lang="en-US" altLang="ko-KR" dirty="0"/>
              <a:t>learning rate</a:t>
            </a:r>
            <a:r>
              <a:rPr lang="ko-KR" altLang="en-US" dirty="0"/>
              <a:t>를 사용하고</a:t>
            </a:r>
            <a:r>
              <a:rPr lang="en-US" altLang="ko-KR" dirty="0"/>
              <a:t>, </a:t>
            </a:r>
            <a:r>
              <a:rPr lang="ko-KR" altLang="en-US" dirty="0"/>
              <a:t>훈련 과정이 안정화되었을 때 </a:t>
            </a:r>
            <a:r>
              <a:rPr lang="en-US" altLang="ko-KR" dirty="0"/>
              <a:t>learning rate </a:t>
            </a:r>
            <a:r>
              <a:rPr lang="ko-KR" altLang="en-US" dirty="0"/>
              <a:t>초기값을 사용하는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Cosine learning rate decay</a:t>
            </a:r>
            <a:r>
              <a:rPr lang="ko-KR" altLang="en-US" dirty="0"/>
              <a:t>는 </a:t>
            </a:r>
            <a:r>
              <a:rPr lang="en-US" altLang="ko-KR" dirty="0"/>
              <a:t>learning rate</a:t>
            </a:r>
            <a:r>
              <a:rPr lang="ko-KR" altLang="en-US" dirty="0"/>
              <a:t>의 초기값을 </a:t>
            </a:r>
            <a:r>
              <a:rPr lang="en-US" altLang="ko-KR" dirty="0"/>
              <a:t>0</a:t>
            </a:r>
            <a:r>
              <a:rPr lang="ko-KR" altLang="en-US" dirty="0"/>
              <a:t>으로 두고 여기에 </a:t>
            </a:r>
            <a:r>
              <a:rPr lang="en-US" altLang="ko-KR" dirty="0"/>
              <a:t>cosine </a:t>
            </a:r>
            <a:r>
              <a:rPr lang="ko-KR" altLang="en-US" dirty="0"/>
              <a:t>함수를 적용하여 그 다음 배치의 </a:t>
            </a:r>
            <a:r>
              <a:rPr lang="en-US" altLang="ko-KR" dirty="0"/>
              <a:t>learning rate</a:t>
            </a:r>
            <a:r>
              <a:rPr lang="ko-KR" altLang="en-US" dirty="0"/>
              <a:t>를 구하는 방법입니다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EC3E-9FAF-4F2B-925C-C67D3874BB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1</a:t>
            </a:r>
            <a:r>
              <a:rPr lang="ko-KR" altLang="en-US" dirty="0"/>
              <a:t>은 트릭 사용 없이</a:t>
            </a:r>
            <a:r>
              <a:rPr lang="en-US" altLang="ko-KR" dirty="0"/>
              <a:t>, </a:t>
            </a:r>
            <a:r>
              <a:rPr lang="ko-KR" altLang="en-US" dirty="0"/>
              <a:t>최대한 논문에 비슷하게 실험해보았습니다</a:t>
            </a:r>
            <a:r>
              <a:rPr lang="en-US" altLang="ko-KR" dirty="0"/>
              <a:t>. Iterator 70000</a:t>
            </a:r>
            <a:r>
              <a:rPr lang="ko-KR" altLang="en-US" dirty="0"/>
              <a:t>에서 비슷한 성능이 나와 학습을 중단하였으며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 </a:t>
            </a:r>
            <a:r>
              <a:rPr lang="en-US" altLang="ko-KR" dirty="0"/>
              <a:t>2</a:t>
            </a:r>
            <a:r>
              <a:rPr lang="ko-KR" altLang="en-US" dirty="0"/>
              <a:t>의 경우는 앞에서 언급한 </a:t>
            </a:r>
            <a:r>
              <a:rPr lang="en-US" altLang="ko-KR" dirty="0"/>
              <a:t>3</a:t>
            </a:r>
            <a:r>
              <a:rPr lang="ko-KR" altLang="en-US" dirty="0"/>
              <a:t>가지를 사용하여 실험해보았습니다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배치 사이즈가 </a:t>
            </a:r>
            <a:r>
              <a:rPr lang="en-US" altLang="ko-KR" dirty="0"/>
              <a:t>4</a:t>
            </a:r>
            <a:r>
              <a:rPr lang="ko-KR" altLang="en-US" dirty="0"/>
              <a:t>이기에 </a:t>
            </a:r>
            <a:r>
              <a:rPr lang="en-US" altLang="ko-KR" dirty="0"/>
              <a:t>0.1 *  Batch Size / 256</a:t>
            </a:r>
            <a:r>
              <a:rPr lang="ko-KR" altLang="en-US" dirty="0"/>
              <a:t>를 하여 </a:t>
            </a:r>
            <a:r>
              <a:rPr lang="en-US" altLang="ko-KR" dirty="0"/>
              <a:t>learning rate</a:t>
            </a:r>
            <a:r>
              <a:rPr lang="ko-KR" altLang="en-US" dirty="0"/>
              <a:t>를 </a:t>
            </a:r>
            <a:r>
              <a:rPr lang="en-US" altLang="ko-KR" dirty="0"/>
              <a:t>0.0015</a:t>
            </a:r>
            <a:r>
              <a:rPr lang="ko-KR" altLang="en-US" dirty="0"/>
              <a:t>로 설정하고 </a:t>
            </a:r>
            <a:r>
              <a:rPr lang="en-US" altLang="ko-KR" dirty="0"/>
              <a:t>iterator</a:t>
            </a:r>
            <a:r>
              <a:rPr lang="ko-KR" altLang="en-US" dirty="0"/>
              <a:t>를 </a:t>
            </a:r>
            <a:r>
              <a:rPr lang="en-US" altLang="ko-KR" dirty="0"/>
              <a:t>10000</a:t>
            </a:r>
            <a:r>
              <a:rPr lang="ko-KR" altLang="en-US" dirty="0"/>
              <a:t>번 정도만 해주었는데 논문의 성능보다 더 좋은 성능이 나왔습니다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EC3E-9FAF-4F2B-925C-C67D3874BB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7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1A22-0C6E-447D-A37E-E13CDEC6C90C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9" b="27352"/>
          <a:stretch/>
        </p:blipFill>
        <p:spPr>
          <a:xfrm>
            <a:off x="10203348" y="5893939"/>
            <a:ext cx="1150452" cy="9502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075" y="5907536"/>
            <a:ext cx="923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3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4401-131E-40C0-B3B5-B162228F8B3D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6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C30C-1985-4D02-A698-C7594D9B31C5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9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E328-72CF-4F4A-903D-C3935690AB6A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81400" y="6372225"/>
            <a:ext cx="2743200" cy="365125"/>
          </a:xfrm>
        </p:spPr>
        <p:txBody>
          <a:bodyPr/>
          <a:lstStyle/>
          <a:p>
            <a:fld id="{2A167FBD-D1CD-476A-BCBA-8C2A863DE706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9" b="27352"/>
          <a:stretch/>
        </p:blipFill>
        <p:spPr>
          <a:xfrm>
            <a:off x="10202911" y="5881239"/>
            <a:ext cx="1150452" cy="950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337" y="5920129"/>
            <a:ext cx="872442" cy="87244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23850" y="0"/>
            <a:ext cx="11671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dirty="0">
                <a:latin typeface="Arial" panose="020B0604020202020204" pitchFamily="34" charset="0"/>
                <a:cs typeface="Arial" panose="020B0604020202020204" pitchFamily="34" charset="0"/>
              </a:rPr>
              <a:t>GIST AILAB </a:t>
            </a:r>
            <a:r>
              <a:rPr lang="en-US" altLang="ko-KR" sz="1400" b="0" baseline="0" dirty="0">
                <a:latin typeface="Arial" panose="020B0604020202020204" pitchFamily="34" charset="0"/>
                <a:cs typeface="Arial" panose="020B0604020202020204" pitchFamily="34" charset="0"/>
              </a:rPr>
              <a:t>Intern Program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212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3325-59A7-444E-86F8-0E3D40DDB79B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9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B045-8B48-427F-8CCF-103AF5763D6F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2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22D5-D0D5-45DA-A43C-C3C6890B3E6F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0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8FCB-A42C-4B5D-A954-21F5AA0E92DF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7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C489-5193-48EB-A72D-96FDDE730CEC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28B2-087A-463C-9DA2-59EA3C578116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A692-218C-44EB-86FA-E2414A239982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9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75E9C-6029-4335-BC16-4AF86810D7E8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7FBD-D1CD-476A-BCBA-8C2A863DE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0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r77sa.github.io/TIL-Blo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21" y="2224979"/>
            <a:ext cx="11871158" cy="2220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Missing Tooth Regions Detection for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Dental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Implant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Panoramic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Radiographic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b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62011"/>
            <a:ext cx="9144000" cy="107792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고경수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80176" b="6445"/>
          <a:stretch/>
        </p:blipFill>
        <p:spPr>
          <a:xfrm>
            <a:off x="0" y="0"/>
            <a:ext cx="12192000" cy="93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1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6">
            <a:extLst>
              <a:ext uri="{FF2B5EF4-FFF2-40B4-BE49-F238E27FC236}">
                <a16:creationId xmlns:a16="http://schemas.microsoft.com/office/drawing/2014/main" id="{F4AEA020-F47C-4D8F-B20C-E5BDB814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317D80-58DC-45BC-8DE8-F5EDB96C90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0"/>
          <a:stretch/>
        </p:blipFill>
        <p:spPr>
          <a:xfrm>
            <a:off x="1005840" y="545007"/>
            <a:ext cx="4990352" cy="28018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E33520-F4D7-489C-8BB6-553157551B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0"/>
          <a:stretch/>
        </p:blipFill>
        <p:spPr>
          <a:xfrm>
            <a:off x="6184526" y="545007"/>
            <a:ext cx="4990352" cy="28018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0FBFFF-B4A0-4D95-99CF-9E97E23139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" r="1" b="516"/>
          <a:stretch/>
        </p:blipFill>
        <p:spPr>
          <a:xfrm>
            <a:off x="1005840" y="3518539"/>
            <a:ext cx="4990352" cy="27889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F4D3D0-2E45-4F06-B999-AED20BE947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" r="1" b="1"/>
          <a:stretch/>
        </p:blipFill>
        <p:spPr>
          <a:xfrm>
            <a:off x="6184526" y="3518539"/>
            <a:ext cx="4990352" cy="278894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845E-4A59-4F8E-9CCC-95EE97D9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2A167FBD-D1CD-476A-BCBA-8C2A863DE706}" type="slidenum">
              <a:rPr lang="en-US" altLang="ko-KR" smtClean="0"/>
              <a:pPr latinLnBrk="0">
                <a:spcAft>
                  <a:spcPts val="600"/>
                </a:spcAft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752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F7CCA-C7FF-4718-89C1-B9608905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238" y="2766218"/>
            <a:ext cx="4507523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Detection part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29D43C-EE8E-4A76-9B45-C2CB8B41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78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BB9CB3-BBBA-445A-8BBA-4BB4880D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D07916-23F7-49BD-A567-FE6920566216}"/>
              </a:ext>
            </a:extLst>
          </p:cNvPr>
          <p:cNvSpPr txBox="1">
            <a:spLocks/>
          </p:cNvSpPr>
          <p:nvPr/>
        </p:nvSpPr>
        <p:spPr>
          <a:xfrm>
            <a:off x="0" y="411957"/>
            <a:ext cx="121920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latin typeface="Arial"/>
                <a:ea typeface="맑은 고딕"/>
                <a:cs typeface="Arial"/>
              </a:rPr>
              <a:t>Data Set / Model</a:t>
            </a:r>
            <a:endParaRPr lang="ko-KR" altLang="en-US" sz="3600" b="1" dirty="0">
              <a:latin typeface="Arial"/>
              <a:ea typeface="맑은 고딕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6366C-0217-4FCE-872B-4170D52B5BF2}"/>
              </a:ext>
            </a:extLst>
          </p:cNvPr>
          <p:cNvSpPr txBox="1"/>
          <p:nvPr/>
        </p:nvSpPr>
        <p:spPr>
          <a:xfrm>
            <a:off x="859100" y="1674474"/>
            <a:ext cx="64514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i="0" u="none" strike="noStrike" baseline="0" dirty="0">
                <a:latin typeface="URWPalladioL-Ital"/>
              </a:rPr>
              <a:t>Missing Tooth Regions Detection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URWPalladioL-Ital"/>
            </a:endParaRPr>
          </a:p>
          <a:p>
            <a:r>
              <a:rPr lang="en-US" altLang="ko-KR" dirty="0">
                <a:latin typeface="URWPalladioL-Ital"/>
              </a:rPr>
              <a:t>Tooth Instance Segmentation</a:t>
            </a:r>
            <a:r>
              <a:rPr lang="ko-KR" altLang="en-US" dirty="0">
                <a:latin typeface="URWPalladioL-Ital"/>
              </a:rPr>
              <a:t>을 통해 만든 </a:t>
            </a:r>
            <a:endParaRPr lang="en-US" altLang="ko-KR" dirty="0">
              <a:latin typeface="URWPalladioL-Ital"/>
            </a:endParaRPr>
          </a:p>
          <a:p>
            <a:r>
              <a:rPr lang="en-US" altLang="ko-KR" dirty="0">
                <a:latin typeface="URWPalladioL-Ital"/>
              </a:rPr>
              <a:t>teeth mask </a:t>
            </a:r>
            <a:r>
              <a:rPr lang="ko-KR" altLang="en-US" dirty="0">
                <a:latin typeface="URWPalladioL-Ital"/>
              </a:rPr>
              <a:t>와</a:t>
            </a:r>
            <a:r>
              <a:rPr lang="en-US" altLang="ko-KR" dirty="0">
                <a:latin typeface="URWPalladioL-Ital"/>
              </a:rPr>
              <a:t> </a:t>
            </a:r>
            <a:r>
              <a:rPr lang="ko-KR" altLang="en-US" dirty="0">
                <a:latin typeface="URWPalladioL-Ital"/>
              </a:rPr>
              <a:t>치아 </a:t>
            </a:r>
            <a:r>
              <a:rPr lang="en-US" altLang="ko-KR" dirty="0">
                <a:latin typeface="URWPalladioL-Ital"/>
              </a:rPr>
              <a:t>28</a:t>
            </a:r>
            <a:r>
              <a:rPr lang="ko-KR" altLang="en-US" dirty="0">
                <a:latin typeface="URWPalladioL-Ital"/>
              </a:rPr>
              <a:t>개가 다 있는 </a:t>
            </a:r>
            <a:r>
              <a:rPr lang="en-US" altLang="ko-KR" dirty="0">
                <a:latin typeface="URWPalladioL-Ital"/>
              </a:rPr>
              <a:t>mask</a:t>
            </a:r>
            <a:r>
              <a:rPr lang="ko-KR" altLang="en-US" dirty="0">
                <a:latin typeface="URWPalladioL-Ital"/>
              </a:rPr>
              <a:t>로 부터 </a:t>
            </a:r>
            <a:endParaRPr lang="en-US" altLang="ko-KR" dirty="0">
              <a:latin typeface="URWPalladioL-Ital"/>
            </a:endParaRPr>
          </a:p>
          <a:p>
            <a:r>
              <a:rPr lang="ko-KR" altLang="en-US" dirty="0">
                <a:latin typeface="URWPalladioL-Ital"/>
              </a:rPr>
              <a:t>임의로 치아를 제거한 합성 데이터 사용</a:t>
            </a:r>
            <a:endParaRPr lang="en-US" altLang="ko-KR" dirty="0">
              <a:latin typeface="URWPalladioL-It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74B73C-1548-45A0-B838-74DE0DEC37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076" y="3890067"/>
            <a:ext cx="2883166" cy="25869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4DA886-3F6C-4AA8-8ED0-60FA89EEA4CC}"/>
              </a:ext>
            </a:extLst>
          </p:cNvPr>
          <p:cNvSpPr txBox="1"/>
          <p:nvPr/>
        </p:nvSpPr>
        <p:spPr>
          <a:xfrm>
            <a:off x="859100" y="4117136"/>
            <a:ext cx="60902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i="0" u="none" strike="noStrike" baseline="0" dirty="0">
                <a:latin typeface="URWPalladioL-Ital"/>
              </a:rPr>
              <a:t>Model :</a:t>
            </a:r>
          </a:p>
          <a:p>
            <a:endParaRPr lang="en-US" altLang="ko-KR" sz="2800" dirty="0">
              <a:latin typeface="URWPalladioL-Ital"/>
            </a:endParaRPr>
          </a:p>
          <a:p>
            <a:r>
              <a:rPr lang="en-US" altLang="ko-KR" i="0" u="none" strike="noStrike" baseline="0" dirty="0">
                <a:latin typeface="URWPalladioL-Ital"/>
              </a:rPr>
              <a:t>Faster R-CNN </a:t>
            </a:r>
            <a:r>
              <a:rPr lang="ko-KR" altLang="en-US" i="0" u="none" strike="noStrike" baseline="0" dirty="0">
                <a:latin typeface="URWPalladioL-Ital"/>
              </a:rPr>
              <a:t>모델 사용</a:t>
            </a:r>
            <a:endParaRPr lang="en-US" altLang="ko-KR" i="0" u="none" strike="noStrike" baseline="0" dirty="0">
              <a:latin typeface="URWPalladioL-Ital"/>
            </a:endParaRPr>
          </a:p>
          <a:p>
            <a:endParaRPr lang="en-US" altLang="ko-KR" sz="2800" dirty="0">
              <a:latin typeface="URWPalladioL-It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854AFF-38B0-4CD5-A71C-AAAC6F366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390" y="1722436"/>
            <a:ext cx="4860389" cy="17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2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622479-591A-43FB-8202-C4417C11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5CF5E41-BDF4-4E81-A807-4B05F74646B5}"/>
              </a:ext>
            </a:extLst>
          </p:cNvPr>
          <p:cNvSpPr txBox="1">
            <a:spLocks/>
          </p:cNvSpPr>
          <p:nvPr/>
        </p:nvSpPr>
        <p:spPr>
          <a:xfrm>
            <a:off x="0" y="411957"/>
            <a:ext cx="121920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latin typeface="Arial"/>
                <a:ea typeface="맑은 고딕"/>
                <a:cs typeface="Arial"/>
              </a:rPr>
              <a:t>Synthetic Data</a:t>
            </a:r>
            <a:endParaRPr lang="ko-KR" altLang="en-US" sz="3600" b="1" dirty="0">
              <a:latin typeface="Arial"/>
              <a:ea typeface="맑은 고딕"/>
              <a:cs typeface="Arial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BF2BB3-83FE-4227-AF17-93C314FF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80" y="1880101"/>
            <a:ext cx="10508040" cy="2280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4AB51A-7EC5-42F3-AF5C-7C0013357EBF}"/>
              </a:ext>
            </a:extLst>
          </p:cNvPr>
          <p:cNvSpPr txBox="1"/>
          <p:nvPr/>
        </p:nvSpPr>
        <p:spPr>
          <a:xfrm>
            <a:off x="5967664" y="4692198"/>
            <a:ext cx="5362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URWPalladioL-Ital"/>
              </a:rPr>
              <a:t>28</a:t>
            </a:r>
            <a:r>
              <a:rPr lang="ko-KR" altLang="en-US" sz="2000" dirty="0">
                <a:latin typeface="URWPalladioL-Ital"/>
              </a:rPr>
              <a:t>개의 치아가 모두 있는 마스크에서 랜덤하게 치아를 제거한 합성 이미지 사용</a:t>
            </a:r>
            <a:endParaRPr lang="en-US" altLang="ko-KR" sz="2000" dirty="0">
              <a:latin typeface="URWPalladioL-It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BAAB0-6096-46D0-B6C8-1E786783C608}"/>
              </a:ext>
            </a:extLst>
          </p:cNvPr>
          <p:cNvSpPr txBox="1"/>
          <p:nvPr/>
        </p:nvSpPr>
        <p:spPr>
          <a:xfrm>
            <a:off x="2009614" y="4866348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URWPalladioL-Ital"/>
              </a:rPr>
              <a:t>데이터 셋이 매우 부족  </a:t>
            </a:r>
            <a:endParaRPr lang="en-US" altLang="ko-KR" sz="2000" dirty="0">
              <a:latin typeface="URWPalladioL-Ital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627821-622C-4A9C-BB22-9A96F63E63F6}"/>
              </a:ext>
            </a:extLst>
          </p:cNvPr>
          <p:cNvCxnSpPr/>
          <p:nvPr/>
        </p:nvCxnSpPr>
        <p:spPr>
          <a:xfrm>
            <a:off x="4767224" y="5052328"/>
            <a:ext cx="1121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93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04D23-4F17-4D4E-87C9-8C093AE1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성능 비교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A8900-4BBA-4E02-82BB-5C76FE57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14</a:t>
            </a:fld>
            <a:endParaRPr lang="ko-KR" altLang="en-US" dirty="0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811E0CB3-55F6-4CCC-AA1A-46EC1C92B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17987"/>
              </p:ext>
            </p:extLst>
          </p:nvPr>
        </p:nvGraphicFramePr>
        <p:xfrm>
          <a:off x="1387344" y="1944376"/>
          <a:ext cx="9417312" cy="296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52">
                  <a:extLst>
                    <a:ext uri="{9D8B030D-6E8A-4147-A177-3AD203B41FA5}">
                      <a16:colId xmlns:a16="http://schemas.microsoft.com/office/drawing/2014/main" val="81531129"/>
                    </a:ext>
                  </a:extLst>
                </a:gridCol>
                <a:gridCol w="1569552">
                  <a:extLst>
                    <a:ext uri="{9D8B030D-6E8A-4147-A177-3AD203B41FA5}">
                      <a16:colId xmlns:a16="http://schemas.microsoft.com/office/drawing/2014/main" val="2886701925"/>
                    </a:ext>
                  </a:extLst>
                </a:gridCol>
                <a:gridCol w="1569552">
                  <a:extLst>
                    <a:ext uri="{9D8B030D-6E8A-4147-A177-3AD203B41FA5}">
                      <a16:colId xmlns:a16="http://schemas.microsoft.com/office/drawing/2014/main" val="1644374334"/>
                    </a:ext>
                  </a:extLst>
                </a:gridCol>
                <a:gridCol w="1569552">
                  <a:extLst>
                    <a:ext uri="{9D8B030D-6E8A-4147-A177-3AD203B41FA5}">
                      <a16:colId xmlns:a16="http://schemas.microsoft.com/office/drawing/2014/main" val="1743258155"/>
                    </a:ext>
                  </a:extLst>
                </a:gridCol>
                <a:gridCol w="1569552">
                  <a:extLst>
                    <a:ext uri="{9D8B030D-6E8A-4147-A177-3AD203B41FA5}">
                      <a16:colId xmlns:a16="http://schemas.microsoft.com/office/drawing/2014/main" val="3641368355"/>
                    </a:ext>
                  </a:extLst>
                </a:gridCol>
                <a:gridCol w="1569552">
                  <a:extLst>
                    <a:ext uri="{9D8B030D-6E8A-4147-A177-3AD203B41FA5}">
                      <a16:colId xmlns:a16="http://schemas.microsoft.com/office/drawing/2014/main" val="2559739203"/>
                    </a:ext>
                  </a:extLst>
                </a:gridCol>
              </a:tblGrid>
              <a:tr h="8922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baseline="0" dirty="0">
                          <a:solidFill>
                            <a:schemeClr val="tx1"/>
                          </a:solidFill>
                          <a:latin typeface="URWPalladioL-Ital"/>
                        </a:rPr>
                        <a:t>배치사이즈</a:t>
                      </a:r>
                      <a:endParaRPr lang="en-US" altLang="ko-KR" sz="1800" b="1" i="0" u="none" strike="noStrike" baseline="0" dirty="0">
                        <a:solidFill>
                          <a:schemeClr val="tx1"/>
                        </a:solidFill>
                        <a:latin typeface="URWPalladioL-It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latin typeface="URWPalladioL-Ital"/>
                        </a:rPr>
                        <a:t>Learning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latin typeface="URWPalladioL-Ital"/>
                        </a:rPr>
                        <a:t>Iterator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AP [0.5]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AP [0.5 : 0.95]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62671"/>
                  </a:ext>
                </a:extLst>
              </a:tr>
              <a:tr h="7184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논문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59.09%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20.40%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22182"/>
                  </a:ext>
                </a:extLst>
              </a:tr>
              <a:tr h="7184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설정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Faster R-CNN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100000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56.23%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20.34%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06153"/>
                  </a:ext>
                </a:extLst>
              </a:tr>
              <a:tr h="5766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설정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Retina Net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56.47%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20.05%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22044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B6088BC-987E-4C30-B5F6-779EEBA2D11B}"/>
              </a:ext>
            </a:extLst>
          </p:cNvPr>
          <p:cNvSpPr/>
          <p:nvPr/>
        </p:nvSpPr>
        <p:spPr>
          <a:xfrm>
            <a:off x="1363851" y="3554772"/>
            <a:ext cx="9469464" cy="132556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9" name="그림 18" descr="흐림이(가) 표시된 사진&#10;&#10;자동 생성된 설명">
            <a:extLst>
              <a:ext uri="{FF2B5EF4-FFF2-40B4-BE49-F238E27FC236}">
                <a16:creationId xmlns:a16="http://schemas.microsoft.com/office/drawing/2014/main" id="{54D9B50B-D667-4256-8645-4CDAB4797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 r="4947" b="-1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21" name="그림 20" descr="텍스트, 흐림이(가) 표시된 사진&#10;&#10;자동 생성된 설명">
            <a:extLst>
              <a:ext uri="{FF2B5EF4-FFF2-40B4-BE49-F238E27FC236}">
                <a16:creationId xmlns:a16="http://schemas.microsoft.com/office/drawing/2014/main" id="{7FBAF67E-97F5-4788-8AFB-DD6582EADF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r="3990" b="-1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171FEC-03D5-411C-A0B2-20D03E9293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861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BA95B63-3DE6-4523-8717-9C7AAF908A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76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D197E5-E6F2-4FB1-9218-A1E41652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2A167FBD-D1CD-476A-BCBA-8C2A863DE706}" type="slidenum">
              <a:rPr lang="en-US" altLang="ko-KR" smtClean="0"/>
              <a:pPr latinLnBrk="0">
                <a:spcAft>
                  <a:spcPts val="600"/>
                </a:spcAft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71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C704860-B532-4344-927F-291EC2F4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8505"/>
            <a:ext cx="12192000" cy="688975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B6185-CAEA-4AD5-974C-346E41E8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인턴 활동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51DD8-517F-4543-97F0-2B70C2496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01" y="1524000"/>
            <a:ext cx="4847629" cy="4968875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/>
              <a:t>딥러닝 기초 공부</a:t>
            </a:r>
            <a:endParaRPr lang="en-US" altLang="ko-KR" b="1" dirty="0"/>
          </a:p>
          <a:p>
            <a:pPr lvl="1"/>
            <a:r>
              <a:rPr lang="en-US" altLang="ko-KR" dirty="0"/>
              <a:t>cs231n</a:t>
            </a:r>
          </a:p>
          <a:p>
            <a:pPr lvl="1"/>
            <a:r>
              <a:rPr lang="ko-KR" altLang="en-US" dirty="0"/>
              <a:t>밑바닥부터 시작하는 딥러닝</a:t>
            </a:r>
            <a:endParaRPr lang="en-US" altLang="ko-KR" dirty="0"/>
          </a:p>
          <a:p>
            <a:pPr lvl="1"/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</a:p>
          <a:p>
            <a:pPr lvl="1"/>
            <a:r>
              <a:rPr lang="en-US" altLang="ko-KR" dirty="0"/>
              <a:t>COCO format</a:t>
            </a:r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Classification </a:t>
            </a:r>
            <a:r>
              <a:rPr lang="ko-KR" altLang="en-US" b="1" dirty="0"/>
              <a:t>문제 만들어서 해결</a:t>
            </a:r>
            <a:endParaRPr lang="en-US" altLang="ko-KR" b="1" dirty="0"/>
          </a:p>
          <a:p>
            <a:pPr lvl="1"/>
            <a:r>
              <a:rPr lang="en-US" altLang="ko-KR" dirty="0"/>
              <a:t>Kaggle Chest X-ray Image set </a:t>
            </a:r>
            <a:r>
              <a:rPr lang="ko-KR" altLang="en-US" dirty="0"/>
              <a:t>이용 </a:t>
            </a:r>
            <a:r>
              <a:rPr lang="en-US" altLang="ko-KR" dirty="0"/>
              <a:t>(</a:t>
            </a:r>
            <a:r>
              <a:rPr lang="ko-KR" altLang="en-US" dirty="0"/>
              <a:t>정확도 </a:t>
            </a:r>
            <a:r>
              <a:rPr lang="en-US" altLang="ko-KR" dirty="0"/>
              <a:t>73.6%)</a:t>
            </a:r>
          </a:p>
          <a:p>
            <a:endParaRPr lang="en-US" altLang="ko-KR" dirty="0"/>
          </a:p>
          <a:p>
            <a:r>
              <a:rPr lang="en-US" altLang="ko-KR" b="1" dirty="0"/>
              <a:t>Detection Model </a:t>
            </a:r>
            <a:r>
              <a:rPr lang="ko-KR" altLang="en-US" b="1" dirty="0"/>
              <a:t>공부</a:t>
            </a:r>
            <a:endParaRPr lang="en-US" altLang="ko-KR" b="1" dirty="0"/>
          </a:p>
          <a:p>
            <a:pPr lvl="1"/>
            <a:r>
              <a:rPr lang="en-US" altLang="ko-KR" dirty="0"/>
              <a:t>R-CNN </a:t>
            </a:r>
            <a:r>
              <a:rPr lang="ko-KR" altLang="en-US" dirty="0"/>
              <a:t>논문</a:t>
            </a:r>
            <a:endParaRPr lang="en-US" altLang="ko-KR" dirty="0"/>
          </a:p>
          <a:p>
            <a:pPr lvl="1"/>
            <a:r>
              <a:rPr lang="en-US" altLang="ko-KR" dirty="0"/>
              <a:t>Fast R-CNN </a:t>
            </a:r>
            <a:r>
              <a:rPr lang="ko-KR" altLang="en-US" dirty="0"/>
              <a:t>논문</a:t>
            </a:r>
            <a:endParaRPr lang="en-US" altLang="ko-KR" dirty="0"/>
          </a:p>
          <a:p>
            <a:pPr lvl="1"/>
            <a:r>
              <a:rPr lang="en-US" altLang="ko-KR" dirty="0"/>
              <a:t>Faster R-CNN </a:t>
            </a:r>
            <a:r>
              <a:rPr lang="ko-KR" altLang="en-US" dirty="0"/>
              <a:t>논문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b="1" dirty="0"/>
              <a:t>임플란트 과제 </a:t>
            </a:r>
            <a:r>
              <a:rPr lang="ko-KR" altLang="en-US" b="1" dirty="0" err="1"/>
              <a:t>재구현</a:t>
            </a:r>
            <a:endParaRPr lang="en-US" altLang="ko-KR" b="1" dirty="0"/>
          </a:p>
          <a:p>
            <a:pPr lvl="1"/>
            <a:r>
              <a:rPr lang="en-US" altLang="ko-KR" dirty="0"/>
              <a:t>Detectron2 </a:t>
            </a:r>
            <a:r>
              <a:rPr lang="ko-KR" altLang="en-US" dirty="0"/>
              <a:t>라이브러리 공부</a:t>
            </a:r>
            <a:endParaRPr lang="en-US" altLang="ko-KR" dirty="0"/>
          </a:p>
          <a:p>
            <a:pPr lvl="1"/>
            <a:r>
              <a:rPr lang="en-US" altLang="ko-KR" dirty="0"/>
              <a:t>segmentation </a:t>
            </a:r>
            <a:r>
              <a:rPr lang="ko-KR" altLang="en-US" dirty="0"/>
              <a:t>모델 구현</a:t>
            </a:r>
            <a:endParaRPr lang="en-US" altLang="ko-KR" dirty="0"/>
          </a:p>
          <a:p>
            <a:pPr lvl="1"/>
            <a:r>
              <a:rPr lang="en-US" altLang="ko-KR" dirty="0"/>
              <a:t>Detection </a:t>
            </a:r>
            <a:r>
              <a:rPr lang="ko-KR" altLang="en-US" dirty="0"/>
              <a:t>모델 구현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57394C-0976-410A-9D59-2AE09B18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98A8B7-9FDE-409C-B57D-2893DAF0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31" y="1489258"/>
            <a:ext cx="4025822" cy="4461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E2791-EEF6-4779-B5DB-4D3E9C71F79B}"/>
              </a:ext>
            </a:extLst>
          </p:cNvPr>
          <p:cNvSpPr txBox="1"/>
          <p:nvPr/>
        </p:nvSpPr>
        <p:spPr>
          <a:xfrm>
            <a:off x="967662" y="6091019"/>
            <a:ext cx="3896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https://star77sa.github.io/TIL-Blog/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535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0" y="411957"/>
            <a:ext cx="121920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latin typeface="+mj-ea"/>
                <a:cs typeface="Arial"/>
              </a:rPr>
              <a:t>과제</a:t>
            </a:r>
            <a:r>
              <a:rPr lang="en-US" altLang="ko-KR" sz="3600" b="1" dirty="0">
                <a:latin typeface="+mj-ea"/>
                <a:cs typeface="Arial"/>
              </a:rPr>
              <a:t> </a:t>
            </a:r>
            <a:r>
              <a:rPr lang="ko-KR" altLang="en-US" sz="3600" b="1" dirty="0">
                <a:latin typeface="+mj-ea"/>
                <a:cs typeface="Arial"/>
              </a:rPr>
              <a:t>목적</a:t>
            </a:r>
            <a:r>
              <a:rPr lang="en-US" altLang="ko-KR" sz="3600" b="1" dirty="0">
                <a:latin typeface="+mj-ea"/>
                <a:cs typeface="Arial"/>
              </a:rPr>
              <a:t> </a:t>
            </a:r>
          </a:p>
        </p:txBody>
      </p:sp>
      <p:sp>
        <p:nvSpPr>
          <p:cNvPr id="7" name="AutoShape 4" descr="https://s3-us-west-2.amazonaws.com/secure.notion-static.com/20602ab4-0f35-42a2-989f-12e46067b1cc/sample_101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C8736C-9566-4C9E-8AD4-924A6092F1F9}"/>
              </a:ext>
            </a:extLst>
          </p:cNvPr>
          <p:cNvSpPr txBox="1"/>
          <p:nvPr/>
        </p:nvSpPr>
        <p:spPr>
          <a:xfrm>
            <a:off x="5625611" y="2774107"/>
            <a:ext cx="5794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과제의 목적은 </a:t>
            </a:r>
            <a:r>
              <a:rPr lang="en-US" altLang="ko-KR" dirty="0"/>
              <a:t>panoramic radiographic image </a:t>
            </a:r>
            <a:r>
              <a:rPr lang="ko-KR" altLang="en-US" dirty="0"/>
              <a:t>만으로 </a:t>
            </a:r>
            <a:r>
              <a:rPr lang="ko-KR" altLang="en-US" b="1" dirty="0"/>
              <a:t>임플란트의 위치를 진단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그동안은 임플란트 위치 진단 시 </a:t>
            </a:r>
            <a:r>
              <a:rPr lang="en-US" altLang="ko-KR" dirty="0"/>
              <a:t>CBCT, panoramic radiographic image </a:t>
            </a:r>
            <a:r>
              <a:rPr lang="ko-KR" altLang="en-US" dirty="0"/>
              <a:t>두개를 이용하여 진단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6A10AD-2739-4771-B30B-CE9584D3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58" y="2578973"/>
            <a:ext cx="4432663" cy="21445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35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64252-86D3-4C93-BE11-605602BE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A68A79-F1A1-4955-812F-177CA0B5E06E}"/>
              </a:ext>
            </a:extLst>
          </p:cNvPr>
          <p:cNvSpPr txBox="1">
            <a:spLocks/>
          </p:cNvSpPr>
          <p:nvPr/>
        </p:nvSpPr>
        <p:spPr>
          <a:xfrm>
            <a:off x="0" y="411957"/>
            <a:ext cx="121920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latin typeface="Arial"/>
                <a:ea typeface="맑은 고딕"/>
                <a:cs typeface="Arial"/>
              </a:rPr>
              <a:t>과정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4E1F1E-9B9A-419F-BC49-3F30940D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17" y="1339226"/>
            <a:ext cx="8392365" cy="50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2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F7CCA-C7FF-4718-89C1-B9608905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531" y="2766218"/>
            <a:ext cx="5632938" cy="1325563"/>
          </a:xfrm>
        </p:spPr>
        <p:txBody>
          <a:bodyPr/>
          <a:lstStyle/>
          <a:p>
            <a:r>
              <a:rPr lang="en-US" altLang="ko-KR" dirty="0"/>
              <a:t>1. Segmentation part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29D43C-EE8E-4A76-9B45-C2CB8B41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31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BB9CB3-BBBA-445A-8BBA-4BB4880D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D07916-23F7-49BD-A567-FE6920566216}"/>
              </a:ext>
            </a:extLst>
          </p:cNvPr>
          <p:cNvSpPr txBox="1">
            <a:spLocks/>
          </p:cNvSpPr>
          <p:nvPr/>
        </p:nvSpPr>
        <p:spPr>
          <a:xfrm>
            <a:off x="0" y="411957"/>
            <a:ext cx="121920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latin typeface="Arial"/>
                <a:ea typeface="맑은 고딕"/>
                <a:cs typeface="Arial"/>
              </a:rPr>
              <a:t>Data Set / Model</a:t>
            </a:r>
            <a:endParaRPr lang="ko-KR" altLang="en-US" sz="3600" b="1" dirty="0">
              <a:latin typeface="Arial"/>
              <a:ea typeface="맑은 고딕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3A19E-66C1-46EC-BABA-C4FDBB79D06B}"/>
              </a:ext>
            </a:extLst>
          </p:cNvPr>
          <p:cNvSpPr txBox="1"/>
          <p:nvPr/>
        </p:nvSpPr>
        <p:spPr>
          <a:xfrm>
            <a:off x="859100" y="1642483"/>
            <a:ext cx="60902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i="0" u="none" strike="noStrike" baseline="0" dirty="0">
                <a:latin typeface="URWPalladioL-Ital"/>
              </a:rPr>
              <a:t>Data set : </a:t>
            </a:r>
          </a:p>
          <a:p>
            <a:endParaRPr lang="en-US" altLang="ko-KR" sz="2800" dirty="0">
              <a:latin typeface="URWPalladioL-Ital"/>
            </a:endParaRPr>
          </a:p>
          <a:p>
            <a:r>
              <a:rPr lang="en-US" altLang="ko-KR" sz="2400" i="0" u="none" strike="noStrike" baseline="0" dirty="0">
                <a:latin typeface="URWPalladioL-Ital"/>
              </a:rPr>
              <a:t>	</a:t>
            </a:r>
            <a:r>
              <a:rPr lang="ko-KR" altLang="en-US" sz="2400" i="0" u="none" strike="noStrike" baseline="0" dirty="0">
                <a:latin typeface="URWPalladioL-Ital"/>
              </a:rPr>
              <a:t>사랑니를 제외한 </a:t>
            </a:r>
            <a:r>
              <a:rPr lang="en-US" altLang="ko-KR" sz="2400" i="0" u="none" strike="noStrike" baseline="0" dirty="0">
                <a:latin typeface="URWPalladioL-Ital"/>
              </a:rPr>
              <a:t>28</a:t>
            </a:r>
            <a:r>
              <a:rPr lang="ko-KR" altLang="en-US" sz="2400" i="0" u="none" strike="noStrike" baseline="0" dirty="0">
                <a:latin typeface="URWPalladioL-Ital"/>
              </a:rPr>
              <a:t>개의 치아를 </a:t>
            </a:r>
            <a:endParaRPr lang="en-US" altLang="ko-KR" sz="2400" i="0" u="none" strike="noStrike" baseline="0" dirty="0">
              <a:latin typeface="URWPalladioL-Ital"/>
            </a:endParaRPr>
          </a:p>
          <a:p>
            <a:r>
              <a:rPr lang="en-US" altLang="ko-KR" sz="2400" i="0" u="none" strike="noStrike" baseline="0" dirty="0">
                <a:latin typeface="URWPalladioL-Ital"/>
              </a:rPr>
              <a:t>	</a:t>
            </a:r>
            <a:r>
              <a:rPr lang="ko-KR" altLang="en-US" sz="2400" i="0" u="none" strike="noStrike" baseline="0" dirty="0" err="1">
                <a:latin typeface="URWPalladioL-Ital"/>
              </a:rPr>
              <a:t>라벨링한</a:t>
            </a:r>
            <a:r>
              <a:rPr lang="ko-KR" altLang="en-US" sz="2400" i="0" u="none" strike="noStrike" baseline="0" dirty="0">
                <a:latin typeface="URWPalladioL-Ital"/>
              </a:rPr>
              <a:t> 데이터 셋 사용</a:t>
            </a:r>
            <a:endParaRPr lang="en-US" altLang="ko-KR" sz="2400" i="0" u="none" strike="noStrike" baseline="0" dirty="0">
              <a:latin typeface="URWPalladioL-Ital"/>
            </a:endParaRPr>
          </a:p>
          <a:p>
            <a:endParaRPr lang="en-US" altLang="ko-KR" sz="2800" dirty="0">
              <a:latin typeface="URWPalladioL-Ital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9E3749-73CA-404E-A96A-26079CF3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570" y="1506230"/>
            <a:ext cx="3448638" cy="1922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CD5E66-4EE3-4EA1-A20F-B0C5815AD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639" y="4076348"/>
            <a:ext cx="3896500" cy="16868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773FD1-C0EE-43A3-A6C8-0248AA3C5DAF}"/>
              </a:ext>
            </a:extLst>
          </p:cNvPr>
          <p:cNvSpPr txBox="1"/>
          <p:nvPr/>
        </p:nvSpPr>
        <p:spPr>
          <a:xfrm>
            <a:off x="859100" y="4117136"/>
            <a:ext cx="6090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i="0" u="none" strike="noStrike" baseline="0" dirty="0">
                <a:latin typeface="URWPalladioL-Ital"/>
              </a:rPr>
              <a:t>Model :</a:t>
            </a:r>
          </a:p>
          <a:p>
            <a:endParaRPr lang="en-US" altLang="ko-KR" sz="2800" dirty="0">
              <a:latin typeface="URWPalladioL-Ital"/>
            </a:endParaRPr>
          </a:p>
          <a:p>
            <a:r>
              <a:rPr lang="en-US" altLang="ko-KR" sz="2400" i="0" u="none" strike="noStrike" baseline="0" dirty="0">
                <a:latin typeface="URWPalladioL-Ital"/>
              </a:rPr>
              <a:t>	Mask R-CNN </a:t>
            </a:r>
            <a:r>
              <a:rPr lang="ko-KR" altLang="en-US" sz="2400" i="0" u="none" strike="noStrike" baseline="0" dirty="0">
                <a:latin typeface="URWPalladioL-Ital"/>
              </a:rPr>
              <a:t>모델 사용</a:t>
            </a:r>
            <a:endParaRPr lang="en-US" altLang="ko-KR" sz="2400" i="0" u="none" strike="noStrike" baseline="0" dirty="0">
              <a:latin typeface="URWPalladioL-Ital"/>
            </a:endParaRPr>
          </a:p>
          <a:p>
            <a:endParaRPr lang="en-US" altLang="ko-KR" sz="2800" dirty="0">
              <a:latin typeface="URWPalladioL-Ital"/>
            </a:endParaRPr>
          </a:p>
        </p:txBody>
      </p:sp>
    </p:spTree>
    <p:extLst>
      <p:ext uri="{BB962C8B-B14F-4D97-AF65-F5344CB8AC3E}">
        <p14:creationId xmlns:p14="http://schemas.microsoft.com/office/powerpoint/2010/main" val="332423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CB2749-5C13-4AF7-BC9E-7B925265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6C8B7C5-7ECA-4A84-8D10-43B34E1D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참고논문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5674A2-040A-40F8-BE23-7D6B64450DDA}"/>
              </a:ext>
            </a:extLst>
          </p:cNvPr>
          <p:cNvSpPr/>
          <p:nvPr/>
        </p:nvSpPr>
        <p:spPr>
          <a:xfrm>
            <a:off x="1439640" y="3007142"/>
            <a:ext cx="5372100" cy="525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1D7F06-E4B8-4520-9B51-81380EE9C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1011"/>
            <a:ext cx="4340752" cy="49918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15B5DC-438D-4EA1-86C3-4B8EBED4B16E}"/>
              </a:ext>
            </a:extLst>
          </p:cNvPr>
          <p:cNvSpPr txBox="1"/>
          <p:nvPr/>
        </p:nvSpPr>
        <p:spPr>
          <a:xfrm>
            <a:off x="2843476" y="849104"/>
            <a:ext cx="9246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1" u="none" strike="noStrike" baseline="0" dirty="0">
                <a:latin typeface="NimbusRomNo9L-Medi"/>
              </a:rPr>
              <a:t>Bag of Tricks for Image Classification with Convolutional Neural Networks</a:t>
            </a:r>
            <a:endParaRPr lang="ko-KR" altLang="en-US" sz="24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7F8671-E0CD-4A63-B2D0-36A2AD301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08" y="4414014"/>
            <a:ext cx="44672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B572FE-E58A-4906-89D8-8E96A923098E}"/>
              </a:ext>
            </a:extLst>
          </p:cNvPr>
          <p:cNvSpPr txBox="1"/>
          <p:nvPr/>
        </p:nvSpPr>
        <p:spPr>
          <a:xfrm>
            <a:off x="5483752" y="1501011"/>
            <a:ext cx="5794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연산의 복잡성은 거의 그대로 둔 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    모델 구조 및 훈련 방법의 변경이 모델의 정확도에        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미치는 영향에 대해 조사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</a:t>
            </a:r>
            <a:r>
              <a:rPr lang="en-US" altLang="ko-KR" dirty="0"/>
              <a:t>Trick</a:t>
            </a:r>
            <a:r>
              <a:rPr lang="ko-KR" altLang="en-US" dirty="0"/>
              <a:t>들을 모아 사용할 경우 </a:t>
            </a:r>
            <a:r>
              <a:rPr lang="en-US" altLang="ko-KR" dirty="0"/>
              <a:t>ResNet-50</a:t>
            </a:r>
            <a:r>
              <a:rPr lang="ko-KR" altLang="en-US" dirty="0"/>
              <a:t>에서 성능이 약 </a:t>
            </a:r>
            <a:r>
              <a:rPr lang="en-US" altLang="ko-KR" dirty="0"/>
              <a:t>4%</a:t>
            </a:r>
            <a:r>
              <a:rPr lang="ko-KR" altLang="en-US" dirty="0"/>
              <a:t>나 올랐으며 다른 새로운 모델 구조의 성능들을 능가하는 수치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Object detection, semantic segmentation</a:t>
            </a:r>
            <a:r>
              <a:rPr lang="ko-KR" altLang="en-US" b="1" dirty="0"/>
              <a:t>에도 좋은 성능을 보임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505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CB2749-5C13-4AF7-BC9E-7B925265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6C8B7C5-7ECA-4A84-8D10-43B34E1D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참고논문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5674A2-040A-40F8-BE23-7D6B64450DDA}"/>
              </a:ext>
            </a:extLst>
          </p:cNvPr>
          <p:cNvSpPr/>
          <p:nvPr/>
        </p:nvSpPr>
        <p:spPr>
          <a:xfrm>
            <a:off x="1439640" y="3007142"/>
            <a:ext cx="5372100" cy="525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5B5DC-438D-4EA1-86C3-4B8EBED4B16E}"/>
              </a:ext>
            </a:extLst>
          </p:cNvPr>
          <p:cNvSpPr txBox="1"/>
          <p:nvPr/>
        </p:nvSpPr>
        <p:spPr>
          <a:xfrm>
            <a:off x="2843476" y="849104"/>
            <a:ext cx="9246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1" u="none" strike="noStrike" baseline="0" dirty="0">
                <a:latin typeface="NimbusRomNo9L-Medi"/>
              </a:rPr>
              <a:t>Bag of Tricks for Image Classification with Convolutional Neural Networks</a:t>
            </a:r>
            <a:endParaRPr lang="ko-KR" altLang="en-US" sz="2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572FE-E58A-4906-89D8-8E96A923098E}"/>
              </a:ext>
            </a:extLst>
          </p:cNvPr>
          <p:cNvSpPr txBox="1"/>
          <p:nvPr/>
        </p:nvSpPr>
        <p:spPr>
          <a:xfrm>
            <a:off x="5787983" y="1737964"/>
            <a:ext cx="609921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적용 해본 것</a:t>
            </a:r>
            <a:endParaRPr lang="en-US" altLang="ko-KR" sz="2000" b="1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</a:rPr>
              <a:t>Linear </a:t>
            </a:r>
            <a:r>
              <a:rPr lang="en-US" altLang="ko-KR" b="1" dirty="0"/>
              <a:t>scaling</a:t>
            </a:r>
            <a:r>
              <a:rPr lang="en-US" altLang="ko-KR" b="1" i="0" dirty="0">
                <a:effectLst/>
              </a:rPr>
              <a:t> learning rate</a:t>
            </a:r>
          </a:p>
          <a:p>
            <a:r>
              <a:rPr lang="en-US" altLang="ko-KR" i="0" dirty="0">
                <a:effectLst/>
              </a:rPr>
              <a:t>    ( Learning rate = 0.1 * Batch Size / 256 )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</a:rPr>
              <a:t>Learning rate warmup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시작시에는 매우 작은 </a:t>
            </a:r>
            <a:r>
              <a:rPr lang="en-US" altLang="ko-KR" dirty="0"/>
              <a:t>learning rate</a:t>
            </a:r>
            <a:r>
              <a:rPr lang="ko-KR" altLang="en-US" dirty="0"/>
              <a:t>를 사용하고</a:t>
            </a:r>
            <a:r>
              <a:rPr lang="en-US" altLang="ko-KR" dirty="0"/>
              <a:t>, </a:t>
            </a:r>
            <a:r>
              <a:rPr lang="ko-KR" altLang="en-US" dirty="0"/>
              <a:t>훈련 과정이 안정화되었을 때 </a:t>
            </a:r>
            <a:r>
              <a:rPr lang="en-US" altLang="ko-KR" dirty="0"/>
              <a:t>learning rate </a:t>
            </a:r>
            <a:r>
              <a:rPr lang="ko-KR" altLang="en-US" dirty="0"/>
              <a:t>초기값을 사용하는 방법</a:t>
            </a:r>
            <a:endParaRPr lang="en-US" altLang="ko-KR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Cosine Learning Rate Decay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learning rate</a:t>
            </a:r>
            <a:r>
              <a:rPr lang="ko-KR" altLang="en-US" dirty="0"/>
              <a:t>의 초기값을 </a:t>
            </a:r>
            <a:r>
              <a:rPr lang="en-US" altLang="ko-KR" dirty="0"/>
              <a:t>0</a:t>
            </a:r>
            <a:r>
              <a:rPr lang="ko-KR" altLang="en-US" dirty="0"/>
              <a:t>으로 두고 여기에 </a:t>
            </a:r>
            <a:r>
              <a:rPr lang="en-US" altLang="ko-KR" dirty="0"/>
              <a:t>cosine </a:t>
            </a:r>
            <a:r>
              <a:rPr lang="ko-KR" altLang="en-US" dirty="0"/>
              <a:t>함수를 적용하여 그 다음 배치의 </a:t>
            </a:r>
            <a:r>
              <a:rPr lang="en-US" altLang="ko-KR" dirty="0"/>
              <a:t>learning rate</a:t>
            </a:r>
            <a:r>
              <a:rPr lang="ko-KR" altLang="en-US" dirty="0"/>
              <a:t>를 구하는 방법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91BF10-5609-4960-AF91-97A4C5944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0168"/>
            <a:ext cx="3524529" cy="243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49B72B7-4114-46B6-A274-B4EED45D1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26" y="2340976"/>
            <a:ext cx="3524529" cy="216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AE944A5-5105-4475-B2BF-9780913E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963" y="2697996"/>
            <a:ext cx="3298283" cy="29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32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04D23-4F17-4D4E-87C9-8C093AE1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성능 비교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A8900-4BBA-4E02-82BB-5C76FE57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7FBD-D1CD-476A-BCBA-8C2A863DE706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DF136306-1AB6-4A5C-9D47-601FCF03F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55322"/>
              </p:ext>
            </p:extLst>
          </p:nvPr>
        </p:nvGraphicFramePr>
        <p:xfrm>
          <a:off x="1387344" y="1905181"/>
          <a:ext cx="9417312" cy="304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52">
                  <a:extLst>
                    <a:ext uri="{9D8B030D-6E8A-4147-A177-3AD203B41FA5}">
                      <a16:colId xmlns:a16="http://schemas.microsoft.com/office/drawing/2014/main" val="81531129"/>
                    </a:ext>
                  </a:extLst>
                </a:gridCol>
                <a:gridCol w="1569552">
                  <a:extLst>
                    <a:ext uri="{9D8B030D-6E8A-4147-A177-3AD203B41FA5}">
                      <a16:colId xmlns:a16="http://schemas.microsoft.com/office/drawing/2014/main" val="2886701925"/>
                    </a:ext>
                  </a:extLst>
                </a:gridCol>
                <a:gridCol w="1569552">
                  <a:extLst>
                    <a:ext uri="{9D8B030D-6E8A-4147-A177-3AD203B41FA5}">
                      <a16:colId xmlns:a16="http://schemas.microsoft.com/office/drawing/2014/main" val="1644374334"/>
                    </a:ext>
                  </a:extLst>
                </a:gridCol>
                <a:gridCol w="1569552">
                  <a:extLst>
                    <a:ext uri="{9D8B030D-6E8A-4147-A177-3AD203B41FA5}">
                      <a16:colId xmlns:a16="http://schemas.microsoft.com/office/drawing/2014/main" val="1743258155"/>
                    </a:ext>
                  </a:extLst>
                </a:gridCol>
                <a:gridCol w="1569552">
                  <a:extLst>
                    <a:ext uri="{9D8B030D-6E8A-4147-A177-3AD203B41FA5}">
                      <a16:colId xmlns:a16="http://schemas.microsoft.com/office/drawing/2014/main" val="3641368355"/>
                    </a:ext>
                  </a:extLst>
                </a:gridCol>
                <a:gridCol w="1569552">
                  <a:extLst>
                    <a:ext uri="{9D8B030D-6E8A-4147-A177-3AD203B41FA5}">
                      <a16:colId xmlns:a16="http://schemas.microsoft.com/office/drawing/2014/main" val="2559739203"/>
                    </a:ext>
                  </a:extLst>
                </a:gridCol>
              </a:tblGrid>
              <a:tr h="8922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baseline="0" dirty="0">
                          <a:solidFill>
                            <a:schemeClr val="tx1"/>
                          </a:solidFill>
                          <a:latin typeface="URWPalladioL-Ital"/>
                        </a:rPr>
                        <a:t>배치사이즈</a:t>
                      </a:r>
                      <a:endParaRPr lang="en-US" altLang="ko-KR" sz="1800" b="1" i="0" u="none" strike="noStrike" baseline="0" dirty="0">
                        <a:solidFill>
                          <a:schemeClr val="tx1"/>
                        </a:solidFill>
                        <a:latin typeface="URWPalladioL-It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latin typeface="URWPalladioL-Ital"/>
                        </a:rPr>
                        <a:t>Learning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latin typeface="URWPalladioL-Ital"/>
                        </a:rPr>
                        <a:t>Iterator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AP [0.5]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AP [0.5 : 0.95]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62671"/>
                  </a:ext>
                </a:extLst>
              </a:tr>
              <a:tr h="7184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논문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92.14%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76.78%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22182"/>
                  </a:ext>
                </a:extLst>
              </a:tr>
              <a:tr h="7184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설정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91.72%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76.88%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78633"/>
                  </a:ext>
                </a:extLst>
              </a:tr>
              <a:tr h="7184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설정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0.0015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10000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92.43%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78.41%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0615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0908661-E116-4047-9D05-D1CA62B3084D}"/>
              </a:ext>
            </a:extLst>
          </p:cNvPr>
          <p:cNvSpPr/>
          <p:nvPr/>
        </p:nvSpPr>
        <p:spPr>
          <a:xfrm>
            <a:off x="1363851" y="3459996"/>
            <a:ext cx="9469464" cy="154595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1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7.6|9|17.2|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7205</TotalTime>
  <Words>985</Words>
  <Application>Microsoft Office PowerPoint</Application>
  <PresentationFormat>와이드스크린</PresentationFormat>
  <Paragraphs>220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NimbusRomNo9L-Medi</vt:lpstr>
      <vt:lpstr>URWPalladioL-Ital</vt:lpstr>
      <vt:lpstr>맑은 고딕</vt:lpstr>
      <vt:lpstr>Office 테마</vt:lpstr>
      <vt:lpstr>Missing Tooth Regions Detection for Dental Implant Planning in Panoramic Radiographic Images </vt:lpstr>
      <vt:lpstr>인턴 활동 내용</vt:lpstr>
      <vt:lpstr>PowerPoint 프레젠테이션</vt:lpstr>
      <vt:lpstr>PowerPoint 프레젠테이션</vt:lpstr>
      <vt:lpstr>1. Segmentation part</vt:lpstr>
      <vt:lpstr>PowerPoint 프레젠테이션</vt:lpstr>
      <vt:lpstr>참고논문</vt:lpstr>
      <vt:lpstr>참고논문</vt:lpstr>
      <vt:lpstr>성능 비교</vt:lpstr>
      <vt:lpstr>PowerPoint 프레젠테이션</vt:lpstr>
      <vt:lpstr>2. Detection part</vt:lpstr>
      <vt:lpstr>PowerPoint 프레젠테이션</vt:lpstr>
      <vt:lpstr>PowerPoint 프레젠테이션</vt:lpstr>
      <vt:lpstr>성능 비교</vt:lpstr>
      <vt:lpstr>PowerPoint 프레젠테이션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Unseen Industrial Components in a Heavy Clutter Using RGB-D Fusion and Synthetic Data</dc:title>
  <dc:creator>백 승혁</dc:creator>
  <cp:lastModifiedBy>고 경수</cp:lastModifiedBy>
  <cp:revision>564</cp:revision>
  <dcterms:created xsi:type="dcterms:W3CDTF">2020-07-24T13:44:09Z</dcterms:created>
  <dcterms:modified xsi:type="dcterms:W3CDTF">2022-02-21T02:30:24Z</dcterms:modified>
</cp:coreProperties>
</file>