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  <p:sldMasterId id="2147483843" r:id="rId2"/>
    <p:sldMasterId id="2147484035" r:id="rId3"/>
  </p:sldMasterIdLst>
  <p:notesMasterIdLst>
    <p:notesMasterId r:id="rId41"/>
  </p:notesMasterIdLst>
  <p:sldIdLst>
    <p:sldId id="260" r:id="rId4"/>
    <p:sldId id="262" r:id="rId5"/>
    <p:sldId id="264" r:id="rId6"/>
    <p:sldId id="266" r:id="rId7"/>
    <p:sldId id="265" r:id="rId8"/>
    <p:sldId id="263" r:id="rId9"/>
    <p:sldId id="269" r:id="rId10"/>
    <p:sldId id="295" r:id="rId11"/>
    <p:sldId id="275" r:id="rId12"/>
    <p:sldId id="276" r:id="rId13"/>
    <p:sldId id="292" r:id="rId14"/>
    <p:sldId id="293" r:id="rId15"/>
    <p:sldId id="277" r:id="rId16"/>
    <p:sldId id="278" r:id="rId17"/>
    <p:sldId id="274" r:id="rId18"/>
    <p:sldId id="268" r:id="rId19"/>
    <p:sldId id="286" r:id="rId20"/>
    <p:sldId id="284" r:id="rId21"/>
    <p:sldId id="285" r:id="rId22"/>
    <p:sldId id="288" r:id="rId23"/>
    <p:sldId id="287" r:id="rId24"/>
    <p:sldId id="283" r:id="rId25"/>
    <p:sldId id="290" r:id="rId26"/>
    <p:sldId id="273" r:id="rId27"/>
    <p:sldId id="279" r:id="rId28"/>
    <p:sldId id="294" r:id="rId29"/>
    <p:sldId id="291" r:id="rId30"/>
    <p:sldId id="270" r:id="rId31"/>
    <p:sldId id="280" r:id="rId32"/>
    <p:sldId id="281" r:id="rId33"/>
    <p:sldId id="282" r:id="rId34"/>
    <p:sldId id="271" r:id="rId35"/>
    <p:sldId id="272" r:id="rId36"/>
    <p:sldId id="289" r:id="rId37"/>
    <p:sldId id="296" r:id="rId38"/>
    <p:sldId id="297" r:id="rId39"/>
    <p:sldId id="298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EA0DC6A-B26A-4D57-87EA-9F3657929430}">
          <p14:sldIdLst/>
        </p14:section>
        <p14:section name="无标题节" id="{842ED7E0-1BA9-4E45-8F0D-0B0938685E26}">
          <p14:sldIdLst>
            <p14:sldId id="260"/>
            <p14:sldId id="262"/>
            <p14:sldId id="264"/>
            <p14:sldId id="266"/>
            <p14:sldId id="265"/>
            <p14:sldId id="263"/>
            <p14:sldId id="269"/>
            <p14:sldId id="295"/>
            <p14:sldId id="275"/>
            <p14:sldId id="276"/>
            <p14:sldId id="292"/>
            <p14:sldId id="293"/>
            <p14:sldId id="277"/>
            <p14:sldId id="278"/>
            <p14:sldId id="274"/>
            <p14:sldId id="268"/>
            <p14:sldId id="286"/>
            <p14:sldId id="284"/>
            <p14:sldId id="285"/>
            <p14:sldId id="288"/>
            <p14:sldId id="287"/>
            <p14:sldId id="283"/>
            <p14:sldId id="290"/>
            <p14:sldId id="273"/>
            <p14:sldId id="279"/>
            <p14:sldId id="294"/>
            <p14:sldId id="291"/>
            <p14:sldId id="270"/>
            <p14:sldId id="280"/>
            <p14:sldId id="281"/>
            <p14:sldId id="282"/>
            <p14:sldId id="271"/>
            <p14:sldId id="272"/>
            <p14:sldId id="289"/>
            <p14:sldId id="296"/>
            <p14:sldId id="297"/>
            <p14:sldId id="298"/>
          </p14:sldIdLst>
        </p14:section>
        <p14:section name="无标题节" id="{C1F9196A-C47A-4A65-9CD6-41C3E77E603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2" autoAdjust="0"/>
    <p:restoredTop sz="86808" autoAdjust="0"/>
  </p:normalViewPr>
  <p:slideViewPr>
    <p:cSldViewPr snapToGrid="0">
      <p:cViewPr>
        <p:scale>
          <a:sx n="66" d="100"/>
          <a:sy n="66" d="100"/>
        </p:scale>
        <p:origin x="31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51063-A9BC-4A01-97A3-7EF15836D7D3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DB7A7-AC3D-4DEC-B659-E830116DB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43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B7A7-AC3D-4DEC-B659-E830116DBE9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68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B7A7-AC3D-4DEC-B659-E830116DBE9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400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B7A7-AC3D-4DEC-B659-E830116DBE9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743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B7A7-AC3D-4DEC-B659-E830116DBE9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068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B7A7-AC3D-4DEC-B659-E830116DBE9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042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B7A7-AC3D-4DEC-B659-E830116DBE9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840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B7A7-AC3D-4DEC-B659-E830116DBE9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760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B7A7-AC3D-4DEC-B659-E830116DBE9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019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B7A7-AC3D-4DEC-B659-E830116DBE9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7249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B7A7-AC3D-4DEC-B659-E830116DBE9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129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B7A7-AC3D-4DEC-B659-E830116DBE9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83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B7A7-AC3D-4DEC-B659-E830116DBE9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093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B7A7-AC3D-4DEC-B659-E830116DBE9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8863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B7A7-AC3D-4DEC-B659-E830116DBE9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8070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B7A7-AC3D-4DEC-B659-E830116DBE9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1763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B7A7-AC3D-4DEC-B659-E830116DBE9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846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B7A7-AC3D-4DEC-B659-E830116DBE9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5890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B7A7-AC3D-4DEC-B659-E830116DBE9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9180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B7A7-AC3D-4DEC-B659-E830116DBE9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6735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B7A7-AC3D-4DEC-B659-E830116DBE9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8974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B7A7-AC3D-4DEC-B659-E830116DBE9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2732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B7A7-AC3D-4DEC-B659-E830116DBE9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927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B7A7-AC3D-4DEC-B659-E830116DBE9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1710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B7A7-AC3D-4DEC-B659-E830116DBE9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5877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B7A7-AC3D-4DEC-B659-E830116DBE9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2145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B7A7-AC3D-4DEC-B659-E830116DBE9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1399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B7A7-AC3D-4DEC-B659-E830116DBE9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9609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B7A7-AC3D-4DEC-B659-E830116DBE9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3103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B7A7-AC3D-4DEC-B659-E830116DBE9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2294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B7A7-AC3D-4DEC-B659-E830116DBE9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5639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B7A7-AC3D-4DEC-B659-E830116DBE9E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703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B7A7-AC3D-4DEC-B659-E830116DBE9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189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B7A7-AC3D-4DEC-B659-E830116DBE9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962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B7A7-AC3D-4DEC-B659-E830116DBE9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403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B7A7-AC3D-4DEC-B659-E830116DBE9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287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B7A7-AC3D-4DEC-B659-E830116DBE9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09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B7A7-AC3D-4DEC-B659-E830116DBE9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447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9553-01C9-4432-8730-5AB872488731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3A5-5727-48D2-8FCC-16CC27D90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76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9553-01C9-4432-8730-5AB872488731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3A5-5727-48D2-8FCC-16CC27D90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87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9553-01C9-4432-8730-5AB872488731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3A5-5727-48D2-8FCC-16CC27D90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853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9553-01C9-4432-8730-5AB872488731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3A5-5727-48D2-8FCC-16CC27D90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507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9553-01C9-4432-8730-5AB872488731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3A5-5727-48D2-8FCC-16CC27D90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97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9553-01C9-4432-8730-5AB872488731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3A5-5727-48D2-8FCC-16CC27D90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84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9553-01C9-4432-8730-5AB872488731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3A5-5727-48D2-8FCC-16CC27D90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429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9553-01C9-4432-8730-5AB872488731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3A5-5727-48D2-8FCC-16CC27D903D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8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9553-01C9-4432-8730-5AB872488731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3A5-5727-48D2-8FCC-16CC27D903D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98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9553-01C9-4432-8730-5AB872488731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3A5-5727-48D2-8FCC-16CC27D90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930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9553-01C9-4432-8730-5AB872488731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3A5-5727-48D2-8FCC-16CC27D90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36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9553-01C9-4432-8730-5AB872488731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3A5-5727-48D2-8FCC-16CC27D90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7036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9553-01C9-4432-8730-5AB872488731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3A5-5727-48D2-8FCC-16CC27D90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0838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9553-01C9-4432-8730-5AB872488731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3A5-5727-48D2-8FCC-16CC27D90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7846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9553-01C9-4432-8730-5AB872488731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3A5-5727-48D2-8FCC-16CC27D90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8331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9553-01C9-4432-8730-5AB872488731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3A5-5727-48D2-8FCC-16CC27D903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4948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9553-01C9-4432-8730-5AB872488731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3A5-5727-48D2-8FCC-16CC27D90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8820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9553-01C9-4432-8730-5AB872488731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3A5-5727-48D2-8FCC-16CC27D903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1585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9553-01C9-4432-8730-5AB872488731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3A5-5727-48D2-8FCC-16CC27D90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7503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9553-01C9-4432-8730-5AB872488731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3A5-5727-48D2-8FCC-16CC27D90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8851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9553-01C9-4432-8730-5AB872488731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3A5-5727-48D2-8FCC-16CC27D90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8947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9553-01C9-4432-8730-5AB872488731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3A5-5727-48D2-8FCC-16CC27D90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3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9553-01C9-4432-8730-5AB872488731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3A5-5727-48D2-8FCC-16CC27D90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4013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8179553-01C9-4432-8730-5AB872488731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5AE3A5-5727-48D2-8FCC-16CC27D90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9638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9553-01C9-4432-8730-5AB872488731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3A5-5727-48D2-8FCC-16CC27D90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8002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9553-01C9-4432-8730-5AB872488731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3A5-5727-48D2-8FCC-16CC27D90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611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9553-01C9-4432-8730-5AB872488731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3A5-5727-48D2-8FCC-16CC27D90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1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9553-01C9-4432-8730-5AB872488731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3A5-5727-48D2-8FCC-16CC27D90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61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9553-01C9-4432-8730-5AB872488731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3A5-5727-48D2-8FCC-16CC27D903D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11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9553-01C9-4432-8730-5AB872488731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3A5-5727-48D2-8FCC-16CC27D903D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1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9553-01C9-4432-8730-5AB872488731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3A5-5727-48D2-8FCC-16CC27D90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49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9553-01C9-4432-8730-5AB872488731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3A5-5727-48D2-8FCC-16CC27D90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7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9553-01C9-4432-8730-5AB872488731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3A5-5727-48D2-8FCC-16CC27D90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77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8179553-01C9-4432-8730-5AB872488731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AE3A5-5727-48D2-8FCC-16CC27D90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53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8179553-01C9-4432-8730-5AB872488731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AE3A5-5727-48D2-8FCC-16CC27D90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89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179553-01C9-4432-8730-5AB872488731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5AE3A5-5727-48D2-8FCC-16CC27D903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88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目录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182254" y="2179782"/>
            <a:ext cx="4082919" cy="36893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MOCAP</a:t>
            </a:r>
            <a:r>
              <a:rPr lang="zh-CN" altLang="en-US" dirty="0"/>
              <a:t>数据集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算法的分类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算法简述，从工程角度来看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问题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0858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Data-Driven</a:t>
            </a:r>
            <a:endParaRPr lang="zh-CN" altLang="en-US" sz="36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182254" y="2179782"/>
            <a:ext cx="9973425" cy="36893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Motion Matching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（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GDC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上有一系列的视频，近期也有了基于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MM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的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RL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算法）</a:t>
            </a:r>
            <a:endParaRPr lang="en-US" altLang="zh-CN" b="1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zh-CN" altLang="en-US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育碧提出的，例子是荣耀战魂，也是育碧近些年都采用的方法，黑悟空使用的也是此法。</a:t>
            </a:r>
            <a:endParaRPr lang="en-US" altLang="zh-CN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EA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叫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Pose Trajectory Matching</a:t>
            </a:r>
            <a:endParaRPr lang="en-US" altLang="zh-CN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zh-CN" altLang="en-US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该方法需要大量的动捕，主要用于跑走跳。核心就是游戏中所有的动作都在捕捉中，效果最好，运算量大。难点在于制造最好的</a:t>
            </a:r>
            <a:r>
              <a:rPr lang="en-US" altLang="zh-CN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cost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函数，内存要求高。</a:t>
            </a:r>
            <a:endParaRPr lang="en-US" altLang="zh-CN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有一系列的简化算法，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cost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的算法，只检测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臀部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左脚骨骼点，右脚骨骼点，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KD-Tree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加速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动画师的工作，找出哪些有效的动作，修饰有效动作。</a:t>
            </a:r>
            <a:endParaRPr lang="en-US" altLang="zh-CN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zh-CN" altLang="en-US" dirty="0"/>
              <a:t>出现了问题，很好解决，增加动捕数据</a:t>
            </a:r>
          </a:p>
          <a:p>
            <a:pPr marL="0" indent="0">
              <a:buNone/>
            </a:pPr>
            <a:endParaRPr lang="en-US" altLang="zh-CN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07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Data-Driven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0D1003-7610-4913-B96A-E0F664BDD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B91A850-47EE-4F03-9A35-131F59531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586" y="1845734"/>
            <a:ext cx="7468828" cy="420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575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Data-Driven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0D1003-7610-4913-B96A-E0F664BDD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B14ABFC-D573-479F-B349-DBAB9F77E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170" y="1845734"/>
            <a:ext cx="7317659" cy="413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951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Data-Driven</a:t>
            </a:r>
            <a:endParaRPr lang="zh-CN" altLang="en-US" sz="36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182254" y="1961535"/>
            <a:ext cx="9973425" cy="39075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sz="2600" b="1" dirty="0" err="1"/>
              <a:t>Siggraph</a:t>
            </a:r>
            <a:r>
              <a:rPr lang="en-US" altLang="zh-CN" sz="2600" b="1" dirty="0"/>
              <a:t> 2020]Statistics-based Motion Synthesis for Social Conversations</a:t>
            </a:r>
          </a:p>
          <a:p>
            <a:pPr marL="0" indent="0">
              <a:buNone/>
            </a:pPr>
            <a:r>
              <a:rPr lang="zh-CN" altLang="en-US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本质上还是</a:t>
            </a:r>
            <a:r>
              <a:rPr lang="en-US" altLang="zh-CN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motion graphs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的方法</a:t>
            </a:r>
            <a:endParaRPr lang="en-US" altLang="zh-CN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/>
              <a:t>17</a:t>
            </a:r>
            <a:r>
              <a:rPr lang="zh-CN" altLang="en-US" dirty="0"/>
              <a:t>个二人对话</a:t>
            </a:r>
            <a:r>
              <a:rPr lang="en-US" altLang="zh-CN" dirty="0"/>
              <a:t>,</a:t>
            </a:r>
            <a:r>
              <a:rPr lang="zh-CN" altLang="en-US" dirty="0"/>
              <a:t>总共</a:t>
            </a:r>
            <a:r>
              <a:rPr lang="en-US" altLang="zh-CN" dirty="0"/>
              <a:t>30</a:t>
            </a:r>
            <a:r>
              <a:rPr lang="zh-CN" altLang="en-US" dirty="0"/>
              <a:t>分钟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限定主题，面试，高中老友的久后重逢等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dirty="0"/>
              <a:t>5</a:t>
            </a:r>
            <a:r>
              <a:rPr lang="zh-CN" altLang="en-US" dirty="0"/>
              <a:t>种情绪（</a:t>
            </a:r>
            <a:r>
              <a:rPr lang="en-US" altLang="zh-CN" dirty="0" err="1"/>
              <a:t>Happy,sad,angry,excited,nervous</a:t>
            </a:r>
            <a:r>
              <a:rPr lang="zh-CN" altLang="en-US" dirty="0"/>
              <a:t>）每个情绪</a:t>
            </a:r>
            <a:r>
              <a:rPr lang="en-US" altLang="zh-CN" dirty="0"/>
              <a:t>2-3</a:t>
            </a:r>
            <a:r>
              <a:rPr lang="zh-CN" altLang="en-US" dirty="0"/>
              <a:t>个等级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在做动作的时候，坐在桌子上的，尽量不去触碰任何东西，不摸桌子上的东西，不用手碰头发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动捕使用</a:t>
            </a:r>
            <a:r>
              <a:rPr lang="en-US" altLang="zh-CN" dirty="0"/>
              <a:t>Vicon</a:t>
            </a:r>
            <a:r>
              <a:rPr lang="zh-CN" altLang="en-US" dirty="0"/>
              <a:t>系统，一共有</a:t>
            </a:r>
            <a:r>
              <a:rPr lang="en-US" altLang="zh-CN" dirty="0"/>
              <a:t>62</a:t>
            </a:r>
            <a:r>
              <a:rPr lang="zh-CN" altLang="en-US" dirty="0"/>
              <a:t>个标记点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手指的标记点是动捕后，美术添加的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没有重定向过程，建模是完全按照对话的人做的。</a:t>
            </a:r>
            <a:endParaRPr lang="en-US" altLang="zh-CN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n-US" altLang="zh-CN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394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7D0589-E78F-438C-A97B-9BE6F2D54EFF}"/>
              </a:ext>
            </a:extLst>
          </p:cNvPr>
          <p:cNvSpPr txBox="1"/>
          <p:nvPr/>
        </p:nvSpPr>
        <p:spPr>
          <a:xfrm>
            <a:off x="1097280" y="1737360"/>
            <a:ext cx="1026249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B22222"/>
                </a:solidFill>
                <a:effectLst/>
              </a:rPr>
              <a:t>#####</a:t>
            </a:r>
            <a:r>
              <a:rPr lang="zh-CN" altLang="en-US" sz="1400" dirty="0">
                <a:solidFill>
                  <a:srgbClr val="B22222"/>
                </a:solidFill>
                <a:effectLst/>
              </a:rPr>
              <a:t>音频分段标记</a:t>
            </a:r>
            <a:br>
              <a:rPr lang="zh-CN" altLang="en-US" sz="1400" dirty="0"/>
            </a:br>
            <a:r>
              <a:rPr lang="zh-CN" altLang="en-US" sz="1400" dirty="0"/>
              <a:t>录音的标记有四种</a:t>
            </a:r>
            <a:br>
              <a:rPr lang="zh-CN" altLang="en-US" sz="1400" dirty="0"/>
            </a:br>
            <a:r>
              <a:rPr lang="en-US" altLang="zh-CN" sz="1400" dirty="0">
                <a:solidFill>
                  <a:srgbClr val="808080"/>
                </a:solidFill>
                <a:effectLst/>
              </a:rPr>
              <a:t>1. </a:t>
            </a:r>
            <a:r>
              <a:rPr lang="zh-CN" altLang="en-US" sz="1400" dirty="0"/>
              <a:t>音素分句：一组强调词</a:t>
            </a:r>
            <a:br>
              <a:rPr lang="zh-CN" altLang="en-US" sz="1400" dirty="0"/>
            </a:br>
            <a:r>
              <a:rPr lang="en-US" altLang="zh-CN" sz="1400" dirty="0">
                <a:solidFill>
                  <a:srgbClr val="808080"/>
                </a:solidFill>
                <a:effectLst/>
              </a:rPr>
              <a:t>2. </a:t>
            </a:r>
            <a:r>
              <a:rPr lang="zh-CN" altLang="en-US" sz="1400" dirty="0"/>
              <a:t>回应：</a:t>
            </a:r>
            <a:r>
              <a:rPr lang="en-US" altLang="zh-CN" sz="1400" dirty="0"/>
              <a:t>yes</a:t>
            </a:r>
            <a:r>
              <a:rPr lang="zh-CN" altLang="en-US" sz="1400" dirty="0"/>
              <a:t>，</a:t>
            </a:r>
            <a:r>
              <a:rPr lang="en-US" altLang="zh-CN" sz="1400" dirty="0"/>
              <a:t>I see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808080"/>
                </a:solidFill>
                <a:effectLst/>
              </a:rPr>
              <a:t>3. </a:t>
            </a:r>
            <a:r>
              <a:rPr lang="zh-CN" altLang="en-US" sz="1400" dirty="0"/>
              <a:t>犹豫：</a:t>
            </a:r>
            <a:r>
              <a:rPr lang="en-US" altLang="zh-CN" sz="1400" dirty="0"/>
              <a:t>er</a:t>
            </a:r>
            <a:r>
              <a:rPr lang="zh-CN" altLang="en-US" sz="1400" dirty="0"/>
              <a:t>，</a:t>
            </a:r>
            <a:r>
              <a:rPr lang="en-US" altLang="zh-CN" sz="1400" dirty="0"/>
              <a:t>uh</a:t>
            </a:r>
            <a:r>
              <a:rPr lang="zh-CN" altLang="en-US" sz="1400" dirty="0"/>
              <a:t>，通常很短的一到两个词，表示说话者正在思考</a:t>
            </a:r>
            <a:br>
              <a:rPr lang="zh-CN" altLang="en-US" sz="1400" dirty="0"/>
            </a:br>
            <a:r>
              <a:rPr lang="en-US" altLang="zh-CN" sz="1400" dirty="0">
                <a:solidFill>
                  <a:srgbClr val="808080"/>
                </a:solidFill>
                <a:effectLst/>
              </a:rPr>
              <a:t>4. </a:t>
            </a:r>
            <a:r>
              <a:rPr lang="en-US" altLang="zh-CN" sz="1400" dirty="0"/>
              <a:t>idle</a:t>
            </a:r>
            <a:r>
              <a:rPr lang="zh-CN" altLang="en-US" sz="1400" dirty="0"/>
              <a:t>：其他</a:t>
            </a:r>
            <a:br>
              <a:rPr lang="zh-CN" altLang="en-US" sz="1400" dirty="0"/>
            </a:br>
            <a:r>
              <a:rPr lang="zh-CN" altLang="en-US" sz="1400" dirty="0"/>
              <a:t>分段和标记</a:t>
            </a:r>
            <a:br>
              <a:rPr lang="zh-CN" altLang="en-US" sz="1400" dirty="0"/>
            </a:br>
            <a:r>
              <a:rPr lang="en-US" altLang="zh-CN" sz="1400" dirty="0">
                <a:solidFill>
                  <a:srgbClr val="808080"/>
                </a:solidFill>
                <a:effectLst/>
              </a:rPr>
              <a:t>1. </a:t>
            </a:r>
            <a:r>
              <a:rPr lang="zh-CN" altLang="en-US" sz="1400" dirty="0"/>
              <a:t>用语音转文字工具</a:t>
            </a:r>
            <a:br>
              <a:rPr lang="zh-CN" altLang="en-US" sz="1400" dirty="0"/>
            </a:br>
            <a:r>
              <a:rPr lang="en-US" altLang="zh-CN" sz="1400" dirty="0">
                <a:solidFill>
                  <a:srgbClr val="808080"/>
                </a:solidFill>
                <a:effectLst/>
              </a:rPr>
              <a:t>2. </a:t>
            </a:r>
            <a:r>
              <a:rPr lang="en-US" altLang="zh-CN" sz="1400" dirty="0"/>
              <a:t>uh hmm</a:t>
            </a:r>
            <a:r>
              <a:rPr lang="zh-CN" altLang="en-US" sz="1400" dirty="0"/>
              <a:t>等无意义的语气词自动改成犹豫</a:t>
            </a:r>
            <a:br>
              <a:rPr lang="zh-CN" altLang="en-US" sz="1400" dirty="0"/>
            </a:br>
            <a:r>
              <a:rPr lang="en-US" altLang="zh-CN" sz="1400" dirty="0">
                <a:solidFill>
                  <a:srgbClr val="808080"/>
                </a:solidFill>
                <a:effectLst/>
              </a:rPr>
              <a:t>3. </a:t>
            </a:r>
            <a:r>
              <a:rPr lang="zh-CN" altLang="en-US" sz="1400" dirty="0"/>
              <a:t>制作一个回应和犹豫的语料库，检测单词是否在语料库中</a:t>
            </a:r>
            <a:br>
              <a:rPr lang="zh-CN" altLang="en-US" sz="1400" dirty="0"/>
            </a:br>
            <a:r>
              <a:rPr lang="en-US" altLang="zh-CN" sz="1400" dirty="0">
                <a:solidFill>
                  <a:srgbClr val="808080"/>
                </a:solidFill>
                <a:effectLst/>
              </a:rPr>
              <a:t>4. </a:t>
            </a:r>
            <a:r>
              <a:rPr lang="zh-CN" altLang="en-US" sz="1400" dirty="0"/>
              <a:t>用</a:t>
            </a:r>
            <a:r>
              <a:rPr lang="en-US" altLang="zh-CN" sz="1400" dirty="0" err="1"/>
              <a:t>OpenSmile</a:t>
            </a:r>
            <a:r>
              <a:rPr lang="zh-CN" altLang="en-US" sz="1400" dirty="0"/>
              <a:t>统计每一段的频率峰值</a:t>
            </a:r>
            <a:br>
              <a:rPr lang="zh-CN" altLang="en-US" sz="1400" dirty="0"/>
            </a:br>
            <a:r>
              <a:rPr lang="en-US" altLang="zh-CN" sz="1400" dirty="0">
                <a:solidFill>
                  <a:srgbClr val="B22222"/>
                </a:solidFill>
                <a:effectLst/>
              </a:rPr>
              <a:t>#####</a:t>
            </a:r>
            <a:r>
              <a:rPr lang="zh-CN" altLang="en-US" sz="1400" dirty="0">
                <a:solidFill>
                  <a:srgbClr val="B22222"/>
                </a:solidFill>
                <a:effectLst/>
              </a:rPr>
              <a:t>统计语音</a:t>
            </a:r>
            <a:r>
              <a:rPr lang="en-US" altLang="zh-CN" sz="1400" dirty="0">
                <a:solidFill>
                  <a:srgbClr val="B22222"/>
                </a:solidFill>
                <a:effectLst/>
              </a:rPr>
              <a:t>-</a:t>
            </a:r>
            <a:r>
              <a:rPr lang="zh-CN" altLang="en-US" sz="1400" dirty="0">
                <a:solidFill>
                  <a:srgbClr val="B22222"/>
                </a:solidFill>
                <a:effectLst/>
              </a:rPr>
              <a:t>运动关系</a:t>
            </a:r>
            <a:br>
              <a:rPr lang="zh-CN" altLang="en-US" sz="1400" dirty="0"/>
            </a:br>
            <a:r>
              <a:rPr lang="zh-CN" altLang="en-US" sz="1400" dirty="0"/>
              <a:t>基于三个假设</a:t>
            </a:r>
            <a:br>
              <a:rPr lang="zh-CN" altLang="en-US" sz="1400" dirty="0"/>
            </a:br>
            <a:r>
              <a:rPr lang="en-US" altLang="zh-CN" sz="1400" dirty="0">
                <a:solidFill>
                  <a:srgbClr val="808080"/>
                </a:solidFill>
                <a:effectLst/>
              </a:rPr>
              <a:t>1. </a:t>
            </a:r>
            <a:r>
              <a:rPr lang="zh-CN" altLang="en-US" sz="1400" dirty="0"/>
              <a:t>做强调的时候，会有手的动作</a:t>
            </a:r>
            <a:br>
              <a:rPr lang="zh-CN" altLang="en-US" sz="1400" dirty="0"/>
            </a:br>
            <a:r>
              <a:rPr lang="en-US" altLang="zh-CN" sz="1400" dirty="0">
                <a:solidFill>
                  <a:srgbClr val="808080"/>
                </a:solidFill>
                <a:effectLst/>
              </a:rPr>
              <a:t>2. </a:t>
            </a:r>
            <a:r>
              <a:rPr lang="zh-CN" altLang="en-US" sz="1400" dirty="0"/>
              <a:t>回应的时候，通常伴随点头</a:t>
            </a:r>
            <a:br>
              <a:rPr lang="zh-CN" altLang="en-US" sz="1400" dirty="0"/>
            </a:br>
            <a:r>
              <a:rPr lang="en-US" altLang="zh-CN" sz="1400" dirty="0">
                <a:solidFill>
                  <a:srgbClr val="808080"/>
                </a:solidFill>
                <a:effectLst/>
              </a:rPr>
              <a:t>3. </a:t>
            </a:r>
            <a:r>
              <a:rPr lang="zh-CN" altLang="en-US" sz="1400" dirty="0"/>
              <a:t>对方在犹豫和停顿的时候，自己点头</a:t>
            </a:r>
            <a:br>
              <a:rPr lang="zh-CN" altLang="en-US" sz="1400" dirty="0"/>
            </a:br>
            <a:r>
              <a:rPr lang="zh-CN" altLang="en-US" sz="1400" dirty="0"/>
              <a:t>但是也不是每次，都会出现，我们来统计一下出现的频率</a:t>
            </a:r>
            <a:br>
              <a:rPr lang="zh-CN" altLang="en-US" sz="1400" dirty="0"/>
            </a:br>
            <a:r>
              <a:rPr lang="zh-CN" altLang="en-US" sz="1400" dirty="0"/>
              <a:t>如何做？</a:t>
            </a:r>
            <a:br>
              <a:rPr lang="zh-CN" altLang="en-US" sz="1400" dirty="0"/>
            </a:br>
            <a:r>
              <a:rPr lang="en-US" altLang="zh-CN" sz="1400" dirty="0">
                <a:solidFill>
                  <a:srgbClr val="808080"/>
                </a:solidFill>
                <a:effectLst/>
              </a:rPr>
              <a:t>1. </a:t>
            </a:r>
            <a:r>
              <a:rPr lang="zh-CN" altLang="en-US" sz="1400" dirty="0"/>
              <a:t>基于音频的分段，作为一个候选的时间窗来匹配动作片段</a:t>
            </a:r>
            <a:br>
              <a:rPr lang="zh-CN" altLang="en-US" sz="1400" dirty="0"/>
            </a:br>
            <a:r>
              <a:rPr lang="en-US" altLang="zh-CN" sz="1400" dirty="0">
                <a:solidFill>
                  <a:srgbClr val="808080"/>
                </a:solidFill>
                <a:effectLst/>
              </a:rPr>
              <a:t>2. </a:t>
            </a:r>
            <a:r>
              <a:rPr lang="zh-CN" altLang="en-US" sz="1400" dirty="0"/>
              <a:t>运动的速度曲线。手的运动以肩膀作为</a:t>
            </a:r>
            <a:r>
              <a:rPr lang="en-US" altLang="zh-CN" sz="1400" dirty="0"/>
              <a:t>base</a:t>
            </a:r>
            <a:r>
              <a:rPr lang="zh-CN" altLang="en-US" sz="1400" dirty="0"/>
              <a:t>，头的运动以脖子作为</a:t>
            </a:r>
            <a:r>
              <a:rPr lang="en-US" altLang="zh-CN" sz="1400" dirty="0"/>
              <a:t>base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30075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7D0589-E78F-438C-A97B-9BE6F2D54EFF}"/>
              </a:ext>
            </a:extLst>
          </p:cNvPr>
          <p:cNvSpPr txBox="1"/>
          <p:nvPr/>
        </p:nvSpPr>
        <p:spPr>
          <a:xfrm>
            <a:off x="1097280" y="1737360"/>
            <a:ext cx="102624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zh-CN" altLang="en-US" sz="1400" dirty="0"/>
            </a:br>
            <a:endParaRPr lang="zh-CN" altLang="en-US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D60765-CCBB-4485-AD72-9C1FFD6C8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584" y="2358562"/>
            <a:ext cx="5925712" cy="262229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AEC1A93-7A6A-46A9-A1C6-4D0460B75390}"/>
              </a:ext>
            </a:extLst>
          </p:cNvPr>
          <p:cNvSpPr txBox="1"/>
          <p:nvPr/>
        </p:nvSpPr>
        <p:spPr>
          <a:xfrm>
            <a:off x="1097280" y="2358562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Motion Graph Construction with Distance Distribution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949A471-133B-40A8-964A-161DE9ACAAB6}"/>
              </a:ext>
            </a:extLst>
          </p:cNvPr>
          <p:cNvSpPr txBox="1"/>
          <p:nvPr/>
        </p:nvSpPr>
        <p:spPr>
          <a:xfrm>
            <a:off x="1097280" y="3017731"/>
            <a:ext cx="60984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Motion Walk based on Stochastic Greedy Search</a:t>
            </a:r>
          </a:p>
          <a:p>
            <a:endParaRPr lang="en-US" altLang="zh-CN" dirty="0"/>
          </a:p>
          <a:p>
            <a:r>
              <a:rPr lang="en-US" altLang="zh-CN" dirty="0"/>
              <a:t>15s</a:t>
            </a:r>
            <a:r>
              <a:rPr lang="zh-CN" altLang="en-US" dirty="0"/>
              <a:t>的滑动窗口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30</a:t>
            </a:r>
            <a:r>
              <a:rPr lang="zh-CN" altLang="en-US" dirty="0"/>
              <a:t>分钟的视频</a:t>
            </a:r>
            <a:r>
              <a:rPr lang="en-US" altLang="zh-CN" dirty="0"/>
              <a:t>30fps</a:t>
            </a:r>
            <a:r>
              <a:rPr lang="zh-CN" altLang="en-US" dirty="0"/>
              <a:t>，</a:t>
            </a:r>
            <a:r>
              <a:rPr lang="en-US" altLang="zh-CN" dirty="0"/>
              <a:t>50000</a:t>
            </a:r>
            <a:r>
              <a:rPr lang="zh-CN" altLang="en-US" dirty="0"/>
              <a:t>个</a:t>
            </a:r>
            <a:r>
              <a:rPr lang="en-US" altLang="zh-CN"/>
              <a:t>state/Node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876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Based on motion data</a:t>
            </a:r>
            <a:r>
              <a:rPr lang="zh-CN" altLang="en-US" sz="3600" dirty="0"/>
              <a:t>的神经网络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182254" y="2179782"/>
            <a:ext cx="8903039" cy="3689312"/>
          </a:xfrm>
        </p:spPr>
        <p:txBody>
          <a:bodyPr>
            <a:normAutofit/>
          </a:bodyPr>
          <a:lstStyle/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SIGGRAPH 2016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A Deep Learning Framework for Character Motion Synthesis and Editing</a:t>
            </a: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SIGGRAPH 2017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Phase-Functioned Neural Networks for Character Control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，简称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PFNN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，轰动性的展示效果，目前基本是该领域的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benchmark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SIGGRAPH 2018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Mode-Adaptive Neural Networks for Quadruped Motion Control[3]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，四足动物动作生成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SIGGRAPH Asia 2019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Neural State Machine for Character-Scene Interactions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，交互问题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SIGGRAPH 2020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Local Motion Phases for Learning Multi-Contact Character Movements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篮球问题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72858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Based on motion data</a:t>
            </a:r>
            <a:r>
              <a:rPr lang="zh-CN" altLang="en-US" sz="3600" dirty="0"/>
              <a:t>的神经网络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182254" y="2179782"/>
            <a:ext cx="8903039" cy="3689312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难点：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ambiguity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同一条轨迹，可以对应有两个完全不同频率的运动，一个快一个慢，那么在训练的时候，同样的输入，就会对应不同的输出，从而网络学到的结果就是它们的平均，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Sliding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一些思路：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algn="l"/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 Rotation-&gt;Translation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方便做欧几里得距离，作为衡量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error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会使用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Moe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 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一般会有多个网络，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path predictor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会是一个单独的网络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94254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 Deep Learning Framework for Character Motion Synthesis and Editing</a:t>
            </a:r>
            <a:r>
              <a:rPr lang="zh-CN" altLang="en-US" sz="3200" dirty="0"/>
              <a:t>（</a:t>
            </a:r>
            <a:r>
              <a:rPr lang="en-US" altLang="zh-CN" sz="3200" dirty="0"/>
              <a:t>2016 </a:t>
            </a:r>
            <a:r>
              <a:rPr lang="en-US" altLang="zh-CN" sz="3200" dirty="0" err="1"/>
              <a:t>SIgG</a:t>
            </a:r>
            <a:r>
              <a:rPr lang="zh-CN" altLang="en-US" sz="3200" dirty="0"/>
              <a:t>）</a:t>
            </a:r>
            <a:endParaRPr lang="zh-CN" altLang="en-US" sz="72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182254" y="2179782"/>
            <a:ext cx="8903039" cy="3689312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基于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CMU database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，重定向到自己的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IK model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上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high level parameters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输入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Locomotion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：</a:t>
            </a:r>
            <a:r>
              <a:rPr lang="en-US" altLang="zh-CN" dirty="0"/>
              <a:t>curves drawn by Maya are first used to produce walking and running animation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击拳踢腿：</a:t>
            </a:r>
            <a:r>
              <a:rPr lang="en-US" altLang="zh-CN" dirty="0"/>
              <a:t>feedforward network follow end effector trajectories provided by the user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Data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Fomat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: Rotation-&gt;Position; Root V and Root Angle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V</a:t>
            </a:r>
            <a:r>
              <a:rPr lang="en-US" altLang="zh-CN" dirty="0" err="1">
                <a:solidFill>
                  <a:srgbClr val="121212"/>
                </a:solidFill>
                <a:latin typeface="-apple-system"/>
              </a:rPr>
              <a:t>;foot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contact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 </a:t>
            </a: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en-US" altLang="zh-CN" dirty="0"/>
              <a:t>positional constraints, bone length constraints, and trajectory constraints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风格迁移：</a:t>
            </a:r>
            <a:r>
              <a:rPr lang="en-US" altLang="zh-CN" dirty="0"/>
              <a:t>Gram matrices 4 style (1) zombie style (2) depressed style (3) old man style and (4) injured style</a:t>
            </a: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04163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i="0" dirty="0">
                <a:solidFill>
                  <a:srgbClr val="121212"/>
                </a:solidFill>
                <a:effectLst/>
                <a:latin typeface="-apple-system"/>
              </a:rPr>
              <a:t>Phase-Functioned Neural Networks for Character Control</a:t>
            </a:r>
            <a:r>
              <a:rPr lang="zh-CN" altLang="en-US" sz="3600" b="1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sz="3600" b="1" i="0" dirty="0">
                <a:solidFill>
                  <a:srgbClr val="121212"/>
                </a:solidFill>
                <a:effectLst/>
                <a:latin typeface="-apple-system"/>
              </a:rPr>
              <a:t>Sig2017</a:t>
            </a:r>
            <a:r>
              <a:rPr lang="zh-CN" altLang="en-US" sz="3600" b="1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endParaRPr lang="zh-CN" altLang="en-US" sz="239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182254" y="2179782"/>
            <a:ext cx="8903039" cy="3689312"/>
          </a:xfrm>
        </p:spPr>
        <p:txBody>
          <a:bodyPr>
            <a:normAutofit/>
          </a:bodyPr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在解决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Locomotion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问题上非常好用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algn="l"/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基于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CMU database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用相位的方法左脚起，左脚落，右脚起，右脚落作为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0~2pi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的相位值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  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的信息在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mocap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数据集中是没有的，需要标记。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prediction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网络的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weight</a:t>
            </a: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   输入就是上一帧运动状态和目标轨迹，输出就是当前状态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  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厉害在于：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frequency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duration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。交互依然依赖于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input label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，比如下蹲和跳跃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4137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333333"/>
                </a:solidFill>
                <a:latin typeface="+mj-ea"/>
              </a:rPr>
              <a:t>MOCAP</a:t>
            </a:r>
            <a:r>
              <a:rPr lang="zh-CN" altLang="en-US" sz="3600" dirty="0"/>
              <a:t>数据集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182254" y="2179782"/>
            <a:ext cx="7047345" cy="36893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2400" i="0" dirty="0">
                <a:solidFill>
                  <a:srgbClr val="121212"/>
                </a:solidFill>
                <a:effectLst/>
                <a:latin typeface="+mj-ea"/>
                <a:ea typeface="+mj-ea"/>
              </a:rPr>
              <a:t>Human3.6M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i="0" dirty="0">
                <a:solidFill>
                  <a:srgbClr val="24292F"/>
                </a:solidFill>
                <a:effectLst/>
                <a:latin typeface="+mj-ea"/>
                <a:ea typeface="+mj-ea"/>
              </a:rPr>
              <a:t>LAFAN1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fr-FR" altLang="zh-CN" sz="24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CMU Graphics </a:t>
            </a:r>
            <a:r>
              <a:rPr lang="fr-FR" altLang="zh-CN" sz="240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Lab</a:t>
            </a:r>
            <a:r>
              <a:rPr lang="fr-FR" altLang="zh-CN" sz="24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Motion Capture </a:t>
            </a:r>
            <a:r>
              <a:rPr lang="en-US" altLang="zh-CN" sz="24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Database</a:t>
            </a:r>
            <a:r>
              <a:rPr lang="fr-FR" altLang="zh-CN" sz="24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2444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i="0" dirty="0">
                <a:solidFill>
                  <a:srgbClr val="121212"/>
                </a:solidFill>
                <a:effectLst/>
                <a:latin typeface="-apple-system"/>
              </a:rPr>
              <a:t>Phase-Functioned Neural Networks for Character Control(Sig2017)</a:t>
            </a:r>
            <a:endParaRPr lang="zh-CN" altLang="en-US" sz="239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182254" y="2179782"/>
            <a:ext cx="8903039" cy="3689312"/>
          </a:xfrm>
        </p:spPr>
        <p:txBody>
          <a:bodyPr>
            <a:normAutofit/>
          </a:bodyPr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在解决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Locomotion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问题上非常好用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algn="l"/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基于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CMU database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用相位的方法左脚起，左脚落，右脚起，右脚落作为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0~2pi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的相位值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  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的信息在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mocap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数据集中是没有的，需要标记。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prediction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网络的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weight</a:t>
            </a: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   输入就是上一帧运动状态和目标轨迹，输出就是当前状态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  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厉害在于：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frequency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duration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。交互依然依赖于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input label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，比如下蹲和跳跃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2" name="乘号 1">
            <a:extLst>
              <a:ext uri="{FF2B5EF4-FFF2-40B4-BE49-F238E27FC236}">
                <a16:creationId xmlns:a16="http://schemas.microsoft.com/office/drawing/2014/main" id="{0703C646-F074-4687-B8F9-725008AEAC72}"/>
              </a:ext>
            </a:extLst>
          </p:cNvPr>
          <p:cNvSpPr/>
          <p:nvPr/>
        </p:nvSpPr>
        <p:spPr>
          <a:xfrm>
            <a:off x="1982819" y="4314574"/>
            <a:ext cx="2105295" cy="225682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6F606D-8FF6-446C-B5A4-8419BEDBF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790" y="2452096"/>
            <a:ext cx="5997179" cy="372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59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i="0" dirty="0">
                <a:solidFill>
                  <a:srgbClr val="121212"/>
                </a:solidFill>
                <a:effectLst/>
                <a:latin typeface="-apple-system"/>
              </a:rPr>
              <a:t>Neural State Machine for Character-Scene Interactions</a:t>
            </a:r>
            <a:r>
              <a:rPr lang="zh-CN" altLang="en-US" sz="3600" b="1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sz="3600" b="1" i="0" dirty="0">
                <a:solidFill>
                  <a:srgbClr val="121212"/>
                </a:solidFill>
                <a:effectLst/>
                <a:latin typeface="-apple-system"/>
              </a:rPr>
              <a:t>2019SigG A</a:t>
            </a:r>
            <a:r>
              <a:rPr lang="zh-CN" altLang="en-US" sz="3600" b="1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endParaRPr lang="zh-CN" altLang="en-US" sz="857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182254" y="2179782"/>
            <a:ext cx="8903039" cy="3689312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将环境信息作为训练输入：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 Interaction/Environment geometry input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接触的关节点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作为输出，然后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IK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计算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638F12-0D92-4191-A22C-D74F1190E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873" y="1928813"/>
            <a:ext cx="3089168" cy="41912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76A26B-E084-4837-B57B-5AADCDA77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54" y="3429000"/>
            <a:ext cx="6247619" cy="2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81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Gan</a:t>
            </a:r>
            <a:endParaRPr lang="zh-CN" altLang="en-US" sz="36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182254" y="2179782"/>
            <a:ext cx="8903039" cy="3689312"/>
          </a:xfrm>
        </p:spPr>
        <p:txBody>
          <a:bodyPr/>
          <a:lstStyle/>
          <a:p>
            <a:pPr algn="l"/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Long-term Inbetweening Human Motions</a:t>
            </a:r>
            <a:endParaRPr lang="en-US" altLang="zh-CN" dirty="0">
              <a:solidFill>
                <a:srgbClr val="646464"/>
              </a:solidFill>
              <a:latin typeface="-apple-system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输入是各个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joint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rotation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，输出则是相对根节点的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translation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，基于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T-pose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，后面加一个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LS-GAN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来使得生成的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pose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符合生理学规律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7456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RL</a:t>
            </a:r>
            <a:endParaRPr lang="zh-CN" altLang="en-US" sz="36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182254" y="2179782"/>
            <a:ext cx="8903039" cy="36893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b="0" i="0" dirty="0">
                <a:solidFill>
                  <a:srgbClr val="646464"/>
                </a:solidFill>
                <a:effectLst/>
                <a:latin typeface="-apple-system"/>
              </a:rPr>
              <a:t>使用深度强化学习训练的智能体通常行为不太自然，会出现抖动、步伐不对称、四肢动作过多等现象</a:t>
            </a:r>
            <a:endParaRPr lang="en-US" altLang="zh-CN" b="0" i="0" dirty="0">
              <a:solidFill>
                <a:srgbClr val="646464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646464"/>
                </a:solidFill>
                <a:latin typeface="-apple-system"/>
              </a:rPr>
              <a:t>训练的是一个</a:t>
            </a:r>
            <a:r>
              <a:rPr lang="en-US" altLang="zh-CN" dirty="0">
                <a:solidFill>
                  <a:srgbClr val="646464"/>
                </a:solidFill>
                <a:latin typeface="-apple-system"/>
              </a:rPr>
              <a:t>Controller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核心：要有一个目标来设计</a:t>
            </a:r>
            <a:r>
              <a:rPr lang="en-US" altLang="zh-CN" dirty="0"/>
              <a:t>Reward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可以是不跌倒，击球，后空翻，跨越障碍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0291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RL</a:t>
            </a:r>
            <a:endParaRPr lang="zh-CN" altLang="en-US" sz="36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182254" y="1986418"/>
            <a:ext cx="8903039" cy="38826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GDC 2020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Machine Learning Summit: Ragdoll Motion Matching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i="0" dirty="0" err="1">
                <a:solidFill>
                  <a:srgbClr val="121212"/>
                </a:solidFill>
                <a:effectLst/>
                <a:latin typeface="-apple-system"/>
              </a:rPr>
              <a:t>Siggraph</a:t>
            </a:r>
            <a:r>
              <a:rPr lang="en-US" altLang="zh-CN" i="0" dirty="0">
                <a:solidFill>
                  <a:srgbClr val="121212"/>
                </a:solidFill>
                <a:effectLst/>
                <a:latin typeface="-apple-system"/>
              </a:rPr>
              <a:t> Asia 2019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Learned Motion Matching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Sig2020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一作是上边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PFNN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的作者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4C2ECF-8B3D-4CC1-BA6E-3891080F5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489" y="2654709"/>
            <a:ext cx="5948914" cy="332620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B4E56C3-5FEC-4F23-94A5-E7C30FB0A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08" y="4076155"/>
            <a:ext cx="5752381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21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Imitation Learning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182254" y="2179781"/>
            <a:ext cx="8903039" cy="42652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模型的训练目标就是使模型生成的状态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-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动作轨迹分布 和输入的轨迹分布 相匹配。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强化学习或者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GAN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的区别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导致事故的示范很难收集，数据集都是对的行为。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强化学习是序列决策问题，这跟普通的</a:t>
            </a:r>
            <a:r>
              <a:rPr lang="en-US" altLang="zh-CN" i="0" dirty="0" err="1">
                <a:solidFill>
                  <a:srgbClr val="121212"/>
                </a:solidFill>
                <a:effectLst/>
                <a:latin typeface="-apple-system"/>
              </a:rPr>
              <a:t>mnist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图像分类不同，误差是会累积的</a:t>
            </a:r>
            <a:endParaRPr lang="en-US" altLang="zh-CN" i="0" dirty="0">
              <a:solidFill>
                <a:srgbClr val="121212"/>
              </a:solidFill>
              <a:effectLst/>
              <a:latin typeface="-apple-system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i="0" dirty="0">
              <a:solidFill>
                <a:srgbClr val="121212"/>
              </a:solidFill>
              <a:effectLst/>
              <a:latin typeface="-apple-system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i="0" dirty="0">
              <a:solidFill>
                <a:srgbClr val="121212"/>
              </a:solidFill>
              <a:effectLst/>
              <a:latin typeface="-apple-system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难点：</a:t>
            </a:r>
            <a:r>
              <a:rPr lang="en-US" altLang="zh-CN" i="0" dirty="0">
                <a:solidFill>
                  <a:srgbClr val="121212"/>
                </a:solidFill>
                <a:effectLst/>
                <a:latin typeface="-apple-system"/>
              </a:rPr>
              <a:t>actions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的标记工作（</a:t>
            </a:r>
            <a:r>
              <a:rPr lang="en-US" altLang="zh-CN" i="0" dirty="0">
                <a:solidFill>
                  <a:srgbClr val="121212"/>
                </a:solidFill>
                <a:effectLst/>
                <a:latin typeface="-apple-system"/>
              </a:rPr>
              <a:t>CMU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endParaRPr lang="en-US" altLang="zh-CN" i="0" dirty="0">
              <a:solidFill>
                <a:srgbClr val="121212"/>
              </a:solidFill>
              <a:effectLst/>
              <a:latin typeface="-apple-system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现在的方向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: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基于对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RL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的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reward function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的优化工作</a:t>
            </a:r>
            <a:endParaRPr lang="en-US" altLang="zh-CN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</p:txBody>
      </p:sp>
      <p:pic>
        <p:nvPicPr>
          <p:cNvPr id="1035" name="Picture 11">
            <a:extLst>
              <a:ext uri="{FF2B5EF4-FFF2-40B4-BE49-F238E27FC236}">
                <a16:creationId xmlns:a16="http://schemas.microsoft.com/office/drawing/2014/main" id="{2D43AA40-0D1E-4F04-8B29-DFE58F141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394" y="3983141"/>
            <a:ext cx="8649178" cy="142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487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Imitation Learning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A10DCEE-9223-46D4-9B41-6AEC9CE5DE1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82688" y="2179638"/>
            <a:ext cx="8902700" cy="4265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使用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controller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來在物理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环境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下复现对应的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trajectory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，比如给定一段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motion capture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的数据，我们如何在物理模拟的环境下让机器人实现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motion capture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所记录的动作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707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Imitation Learning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182254" y="2179781"/>
            <a:ext cx="8903039" cy="42652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b="1" i="0" dirty="0" err="1">
                <a:solidFill>
                  <a:srgbClr val="121212"/>
                </a:solidFill>
                <a:effectLst/>
                <a:latin typeface="-apple-system"/>
              </a:rPr>
              <a:t>SamCon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: sampling based controller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起源自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msra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sigg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2010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PD controller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来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track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对应的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motion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随机贪心搜索找下一帧，与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Reference error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最小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loss function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1. pose loss 2.end effector loss 3. balance loss.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3359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0" i="0" dirty="0">
                <a:solidFill>
                  <a:srgbClr val="121212"/>
                </a:solidFill>
                <a:effectLst/>
                <a:latin typeface="+mj-ea"/>
              </a:rPr>
              <a:t>Physics-Based Character Control</a:t>
            </a:r>
            <a:endParaRPr lang="zh-CN" altLang="en-US" sz="36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182254" y="2179782"/>
            <a:ext cx="8903039" cy="36893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 err="1"/>
              <a:t>DeepMimic</a:t>
            </a:r>
            <a:r>
              <a:rPr lang="zh-CN" altLang="en-US" dirty="0"/>
              <a:t>（</a:t>
            </a:r>
            <a:r>
              <a:rPr lang="en-US" altLang="zh-CN" dirty="0"/>
              <a:t>2018Berkeley</a:t>
            </a:r>
            <a:r>
              <a:rPr lang="zh-CN" altLang="en-US" dirty="0"/>
              <a:t>） 训练的是一个</a:t>
            </a:r>
            <a:r>
              <a:rPr lang="en-US" altLang="zh-CN" dirty="0"/>
              <a:t>controller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奖励函数旨在最小化目标姿势 和模拟智能体姿势之间的最小平方误差。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策略是使用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PPO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优化目标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训练特定动作，后空翻，成功实现后空翻，获得最大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reward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通过起始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pose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的不同来进行训练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关键点：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ET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，当卡住了应当及时的中止，不然对训练结果有害。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这个论文，训练了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24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个人类特殊技能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2769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0" i="0" dirty="0">
                <a:solidFill>
                  <a:srgbClr val="121212"/>
                </a:solidFill>
                <a:effectLst/>
                <a:latin typeface="+mj-ea"/>
              </a:rPr>
              <a:t>Physics-Based Character Control</a:t>
            </a:r>
            <a:endParaRPr lang="zh-CN" altLang="en-US" sz="36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182254" y="2179782"/>
            <a:ext cx="8903039" cy="36893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 err="1"/>
              <a:t>DeepMimic</a:t>
            </a:r>
            <a:r>
              <a:rPr lang="zh-CN" altLang="en-US" dirty="0"/>
              <a:t>（</a:t>
            </a:r>
            <a:r>
              <a:rPr lang="en-US" altLang="zh-CN" dirty="0"/>
              <a:t>2018Berkeley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膝盖和手肘有限制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每一个关节都有一个</a:t>
            </a:r>
            <a:r>
              <a:rPr lang="en-US" altLang="zh-CN" dirty="0"/>
              <a:t>PD controller(Robot)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Morphology(e.g., mass distribution) 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actuators (e.g., PD gains and torque limits)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The humanoid character has a 197D state</a:t>
            </a:r>
          </a:p>
          <a:p>
            <a:pPr marL="0" indent="0">
              <a:buNone/>
            </a:pPr>
            <a:r>
              <a:rPr lang="en-US" altLang="zh-CN" dirty="0"/>
              <a:t>space and a 36D action space.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6F8BA0-6E53-4CB6-BC97-3172A88D8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534" y="2180798"/>
            <a:ext cx="7105146" cy="249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3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333333"/>
                </a:solidFill>
                <a:latin typeface="+mj-ea"/>
              </a:rPr>
              <a:t>MOCAP</a:t>
            </a:r>
            <a:r>
              <a:rPr lang="zh-CN" altLang="en-US" sz="3600" dirty="0"/>
              <a:t>数据集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182254" y="2179782"/>
            <a:ext cx="10058400" cy="36893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2400" i="0" dirty="0">
                <a:solidFill>
                  <a:srgbClr val="121212"/>
                </a:solidFill>
                <a:effectLst/>
                <a:latin typeface="+mj-ea"/>
                <a:ea typeface="+mj-ea"/>
              </a:rPr>
              <a:t>Human3.6M</a:t>
            </a:r>
          </a:p>
          <a:p>
            <a:pPr marL="0" indent="0">
              <a:buNone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最传统的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indent="0" algn="l" fontAlgn="base">
              <a:buNone/>
            </a:pPr>
            <a:r>
              <a:rPr lang="en-US" altLang="zh-CN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• 11 professional actors (6 male, 5 female)</a:t>
            </a:r>
          </a:p>
          <a:p>
            <a:pPr marL="0" indent="0" algn="l" fontAlgn="base">
              <a:buNone/>
            </a:pPr>
            <a:r>
              <a:rPr lang="en-US" altLang="zh-CN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• 17 scenarios (discussion, smoking, taking photo, talking on the phone...)</a:t>
            </a:r>
          </a:p>
          <a:p>
            <a:pPr marL="0" indent="0" algn="l" fontAlgn="base">
              <a:buNone/>
            </a:pPr>
            <a:r>
              <a:rPr lang="en-US" altLang="zh-CN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• 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28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根骨骼</a:t>
            </a:r>
            <a:endParaRPr lang="en-US" altLang="zh-CN" b="0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0200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0" i="0" dirty="0">
                <a:solidFill>
                  <a:srgbClr val="121212"/>
                </a:solidFill>
                <a:effectLst/>
                <a:latin typeface="+mj-ea"/>
              </a:rPr>
              <a:t>Physics-Based Character Control</a:t>
            </a:r>
            <a:endParaRPr lang="zh-CN" altLang="en-US" sz="36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182254" y="2179782"/>
            <a:ext cx="8903039" cy="36893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Policy</a:t>
            </a:r>
            <a:r>
              <a:rPr lang="zh-CN" altLang="en-US" dirty="0"/>
              <a:t>的一个</a:t>
            </a:r>
            <a:r>
              <a:rPr lang="en-US" altLang="zh-CN" dirty="0"/>
              <a:t>network</a:t>
            </a:r>
            <a:r>
              <a:rPr lang="zh-CN" altLang="en-US" dirty="0"/>
              <a:t>，</a:t>
            </a:r>
            <a:r>
              <a:rPr lang="en-US" altLang="zh-CN" dirty="0"/>
              <a:t>reward</a:t>
            </a:r>
            <a:r>
              <a:rPr lang="zh-CN" altLang="en-US" dirty="0"/>
              <a:t>一个</a:t>
            </a:r>
            <a:r>
              <a:rPr lang="en-US" altLang="zh-CN" dirty="0"/>
              <a:t>network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比如击球的训练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Target</a:t>
            </a:r>
            <a:r>
              <a:rPr lang="zh-CN" altLang="en-US" dirty="0"/>
              <a:t>选一个脚，球击飞有</a:t>
            </a:r>
            <a:r>
              <a:rPr lang="en-US" altLang="zh-CN" dirty="0"/>
              <a:t>reward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那么</a:t>
            </a:r>
            <a:r>
              <a:rPr lang="en-US" altLang="zh-CN" dirty="0"/>
              <a:t>reward</a:t>
            </a:r>
            <a:r>
              <a:rPr lang="zh-CN" altLang="en-US" dirty="0"/>
              <a:t>的设计：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8D9937-C95B-4527-B790-901363706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166" y="4086997"/>
            <a:ext cx="7305667" cy="106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62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0" i="0" dirty="0">
                <a:solidFill>
                  <a:srgbClr val="121212"/>
                </a:solidFill>
                <a:effectLst/>
                <a:latin typeface="+mj-ea"/>
              </a:rPr>
              <a:t>Physics-Based Character Control</a:t>
            </a:r>
            <a:endParaRPr lang="zh-CN" altLang="en-US" sz="36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182254" y="2179782"/>
            <a:ext cx="8903039" cy="36893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输入输出是什么？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Each reference motion is represented as a sequence of target poses {</a:t>
            </a:r>
            <a:r>
              <a:rPr lang="en-US" altLang="zh-CN" dirty="0" err="1"/>
              <a:t>qˆt</a:t>
            </a:r>
            <a:r>
              <a:rPr lang="en-US" altLang="zh-CN" dirty="0"/>
              <a:t> }. A control policy π(at |</a:t>
            </a:r>
            <a:r>
              <a:rPr lang="en-US" altLang="zh-CN" dirty="0" err="1"/>
              <a:t>st</a:t>
            </a:r>
            <a:r>
              <a:rPr lang="en-US" altLang="zh-CN" dirty="0"/>
              <a:t> ,</a:t>
            </a:r>
            <a:r>
              <a:rPr lang="en-US" altLang="zh-CN" dirty="0" err="1"/>
              <a:t>дt</a:t>
            </a:r>
            <a:r>
              <a:rPr lang="en-US" altLang="zh-CN" dirty="0"/>
              <a:t> ) maps the state of the </a:t>
            </a:r>
            <a:r>
              <a:rPr lang="en-US" altLang="zh-CN" dirty="0" err="1"/>
              <a:t>characterst</a:t>
            </a:r>
            <a:r>
              <a:rPr lang="en-US" altLang="zh-CN" dirty="0"/>
              <a:t> , a task-specific goal </a:t>
            </a:r>
            <a:r>
              <a:rPr lang="en-US" altLang="zh-CN" dirty="0" err="1"/>
              <a:t>дt</a:t>
            </a:r>
            <a:r>
              <a:rPr lang="en-US" altLang="zh-CN" dirty="0"/>
              <a:t> to an action at , which is then used to compute torques to be applied to each of the character’s joints. Each action specifies target angles for proportional-derivative (PD) controllers that then produce the final torques applied at the joints. 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Pose A-&gt;Pose B</a:t>
            </a:r>
            <a:r>
              <a:rPr lang="zh-CN" altLang="en-US" dirty="0"/>
              <a:t>驱动</a:t>
            </a:r>
            <a:r>
              <a:rPr lang="en-US" altLang="zh-CN" dirty="0"/>
              <a:t>PD Controller</a:t>
            </a:r>
            <a:r>
              <a:rPr lang="zh-CN" altLang="en-US" dirty="0"/>
              <a:t>，产生扭矩，产生</a:t>
            </a:r>
            <a:r>
              <a:rPr lang="en-US" altLang="zh-CN" dirty="0"/>
              <a:t>motion</a:t>
            </a:r>
          </a:p>
        </p:txBody>
      </p:sp>
    </p:spTree>
    <p:extLst>
      <p:ext uri="{BB962C8B-B14F-4D97-AF65-F5344CB8AC3E}">
        <p14:creationId xmlns:p14="http://schemas.microsoft.com/office/powerpoint/2010/main" val="3679998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0" i="0" dirty="0">
                <a:solidFill>
                  <a:srgbClr val="121212"/>
                </a:solidFill>
                <a:effectLst/>
                <a:latin typeface="+mj-ea"/>
              </a:rPr>
              <a:t>Physics-Based Character Control</a:t>
            </a:r>
            <a:endParaRPr lang="zh-CN" altLang="en-US" sz="6600" dirty="0">
              <a:latin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182254" y="2179782"/>
            <a:ext cx="8903039" cy="36893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 A Scalable Approach to Control Diverse Behaviors for Physically Simulated Characters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2020 </a:t>
            </a:r>
            <a:r>
              <a:rPr lang="en-US" altLang="zh-CN" dirty="0" err="1">
                <a:solidFill>
                  <a:srgbClr val="121212"/>
                </a:solidFill>
                <a:latin typeface="-apple-system"/>
              </a:rPr>
              <a:t>Sigg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 Mega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类似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</p:txBody>
      </p:sp>
      <p:pic>
        <p:nvPicPr>
          <p:cNvPr id="3076" name="Picture 4" descr="Fig. 3. Overview of the run-time system">
            <a:extLst>
              <a:ext uri="{FF2B5EF4-FFF2-40B4-BE49-F238E27FC236}">
                <a16:creationId xmlns:a16="http://schemas.microsoft.com/office/drawing/2014/main" id="{0025F84A-E1FD-449D-9239-9ECCB0C71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221144"/>
            <a:ext cx="6096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69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0" i="0" dirty="0">
                <a:solidFill>
                  <a:srgbClr val="121212"/>
                </a:solidFill>
                <a:effectLst/>
                <a:latin typeface="+mj-ea"/>
              </a:rPr>
              <a:t>Physics-Based Character Control</a:t>
            </a:r>
            <a:endParaRPr lang="zh-CN" altLang="en-US" sz="36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182254" y="2179782"/>
            <a:ext cx="8903039" cy="3689312"/>
          </a:xfrm>
        </p:spPr>
        <p:txBody>
          <a:bodyPr/>
          <a:lstStyle/>
          <a:p>
            <a:pPr algn="l"/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[2021][SIG] AMP: Adversarial Motion Priors for Stylized Physics-Based Character Control</a:t>
            </a:r>
          </a:p>
          <a:p>
            <a:pPr algn="l"/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网络设计和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train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上有创新，我看不懂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6906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0" i="0" dirty="0">
                <a:solidFill>
                  <a:srgbClr val="121212"/>
                </a:solidFill>
                <a:effectLst/>
                <a:latin typeface="+mj-ea"/>
              </a:rPr>
              <a:t>Physics-Based Character Control</a:t>
            </a:r>
            <a:endParaRPr lang="zh-CN" altLang="en-US" sz="36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182254" y="2179782"/>
            <a:ext cx="8903039" cy="3689312"/>
          </a:xfrm>
        </p:spPr>
        <p:txBody>
          <a:bodyPr/>
          <a:lstStyle/>
          <a:p>
            <a:pPr algn="l"/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[2020][SIG] Control Diverse Behaviors 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(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Meta)</a:t>
            </a:r>
          </a:p>
          <a:p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CMU database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[2021][SIG] AMP: Adversarial Motion Priors for Stylized Physics-Based Character Control</a:t>
            </a:r>
          </a:p>
          <a:p>
            <a:pPr algn="l"/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78667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121212"/>
                </a:solidFill>
                <a:latin typeface="+mj-ea"/>
              </a:rPr>
              <a:t>问题</a:t>
            </a:r>
            <a:endParaRPr lang="zh-CN" altLang="en-US" sz="36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182254" y="2179782"/>
            <a:ext cx="8903039" cy="3689312"/>
          </a:xfrm>
        </p:spPr>
        <p:txBody>
          <a:bodyPr/>
          <a:lstStyle/>
          <a:p>
            <a:pPr algn="l"/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场景是否复杂，是否需要交互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意图是否可以量化，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Reward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函数是否容易设计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重定向的问题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风格化的问题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能否通过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ML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获得接触信息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221260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121212"/>
                </a:solidFill>
                <a:latin typeface="+mj-ea"/>
              </a:rPr>
              <a:t>Suggestion</a:t>
            </a:r>
            <a:endParaRPr lang="zh-CN" altLang="en-US" sz="36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182254" y="2179782"/>
            <a:ext cx="8903039" cy="368931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短期：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Motion Matching</a:t>
            </a:r>
          </a:p>
          <a:p>
            <a:pPr marL="0" indent="0" algn="l">
              <a:buNone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 或者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Motion 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Graph+DL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（需要对意图进行合理的分类，类似于交谈的论文，或者网易的音乐风格分类）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pPr algn="l"/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这种方法更适合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subject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多的长视频生成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pPr algn="l"/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机器学习作为意图风格的分类，帮助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motion graph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的构建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pPr algn="l"/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长期：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基于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MM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的或者基于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Physical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的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RL</a:t>
            </a:r>
          </a:p>
          <a:p>
            <a:pPr algn="l"/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一般是带有特殊的技能的动作生成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231782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121212"/>
                </a:solidFill>
                <a:latin typeface="+mj-ea"/>
              </a:rPr>
              <a:t>Suggestion</a:t>
            </a:r>
            <a:endParaRPr lang="zh-CN" altLang="en-US" sz="36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182254" y="2179782"/>
            <a:ext cx="8903039" cy="3689312"/>
          </a:xfrm>
        </p:spPr>
        <p:txBody>
          <a:bodyPr>
            <a:normAutofit/>
          </a:bodyPr>
          <a:lstStyle/>
          <a:p>
            <a:pPr algn="l"/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抽象出一些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pattern</a:t>
            </a:r>
          </a:p>
          <a:p>
            <a:pPr algn="l"/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比如跳舞中的节奏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pPr algn="l"/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交谈中的固定手的或者头的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运动节奏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8EE026-A184-4156-8B01-CD9965EFC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728" y="2120641"/>
            <a:ext cx="3219048" cy="300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95CD5C-3400-42C1-B3F1-DB22AE1DC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4381" y="2120641"/>
            <a:ext cx="4847619" cy="1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4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333333"/>
                </a:solidFill>
                <a:latin typeface="+mj-ea"/>
              </a:rPr>
              <a:t>MOCAP</a:t>
            </a:r>
            <a:r>
              <a:rPr lang="zh-CN" altLang="en-US" sz="3600" dirty="0"/>
              <a:t>数据集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182254" y="2179782"/>
            <a:ext cx="10058400" cy="36893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2400" i="0" dirty="0">
                <a:solidFill>
                  <a:srgbClr val="24292F"/>
                </a:solidFill>
                <a:effectLst/>
                <a:latin typeface="+mj-ea"/>
                <a:ea typeface="+mj-ea"/>
              </a:rPr>
              <a:t>LAFAN1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24292F"/>
                </a:solidFill>
                <a:latin typeface="+mj-ea"/>
                <a:ea typeface="+mj-ea"/>
              </a:rPr>
              <a:t>UbiSoft</a:t>
            </a:r>
            <a:endParaRPr lang="en-US" altLang="zh-CN" sz="2400" dirty="0">
              <a:solidFill>
                <a:srgbClr val="24292F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24292F"/>
                </a:solidFill>
                <a:latin typeface="+mj-ea"/>
                <a:ea typeface="+mj-ea"/>
              </a:rPr>
              <a:t>22</a:t>
            </a:r>
            <a:r>
              <a:rPr lang="zh-CN" altLang="en-US" sz="2400" dirty="0">
                <a:solidFill>
                  <a:srgbClr val="24292F"/>
                </a:solidFill>
                <a:latin typeface="+mj-ea"/>
                <a:ea typeface="+mj-ea"/>
              </a:rPr>
              <a:t>根骨骼</a:t>
            </a:r>
            <a:endParaRPr lang="en-US" altLang="zh-CN" sz="2400" dirty="0">
              <a:latin typeface="+mj-ea"/>
              <a:ea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2CEED0-C806-4CF5-9B3C-F1F3629CF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998" y="1897394"/>
            <a:ext cx="5348682" cy="444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333333"/>
                </a:solidFill>
                <a:latin typeface="+mj-ea"/>
              </a:rPr>
              <a:t>MOCAP</a:t>
            </a:r>
            <a:r>
              <a:rPr lang="zh-CN" altLang="en-US" sz="3600" dirty="0"/>
              <a:t>数据集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182254" y="2179782"/>
            <a:ext cx="7585227" cy="36893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fr-FR" altLang="zh-CN" sz="24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CMU Graphics </a:t>
            </a:r>
            <a:r>
              <a:rPr lang="fr-FR" altLang="zh-CN" sz="240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Lab</a:t>
            </a:r>
            <a:r>
              <a:rPr lang="fr-FR" altLang="zh-CN" sz="24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Motion Capture </a:t>
            </a:r>
            <a:r>
              <a:rPr lang="en-US" altLang="zh-CN" sz="24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Database</a:t>
            </a:r>
          </a:p>
          <a:p>
            <a:pPr marL="0" indent="0">
              <a:buNone/>
            </a:pPr>
            <a:r>
              <a:rPr lang="zh-CN" altLang="en-US" sz="24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论文里最多使用的</a:t>
            </a:r>
            <a:r>
              <a:rPr lang="fr-FR" altLang="zh-CN" sz="24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</a:p>
          <a:p>
            <a:pPr marL="0" indent="0">
              <a:buNone/>
            </a:pPr>
            <a:r>
              <a:rPr lang="fr-FR" altLang="zh-CN" sz="2400" dirty="0">
                <a:solidFill>
                  <a:srgbClr val="000000"/>
                </a:solidFill>
                <a:latin typeface="+mj-ea"/>
                <a:ea typeface="+mj-ea"/>
              </a:rPr>
              <a:t>144</a:t>
            </a:r>
            <a:r>
              <a:rPr lang="zh-CN" altLang="en-US" sz="2400" dirty="0">
                <a:solidFill>
                  <a:srgbClr val="000000"/>
                </a:solidFill>
                <a:latin typeface="+mj-ea"/>
                <a:ea typeface="+mj-ea"/>
              </a:rPr>
              <a:t>个</a:t>
            </a:r>
            <a:r>
              <a:rPr lang="en-US" altLang="zh-CN" sz="2400" dirty="0">
                <a:solidFill>
                  <a:srgbClr val="000000"/>
                </a:solidFill>
                <a:latin typeface="+mj-ea"/>
                <a:ea typeface="+mj-ea"/>
              </a:rPr>
              <a:t>Subject </a:t>
            </a:r>
            <a:r>
              <a:rPr lang="zh-CN" altLang="en-US" sz="2400" dirty="0">
                <a:solidFill>
                  <a:srgbClr val="000000"/>
                </a:solidFill>
                <a:latin typeface="+mj-ea"/>
                <a:ea typeface="+mj-ea"/>
              </a:rPr>
              <a:t>每个</a:t>
            </a:r>
            <a:r>
              <a:rPr lang="en-US" altLang="zh-CN" sz="2400" dirty="0">
                <a:solidFill>
                  <a:srgbClr val="000000"/>
                </a:solidFill>
                <a:latin typeface="+mj-ea"/>
                <a:ea typeface="+mj-ea"/>
              </a:rPr>
              <a:t>subject 10~30</a:t>
            </a:r>
            <a:r>
              <a:rPr lang="zh-CN" altLang="en-US" sz="2400" dirty="0">
                <a:solidFill>
                  <a:srgbClr val="000000"/>
                </a:solidFill>
                <a:latin typeface="+mj-ea"/>
                <a:ea typeface="+mj-ea"/>
              </a:rPr>
              <a:t>个</a:t>
            </a:r>
            <a:r>
              <a:rPr lang="en-US" altLang="zh-CN" sz="2400" dirty="0">
                <a:solidFill>
                  <a:srgbClr val="000000"/>
                </a:solidFill>
                <a:latin typeface="+mj-ea"/>
                <a:ea typeface="+mj-ea"/>
              </a:rPr>
              <a:t>trial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+mj-ea"/>
                <a:ea typeface="+mj-ea"/>
              </a:rPr>
              <a:t>Tvd</a:t>
            </a:r>
            <a:r>
              <a:rPr lang="en-US" altLang="zh-CN" sz="2400" dirty="0">
                <a:solidFill>
                  <a:srgbClr val="000000"/>
                </a:solidFill>
                <a:latin typeface="+mj-ea"/>
                <a:ea typeface="+mj-ea"/>
              </a:rPr>
              <a:t> c3damc</a:t>
            </a:r>
          </a:p>
          <a:p>
            <a:pPr marL="0" indent="0">
              <a:buNone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800" dirty="0"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403709-66B2-48CC-867C-B638EFD32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644" y="2461629"/>
            <a:ext cx="3622758" cy="253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9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算法的分类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182255" y="2179782"/>
            <a:ext cx="3103468" cy="36893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800" dirty="0"/>
              <a:t>人形</a:t>
            </a:r>
            <a:endParaRPr lang="en-US" altLang="zh-CN" sz="28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400" dirty="0"/>
              <a:t>Locomotion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400" dirty="0"/>
              <a:t>Motivation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Quadruped</a:t>
            </a:r>
            <a:endParaRPr lang="en-US" altLang="zh-CN" sz="2800" dirty="0"/>
          </a:p>
        </p:txBody>
      </p:sp>
      <p:sp>
        <p:nvSpPr>
          <p:cNvPr id="4" name="内容占位符 6">
            <a:extLst>
              <a:ext uri="{FF2B5EF4-FFF2-40B4-BE49-F238E27FC236}">
                <a16:creationId xmlns:a16="http://schemas.microsoft.com/office/drawing/2014/main" id="{B665B6E9-0931-4BA3-AD2E-1A7CAA49C5CA}"/>
              </a:ext>
            </a:extLst>
          </p:cNvPr>
          <p:cNvSpPr txBox="1">
            <a:spLocks/>
          </p:cNvSpPr>
          <p:nvPr/>
        </p:nvSpPr>
        <p:spPr>
          <a:xfrm>
            <a:off x="5316718" y="2179782"/>
            <a:ext cx="5838961" cy="368931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b="1" i="0" dirty="0">
                <a:solidFill>
                  <a:srgbClr val="121212"/>
                </a:solidFill>
                <a:effectLst/>
                <a:latin typeface="-apple-system"/>
              </a:rPr>
              <a:t>Motion Synthesis</a:t>
            </a:r>
            <a:endParaRPr lang="en-US" altLang="zh-CN" sz="3600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800" dirty="0"/>
              <a:t>Data Driven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400" dirty="0"/>
              <a:t>Motion Matching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400" dirty="0"/>
              <a:t>Motion Graphs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Motion Fields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800" dirty="0"/>
              <a:t>Machine</a:t>
            </a:r>
            <a:r>
              <a:rPr lang="zh-CN" altLang="en-US" sz="2800" dirty="0"/>
              <a:t> </a:t>
            </a:r>
            <a:r>
              <a:rPr lang="en-US" altLang="zh-CN" sz="2800" dirty="0"/>
              <a:t>Learning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Based on mocap dataset(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单一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motion)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Imitation Learning</a:t>
            </a:r>
            <a:r>
              <a:rPr lang="en-US" altLang="zh-CN" sz="2800" dirty="0">
                <a:solidFill>
                  <a:srgbClr val="121212"/>
                </a:solidFill>
                <a:latin typeface="-apple-system"/>
              </a:rPr>
              <a:t>(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physical based character)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286242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Data-Driven</a:t>
            </a:r>
            <a:endParaRPr lang="zh-CN" altLang="en-US" sz="36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182254" y="2179782"/>
            <a:ext cx="9973425" cy="36893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Motion Graphs(</a:t>
            </a:r>
            <a:r>
              <a:rPr lang="en-US" altLang="zh-CN" b="1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Siggraph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2002)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基于动捕</a:t>
            </a:r>
            <a:r>
              <a:rPr lang="en-US" altLang="zh-CN" dirty="0"/>
              <a:t>clip</a:t>
            </a:r>
            <a:r>
              <a:rPr lang="zh-CN" altLang="en-US" dirty="0"/>
              <a:t>的</a:t>
            </a:r>
            <a:r>
              <a:rPr lang="en-US" altLang="zh-CN" dirty="0"/>
              <a:t>pose</a:t>
            </a:r>
            <a:r>
              <a:rPr lang="zh-CN" altLang="en-US" dirty="0"/>
              <a:t>，作为图的</a:t>
            </a:r>
            <a:r>
              <a:rPr lang="en-US" altLang="zh-CN" dirty="0"/>
              <a:t>node</a:t>
            </a:r>
            <a:r>
              <a:rPr lang="zh-CN" altLang="en-US" dirty="0"/>
              <a:t>，然后过渡作为图的边。会有上万个</a:t>
            </a:r>
            <a:r>
              <a:rPr lang="en-US" altLang="zh-CN" dirty="0"/>
              <a:t>node</a:t>
            </a:r>
          </a:p>
          <a:p>
            <a:pPr marL="0" indent="0">
              <a:buNone/>
            </a:pPr>
            <a:r>
              <a:rPr lang="zh-CN" altLang="en-US" dirty="0"/>
              <a:t>通过图的遍历方法，剪除掉不可达的边，以及不能联通的末尾节点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其中会构建强连同的部分。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在实际运行中，使用的是定义为</a:t>
            </a:r>
            <a:r>
              <a:rPr lang="en-US" altLang="zh-CN" dirty="0"/>
              <a:t>graph walk</a:t>
            </a:r>
            <a:r>
              <a:rPr lang="zh-CN" altLang="en-US" dirty="0"/>
              <a:t>的方法进行模拟</a:t>
            </a:r>
            <a:r>
              <a:rPr lang="en-US" altLang="zh-CN" dirty="0"/>
              <a:t>motion</a:t>
            </a:r>
          </a:p>
          <a:p>
            <a:pPr marL="0" indent="0">
              <a:buNone/>
            </a:pPr>
            <a:r>
              <a:rPr lang="zh-CN" altLang="en-US" dirty="0"/>
              <a:t>可以在边的构造中，添加限制条件，比如说特殊状态，偷偷摸摸的，或者疲惫的。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6444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Data-Driven</a:t>
            </a:r>
            <a:endParaRPr lang="zh-CN" altLang="en-US" sz="36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182254" y="2179782"/>
            <a:ext cx="9973425" cy="36893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网易的方法就是典型的</a:t>
            </a:r>
            <a:r>
              <a:rPr lang="en-US" altLang="zh-CN" dirty="0"/>
              <a:t>Motion Graph</a:t>
            </a:r>
            <a:r>
              <a:rPr lang="zh-CN" altLang="en-US" dirty="0"/>
              <a:t>算法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(1.48 hours out of 9.91 hours). It contains 2708 dance motion meters (the motion unit used to construct motion graph)</a:t>
            </a:r>
          </a:p>
          <a:p>
            <a:pPr marL="0" indent="0">
              <a:buNone/>
            </a:pPr>
            <a:r>
              <a:rPr lang="en-US" altLang="zh-CN" dirty="0"/>
              <a:t>Over time, graph-based frameworks have become the de facto standard solution to the motion synthesis problem, because of their numerous advantages. </a:t>
            </a:r>
            <a:endParaRPr lang="en-US" altLang="zh-CN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在图的构建上用了机器学习，与音乐风格做映射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5829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Data-Driven</a:t>
            </a:r>
            <a:endParaRPr lang="zh-CN" altLang="en-US" sz="36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182254" y="2179782"/>
            <a:ext cx="9973425" cy="36893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Motion Field</a:t>
            </a:r>
          </a:p>
          <a:p>
            <a:pPr marL="0" indent="0">
              <a:buNone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[SIG 2010] Motion Fields for Interactive Character Animation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对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graph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的一种扁平化简化，然后通过实时的检测最优过渡的方法，是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motion matching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的基础。</a:t>
            </a:r>
            <a:endParaRPr lang="en-US" altLang="zh-CN" b="1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n-US" altLang="zh-CN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91088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TM02900771[[fn=切片]]</Template>
  <TotalTime>10438</TotalTime>
  <Words>2226</Words>
  <Application>Microsoft Office PowerPoint</Application>
  <PresentationFormat>宽屏</PresentationFormat>
  <Paragraphs>238</Paragraphs>
  <Slides>37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-apple-system</vt:lpstr>
      <vt:lpstr>等线</vt:lpstr>
      <vt:lpstr>宋体</vt:lpstr>
      <vt:lpstr>Calibri</vt:lpstr>
      <vt:lpstr>Calibri Light</vt:lpstr>
      <vt:lpstr>Helvetica</vt:lpstr>
      <vt:lpstr>Wingdings</vt:lpstr>
      <vt:lpstr>Wingdings 2</vt:lpstr>
      <vt:lpstr>HDOfficeLightV0</vt:lpstr>
      <vt:lpstr>1_HDOfficeLightV0</vt:lpstr>
      <vt:lpstr>回顾</vt:lpstr>
      <vt:lpstr>目录</vt:lpstr>
      <vt:lpstr>MOCAP数据集</vt:lpstr>
      <vt:lpstr>MOCAP数据集</vt:lpstr>
      <vt:lpstr>MOCAP数据集</vt:lpstr>
      <vt:lpstr>MOCAP数据集</vt:lpstr>
      <vt:lpstr>算法的分类</vt:lpstr>
      <vt:lpstr>Data-Driven</vt:lpstr>
      <vt:lpstr>Data-Driven</vt:lpstr>
      <vt:lpstr>Data-Driven</vt:lpstr>
      <vt:lpstr>Data-Driven</vt:lpstr>
      <vt:lpstr>Data-Driven</vt:lpstr>
      <vt:lpstr>Data-Driven</vt:lpstr>
      <vt:lpstr>Data-Driven</vt:lpstr>
      <vt:lpstr>PowerPoint 演示文稿</vt:lpstr>
      <vt:lpstr>PowerPoint 演示文稿</vt:lpstr>
      <vt:lpstr>Based on motion data的神经网络</vt:lpstr>
      <vt:lpstr>Based on motion data的神经网络</vt:lpstr>
      <vt:lpstr>A Deep Learning Framework for Character Motion Synthesis and Editing（2016 SIgG）</vt:lpstr>
      <vt:lpstr>Phase-Functioned Neural Networks for Character Control（Sig2017）</vt:lpstr>
      <vt:lpstr>Phase-Functioned Neural Networks for Character Control(Sig2017)</vt:lpstr>
      <vt:lpstr>Neural State Machine for Character-Scene Interactions（2019SigG A）</vt:lpstr>
      <vt:lpstr>Gan</vt:lpstr>
      <vt:lpstr>RL</vt:lpstr>
      <vt:lpstr>RL</vt:lpstr>
      <vt:lpstr>Imitation Learning</vt:lpstr>
      <vt:lpstr>Imitation Learning</vt:lpstr>
      <vt:lpstr>Imitation Learning</vt:lpstr>
      <vt:lpstr>Physics-Based Character Control</vt:lpstr>
      <vt:lpstr>Physics-Based Character Control</vt:lpstr>
      <vt:lpstr>Physics-Based Character Control</vt:lpstr>
      <vt:lpstr>Physics-Based Character Control</vt:lpstr>
      <vt:lpstr>Physics-Based Character Control</vt:lpstr>
      <vt:lpstr>Physics-Based Character Control</vt:lpstr>
      <vt:lpstr>Physics-Based Character Control</vt:lpstr>
      <vt:lpstr>问题</vt:lpstr>
      <vt:lpstr>Suggestion</vt:lpstr>
      <vt:lpstr>Suggestion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UE4中基于骨骼变换的捏脸</dc:title>
  <dc:creator>Perfect</dc:creator>
  <cp:lastModifiedBy>高龙飞</cp:lastModifiedBy>
  <cp:revision>209</cp:revision>
  <dcterms:created xsi:type="dcterms:W3CDTF">2018-10-19T02:57:41Z</dcterms:created>
  <dcterms:modified xsi:type="dcterms:W3CDTF">2021-11-05T06:00:49Z</dcterms:modified>
</cp:coreProperties>
</file>